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2" r:id="rId5"/>
    <p:sldId id="263" r:id="rId6"/>
    <p:sldId id="259"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05D47C-67F7-4C35-B3BD-E1A9CAB238D8}"/>
              </a:ext>
            </a:extLst>
          </p:cNvPr>
          <p:cNvSpPr>
            <a:spLocks noGrp="1"/>
          </p:cNvSpPr>
          <p:nvPr>
            <p:ph type="ctrTitle"/>
          </p:nvPr>
        </p:nvSpPr>
        <p:spPr>
          <a:xfrm>
            <a:off x="939800" y="901700"/>
            <a:ext cx="8623300" cy="2807167"/>
          </a:xfrm>
        </p:spPr>
        <p:txBody>
          <a:bodyPr/>
          <a:lstStyle/>
          <a:p>
            <a:pPr algn="ctr"/>
            <a:r>
              <a:rPr lang="uk-UA" sz="3600" dirty="0">
                <a:solidFill>
                  <a:srgbClr val="7030A0"/>
                </a:solidFill>
                <a:latin typeface="Times New Roman" panose="02020603050405020304" pitchFamily="18" charset="0"/>
                <a:cs typeface="Times New Roman" panose="02020603050405020304" pitchFamily="18" charset="0"/>
              </a:rPr>
              <a:t>МЕТОДОЛОГІЯ</a:t>
            </a:r>
            <a:r>
              <a:rPr lang="ru-RU" sz="3600" dirty="0">
                <a:solidFill>
                  <a:srgbClr val="7030A0"/>
                </a:solidFill>
                <a:latin typeface="Times New Roman" panose="02020603050405020304" pitchFamily="18" charset="0"/>
                <a:cs typeface="Times New Roman" panose="02020603050405020304" pitchFamily="18" charset="0"/>
              </a:rPr>
              <a:t> </a:t>
            </a:r>
            <a:r>
              <a:rPr lang="uk-UA" sz="3600" dirty="0">
                <a:solidFill>
                  <a:srgbClr val="7030A0"/>
                </a:solidFill>
                <a:latin typeface="Times New Roman" panose="02020603050405020304" pitchFamily="18" charset="0"/>
                <a:cs typeface="Times New Roman" panose="02020603050405020304" pitchFamily="18" charset="0"/>
              </a:rPr>
              <a:t>ОБРОБКИ ТА АНАЛІЗУ </a:t>
            </a:r>
            <a:br>
              <a:rPr lang="ru-RU" sz="3600" dirty="0">
                <a:solidFill>
                  <a:srgbClr val="7030A0"/>
                </a:solidFill>
                <a:latin typeface="Times New Roman" panose="02020603050405020304" pitchFamily="18" charset="0"/>
                <a:cs typeface="Times New Roman" panose="02020603050405020304" pitchFamily="18" charset="0"/>
              </a:rPr>
            </a:br>
            <a:r>
              <a:rPr lang="uk-UA" sz="3600" dirty="0">
                <a:solidFill>
                  <a:srgbClr val="7030A0"/>
                </a:solidFill>
                <a:latin typeface="Times New Roman" panose="02020603050405020304" pitchFamily="18" charset="0"/>
                <a:cs typeface="Times New Roman" panose="02020603050405020304" pitchFamily="18" charset="0"/>
              </a:rPr>
              <a:t>МАРКЕТИНГОВОЇ ІНФОРМАЦІЇ </a:t>
            </a:r>
            <a:r>
              <a:rPr lang="ru-RU" sz="3600" dirty="0">
                <a:solidFill>
                  <a:srgbClr val="7030A0"/>
                </a:solidFill>
                <a:latin typeface="Times New Roman" panose="02020603050405020304" pitchFamily="18" charset="0"/>
                <a:cs typeface="Times New Roman" panose="02020603050405020304" pitchFamily="18" charset="0"/>
              </a:rPr>
              <a:t>В </a:t>
            </a:r>
            <a:r>
              <a:rPr lang="uk-UA" sz="3600" dirty="0">
                <a:solidFill>
                  <a:srgbClr val="7030A0"/>
                </a:solidFill>
                <a:latin typeface="Times New Roman" panose="02020603050405020304" pitchFamily="18" charset="0"/>
                <a:cs typeface="Times New Roman" panose="02020603050405020304" pitchFamily="18" charset="0"/>
              </a:rPr>
              <a:t>УМОВАХ</a:t>
            </a:r>
            <a:br>
              <a:rPr lang="ru-RU" sz="3600" dirty="0">
                <a:solidFill>
                  <a:srgbClr val="7030A0"/>
                </a:solidFill>
                <a:latin typeface="Times New Roman" panose="02020603050405020304" pitchFamily="18" charset="0"/>
                <a:cs typeface="Times New Roman" panose="02020603050405020304" pitchFamily="18" charset="0"/>
              </a:rPr>
            </a:br>
            <a:r>
              <a:rPr lang="ru-RU" sz="3600" dirty="0">
                <a:solidFill>
                  <a:srgbClr val="7030A0"/>
                </a:solidFill>
                <a:latin typeface="Times New Roman" panose="02020603050405020304" pitchFamily="18" charset="0"/>
                <a:cs typeface="Times New Roman" panose="02020603050405020304" pitchFamily="18" charset="0"/>
              </a:rPr>
              <a:t>ПЕРЕХОДУ ДО МАРКЕТИНГ 5.0 </a:t>
            </a:r>
            <a:endParaRPr lang="uk-UA" sz="3600" dirty="0">
              <a:solidFill>
                <a:srgbClr val="7030A0"/>
              </a:solidFill>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26D45B1E-180E-4D8C-97F5-3974557D19AF}"/>
              </a:ext>
            </a:extLst>
          </p:cNvPr>
          <p:cNvSpPr>
            <a:spLocks noGrp="1"/>
          </p:cNvSpPr>
          <p:nvPr>
            <p:ph type="subTitle" idx="1"/>
          </p:nvPr>
        </p:nvSpPr>
        <p:spPr/>
        <p:txBody>
          <a:bodyPr/>
          <a:lstStyle/>
          <a:p>
            <a:pPr algn="ctr"/>
            <a:r>
              <a:rPr lang="uk-UA">
                <a:solidFill>
                  <a:schemeClr val="accent1"/>
                </a:solidFill>
              </a:rPr>
              <a:t>Лекція 4-5</a:t>
            </a:r>
            <a:endParaRPr lang="uk-UA" dirty="0">
              <a:solidFill>
                <a:schemeClr val="accent1"/>
              </a:solidFill>
            </a:endParaRPr>
          </a:p>
        </p:txBody>
      </p:sp>
    </p:spTree>
    <p:extLst>
      <p:ext uri="{BB962C8B-B14F-4D97-AF65-F5344CB8AC3E}">
        <p14:creationId xmlns:p14="http://schemas.microsoft.com/office/powerpoint/2010/main" val="308887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5A9B3FB-260B-41E5-B25A-E3689CAB409B}"/>
              </a:ext>
            </a:extLst>
          </p:cNvPr>
          <p:cNvSpPr>
            <a:spLocks noGrp="1"/>
          </p:cNvSpPr>
          <p:nvPr>
            <p:ph idx="1"/>
          </p:nvPr>
        </p:nvSpPr>
        <p:spPr>
          <a:xfrm>
            <a:off x="677334" y="342901"/>
            <a:ext cx="8596668" cy="5698462"/>
          </a:xfrm>
        </p:spPr>
        <p:txBody>
          <a:bodyPr>
            <a:normAutofit/>
          </a:bodyPr>
          <a:lstStyle/>
          <a:p>
            <a:pPr marL="0" indent="0">
              <a:buNone/>
            </a:pPr>
            <a:r>
              <a:rPr lang="uk-UA" sz="2800" dirty="0">
                <a:latin typeface="Times New Roman" panose="02020603050405020304" pitchFamily="18" charset="0"/>
                <a:cs typeface="Times New Roman" panose="02020603050405020304" pitchFamily="18" charset="0"/>
              </a:rPr>
              <a:t>Питання:</a:t>
            </a:r>
          </a:p>
          <a:p>
            <a:pPr marL="0" indent="0">
              <a:buNone/>
            </a:pPr>
            <a:r>
              <a:rPr lang="uk-UA" sz="2800" dirty="0">
                <a:latin typeface="Times New Roman" panose="02020603050405020304" pitchFamily="18" charset="0"/>
                <a:cs typeface="Times New Roman" panose="02020603050405020304" pitchFamily="18" charset="0"/>
              </a:rPr>
              <a:t>1. Класифікація маркетингових досліджень.</a:t>
            </a:r>
          </a:p>
          <a:p>
            <a:pPr marL="0" indent="0">
              <a:buNone/>
            </a:pPr>
            <a:r>
              <a:rPr lang="uk-UA" sz="2800" dirty="0">
                <a:latin typeface="Times New Roman" panose="02020603050405020304" pitchFamily="18" charset="0"/>
                <a:cs typeface="Times New Roman" panose="02020603050405020304" pitchFamily="18" charset="0"/>
              </a:rPr>
              <a:t>2. </a:t>
            </a:r>
            <a:r>
              <a:rPr lang="ru-RU" sz="2800" dirty="0">
                <a:latin typeface="Times New Roman" panose="02020603050405020304" pitchFamily="18" charset="0"/>
                <a:cs typeface="Times New Roman" panose="02020603050405020304" pitchFamily="18" charset="0"/>
              </a:rPr>
              <a:t>Метод  </a:t>
            </a:r>
            <a:r>
              <a:rPr lang="ru-RU" sz="2800" dirty="0" err="1">
                <a:latin typeface="Times New Roman" panose="02020603050405020304" pitchFamily="18" charset="0"/>
                <a:cs typeface="Times New Roman" panose="02020603050405020304" pitchFamily="18" charset="0"/>
              </a:rPr>
              <a:t>проведення</a:t>
            </a:r>
            <a:r>
              <a:rPr lang="ru-RU" sz="2800" dirty="0">
                <a:latin typeface="Times New Roman" panose="02020603050405020304" pitchFamily="18" charset="0"/>
                <a:cs typeface="Times New Roman" panose="02020603050405020304" pitchFamily="18" charset="0"/>
              </a:rPr>
              <a:t> маркетингового </a:t>
            </a:r>
            <a:r>
              <a:rPr lang="ru-RU" sz="2800" dirty="0" err="1">
                <a:latin typeface="Times New Roman" panose="02020603050405020304" pitchFamily="18" charset="0"/>
                <a:cs typeface="Times New Roman" panose="02020603050405020304" pitchFamily="18" charset="0"/>
              </a:rPr>
              <a:t>дослідження</a:t>
            </a:r>
            <a:r>
              <a:rPr lang="uk-UA" sz="2800" dirty="0">
                <a:latin typeface="Times New Roman" panose="02020603050405020304" pitchFamily="18" charset="0"/>
                <a:cs typeface="Times New Roman" panose="02020603050405020304" pitchFamily="18" charset="0"/>
              </a:rPr>
              <a:t>.</a:t>
            </a:r>
          </a:p>
          <a:p>
            <a:pPr marL="0" indent="0">
              <a:buNone/>
            </a:pPr>
            <a:r>
              <a:rPr lang="uk-UA" sz="2800" dirty="0">
                <a:latin typeface="Times New Roman" panose="02020603050405020304" pitchFamily="18" charset="0"/>
                <a:cs typeface="Times New Roman" panose="02020603050405020304" pitchFamily="18" charset="0"/>
              </a:rPr>
              <a:t>3. Сучасні методи маркетингових досліджень у період Маркетинг 5.0.</a:t>
            </a:r>
          </a:p>
        </p:txBody>
      </p:sp>
    </p:spTree>
    <p:extLst>
      <p:ext uri="{BB962C8B-B14F-4D97-AF65-F5344CB8AC3E}">
        <p14:creationId xmlns:p14="http://schemas.microsoft.com/office/powerpoint/2010/main" val="2517023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7C507F-804A-4420-A613-080D257B2738}"/>
              </a:ext>
            </a:extLst>
          </p:cNvPr>
          <p:cNvSpPr>
            <a:spLocks noGrp="1"/>
          </p:cNvSpPr>
          <p:nvPr>
            <p:ph type="title"/>
          </p:nvPr>
        </p:nvSpPr>
        <p:spPr>
          <a:xfrm>
            <a:off x="677334" y="236869"/>
            <a:ext cx="8596668" cy="952500"/>
          </a:xfrm>
        </p:spPr>
        <p:txBody>
          <a:bodyPr>
            <a:normAutofit/>
          </a:bodyPr>
          <a:lstStyle/>
          <a:p>
            <a:r>
              <a:rPr lang="ru-RU" sz="3200" dirty="0"/>
              <a:t>1.Класифікація </a:t>
            </a:r>
            <a:r>
              <a:rPr lang="ru-RU" sz="3200" dirty="0" err="1"/>
              <a:t>маркетингових</a:t>
            </a:r>
            <a:r>
              <a:rPr lang="ru-RU" sz="3200" dirty="0"/>
              <a:t> </a:t>
            </a:r>
            <a:r>
              <a:rPr lang="ru-RU" sz="3200" dirty="0" err="1"/>
              <a:t>досліджень</a:t>
            </a:r>
            <a:endParaRPr lang="ru-RU" sz="3200" dirty="0"/>
          </a:p>
        </p:txBody>
      </p:sp>
      <p:sp>
        <p:nvSpPr>
          <p:cNvPr id="3" name="Объект 2">
            <a:extLst>
              <a:ext uri="{FF2B5EF4-FFF2-40B4-BE49-F238E27FC236}">
                <a16:creationId xmlns:a16="http://schemas.microsoft.com/office/drawing/2014/main" id="{C006F386-F172-414B-BC16-4D0FE5EA9D53}"/>
              </a:ext>
            </a:extLst>
          </p:cNvPr>
          <p:cNvSpPr>
            <a:spLocks noGrp="1"/>
          </p:cNvSpPr>
          <p:nvPr>
            <p:ph idx="1"/>
          </p:nvPr>
        </p:nvSpPr>
        <p:spPr>
          <a:xfrm>
            <a:off x="677334" y="973469"/>
            <a:ext cx="9546166" cy="5431762"/>
          </a:xfrm>
        </p:spPr>
        <p:txBody>
          <a:bodyPr>
            <a:noAutofit/>
          </a:bodyPr>
          <a:lstStyle/>
          <a:p>
            <a:pPr marL="0" indent="0">
              <a:lnSpc>
                <a:spcPct val="120000"/>
              </a:lnSpc>
              <a:spcBef>
                <a:spcPts val="0"/>
              </a:spcBef>
              <a:buNone/>
            </a:pPr>
            <a:r>
              <a:rPr lang="ru-RU" sz="2000" dirty="0">
                <a:latin typeface="Times New Roman" panose="02020603050405020304" pitchFamily="18" charset="0"/>
                <a:cs typeface="Times New Roman" panose="02020603050405020304" pitchFamily="18" charset="0"/>
              </a:rPr>
              <a:t>І. </a:t>
            </a:r>
            <a:r>
              <a:rPr lang="ru-RU" sz="2000" dirty="0" err="1">
                <a:latin typeface="Times New Roman" panose="02020603050405020304" pitchFamily="18" charset="0"/>
                <a:cs typeface="Times New Roman" panose="02020603050405020304" pitchFamily="18" charset="0"/>
              </a:rPr>
              <a:t>Залежно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цілей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проведення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маркетингові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підрозділяються</a:t>
            </a:r>
            <a:r>
              <a:rPr lang="ru-RU" sz="2000" dirty="0">
                <a:latin typeface="Times New Roman" panose="02020603050405020304" pitchFamily="18" charset="0"/>
                <a:cs typeface="Times New Roman" panose="02020603050405020304" pitchFamily="18" charset="0"/>
              </a:rPr>
              <a:t> на:</a:t>
            </a:r>
          </a:p>
          <a:p>
            <a:pPr marL="0" indent="0">
              <a:lnSpc>
                <a:spcPct val="120000"/>
              </a:lnSpc>
              <a:spcBef>
                <a:spcPts val="0"/>
              </a:spcBef>
              <a:buNone/>
            </a:pPr>
            <a:r>
              <a:rPr lang="ru-RU" sz="2000" dirty="0">
                <a:latin typeface="Times New Roman" panose="02020603050405020304" pitchFamily="18" charset="0"/>
                <a:cs typeface="Times New Roman" panose="02020603050405020304" pitchFamily="18" charset="0"/>
              </a:rPr>
              <a:t>1) </a:t>
            </a:r>
            <a:r>
              <a:rPr lang="ru-RU" sz="2000" dirty="0" err="1">
                <a:latin typeface="Times New Roman" panose="02020603050405020304" pitchFamily="18" charset="0"/>
                <a:cs typeface="Times New Roman" panose="02020603050405020304" pitchFamily="18" charset="0"/>
              </a:rPr>
              <a:t>фундаментальні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проводяться</a:t>
            </a:r>
            <a:r>
              <a:rPr lang="ru-RU" sz="2000" dirty="0">
                <a:latin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cs typeface="Times New Roman" panose="02020603050405020304" pitchFamily="18" charset="0"/>
              </a:rPr>
              <a:t>з'ясування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загальної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ринкової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ситуації</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розробки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маркетингової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стратегії</a:t>
            </a:r>
            <a:r>
              <a:rPr lang="ru-RU" sz="2000" dirty="0">
                <a:latin typeface="Times New Roman" panose="02020603050405020304" pitchFamily="18" charset="0"/>
                <a:cs typeface="Times New Roman" panose="02020603050405020304" pitchFamily="18" charset="0"/>
              </a:rPr>
              <a:t>) і</a:t>
            </a:r>
          </a:p>
          <a:p>
            <a:pPr marL="0" indent="0">
              <a:lnSpc>
                <a:spcPct val="120000"/>
              </a:lnSpc>
              <a:spcBef>
                <a:spcPts val="0"/>
              </a:spcBef>
              <a:buNone/>
            </a:pPr>
            <a:r>
              <a:rPr lang="ru-RU" sz="2000" dirty="0">
                <a:latin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cs typeface="Times New Roman" panose="02020603050405020304" pitchFamily="18" charset="0"/>
              </a:rPr>
              <a:t>прикладні</a:t>
            </a:r>
            <a:r>
              <a:rPr lang="ru-RU" sz="2000" dirty="0">
                <a:latin typeface="Times New Roman" panose="02020603050405020304" pitchFamily="18" charset="0"/>
                <a:cs typeface="Times New Roman" panose="02020603050405020304" pitchFamily="18" charset="0"/>
              </a:rPr>
              <a:t> (є основою </a:t>
            </a:r>
            <a:r>
              <a:rPr lang="ru-RU" sz="2000" dirty="0" err="1">
                <a:latin typeface="Times New Roman" panose="02020603050405020304" pitchFamily="18" charset="0"/>
                <a:cs typeface="Times New Roman" panose="02020603050405020304" pitchFamily="18" charset="0"/>
              </a:rPr>
              <a:t>прийняття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конкретних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управлінських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рішень</a:t>
            </a:r>
            <a:r>
              <a:rPr lang="ru-RU" sz="20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sz="2000" dirty="0">
                <a:latin typeface="Times New Roman" panose="02020603050405020304" pitchFamily="18" charset="0"/>
                <a:cs typeface="Times New Roman" panose="02020603050405020304" pitchFamily="18" charset="0"/>
              </a:rPr>
              <a:t>ІІ. </a:t>
            </a:r>
            <a:r>
              <a:rPr lang="ru-RU" sz="2000" dirty="0" err="1">
                <a:latin typeface="Times New Roman" panose="02020603050405020304" pitchFamily="18" charset="0"/>
                <a:cs typeface="Times New Roman" panose="02020603050405020304" pitchFamily="18" charset="0"/>
              </a:rPr>
              <a:t>Залежно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ролі</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системі</a:t>
            </a:r>
            <a:r>
              <a:rPr lang="ru-RU" sz="2000" dirty="0">
                <a:latin typeface="Times New Roman" panose="02020603050405020304" pitchFamily="18" charset="0"/>
                <a:cs typeface="Times New Roman" panose="02020603050405020304" pitchFamily="18" charset="0"/>
              </a:rPr>
              <a:t> маркетингу </a:t>
            </a:r>
            <a:r>
              <a:rPr lang="ru-RU" sz="2000" dirty="0" err="1">
                <a:latin typeface="Times New Roman" panose="02020603050405020304" pitchFamily="18" charset="0"/>
                <a:cs typeface="Times New Roman" panose="02020603050405020304" pitchFamily="18" charset="0"/>
              </a:rPr>
              <a:t>виділяють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sz="2000" dirty="0">
                <a:latin typeface="Times New Roman" panose="02020603050405020304" pitchFamily="18" charset="0"/>
                <a:cs typeface="Times New Roman" panose="02020603050405020304" pitchFamily="18" charset="0"/>
              </a:rPr>
              <a:t>1. </a:t>
            </a:r>
            <a:r>
              <a:rPr lang="ru-RU" sz="2000" dirty="0" err="1">
                <a:latin typeface="Times New Roman" panose="02020603050405020304" pitchFamily="18" charset="0"/>
                <a:cs typeface="Times New Roman" panose="02020603050405020304" pitchFamily="18" charset="0"/>
              </a:rPr>
              <a:t>Описові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маркетингові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забезпечують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споживача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організаційні</a:t>
            </a:r>
            <a:r>
              <a:rPr lang="ru-RU" sz="2000" dirty="0">
                <a:latin typeface="Times New Roman" panose="02020603050405020304" pitchFamily="18" charset="0"/>
                <a:cs typeface="Times New Roman" panose="02020603050405020304" pitchFamily="18" charset="0"/>
              </a:rPr>
              <a:t> ринки і </a:t>
            </a:r>
            <a:r>
              <a:rPr lang="ru-RU" sz="2000" dirty="0" err="1">
                <a:latin typeface="Times New Roman" panose="02020603050405020304" pitchFamily="18" charset="0"/>
                <a:cs typeface="Times New Roman" panose="02020603050405020304" pitchFamily="18" charset="0"/>
              </a:rPr>
              <a:t>маркетингове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середовище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минулими</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поточними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даними</a:t>
            </a:r>
            <a:r>
              <a:rPr lang="ru-RU" sz="20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sz="2000" dirty="0">
                <a:latin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cs typeface="Times New Roman" panose="02020603050405020304" pitchFamily="18" charset="0"/>
              </a:rPr>
              <a:t>Діагностичні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дозволяють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з'ясувати</a:t>
            </a:r>
            <a:r>
              <a:rPr lang="ru-RU" sz="2000" dirty="0">
                <a:latin typeface="Times New Roman" panose="02020603050405020304" pitchFamily="18" charset="0"/>
                <a:cs typeface="Times New Roman" panose="02020603050405020304" pitchFamily="18" charset="0"/>
              </a:rPr>
              <a:t> причини проблем, </a:t>
            </a:r>
            <a:r>
              <a:rPr lang="ru-RU" sz="2000" dirty="0" err="1">
                <a:latin typeface="Times New Roman" panose="02020603050405020304" pitchFamily="18" charset="0"/>
                <a:cs typeface="Times New Roman" panose="02020603050405020304" pitchFamily="18" charset="0"/>
              </a:rPr>
              <a:t>які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виникли</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фірми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знайти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правильні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підходи</a:t>
            </a:r>
            <a:r>
              <a:rPr lang="ru-RU" sz="2000" dirty="0">
                <a:latin typeface="Times New Roman" panose="02020603050405020304" pitchFamily="18" charset="0"/>
                <a:cs typeface="Times New Roman" panose="02020603050405020304" pitchFamily="18" charset="0"/>
              </a:rPr>
              <a:t> до </a:t>
            </a:r>
            <a:r>
              <a:rPr lang="ru-RU" sz="2000" dirty="0" err="1">
                <a:latin typeface="Times New Roman" panose="02020603050405020304" pitchFamily="18" charset="0"/>
                <a:cs typeface="Times New Roman" panose="02020603050405020304" pitchFamily="18" charset="0"/>
              </a:rPr>
              <a:t>їх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вирішення</a:t>
            </a:r>
            <a:r>
              <a:rPr lang="ru-RU" sz="20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sz="2000" dirty="0">
                <a:latin typeface="Times New Roman" panose="02020603050405020304" pitchFamily="18" charset="0"/>
                <a:cs typeface="Times New Roman" panose="02020603050405020304" pitchFamily="18" charset="0"/>
              </a:rPr>
              <a:t>3. </a:t>
            </a:r>
            <a:r>
              <a:rPr lang="ru-RU" sz="2000" dirty="0" err="1">
                <a:latin typeface="Times New Roman" panose="02020603050405020304" pitchFamily="18" charset="0"/>
                <a:cs typeface="Times New Roman" panose="02020603050405020304" pitchFamily="18" charset="0"/>
              </a:rPr>
              <a:t>Прогнозуючі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спрямовані</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пошук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нових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можливостей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фірми</a:t>
            </a:r>
            <a:r>
              <a:rPr lang="ru-RU" sz="2000" dirty="0">
                <a:latin typeface="Times New Roman" panose="02020603050405020304" pitchFamily="18" charset="0"/>
                <a:cs typeface="Times New Roman" panose="02020603050405020304" pitchFamily="18" charset="0"/>
              </a:rPr>
              <a:t> на ринку і на </a:t>
            </a:r>
            <a:r>
              <a:rPr lang="ru-RU" sz="2000" dirty="0" err="1">
                <a:latin typeface="Times New Roman" panose="02020603050405020304" pitchFamily="18" charset="0"/>
                <a:cs typeface="Times New Roman" panose="02020603050405020304" pitchFamily="18" charset="0"/>
              </a:rPr>
              <a:t>прогнозування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результатів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щодо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прийнятих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маркетингових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рішеннях</a:t>
            </a:r>
            <a:r>
              <a:rPr lang="ru-RU" sz="20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sz="2000" dirty="0">
                <a:latin typeface="Times New Roman" panose="02020603050405020304" pitchFamily="18" charset="0"/>
                <a:cs typeface="Times New Roman" panose="02020603050405020304" pitchFamily="18" charset="0"/>
              </a:rPr>
              <a:t>4. </a:t>
            </a:r>
            <a:r>
              <a:rPr lang="ru-RU" sz="2000" dirty="0" err="1">
                <a:latin typeface="Times New Roman" panose="02020603050405020304" pitchFamily="18" charset="0"/>
                <a:cs typeface="Times New Roman" panose="02020603050405020304" pitchFamily="18" charset="0"/>
              </a:rPr>
              <a:t>Розвідувальні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проводяться</a:t>
            </a:r>
            <a:r>
              <a:rPr lang="ru-RU" sz="2000" dirty="0">
                <a:latin typeface="Times New Roman" panose="02020603050405020304" pitchFamily="18" charset="0"/>
                <a:cs typeface="Times New Roman" panose="02020603050405020304" pitchFamily="18" charset="0"/>
              </a:rPr>
              <a:t>, коли про </a:t>
            </a:r>
            <a:r>
              <a:rPr lang="ru-RU" sz="2000" dirty="0" err="1">
                <a:latin typeface="Times New Roman" panose="02020603050405020304" pitchFamily="18" charset="0"/>
                <a:cs typeface="Times New Roman" panose="02020603050405020304" pitchFamily="18" charset="0"/>
              </a:rPr>
              <a:t>об'єкт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немає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досить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чітких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уявлень</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дослідник</a:t>
            </a:r>
            <a:r>
              <a:rPr lang="ru-RU" sz="2000" dirty="0">
                <a:latin typeface="Times New Roman" panose="02020603050405020304" pitchFamily="18" charset="0"/>
                <a:cs typeface="Times New Roman" panose="02020603050405020304" pitchFamily="18" charset="0"/>
              </a:rPr>
              <a:t> не в </a:t>
            </a:r>
            <a:r>
              <a:rPr lang="ru-RU" sz="2000" dirty="0" err="1">
                <a:latin typeface="Times New Roman" panose="02020603050405020304" pitchFamily="18" charset="0"/>
                <a:cs typeface="Times New Roman" panose="02020603050405020304" pitchFamily="18" charset="0"/>
              </a:rPr>
              <a:t>змозі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висунути</a:t>
            </a:r>
            <a:r>
              <a:rPr lang="ru-RU" sz="2000" dirty="0">
                <a:latin typeface="Times New Roman" panose="02020603050405020304" pitchFamily="18" charset="0"/>
                <a:cs typeface="Times New Roman" panose="02020603050405020304" pitchFamily="18" charset="0"/>
              </a:rPr>
              <a:t> яку-</a:t>
            </a:r>
            <a:r>
              <a:rPr lang="ru-RU" sz="2000" dirty="0" err="1">
                <a:latin typeface="Times New Roman" panose="02020603050405020304" pitchFamily="18" charset="0"/>
                <a:cs typeface="Times New Roman" panose="02020603050405020304" pitchFamily="18" charset="0"/>
              </a:rPr>
              <a:t>небудь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гіпотезу</a:t>
            </a:r>
            <a:r>
              <a:rPr lang="ru-RU" sz="20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sz="2000" dirty="0">
                <a:latin typeface="Times New Roman" panose="02020603050405020304" pitchFamily="18" charset="0"/>
                <a:cs typeface="Times New Roman" panose="02020603050405020304" pitchFamily="18" charset="0"/>
              </a:rPr>
              <a:t>5. </a:t>
            </a:r>
            <a:r>
              <a:rPr lang="ru-RU" sz="2000" dirty="0" err="1">
                <a:latin typeface="Times New Roman" panose="02020603050405020304" pitchFamily="18" charset="0"/>
                <a:cs typeface="Times New Roman" panose="02020603050405020304" pitchFamily="18" charset="0"/>
              </a:rPr>
              <a:t>Інноваційні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спрямовані</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пошук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нових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способів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діяльності</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найбільш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ефективної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організації</a:t>
            </a:r>
            <a:r>
              <a:rPr lang="ru-RU" sz="2000" dirty="0">
                <a:latin typeface="Times New Roman" panose="02020603050405020304" pitchFamily="18" charset="0"/>
                <a:cs typeface="Times New Roman" panose="02020603050405020304" pitchFamily="18" charset="0"/>
              </a:rPr>
              <a:t> маркетингу.</a:t>
            </a:r>
          </a:p>
        </p:txBody>
      </p:sp>
    </p:spTree>
    <p:extLst>
      <p:ext uri="{BB962C8B-B14F-4D97-AF65-F5344CB8AC3E}">
        <p14:creationId xmlns:p14="http://schemas.microsoft.com/office/powerpoint/2010/main" val="1342746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427EA96B-EE66-4297-A3BB-C324B53F19AB}"/>
              </a:ext>
            </a:extLst>
          </p:cNvPr>
          <p:cNvPicPr>
            <a:picLocks noGrp="1" noChangeAspect="1"/>
          </p:cNvPicPr>
          <p:nvPr>
            <p:ph idx="1"/>
          </p:nvPr>
        </p:nvPicPr>
        <p:blipFill>
          <a:blip r:embed="rId2"/>
          <a:stretch>
            <a:fillRect/>
          </a:stretch>
        </p:blipFill>
        <p:spPr>
          <a:xfrm>
            <a:off x="0" y="0"/>
            <a:ext cx="9760016" cy="3962400"/>
          </a:xfrm>
        </p:spPr>
      </p:pic>
      <p:sp>
        <p:nvSpPr>
          <p:cNvPr id="7" name="TextBox 6">
            <a:extLst>
              <a:ext uri="{FF2B5EF4-FFF2-40B4-BE49-F238E27FC236}">
                <a16:creationId xmlns:a16="http://schemas.microsoft.com/office/drawing/2014/main" id="{3304B4D0-30AB-4B63-A1E3-E70E1B0F6AE4}"/>
              </a:ext>
            </a:extLst>
          </p:cNvPr>
          <p:cNvSpPr txBox="1"/>
          <p:nvPr/>
        </p:nvSpPr>
        <p:spPr>
          <a:xfrm>
            <a:off x="1504950" y="4080081"/>
            <a:ext cx="6108700" cy="461665"/>
          </a:xfrm>
          <a:prstGeom prst="rect">
            <a:avLst/>
          </a:prstGeom>
          <a:noFill/>
        </p:spPr>
        <p:txBody>
          <a:bodyPr wrap="square">
            <a:spAutoFit/>
          </a:bodyPr>
          <a:lstStyle/>
          <a:p>
            <a:r>
              <a:rPr lang="ru-RU" sz="2400" dirty="0">
                <a:latin typeface="Times New Roman" panose="02020603050405020304" pitchFamily="18" charset="0"/>
                <a:cs typeface="Times New Roman" panose="02020603050405020304" pitchFamily="18" charset="0"/>
              </a:rPr>
              <a:t>Рис. 1. </a:t>
            </a:r>
            <a:r>
              <a:rPr lang="ru-RU" sz="2400" dirty="0" err="1">
                <a:latin typeface="Times New Roman" panose="02020603050405020304" pitchFamily="18" charset="0"/>
                <a:cs typeface="Times New Roman" panose="02020603050405020304" pitchFamily="18" charset="0"/>
              </a:rPr>
              <a:t>Маркетинговові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інформаційні</a:t>
            </a:r>
            <a:r>
              <a:rPr lang="ru-RU" sz="2400" dirty="0">
                <a:latin typeface="Times New Roman" panose="02020603050405020304" pitchFamily="18" charset="0"/>
                <a:cs typeface="Times New Roman" panose="02020603050405020304" pitchFamily="18" charset="0"/>
              </a:rPr>
              <a:t> систем</a:t>
            </a:r>
          </a:p>
        </p:txBody>
      </p:sp>
      <p:sp>
        <p:nvSpPr>
          <p:cNvPr id="9" name="TextBox 8">
            <a:extLst>
              <a:ext uri="{FF2B5EF4-FFF2-40B4-BE49-F238E27FC236}">
                <a16:creationId xmlns:a16="http://schemas.microsoft.com/office/drawing/2014/main" id="{66A3F81E-F3D6-4F4F-92E9-C38A70C56418}"/>
              </a:ext>
            </a:extLst>
          </p:cNvPr>
          <p:cNvSpPr txBox="1"/>
          <p:nvPr/>
        </p:nvSpPr>
        <p:spPr>
          <a:xfrm>
            <a:off x="438084" y="4549676"/>
            <a:ext cx="9760016" cy="2308324"/>
          </a:xfrm>
          <a:prstGeom prst="rect">
            <a:avLst/>
          </a:prstGeom>
          <a:noFill/>
        </p:spPr>
        <p:txBody>
          <a:bodyPr wrap="square">
            <a:spAutoFit/>
          </a:bodyPr>
          <a:lstStyle/>
          <a:p>
            <a:r>
              <a:rPr lang="ru-RU" sz="2400" dirty="0" err="1">
                <a:latin typeface="Times New Roman" panose="02020603050405020304" pitchFamily="18" charset="0"/>
                <a:cs typeface="Times New Roman" panose="02020603050405020304" pitchFamily="18" charset="0"/>
              </a:rPr>
              <a:t>Маркетингові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інформаційні</a:t>
            </a:r>
            <a:r>
              <a:rPr lang="ru-RU" sz="2400" dirty="0">
                <a:latin typeface="Times New Roman" panose="02020603050405020304" pitchFamily="18" charset="0"/>
                <a:cs typeface="Times New Roman" panose="02020603050405020304" pitchFamily="18" charset="0"/>
              </a:rPr>
              <a:t> система (МІС) — </a:t>
            </a:r>
            <a:r>
              <a:rPr lang="ru-RU" sz="2400" dirty="0" err="1">
                <a:latin typeface="Times New Roman" panose="02020603050405020304" pitchFamily="18" charset="0"/>
                <a:cs typeface="Times New Roman" panose="02020603050405020304" pitchFamily="18" charset="0"/>
              </a:rPr>
              <a:t>це</a:t>
            </a:r>
            <a:r>
              <a:rPr lang="ru-RU" sz="2400" dirty="0">
                <a:latin typeface="Times New Roman" panose="02020603050405020304" pitchFamily="18" charset="0"/>
                <a:cs typeface="Times New Roman" panose="02020603050405020304" pitchFamily="18" charset="0"/>
              </a:rPr>
              <a:t> система яка </a:t>
            </a:r>
            <a:r>
              <a:rPr lang="ru-RU" sz="2400" dirty="0" err="1">
                <a:latin typeface="Times New Roman" panose="02020603050405020304" pitchFamily="18" charset="0"/>
                <a:cs typeface="Times New Roman" panose="02020603050405020304" pitchFamily="18" charset="0"/>
              </a:rPr>
              <a:t>включає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обладнання</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методологічні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прийоми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призначені</a:t>
            </a:r>
            <a:r>
              <a:rPr lang="ru-RU" sz="2400" dirty="0">
                <a:latin typeface="Times New Roman" panose="02020603050405020304" pitchFamily="18" charset="0"/>
                <a:cs typeface="Times New Roman" panose="02020603050405020304" pitchFamily="18" charset="0"/>
              </a:rPr>
              <a:t> для </a:t>
            </a:r>
            <a:r>
              <a:rPr lang="ru-RU" sz="2400" dirty="0" err="1">
                <a:latin typeface="Times New Roman" panose="02020603050405020304" pitchFamily="18" charset="0"/>
                <a:cs typeface="Times New Roman" panose="02020603050405020304" pitchFamily="18" charset="0"/>
              </a:rPr>
              <a:t>збору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класифікації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аналізу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оцінювання</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розповсюдження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інформації</a:t>
            </a:r>
            <a:r>
              <a:rPr lang="ru-RU" sz="2400" dirty="0">
                <a:latin typeface="Times New Roman" panose="02020603050405020304" pitchFamily="18" charset="0"/>
                <a:cs typeface="Times New Roman" panose="02020603050405020304" pitchFamily="18" charset="0"/>
              </a:rPr>
              <a:t> для </a:t>
            </a:r>
            <a:r>
              <a:rPr lang="ru-RU" sz="2400" dirty="0" err="1">
                <a:latin typeface="Times New Roman" panose="02020603050405020304" pitchFamily="18" charset="0"/>
                <a:cs typeface="Times New Roman" panose="02020603050405020304" pitchFamily="18" charset="0"/>
              </a:rPr>
              <a:t>прийняття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маркетингових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рішень</a:t>
            </a:r>
            <a:r>
              <a:rPr lang="ru-RU" sz="2400" dirty="0">
                <a:latin typeface="Times New Roman" panose="02020603050405020304" pitchFamily="18" charset="0"/>
                <a:cs typeface="Times New Roman" panose="02020603050405020304" pitchFamily="18" charset="0"/>
              </a:rPr>
              <a:t>. МІС </a:t>
            </a:r>
            <a:r>
              <a:rPr lang="ru-RU" sz="2400" dirty="0" err="1">
                <a:latin typeface="Times New Roman" panose="02020603050405020304" pitchFamily="18" charset="0"/>
                <a:cs typeface="Times New Roman" panose="02020603050405020304" pitchFamily="18" charset="0"/>
              </a:rPr>
              <a:t>дає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змогу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підприємству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інтегрувати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інформацію</a:t>
            </a:r>
            <a:r>
              <a:rPr lang="ru-RU" sz="2400" dirty="0">
                <a:latin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cs typeface="Times New Roman" panose="02020603050405020304" pitchFamily="18" charset="0"/>
              </a:rPr>
              <a:t>різних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джерел</a:t>
            </a:r>
            <a:r>
              <a:rPr lang="ru-RU" sz="2400" dirty="0">
                <a:latin typeface="Times New Roman" panose="02020603050405020304" pitchFamily="18" charset="0"/>
                <a:cs typeface="Times New Roman" panose="02020603050405020304" pitchFamily="18" charset="0"/>
              </a:rPr>
              <a:t>, а </a:t>
            </a:r>
            <a:r>
              <a:rPr lang="ru-RU" sz="2400" dirty="0" err="1">
                <a:latin typeface="Times New Roman" panose="02020603050405020304" pitchFamily="18" charset="0"/>
                <a:cs typeface="Times New Roman" panose="02020603050405020304" pitchFamily="18" charset="0"/>
              </a:rPr>
              <a:t>потім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передавати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її</a:t>
            </a:r>
            <a:r>
              <a:rPr lang="ru-RU" sz="2400" dirty="0">
                <a:latin typeface="Times New Roman" panose="02020603050405020304" pitchFamily="18" charset="0"/>
                <a:cs typeface="Times New Roman" panose="02020603050405020304" pitchFamily="18" charset="0"/>
              </a:rPr>
              <a:t> менеджерам у </a:t>
            </a:r>
            <a:r>
              <a:rPr lang="ru-RU" sz="2400" dirty="0" err="1">
                <a:latin typeface="Times New Roman" panose="02020603050405020304" pitchFamily="18" charset="0"/>
                <a:cs typeface="Times New Roman" panose="02020603050405020304" pitchFamily="18" charset="0"/>
              </a:rPr>
              <a:t>формі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пристосованій</a:t>
            </a:r>
            <a:r>
              <a:rPr lang="ru-RU" sz="2400" dirty="0">
                <a:latin typeface="Times New Roman" panose="02020603050405020304" pitchFamily="18" charset="0"/>
                <a:cs typeface="Times New Roman" panose="02020603050405020304" pitchFamily="18" charset="0"/>
              </a:rPr>
              <a:t> для </a:t>
            </a:r>
            <a:r>
              <a:rPr lang="ru-RU" sz="2400" dirty="0" err="1">
                <a:latin typeface="Times New Roman" panose="02020603050405020304" pitchFamily="18" charset="0"/>
                <a:cs typeface="Times New Roman" panose="02020603050405020304" pitchFamily="18" charset="0"/>
              </a:rPr>
              <a:t>прийняття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рішень</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42611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713A3EA-0D35-4F07-9845-3F0BF9AE2ABA}"/>
              </a:ext>
            </a:extLst>
          </p:cNvPr>
          <p:cNvSpPr>
            <a:spLocks noGrp="1"/>
          </p:cNvSpPr>
          <p:nvPr>
            <p:ph idx="1"/>
          </p:nvPr>
        </p:nvSpPr>
        <p:spPr>
          <a:xfrm>
            <a:off x="677334" y="495301"/>
            <a:ext cx="8596668" cy="5546062"/>
          </a:xfrm>
        </p:spPr>
        <p:txBody>
          <a:bodyPr>
            <a:normAutofit/>
          </a:bodyPr>
          <a:lstStyle/>
          <a:p>
            <a:pPr marL="0" indent="0">
              <a:buNone/>
            </a:pPr>
            <a:r>
              <a:rPr lang="uk-UA" sz="2400">
                <a:latin typeface="Times New Roman" panose="02020603050405020304" pitchFamily="18" charset="0"/>
                <a:cs typeface="Times New Roman" panose="02020603050405020304" pitchFamily="18" charset="0"/>
              </a:rPr>
              <a:t>МІС виконує наступні функції:</a:t>
            </a:r>
          </a:p>
          <a:p>
            <a:pPr marL="0" indent="0">
              <a:buNone/>
            </a:pPr>
            <a:r>
              <a:rPr lang="uk-UA" sz="2400">
                <a:latin typeface="Times New Roman" panose="02020603050405020304" pitchFamily="18" charset="0"/>
                <a:cs typeface="Times New Roman" panose="02020603050405020304" pitchFamily="18" charset="0"/>
              </a:rPr>
              <a:t>— збір і акумулювання інформації з різних джерел — від споживачів, конкурентів, торгового персоналу, дистриб'юторів тощо;</a:t>
            </a:r>
          </a:p>
          <a:p>
            <a:pPr marL="0" indent="0">
              <a:buNone/>
            </a:pPr>
            <a:r>
              <a:rPr lang="uk-UA" sz="2400">
                <a:latin typeface="Times New Roman" panose="02020603050405020304" pitchFamily="18" charset="0"/>
                <a:cs typeface="Times New Roman" panose="02020603050405020304" pitchFamily="18" charset="0"/>
              </a:rPr>
              <a:t>— спрощення процесу аналізу зібраної інформації шляхом використання формалізованих методів подання інформації, що дає змогу виконувати низку розрахунків різної складності за участю та без участі дослідника, та оцінювати вплив маркетингу на результативні показники ефективності діяльності підприємства або організації;</a:t>
            </a:r>
          </a:p>
          <a:p>
            <a:pPr marL="0" indent="0">
              <a:buNone/>
            </a:pPr>
            <a:r>
              <a:rPr lang="uk-UA" sz="2400">
                <a:latin typeface="Times New Roman" panose="02020603050405020304" pitchFamily="18" charset="0"/>
                <a:cs typeface="Times New Roman" panose="02020603050405020304" pitchFamily="18" charset="0"/>
              </a:rPr>
              <a:t>— розповсюдження інформації або направлення проаналізованих даних певному працівнику підприємства в потрібний час для прийняття рішення.</a:t>
            </a:r>
          </a:p>
        </p:txBody>
      </p:sp>
    </p:spTree>
    <p:extLst>
      <p:ext uri="{BB962C8B-B14F-4D97-AF65-F5344CB8AC3E}">
        <p14:creationId xmlns:p14="http://schemas.microsoft.com/office/powerpoint/2010/main" val="1728969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E5C78C-6F93-453D-A92A-120007E5FFC7}"/>
              </a:ext>
            </a:extLst>
          </p:cNvPr>
          <p:cNvSpPr>
            <a:spLocks noGrp="1"/>
          </p:cNvSpPr>
          <p:nvPr>
            <p:ph type="title"/>
          </p:nvPr>
        </p:nvSpPr>
        <p:spPr>
          <a:xfrm>
            <a:off x="677334" y="609600"/>
            <a:ext cx="8596668" cy="622300"/>
          </a:xfrm>
        </p:spPr>
        <p:txBody>
          <a:bodyPr>
            <a:normAutofit fontScale="90000"/>
          </a:bodyPr>
          <a:lstStyle/>
          <a:p>
            <a:r>
              <a:rPr lang="uk-UA" sz="3100" dirty="0">
                <a:latin typeface="Times New Roman" panose="02020603050405020304" pitchFamily="18" charset="0"/>
                <a:cs typeface="Times New Roman" panose="02020603050405020304" pitchFamily="18" charset="0"/>
              </a:rPr>
              <a:t>2. Метод  проведення маркетингового дослідження.</a:t>
            </a:r>
            <a:br>
              <a:rPr lang="uk-UA" dirty="0"/>
            </a:br>
            <a:endParaRPr lang="ru-RU" dirty="0"/>
          </a:p>
        </p:txBody>
      </p:sp>
      <p:sp>
        <p:nvSpPr>
          <p:cNvPr id="3" name="Объект 2">
            <a:extLst>
              <a:ext uri="{FF2B5EF4-FFF2-40B4-BE49-F238E27FC236}">
                <a16:creationId xmlns:a16="http://schemas.microsoft.com/office/drawing/2014/main" id="{E16EC9EC-2671-4DB7-B608-6914A91F4497}"/>
              </a:ext>
            </a:extLst>
          </p:cNvPr>
          <p:cNvSpPr>
            <a:spLocks noGrp="1"/>
          </p:cNvSpPr>
          <p:nvPr>
            <p:ph idx="1"/>
          </p:nvPr>
        </p:nvSpPr>
        <p:spPr>
          <a:xfrm>
            <a:off x="677334" y="1231901"/>
            <a:ext cx="9495366" cy="4809462"/>
          </a:xfrm>
        </p:spPr>
        <p:txBody>
          <a:bodyPr>
            <a:noAutofit/>
          </a:bodyPr>
          <a:lstStyle/>
          <a:p>
            <a:pPr marL="0" indent="0">
              <a:lnSpc>
                <a:spcPct val="120000"/>
              </a:lnSpc>
              <a:spcBef>
                <a:spcPts val="0"/>
              </a:spcBef>
              <a:buNone/>
            </a:pPr>
            <a:r>
              <a:rPr lang="ru-RU" b="1" dirty="0">
                <a:latin typeface="Times New Roman" panose="02020603050405020304" pitchFamily="18" charset="0"/>
                <a:cs typeface="Times New Roman" panose="02020603050405020304" pitchFamily="18" charset="0"/>
              </a:rPr>
              <a:t>Перший </a:t>
            </a:r>
            <a:r>
              <a:rPr lang="ru-RU" b="1" dirty="0" err="1">
                <a:latin typeface="Times New Roman" panose="02020603050405020304" pitchFamily="18" charset="0"/>
                <a:cs typeface="Times New Roman" panose="02020603050405020304" pitchFamily="18" charset="0"/>
              </a:rPr>
              <a:t>етап</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чітко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визначаються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проблеми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формується</a:t>
            </a:r>
            <a:r>
              <a:rPr lang="ru-RU" dirty="0">
                <a:latin typeface="Times New Roman" panose="02020603050405020304" pitchFamily="18" charset="0"/>
                <a:cs typeface="Times New Roman" panose="02020603050405020304" pitchFamily="18" charset="0"/>
              </a:rPr>
              <a:t> мета </a:t>
            </a:r>
            <a:r>
              <a:rPr lang="ru-RU" dirty="0" err="1">
                <a:latin typeface="Times New Roman" panose="02020603050405020304" pitchFamily="18" charset="0"/>
                <a:cs typeface="Times New Roman" panose="02020603050405020304" pitchFamily="18" charset="0"/>
              </a:rPr>
              <a:t>дослідження</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цьому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етапі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визначають</a:t>
            </a:r>
            <a:r>
              <a:rPr lang="ru-RU" dirty="0">
                <a:latin typeface="Times New Roman" panose="02020603050405020304" pitchFamily="18" charset="0"/>
                <a:cs typeface="Times New Roman" panose="02020603050405020304" pitchFamily="18" charset="0"/>
              </a:rPr>
              <a:t> потребу у </a:t>
            </a:r>
            <a:r>
              <a:rPr lang="ru-RU" dirty="0" err="1">
                <a:latin typeface="Times New Roman" panose="02020603050405020304" pitchFamily="18" charset="0"/>
                <a:cs typeface="Times New Roman" panose="02020603050405020304" pitchFamily="18" charset="0"/>
              </a:rPr>
              <a:t>проведенні</a:t>
            </a:r>
            <a:r>
              <a:rPr lang="ru-RU" dirty="0">
                <a:latin typeface="Times New Roman" panose="02020603050405020304" pitchFamily="18" charset="0"/>
                <a:cs typeface="Times New Roman" panose="02020603050405020304" pitchFamily="18" charset="0"/>
              </a:rPr>
              <a:t> маркетингового </a:t>
            </a:r>
            <a:r>
              <a:rPr lang="ru-RU" dirty="0" err="1">
                <a:latin typeface="Times New Roman" panose="02020603050405020304" pitchFamily="18" charset="0"/>
                <a:cs typeface="Times New Roman" panose="02020603050405020304" pitchFamily="18" charset="0"/>
              </a:rPr>
              <a:t>дослідження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моніторинг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зовнішнього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середовища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проблеми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управління</a:t>
            </a:r>
            <a:r>
              <a:rPr lang="ru-RU" dirty="0">
                <a:latin typeface="Times New Roman" panose="02020603050405020304" pitchFamily="18" charset="0"/>
                <a:cs typeface="Times New Roman" panose="02020603050405020304" pitchFamily="18" charset="0"/>
              </a:rPr>
              <a:t> маркетингом і </a:t>
            </a:r>
            <a:r>
              <a:rPr lang="ru-RU" dirty="0" err="1">
                <a:latin typeface="Times New Roman" panose="02020603050405020304" pitchFamily="18" charset="0"/>
                <a:cs typeface="Times New Roman" panose="02020603050405020304" pitchFamily="18" charset="0"/>
              </a:rPr>
              <a:t>маркетинговими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дослідженнями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формують</a:t>
            </a:r>
            <a:r>
              <a:rPr lang="ru-RU" dirty="0">
                <a:latin typeface="Times New Roman" panose="02020603050405020304" pitchFamily="18" charset="0"/>
                <a:cs typeface="Times New Roman" panose="02020603050405020304" pitchFamily="18" charset="0"/>
              </a:rPr>
              <a:t> мету </a:t>
            </a:r>
            <a:r>
              <a:rPr lang="ru-RU" dirty="0" err="1">
                <a:latin typeface="Times New Roman" panose="02020603050405020304" pitchFamily="18" charset="0"/>
                <a:cs typeface="Times New Roman" panose="02020603050405020304" pitchFamily="18" charset="0"/>
              </a:rPr>
              <a:t>маркетингових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досліджень</a:t>
            </a:r>
            <a:r>
              <a:rPr lang="ru-RU"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b="1" dirty="0" err="1">
                <a:latin typeface="Times New Roman" panose="02020603050405020304" pitchFamily="18" charset="0"/>
                <a:cs typeface="Times New Roman" panose="02020603050405020304" pitchFamily="18" charset="0"/>
              </a:rPr>
              <a:t>Другий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етап</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розробка</a:t>
            </a:r>
            <a:r>
              <a:rPr lang="ru-RU" dirty="0">
                <a:latin typeface="Times New Roman" panose="02020603050405020304" pitchFamily="18" charset="0"/>
                <a:cs typeface="Times New Roman" panose="02020603050405020304" pitchFamily="18" charset="0"/>
              </a:rPr>
              <a:t> плану </a:t>
            </a:r>
            <a:r>
              <a:rPr lang="ru-RU" dirty="0" err="1">
                <a:latin typeface="Times New Roman" panose="02020603050405020304" pitchFamily="18" charset="0"/>
                <a:cs typeface="Times New Roman" panose="02020603050405020304" pitchFamily="18" charset="0"/>
              </a:rPr>
              <a:t>збору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інформації</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використанням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первинних</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вторинних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первинних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вимагає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вибору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методів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дослідження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спостереження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експеримент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опитування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підготовки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знарядь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дослідження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анкети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механічні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устрої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складання</a:t>
            </a:r>
            <a:r>
              <a:rPr lang="ru-RU" dirty="0">
                <a:latin typeface="Times New Roman" panose="02020603050405020304" pitchFamily="18" charset="0"/>
                <a:cs typeface="Times New Roman" panose="02020603050405020304" pitchFamily="18" charset="0"/>
              </a:rPr>
              <a:t> плану </a:t>
            </a:r>
            <a:r>
              <a:rPr lang="ru-RU" dirty="0" err="1">
                <a:latin typeface="Times New Roman" panose="02020603050405020304" pitchFamily="18" charset="0"/>
                <a:cs typeface="Times New Roman" panose="02020603050405020304" pitchFamily="18" charset="0"/>
              </a:rPr>
              <a:t>вибірки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одиниця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вибірки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обсяг</a:t>
            </a:r>
            <a:r>
              <a:rPr lang="ru-RU" dirty="0">
                <a:latin typeface="Times New Roman" panose="02020603050405020304" pitchFamily="18" charset="0"/>
                <a:cs typeface="Times New Roman" panose="02020603050405020304" pitchFamily="18" charset="0"/>
              </a:rPr>
              <a:t> та процедура) і </a:t>
            </a:r>
            <a:r>
              <a:rPr lang="ru-RU" dirty="0" err="1">
                <a:latin typeface="Times New Roman" panose="02020603050405020304" pitchFamily="18" charset="0"/>
                <a:cs typeface="Times New Roman" panose="02020603050405020304" pitchFamily="18" charset="0"/>
              </a:rPr>
              <a:t>вибору</a:t>
            </a:r>
            <a:r>
              <a:rPr lang="ru-RU" dirty="0">
                <a:latin typeface="Times New Roman" panose="02020603050405020304" pitchFamily="18" charset="0"/>
                <a:cs typeface="Times New Roman" panose="02020603050405020304" pitchFamily="18" charset="0"/>
              </a:rPr>
              <a:t> способу </a:t>
            </a:r>
            <a:r>
              <a:rPr lang="ru-RU" dirty="0" err="1">
                <a:latin typeface="Times New Roman" panose="02020603050405020304" pitchFamily="18" charset="0"/>
                <a:cs typeface="Times New Roman" panose="02020603050405020304" pitchFamily="18" charset="0"/>
              </a:rPr>
              <a:t>зв'язку</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аудиторією</a:t>
            </a:r>
            <a:r>
              <a:rPr lang="ru-RU" dirty="0">
                <a:latin typeface="Times New Roman" panose="02020603050405020304" pitchFamily="18" charset="0"/>
                <a:cs typeface="Times New Roman" panose="02020603050405020304" pitchFamily="18" charset="0"/>
              </a:rPr>
              <a:t> (телефон, </a:t>
            </a:r>
            <a:r>
              <a:rPr lang="ru-RU" dirty="0" err="1">
                <a:latin typeface="Times New Roman" panose="02020603050405020304" pitchFamily="18" charset="0"/>
                <a:cs typeface="Times New Roman" panose="02020603050405020304" pitchFamily="18" charset="0"/>
              </a:rPr>
              <a:t>пошта</a:t>
            </a:r>
            <a:r>
              <a:rPr lang="ru-RU" dirty="0">
                <a:latin typeface="Times New Roman" panose="02020603050405020304" pitchFamily="18" charset="0"/>
                <a:cs typeface="Times New Roman" panose="02020603050405020304" pitchFamily="18" charset="0"/>
              </a:rPr>
              <a:t>, особисте </a:t>
            </a:r>
            <a:r>
              <a:rPr lang="ru-RU" dirty="0" err="1">
                <a:latin typeface="Times New Roman" panose="02020603050405020304" pitchFamily="18" charset="0"/>
                <a:cs typeface="Times New Roman" panose="02020603050405020304" pitchFamily="18" charset="0"/>
              </a:rPr>
              <a:t>інтерв'ю</a:t>
            </a:r>
            <a:r>
              <a:rPr lang="ru-RU"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dirty="0" err="1">
                <a:latin typeface="Times New Roman" panose="02020603050405020304" pitchFamily="18" charset="0"/>
                <a:cs typeface="Times New Roman" panose="02020603050405020304" pitchFamily="18" charset="0"/>
              </a:rPr>
              <a:t>Третій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етап</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збір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інформації</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допомогою</a:t>
            </a:r>
            <a:r>
              <a:rPr lang="ru-RU" dirty="0">
                <a:latin typeface="Times New Roman" panose="02020603050405020304" pitchFamily="18" charset="0"/>
                <a:cs typeface="Times New Roman" panose="02020603050405020304" pitchFamily="18" charset="0"/>
              </a:rPr>
              <a:t> поза </a:t>
            </a:r>
            <a:r>
              <a:rPr lang="ru-RU" dirty="0" err="1">
                <a:latin typeface="Times New Roman" panose="02020603050405020304" pitchFamily="18" charset="0"/>
                <a:cs typeface="Times New Roman" panose="02020603050405020304" pitchFamily="18" charset="0"/>
              </a:rPr>
              <a:t>кабінетних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лабораторних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досліджень</a:t>
            </a:r>
            <a:r>
              <a:rPr lang="ru-RU"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dirty="0" err="1">
                <a:latin typeface="Times New Roman" panose="02020603050405020304" pitchFamily="18" charset="0"/>
                <a:cs typeface="Times New Roman" panose="02020603050405020304" pitchFamily="18" charset="0"/>
              </a:rPr>
              <a:t>Четвертий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етап</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аналіз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зібраної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інформації</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висновку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сукупності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отриманих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показників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середнього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рівня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змінних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складових</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виявлення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різного</a:t>
            </a:r>
            <a:r>
              <a:rPr lang="ru-RU" dirty="0">
                <a:latin typeface="Times New Roman" panose="02020603050405020304" pitchFamily="18" charset="0"/>
                <a:cs typeface="Times New Roman" panose="02020603050405020304" pitchFamily="18" charset="0"/>
              </a:rPr>
              <a:t> роду </a:t>
            </a:r>
            <a:r>
              <a:rPr lang="ru-RU" dirty="0" err="1">
                <a:latin typeface="Times New Roman" panose="02020603050405020304" pitchFamily="18" charset="0"/>
                <a:cs typeface="Times New Roman" panose="02020603050405020304" pitchFamily="18" charset="0"/>
              </a:rPr>
              <a:t>взаємозв'язків</a:t>
            </a:r>
            <a:r>
              <a:rPr lang="ru-RU"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ru-RU" b="1" dirty="0" err="1">
                <a:latin typeface="Times New Roman" panose="02020603050405020304" pitchFamily="18" charset="0"/>
                <a:cs typeface="Times New Roman" panose="02020603050405020304" pitchFamily="18" charset="0"/>
              </a:rPr>
              <a:t>П'ятий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етап</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основних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результатів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дадуть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управляючим</a:t>
            </a:r>
            <a:r>
              <a:rPr lang="ru-RU" dirty="0">
                <a:latin typeface="Times New Roman" panose="02020603050405020304" pitchFamily="18" charset="0"/>
                <a:cs typeface="Times New Roman" panose="02020603050405020304" pitchFamily="18" charset="0"/>
              </a:rPr>
              <a:t> з маркетингу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приймати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більш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зважені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рішення</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2711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232583-56BE-4CB3-8236-74C9865C6476}"/>
              </a:ext>
            </a:extLst>
          </p:cNvPr>
          <p:cNvSpPr>
            <a:spLocks noGrp="1"/>
          </p:cNvSpPr>
          <p:nvPr>
            <p:ph type="title"/>
          </p:nvPr>
        </p:nvSpPr>
        <p:spPr>
          <a:xfrm>
            <a:off x="677334" y="609600"/>
            <a:ext cx="9520766" cy="673100"/>
          </a:xfrm>
        </p:spPr>
        <p:txBody>
          <a:bodyPr>
            <a:normAutofit/>
          </a:bodyPr>
          <a:lstStyle/>
          <a:p>
            <a:r>
              <a:rPr lang="uk-UA" sz="2800" dirty="0">
                <a:latin typeface="Times New Roman" panose="02020603050405020304" pitchFamily="18" charset="0"/>
                <a:cs typeface="Times New Roman" panose="02020603050405020304" pitchFamily="18" charset="0"/>
              </a:rPr>
              <a:t>3. Методики маркетингового дослідження.</a:t>
            </a:r>
            <a:endParaRPr lang="ru-RU" sz="28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A7807284-604A-4AE1-B696-9D096DCFAE7F}"/>
              </a:ext>
            </a:extLst>
          </p:cNvPr>
          <p:cNvSpPr>
            <a:spLocks noGrp="1"/>
          </p:cNvSpPr>
          <p:nvPr>
            <p:ph idx="1"/>
          </p:nvPr>
        </p:nvSpPr>
        <p:spPr>
          <a:xfrm>
            <a:off x="677334" y="1282700"/>
            <a:ext cx="9698566" cy="5156199"/>
          </a:xfrm>
        </p:spPr>
        <p:txBody>
          <a:bodyPr>
            <a:noAutofit/>
          </a:bodyPr>
          <a:lstStyle/>
          <a:p>
            <a:pPr marL="0" indent="0">
              <a:buNone/>
            </a:pPr>
            <a:r>
              <a:rPr lang="ru-RU" sz="2400" b="1" i="1" dirty="0" err="1">
                <a:latin typeface="Times New Roman" panose="02020603050405020304" pitchFamily="18" charset="0"/>
                <a:cs typeface="Times New Roman" panose="02020603050405020304" pitchFamily="18" charset="0"/>
              </a:rPr>
              <a:t>Спостереження</a:t>
            </a:r>
            <a:r>
              <a:rPr lang="ru-RU" sz="2400" dirty="0">
                <a:latin typeface="Times New Roman" panose="02020603050405020304" pitchFamily="18" charset="0"/>
                <a:cs typeface="Times New Roman" panose="02020603050405020304" pitchFamily="18" charset="0"/>
              </a:rPr>
              <a:t> – один </a:t>
            </a:r>
            <a:r>
              <a:rPr lang="ru-RU" sz="2400" dirty="0" err="1">
                <a:latin typeface="Times New Roman" panose="02020603050405020304" pitchFamily="18" charset="0"/>
                <a:cs typeface="Times New Roman" panose="02020603050405020304" pitchFamily="18" charset="0"/>
              </a:rPr>
              <a:t>із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можливих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способів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збору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первинних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даних</a:t>
            </a:r>
            <a:r>
              <a:rPr lang="ru-RU" sz="2400" dirty="0">
                <a:latin typeface="Times New Roman" panose="02020603050405020304" pitchFamily="18" charset="0"/>
                <a:cs typeface="Times New Roman" panose="02020603050405020304" pitchFamily="18" charset="0"/>
              </a:rPr>
              <a:t>, при </a:t>
            </a:r>
            <a:r>
              <a:rPr lang="ru-RU" sz="2400" dirty="0" err="1">
                <a:latin typeface="Times New Roman" panose="02020603050405020304" pitchFamily="18" charset="0"/>
                <a:cs typeface="Times New Roman" panose="02020603050405020304" pitchFamily="18" charset="0"/>
              </a:rPr>
              <a:t>якому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дослідник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веде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безпосереднє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спостереження</a:t>
            </a:r>
            <a:r>
              <a:rPr lang="ru-RU" sz="2400" dirty="0">
                <a:latin typeface="Times New Roman" panose="02020603050405020304" pitchFamily="18" charset="0"/>
                <a:cs typeface="Times New Roman" panose="02020603050405020304" pitchFamily="18" charset="0"/>
              </a:rPr>
              <a:t> за людьми й </a:t>
            </a:r>
            <a:r>
              <a:rPr lang="ru-RU" sz="2400" dirty="0" err="1">
                <a:latin typeface="Times New Roman" panose="02020603050405020304" pitchFamily="18" charset="0"/>
                <a:cs typeface="Times New Roman" panose="02020603050405020304" pitchFamily="18" charset="0"/>
              </a:rPr>
              <a:t>обстановкою</a:t>
            </a:r>
            <a:r>
              <a:rPr lang="ru-RU" sz="2400" dirty="0">
                <a:latin typeface="Times New Roman" panose="02020603050405020304" pitchFamily="18" charset="0"/>
                <a:cs typeface="Times New Roman" panose="02020603050405020304" pitchFamily="18" charset="0"/>
              </a:rPr>
              <a:t>.</a:t>
            </a:r>
          </a:p>
          <a:p>
            <a:pPr marL="0" indent="0">
              <a:buNone/>
            </a:pPr>
            <a:r>
              <a:rPr lang="ru-RU" sz="2400" b="1" i="1" dirty="0" err="1">
                <a:latin typeface="Times New Roman" panose="02020603050405020304" pitchFamily="18" charset="0"/>
                <a:cs typeface="Times New Roman" panose="02020603050405020304" pitchFamily="18" charset="0"/>
              </a:rPr>
              <a:t>Експериментальні</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дослідження</a:t>
            </a:r>
            <a:r>
              <a:rPr lang="ru-RU" sz="2400" b="1" i="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розкривають</a:t>
            </a:r>
            <a:r>
              <a:rPr lang="ru-RU" sz="2400" dirty="0">
                <a:latin typeface="Times New Roman" panose="02020603050405020304" pitchFamily="18" charset="0"/>
                <a:cs typeface="Times New Roman" panose="02020603050405020304" pitchFamily="18" charset="0"/>
              </a:rPr>
              <a:t> причинно-</a:t>
            </a:r>
            <a:r>
              <a:rPr lang="ru-RU" sz="2400" dirty="0" err="1">
                <a:latin typeface="Times New Roman" panose="02020603050405020304" pitchFamily="18" charset="0"/>
                <a:cs typeface="Times New Roman" panose="02020603050405020304" pitchFamily="18" charset="0"/>
              </a:rPr>
              <a:t>наслідкові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зв'язки</a:t>
            </a:r>
            <a:r>
              <a:rPr lang="ru-RU" sz="2400" dirty="0">
                <a:latin typeface="Times New Roman" panose="02020603050405020304" pitchFamily="18" charset="0"/>
                <a:cs typeface="Times New Roman" panose="02020603050405020304" pitchFamily="18" charset="0"/>
              </a:rPr>
              <a:t> шляхом </a:t>
            </a:r>
            <a:r>
              <a:rPr lang="ru-RU" sz="2400" dirty="0" err="1">
                <a:latin typeface="Times New Roman" panose="02020603050405020304" pitchFamily="18" charset="0"/>
                <a:cs typeface="Times New Roman" panose="02020603050405020304" pitchFamily="18" charset="0"/>
              </a:rPr>
              <a:t>відсіювання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суперечливих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пояснень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результатів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спостереження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Відбирають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порівнянні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між</a:t>
            </a:r>
            <a:r>
              <a:rPr lang="ru-RU" sz="2400" dirty="0">
                <a:latin typeface="Times New Roman" panose="02020603050405020304" pitchFamily="18" charset="0"/>
                <a:cs typeface="Times New Roman" panose="02020603050405020304" pitchFamily="18" charset="0"/>
              </a:rPr>
              <a:t> собою </a:t>
            </a:r>
            <a:r>
              <a:rPr lang="ru-RU" sz="2400" dirty="0" err="1">
                <a:latin typeface="Times New Roman" panose="02020603050405020304" pitchFamily="18" charset="0"/>
                <a:cs typeface="Times New Roman" panose="02020603050405020304" pitchFamily="18" charset="0"/>
              </a:rPr>
              <a:t>групи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суб'єктів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створюють</a:t>
            </a:r>
            <a:r>
              <a:rPr lang="ru-RU" sz="2400" dirty="0">
                <a:latin typeface="Times New Roman" panose="02020603050405020304" pitchFamily="18" charset="0"/>
                <a:cs typeface="Times New Roman" panose="02020603050405020304" pitchFamily="18" charset="0"/>
              </a:rPr>
              <a:t> для них </a:t>
            </a:r>
            <a:r>
              <a:rPr lang="ru-RU" sz="2400" dirty="0" err="1">
                <a:latin typeface="Times New Roman" panose="02020603050405020304" pitchFamily="18" charset="0"/>
                <a:cs typeface="Times New Roman" panose="02020603050405020304" pitchFamily="18" charset="0"/>
              </a:rPr>
              <a:t>різну</a:t>
            </a:r>
            <a:r>
              <a:rPr lang="ru-RU" sz="2400" dirty="0">
                <a:latin typeface="Times New Roman" panose="02020603050405020304" pitchFamily="18" charset="0"/>
                <a:cs typeface="Times New Roman" panose="02020603050405020304" pitchFamily="18" charset="0"/>
              </a:rPr>
              <a:t> обстановку, </a:t>
            </a:r>
            <a:r>
              <a:rPr lang="ru-RU" sz="2400" dirty="0" err="1">
                <a:latin typeface="Times New Roman" panose="02020603050405020304" pitchFamily="18" charset="0"/>
                <a:cs typeface="Times New Roman" panose="02020603050405020304" pitchFamily="18" charset="0"/>
              </a:rPr>
              <a:t>контролюють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змінні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складові</a:t>
            </a:r>
            <a:r>
              <a:rPr lang="ru-RU" sz="2400" dirty="0">
                <a:latin typeface="Times New Roman" panose="02020603050405020304" pitchFamily="18" charset="0"/>
                <a:cs typeface="Times New Roman" panose="02020603050405020304" pitchFamily="18" charset="0"/>
              </a:rPr>
              <a:t> й </a:t>
            </a:r>
            <a:r>
              <a:rPr lang="ru-RU" sz="2400" dirty="0" err="1">
                <a:latin typeface="Times New Roman" panose="02020603050405020304" pitchFamily="18" charset="0"/>
                <a:cs typeface="Times New Roman" panose="02020603050405020304" pitchFamily="18" charset="0"/>
              </a:rPr>
              <a:t>установлюють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ступінь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значущості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спостережуваних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розходжень</a:t>
            </a:r>
            <a:r>
              <a:rPr lang="ru-RU" sz="2400" dirty="0">
                <a:latin typeface="Times New Roman" panose="02020603050405020304" pitchFamily="18" charset="0"/>
                <a:cs typeface="Times New Roman" panose="02020603050405020304" pitchFamily="18" charset="0"/>
              </a:rPr>
              <a:t>.</a:t>
            </a:r>
          </a:p>
          <a:p>
            <a:pPr marL="0" indent="0">
              <a:buNone/>
            </a:pPr>
            <a:r>
              <a:rPr lang="ru-RU" sz="2400" b="1" i="1" dirty="0" err="1">
                <a:latin typeface="Times New Roman" panose="02020603050405020304" pitchFamily="18" charset="0"/>
                <a:cs typeface="Times New Roman" panose="02020603050405020304" pitchFamily="18" charset="0"/>
              </a:rPr>
              <a:t>Опитування</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спрямовані</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одержання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інформації</a:t>
            </a:r>
            <a:r>
              <a:rPr lang="ru-RU" sz="2400" dirty="0">
                <a:latin typeface="Times New Roman" panose="02020603050405020304" pitchFamily="18" charset="0"/>
                <a:cs typeface="Times New Roman" panose="02020603050405020304" pitchFamily="18" charset="0"/>
              </a:rPr>
              <a:t> про </a:t>
            </a:r>
            <a:r>
              <a:rPr lang="ru-RU" sz="2400" dirty="0" err="1">
                <a:latin typeface="Times New Roman" panose="02020603050405020304" pitchFamily="18" charset="0"/>
                <a:cs typeface="Times New Roman" panose="02020603050405020304" pitchFamily="18" charset="0"/>
              </a:rPr>
              <a:t>знання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переконання</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переваги</a:t>
            </a:r>
            <a:r>
              <a:rPr lang="ru-RU" sz="2400" dirty="0">
                <a:latin typeface="Times New Roman" panose="02020603050405020304" pitchFamily="18" charset="0"/>
                <a:cs typeface="Times New Roman" panose="02020603050405020304" pitchFamily="18" charset="0"/>
              </a:rPr>
              <a:t> людей, </a:t>
            </a:r>
            <a:r>
              <a:rPr lang="ru-RU" sz="2400" dirty="0" err="1">
                <a:latin typeface="Times New Roman" panose="02020603050405020304" pitchFamily="18" charset="0"/>
                <a:cs typeface="Times New Roman" panose="02020603050405020304" pitchFamily="18" charset="0"/>
              </a:rPr>
              <a:t>ступінь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їхньої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задоволеності</a:t>
            </a:r>
            <a:r>
              <a:rPr lang="ru-RU" sz="2400" dirty="0">
                <a:latin typeface="Times New Roman" panose="02020603050405020304" pitchFamily="18" charset="0"/>
                <a:cs typeface="Times New Roman" panose="02020603050405020304" pitchFamily="18" charset="0"/>
              </a:rPr>
              <a:t>, а </a:t>
            </a:r>
            <a:r>
              <a:rPr lang="ru-RU" sz="2400" dirty="0" err="1">
                <a:latin typeface="Times New Roman" panose="02020603050405020304" pitchFamily="18" charset="0"/>
                <a:cs typeface="Times New Roman" panose="02020603050405020304" pitchFamily="18" charset="0"/>
              </a:rPr>
              <a:t>також</a:t>
            </a:r>
            <a:r>
              <a:rPr lang="ru-RU" sz="2400" dirty="0">
                <a:latin typeface="Times New Roman" panose="02020603050405020304" pitchFamily="18" charset="0"/>
                <a:cs typeface="Times New Roman" panose="02020603050405020304" pitchFamily="18" charset="0"/>
              </a:rPr>
              <a:t> для </a:t>
            </a:r>
            <a:r>
              <a:rPr lang="ru-RU" sz="2400" dirty="0" err="1">
                <a:latin typeface="Times New Roman" panose="02020603050405020304" pitchFamily="18" charset="0"/>
                <a:cs typeface="Times New Roman" panose="02020603050405020304" pitchFamily="18" charset="0"/>
              </a:rPr>
              <a:t>вимірів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міцності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свого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положення</a:t>
            </a:r>
            <a:r>
              <a:rPr lang="ru-RU" sz="2400" dirty="0">
                <a:latin typeface="Times New Roman" panose="02020603050405020304" pitchFamily="18" charset="0"/>
                <a:cs typeface="Times New Roman" panose="02020603050405020304" pitchFamily="18" charset="0"/>
              </a:rPr>
              <a:t> в очах </a:t>
            </a:r>
            <a:r>
              <a:rPr lang="ru-RU" sz="2400" dirty="0" err="1">
                <a:latin typeface="Times New Roman" panose="02020603050405020304" pitchFamily="18" charset="0"/>
                <a:cs typeface="Times New Roman" panose="02020603050405020304" pitchFamily="18" charset="0"/>
              </a:rPr>
              <a:t>аудиторії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Цей</a:t>
            </a:r>
            <a:r>
              <a:rPr lang="ru-RU" sz="2400" dirty="0">
                <a:latin typeface="Times New Roman" panose="02020603050405020304" pitchFamily="18" charset="0"/>
                <a:cs typeface="Times New Roman" panose="02020603050405020304" pitchFamily="18" charset="0"/>
              </a:rPr>
              <a:t> метод </a:t>
            </a:r>
            <a:r>
              <a:rPr lang="ru-RU" sz="2400" dirty="0" err="1">
                <a:latin typeface="Times New Roman" panose="02020603050405020304" pitchFamily="18" charset="0"/>
                <a:cs typeface="Times New Roman" panose="02020603050405020304" pitchFamily="18" charset="0"/>
              </a:rPr>
              <a:t>стоїть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між</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спостереженням</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експериментом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найбільш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зручний</a:t>
            </a:r>
            <a:r>
              <a:rPr lang="ru-RU" sz="2400" dirty="0">
                <a:latin typeface="Times New Roman" panose="02020603050405020304" pitchFamily="18" charset="0"/>
                <a:cs typeface="Times New Roman" panose="02020603050405020304" pitchFamily="18" charset="0"/>
              </a:rPr>
              <a:t> при </a:t>
            </a:r>
            <a:r>
              <a:rPr lang="ru-RU" sz="2400" dirty="0" err="1">
                <a:latin typeface="Times New Roman" panose="02020603050405020304" pitchFamily="18" charset="0"/>
                <a:cs typeface="Times New Roman" panose="02020603050405020304" pitchFamily="18" charset="0"/>
              </a:rPr>
              <a:t>проведенні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описових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досліджень</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82402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FC3C20D-5DFB-4444-A58E-7ED6246877AC}"/>
              </a:ext>
            </a:extLst>
          </p:cNvPr>
          <p:cNvSpPr>
            <a:spLocks noGrp="1"/>
          </p:cNvSpPr>
          <p:nvPr>
            <p:ph idx="1"/>
          </p:nvPr>
        </p:nvSpPr>
        <p:spPr>
          <a:xfrm>
            <a:off x="596900" y="293689"/>
            <a:ext cx="9893300" cy="5484811"/>
          </a:xfrm>
        </p:spPr>
        <p:txBody>
          <a:bodyPr>
            <a:noAutofit/>
          </a:bodyPr>
          <a:lstStyle/>
          <a:p>
            <a:pPr marL="0" indent="0">
              <a:spcBef>
                <a:spcPts val="0"/>
              </a:spcBef>
              <a:buNone/>
            </a:pPr>
            <a:r>
              <a:rPr lang="uk-UA" sz="2400" i="1">
                <a:latin typeface="Times New Roman" panose="02020603050405020304" pitchFamily="18" charset="0"/>
                <a:cs typeface="Times New Roman" panose="02020603050405020304" pitchFamily="18" charset="0"/>
              </a:rPr>
              <a:t>Вибірка</a:t>
            </a:r>
            <a:r>
              <a:rPr lang="uk-UA" sz="2400">
                <a:latin typeface="Times New Roman" panose="02020603050405020304" pitchFamily="18" charset="0"/>
                <a:cs typeface="Times New Roman" panose="02020603050405020304" pitchFamily="18" charset="0"/>
              </a:rPr>
              <a:t> – сегмент населення, покликаний персоніфікувати населення в цілому.</a:t>
            </a:r>
          </a:p>
          <a:p>
            <a:pPr marL="0" indent="0">
              <a:spcBef>
                <a:spcPts val="0"/>
              </a:spcBef>
              <a:buNone/>
            </a:pPr>
            <a:r>
              <a:rPr lang="uk-UA" sz="2400" i="1">
                <a:latin typeface="Times New Roman" panose="02020603050405020304" pitchFamily="18" charset="0"/>
                <a:cs typeface="Times New Roman" panose="02020603050405020304" pitchFamily="18" charset="0"/>
              </a:rPr>
              <a:t>Інструменти дослідження </a:t>
            </a:r>
            <a:r>
              <a:rPr lang="uk-UA" sz="2400">
                <a:latin typeface="Times New Roman" panose="02020603050405020304" pitchFamily="18" charset="0"/>
                <a:cs typeface="Times New Roman" panose="02020603050405020304" pitchFamily="18" charset="0"/>
              </a:rPr>
              <a:t>– анкети та інформаційні сисиеми.</a:t>
            </a:r>
          </a:p>
          <a:p>
            <a:pPr marL="0" indent="0">
              <a:spcBef>
                <a:spcPts val="0"/>
              </a:spcBef>
              <a:buNone/>
            </a:pPr>
            <a:r>
              <a:rPr lang="uk-UA" sz="2400" i="1">
                <a:latin typeface="Times New Roman" panose="02020603050405020304" pitchFamily="18" charset="0"/>
                <a:cs typeface="Times New Roman" panose="02020603050405020304" pitchFamily="18" charset="0"/>
              </a:rPr>
              <a:t>Інтерв’ю</a:t>
            </a:r>
            <a:r>
              <a:rPr lang="uk-UA" sz="240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(онлайн опитування) – кращий метод якнайшвидшого збору інформації. У ході його інтерв'юер має можливість роз'яснити незрозумілі (для опитуваного) питання. Два основних недоліки інтерв'ю: опитувати можна тільки тих є на зв'язку, бесіда повинна бути короткою за часом і не носити особистого характеру.</a:t>
            </a:r>
          </a:p>
          <a:p>
            <a:pPr marL="0" indent="0">
              <a:spcBef>
                <a:spcPts val="0"/>
              </a:spcBef>
              <a:buNone/>
            </a:pPr>
            <a:r>
              <a:rPr lang="uk-UA" sz="2400" dirty="0">
                <a:latin typeface="Times New Roman" panose="02020603050405020304" pitchFamily="18" charset="0"/>
                <a:cs typeface="Times New Roman" panose="02020603050405020304" pitchFamily="18" charset="0"/>
              </a:rPr>
              <a:t>Особисте інтерв'ю – універсальний метод проведення опитування. Інтерв'юер (проводить інтерв'ю) може не тільки ставити більше запитань, але й доповнити результати бесіди своїми особистими спостереженнями. Особисте інтерв'ю – самий дорогий із трьох методів і вимагає більш ретельного планування та підготовки до результату</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04605343"/>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482</TotalTime>
  <Words>731</Words>
  <Application>Microsoft Office PowerPoint</Application>
  <PresentationFormat>Широкоэкранный</PresentationFormat>
  <Paragraphs>36</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Times New Roman</vt:lpstr>
      <vt:lpstr>Trebuchet MS</vt:lpstr>
      <vt:lpstr>Wingdings 3</vt:lpstr>
      <vt:lpstr>Аспект</vt:lpstr>
      <vt:lpstr>МЕТОДОЛОГІЯ ОБРОБКИ ТА АНАЛІЗУ  МАРКЕТИНГОВОЇ ІНФОРМАЦІЇ В УМОВАХ ПЕРЕХОДУ ДО МАРКЕТИНГ 5.0 </vt:lpstr>
      <vt:lpstr>Презентация PowerPoint</vt:lpstr>
      <vt:lpstr>1.Класифікація маркетингових досліджень</vt:lpstr>
      <vt:lpstr>Презентация PowerPoint</vt:lpstr>
      <vt:lpstr>Презентация PowerPoint</vt:lpstr>
      <vt:lpstr>2. Метод  проведення маркетингового дослідження. </vt:lpstr>
      <vt:lpstr>3. Методики маркетингового дослідження.</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Інформація в маркетингових дослідженнях</dc:title>
  <dc:creator>M Ivanov</dc:creator>
  <cp:lastModifiedBy>M Ivanov</cp:lastModifiedBy>
  <cp:revision>19</cp:revision>
  <dcterms:created xsi:type="dcterms:W3CDTF">2023-02-24T07:48:57Z</dcterms:created>
  <dcterms:modified xsi:type="dcterms:W3CDTF">2025-02-03T15:05:23Z</dcterms:modified>
</cp:coreProperties>
</file>