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1" r:id="rId7"/>
    <p:sldId id="263" r:id="rId8"/>
    <p:sldId id="264" r:id="rId9"/>
    <p:sldId id="265" r:id="rId10"/>
    <p:sldId id="269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akjour.com.ua/" TargetMode="External"/><Relationship Id="rId2" Type="http://schemas.openxmlformats.org/officeDocument/2006/relationships/hyperlink" Target="https://www.ted.com/talks/dustin_yellin_a_journey_through_the_mind_of_an_artist?referrer=playlist-what_does_it_mean_to_express_yourself#t-43814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64FCB-30BB-48CE-81A6-852ACBFD45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Видавнича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B12A5C-2680-4E47-9A94-460B882B5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Лекція 1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69278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DFA0B-4829-4577-A647-FA93B286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Внутрішня упаковка</a:t>
            </a:r>
            <a:endParaRPr lang="ru-UA" dirty="0"/>
          </a:p>
        </p:txBody>
      </p:sp>
      <p:pic>
        <p:nvPicPr>
          <p:cNvPr id="4" name="Упаковка для сгущенного молока, кетчупов, соусов">
            <a:hlinkClick r:id="" action="ppaction://media"/>
            <a:extLst>
              <a:ext uri="{FF2B5EF4-FFF2-40B4-BE49-F238E27FC236}">
                <a16:creationId xmlns:a16="http://schemas.microsoft.com/office/drawing/2014/main" id="{23C10FA9-679C-4ADB-98CA-AC27F97504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850" y="2052638"/>
            <a:ext cx="7105650" cy="3997325"/>
          </a:xfrm>
        </p:spPr>
      </p:pic>
    </p:spTree>
    <p:extLst>
      <p:ext uri="{BB962C8B-B14F-4D97-AF65-F5344CB8AC3E}">
        <p14:creationId xmlns:p14="http://schemas.microsoft.com/office/powerpoint/2010/main" val="4413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02AA6-B222-4677-90B2-09E94A7E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Матеріальні елементи упаковки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3BA6A3-C5DD-45AD-8FB9-EF3FBD138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• тара,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 </a:t>
            </a:r>
            <a:r>
              <a:rPr lang="ru-RU" dirty="0" err="1"/>
              <a:t>вміщення</a:t>
            </a:r>
            <a:r>
              <a:rPr lang="ru-RU" dirty="0"/>
              <a:t>, </a:t>
            </a:r>
            <a:r>
              <a:rPr lang="ru-RU" dirty="0" err="1"/>
              <a:t>захисту</a:t>
            </a:r>
            <a:r>
              <a:rPr lang="ru-RU" dirty="0"/>
              <a:t>, </a:t>
            </a:r>
            <a:r>
              <a:rPr lang="ru-RU" dirty="0" err="1"/>
              <a:t>зберігання</a:t>
            </a:r>
            <a:r>
              <a:rPr lang="ru-RU" dirty="0"/>
              <a:t> товару, </a:t>
            </a:r>
            <a:r>
              <a:rPr lang="ru-RU" dirty="0" err="1"/>
              <a:t>просування</a:t>
            </a:r>
            <a:r>
              <a:rPr lang="ru-RU" dirty="0"/>
              <a:t> по каналах </a:t>
            </a:r>
            <a:r>
              <a:rPr lang="ru-RU" dirty="0" err="1"/>
              <a:t>збуту</a:t>
            </a:r>
            <a:r>
              <a:rPr lang="ru-RU" dirty="0"/>
              <a:t>, повторного </a:t>
            </a:r>
            <a:r>
              <a:rPr lang="ru-RU" dirty="0" err="1"/>
              <a:t>використання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для </a:t>
            </a:r>
            <a:r>
              <a:rPr lang="ru-RU" dirty="0" err="1"/>
              <a:t>інших</a:t>
            </a:r>
            <a:r>
              <a:rPr lang="ru-RU" dirty="0"/>
              <a:t> потреб;</a:t>
            </a:r>
          </a:p>
          <a:p>
            <a:r>
              <a:rPr lang="ru-RU" dirty="0"/>
              <a:t>• </a:t>
            </a:r>
            <a:r>
              <a:rPr lang="ru-RU" dirty="0" err="1"/>
              <a:t>етикетка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фірмову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, символ </a:t>
            </a:r>
            <a:r>
              <a:rPr lang="ru-RU" dirty="0" err="1"/>
              <a:t>компанії</a:t>
            </a:r>
            <a:r>
              <a:rPr lang="ru-RU" dirty="0"/>
              <a:t>, </a:t>
            </a:r>
            <a:r>
              <a:rPr lang="ru-RU" dirty="0" err="1"/>
              <a:t>виробника</a:t>
            </a:r>
            <a:r>
              <a:rPr lang="ru-RU" dirty="0"/>
              <a:t>, склад, </a:t>
            </a:r>
            <a:r>
              <a:rPr lang="ru-RU" dirty="0" err="1"/>
              <a:t>рекламні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, </a:t>
            </a:r>
            <a:r>
              <a:rPr lang="ru-RU" dirty="0" err="1"/>
              <a:t>коди</a:t>
            </a:r>
            <a:r>
              <a:rPr lang="ru-RU" dirty="0"/>
              <a:t> для </a:t>
            </a:r>
            <a:r>
              <a:rPr lang="ru-RU" dirty="0" err="1"/>
              <a:t>зберігання</a:t>
            </a:r>
            <a:r>
              <a:rPr lang="ru-RU" dirty="0"/>
              <a:t> і </a:t>
            </a:r>
            <a:r>
              <a:rPr lang="ru-RU" dirty="0" err="1"/>
              <a:t>інструкції</a:t>
            </a:r>
            <a:r>
              <a:rPr lang="ru-RU" dirty="0"/>
              <a:t> для </a:t>
            </a:r>
            <a:r>
              <a:rPr lang="ru-RU" dirty="0" err="1"/>
              <a:t>використання</a:t>
            </a:r>
            <a:r>
              <a:rPr lang="ru-RU" dirty="0"/>
              <a:t>, </a:t>
            </a:r>
            <a:r>
              <a:rPr lang="ru-RU" dirty="0" err="1"/>
              <a:t>контретікстка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вкладиш</a:t>
            </a:r>
            <a:r>
              <a:rPr lang="ru-RU" dirty="0"/>
              <a:t> - </a:t>
            </a:r>
            <a:r>
              <a:rPr lang="ru-RU" dirty="0" err="1"/>
              <a:t>детальні</a:t>
            </a:r>
            <a:r>
              <a:rPr lang="ru-RU" dirty="0"/>
              <a:t> </a:t>
            </a:r>
            <a:r>
              <a:rPr lang="ru-RU" dirty="0" err="1"/>
              <a:t>інструкції</a:t>
            </a:r>
            <a:r>
              <a:rPr lang="ru-RU" dirty="0"/>
              <a:t> та </a:t>
            </a:r>
            <a:r>
              <a:rPr lang="ru-RU" dirty="0" err="1"/>
              <a:t>вказівки</a:t>
            </a:r>
            <a:r>
              <a:rPr lang="ru-RU" dirty="0"/>
              <a:t> про </a:t>
            </a:r>
            <a:r>
              <a:rPr lang="ru-RU" dirty="0" err="1"/>
              <a:t>запобіжні</a:t>
            </a:r>
            <a:r>
              <a:rPr lang="ru-RU" dirty="0"/>
              <a:t> заходи, </a:t>
            </a:r>
            <a:r>
              <a:rPr lang="ru-RU" dirty="0" err="1"/>
              <a:t>купони</a:t>
            </a:r>
            <a:r>
              <a:rPr lang="ru-RU" dirty="0"/>
              <a:t>, </a:t>
            </a:r>
            <a:r>
              <a:rPr lang="ru-RU" dirty="0" err="1"/>
              <a:t>призи</a:t>
            </a:r>
            <a:r>
              <a:rPr lang="ru-RU" dirty="0"/>
              <a:t>, </a:t>
            </a:r>
            <a:r>
              <a:rPr lang="ru-RU" dirty="0" err="1"/>
              <a:t>брошури</a:t>
            </a:r>
            <a:r>
              <a:rPr lang="ru-RU" dirty="0"/>
              <a:t> з рецептами і </a:t>
            </a:r>
            <a:r>
              <a:rPr lang="ru-RU" dirty="0" err="1"/>
              <a:t>інша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ru-RU" dirty="0"/>
              <a:t> і </a:t>
            </a:r>
            <a:r>
              <a:rPr lang="ru-RU" dirty="0" err="1"/>
              <a:t>матеріали</a:t>
            </a:r>
            <a:r>
              <a:rPr lang="ru-RU" dirty="0"/>
              <a:t>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посилити</a:t>
            </a:r>
            <a:r>
              <a:rPr lang="ru-RU" dirty="0"/>
              <a:t> </a:t>
            </a:r>
            <a:r>
              <a:rPr lang="ru-RU" dirty="0" err="1"/>
              <a:t>збут</a:t>
            </a:r>
            <a:r>
              <a:rPr lang="ru-RU" dirty="0"/>
              <a:t>, </a:t>
            </a:r>
            <a:r>
              <a:rPr lang="ru-RU" dirty="0" err="1"/>
              <a:t>стимулювати</a:t>
            </a:r>
            <a:r>
              <a:rPr lang="ru-RU" dirty="0"/>
              <a:t> </a:t>
            </a:r>
            <a:r>
              <a:rPr lang="ru-RU" dirty="0" err="1"/>
              <a:t>повторні</a:t>
            </a:r>
            <a:r>
              <a:rPr lang="ru-RU" dirty="0"/>
              <a:t> </a:t>
            </a:r>
            <a:r>
              <a:rPr lang="ru-RU" dirty="0" err="1"/>
              <a:t>закупівлі</a:t>
            </a:r>
            <a:r>
              <a:rPr lang="ru-RU" dirty="0"/>
              <a:t>, </a:t>
            </a:r>
            <a:r>
              <a:rPr lang="ru-RU" dirty="0" err="1"/>
              <a:t>аркуш-вкладиш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кольеретка</a:t>
            </a:r>
            <a:r>
              <a:rPr lang="ru-RU" dirty="0"/>
              <a:t>, </a:t>
            </a:r>
            <a:r>
              <a:rPr lang="ru-RU" dirty="0" err="1"/>
              <a:t>ярлик</a:t>
            </a:r>
            <a:r>
              <a:rPr lang="ru-RU" dirty="0"/>
              <a:t>, пробка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2222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B01A4-9FF3-44B5-9442-575D81EE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Загальні вимоги до упаковки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555AF-B897-496A-8D34-6885D44A5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• </a:t>
            </a:r>
            <a:r>
              <a:rPr lang="ru-RU" dirty="0" err="1"/>
              <a:t>Єдність</a:t>
            </a:r>
            <a:r>
              <a:rPr lang="ru-RU" dirty="0"/>
              <a:t> образу. Вид товару, </a:t>
            </a:r>
            <a:r>
              <a:rPr lang="ru-RU" dirty="0" err="1"/>
              <a:t>назва</a:t>
            </a:r>
            <a:r>
              <a:rPr lang="ru-RU" dirty="0"/>
              <a:t>, </a:t>
            </a:r>
            <a:r>
              <a:rPr lang="ru-RU" dirty="0" err="1"/>
              <a:t>відмінні</a:t>
            </a:r>
            <a:r>
              <a:rPr lang="ru-RU" dirty="0"/>
              <a:t> характеристики, </a:t>
            </a:r>
            <a:r>
              <a:rPr lang="ru-RU" dirty="0" err="1"/>
              <a:t>образотворчі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на </a:t>
            </a:r>
            <a:r>
              <a:rPr lang="ru-RU" dirty="0" err="1"/>
              <a:t>упаковці</a:t>
            </a:r>
            <a:r>
              <a:rPr lang="ru-RU" dirty="0"/>
              <a:t>, </a:t>
            </a:r>
            <a:r>
              <a:rPr lang="ru-RU" dirty="0" err="1"/>
              <a:t>колірне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і </a:t>
            </a:r>
            <a:r>
              <a:rPr lang="ru-RU" dirty="0" err="1"/>
              <a:t>символіка</a:t>
            </a:r>
            <a:r>
              <a:rPr lang="ru-RU" dirty="0"/>
              <a:t>.</a:t>
            </a:r>
          </a:p>
          <a:p>
            <a:r>
              <a:rPr lang="ru-RU" dirty="0"/>
              <a:t>• </a:t>
            </a:r>
            <a:r>
              <a:rPr lang="ru-RU" dirty="0" err="1"/>
              <a:t>Відповідність</a:t>
            </a:r>
            <a:r>
              <a:rPr lang="ru-RU" dirty="0"/>
              <a:t> упаковки </a:t>
            </a:r>
            <a:r>
              <a:rPr lang="ru-RU" dirty="0" err="1"/>
              <a:t>якості</a:t>
            </a:r>
            <a:r>
              <a:rPr lang="ru-RU" dirty="0"/>
              <a:t> товару.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ефектна</a:t>
            </a:r>
            <a:r>
              <a:rPr lang="ru-RU" dirty="0"/>
              <a:t> упаковка, не </a:t>
            </a:r>
            <a:r>
              <a:rPr lang="ru-RU" dirty="0" err="1"/>
              <a:t>підтверджена</a:t>
            </a:r>
            <a:r>
              <a:rPr lang="ru-RU" dirty="0"/>
              <a:t> </a:t>
            </a:r>
            <a:r>
              <a:rPr lang="ru-RU" dirty="0" err="1"/>
              <a:t>відповідною</a:t>
            </a:r>
            <a:r>
              <a:rPr lang="ru-RU" dirty="0"/>
              <a:t> </a:t>
            </a:r>
            <a:r>
              <a:rPr lang="ru-RU" dirty="0" err="1"/>
              <a:t>якістю</a:t>
            </a:r>
            <a:r>
              <a:rPr lang="ru-RU" dirty="0"/>
              <a:t> товару,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насторожити</a:t>
            </a:r>
            <a:r>
              <a:rPr lang="ru-RU" dirty="0"/>
              <a:t> </a:t>
            </a:r>
            <a:r>
              <a:rPr lang="ru-RU" dirty="0" err="1"/>
              <a:t>покупця</a:t>
            </a:r>
            <a:r>
              <a:rPr lang="ru-RU" dirty="0"/>
              <a:t>.</a:t>
            </a:r>
          </a:p>
          <a:p>
            <a:r>
              <a:rPr lang="ru-RU" dirty="0"/>
              <a:t>• </a:t>
            </a:r>
            <a:r>
              <a:rPr lang="ru-RU" dirty="0" err="1"/>
              <a:t>Достовірність</a:t>
            </a:r>
            <a:r>
              <a:rPr lang="ru-RU" dirty="0"/>
              <a:t>. </a:t>
            </a:r>
            <a:r>
              <a:rPr lang="ru-RU" dirty="0" err="1"/>
              <a:t>Важливо</a:t>
            </a:r>
            <a:r>
              <a:rPr lang="ru-RU" dirty="0"/>
              <a:t> в </a:t>
            </a:r>
            <a:r>
              <a:rPr lang="ru-RU" dirty="0" err="1"/>
              <a:t>образотворчому</a:t>
            </a:r>
            <a:r>
              <a:rPr lang="ru-RU" dirty="0"/>
              <a:t> ряду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дійсно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до складу товару. </a:t>
            </a:r>
            <a:r>
              <a:rPr lang="ru-RU" dirty="0" err="1"/>
              <a:t>Елемент</a:t>
            </a:r>
            <a:r>
              <a:rPr lang="ru-RU" dirty="0"/>
              <a:t> </a:t>
            </a:r>
            <a:r>
              <a:rPr lang="ru-RU" dirty="0" err="1"/>
              <a:t>достовірності</a:t>
            </a:r>
            <a:r>
              <a:rPr lang="ru-RU" dirty="0"/>
              <a:t> </a:t>
            </a:r>
            <a:r>
              <a:rPr lang="ru-RU" dirty="0" err="1"/>
              <a:t>підкреслює</a:t>
            </a:r>
            <a:r>
              <a:rPr lang="ru-RU" dirty="0"/>
              <a:t> і </a:t>
            </a:r>
            <a:r>
              <a:rPr lang="ru-RU" dirty="0" err="1"/>
              <a:t>введення</a:t>
            </a:r>
            <a:r>
              <a:rPr lang="ru-RU" dirty="0"/>
              <a:t> в макет упаковки </a:t>
            </a:r>
            <a:r>
              <a:rPr lang="ru-RU" dirty="0" err="1"/>
              <a:t>фотографічних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</a:t>
            </a:r>
            <a:r>
              <a:rPr lang="ru-RU" dirty="0" err="1"/>
              <a:t>реальних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.</a:t>
            </a:r>
          </a:p>
          <a:p>
            <a:r>
              <a:rPr lang="ru-RU" dirty="0"/>
              <a:t>• </a:t>
            </a:r>
            <a:r>
              <a:rPr lang="ru-RU" dirty="0" err="1"/>
              <a:t>Кліентооріентірованність</a:t>
            </a:r>
            <a:r>
              <a:rPr lang="ru-RU" dirty="0"/>
              <a:t>.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і стилю упаковки </a:t>
            </a:r>
            <a:r>
              <a:rPr lang="ru-RU" dirty="0" err="1"/>
              <a:t>визначають</a:t>
            </a:r>
            <a:r>
              <a:rPr lang="ru-RU" dirty="0"/>
              <a:t> </a:t>
            </a:r>
            <a:r>
              <a:rPr lang="ru-RU" dirty="0" err="1"/>
              <a:t>споживачі</a:t>
            </a:r>
            <a:r>
              <a:rPr lang="ru-RU" dirty="0"/>
              <a:t>. Гамма і </a:t>
            </a:r>
            <a:r>
              <a:rPr lang="ru-RU" dirty="0" err="1"/>
              <a:t>символіка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для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для </a:t>
            </a:r>
            <a:r>
              <a:rPr lang="ru-RU" dirty="0" err="1"/>
              <a:t>дорослих</a:t>
            </a:r>
            <a:r>
              <a:rPr lang="ru-RU" dirty="0"/>
              <a:t>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05457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752DA-93D9-4183-ADB8-26FAAEBF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Тара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00ECD-4CD9-44C2-ACAD-8CED993C3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•	Тара одноразового </a:t>
            </a:r>
            <a:r>
              <a:rPr lang="ru-RU" dirty="0" err="1"/>
              <a:t>використання</a:t>
            </a:r>
            <a:r>
              <a:rPr lang="ru-RU" dirty="0"/>
              <a:t> (упаковка , коробки </a:t>
            </a:r>
            <a:r>
              <a:rPr lang="ru-RU" dirty="0" err="1"/>
              <a:t>тощо</a:t>
            </a:r>
            <a:r>
              <a:rPr lang="ru-RU" dirty="0"/>
              <a:t>)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затарювання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один раз і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звільнення</a:t>
            </a:r>
            <a:r>
              <a:rPr lang="ru-RU" dirty="0"/>
              <a:t> </a:t>
            </a:r>
            <a:r>
              <a:rPr lang="ru-RU" dirty="0" err="1"/>
              <a:t>підлягає</a:t>
            </a:r>
            <a:r>
              <a:rPr lang="ru-RU" dirty="0"/>
              <a:t> </a:t>
            </a:r>
            <a:r>
              <a:rPr lang="ru-RU" dirty="0" err="1"/>
              <a:t>утилізації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 тара </a:t>
            </a:r>
            <a:r>
              <a:rPr lang="ru-RU" dirty="0" err="1"/>
              <a:t>непридатна</a:t>
            </a:r>
            <a:r>
              <a:rPr lang="ru-RU" dirty="0"/>
              <a:t> для повторного </a:t>
            </a:r>
            <a:r>
              <a:rPr lang="ru-RU" dirty="0" err="1"/>
              <a:t>використання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збирання</a:t>
            </a:r>
            <a:r>
              <a:rPr lang="ru-RU" dirty="0"/>
              <a:t>, </a:t>
            </a:r>
            <a:r>
              <a:rPr lang="ru-RU" dirty="0" err="1"/>
              <a:t>зберігання</a:t>
            </a:r>
            <a:r>
              <a:rPr lang="ru-RU" dirty="0"/>
              <a:t>, </a:t>
            </a:r>
            <a:r>
              <a:rPr lang="ru-RU" dirty="0" err="1"/>
              <a:t>повернення</a:t>
            </a:r>
            <a:r>
              <a:rPr lang="ru-RU" dirty="0"/>
              <a:t>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вигідні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нове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.</a:t>
            </a:r>
          </a:p>
          <a:p>
            <a:r>
              <a:rPr lang="ru-RU" dirty="0"/>
              <a:t>•	</a:t>
            </a:r>
            <a:r>
              <a:rPr lang="ru-RU" dirty="0" err="1"/>
              <a:t>Багатооборотна</a:t>
            </a:r>
            <a:r>
              <a:rPr lang="ru-RU" dirty="0"/>
              <a:t> тара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оборотів</a:t>
            </a:r>
            <a:r>
              <a:rPr lang="ru-RU" dirty="0"/>
              <a:t> і </a:t>
            </a:r>
            <a:r>
              <a:rPr lang="ru-RU" dirty="0" err="1"/>
              <a:t>повертається</a:t>
            </a:r>
            <a:r>
              <a:rPr lang="ru-RU" dirty="0"/>
              <a:t> для повторного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постачальникам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тароремонтним</a:t>
            </a:r>
            <a:r>
              <a:rPr lang="ru-RU" dirty="0"/>
              <a:t> </a:t>
            </a:r>
            <a:r>
              <a:rPr lang="ru-RU" dirty="0" err="1"/>
              <a:t>підприємством</a:t>
            </a:r>
            <a:r>
              <a:rPr lang="ru-RU" dirty="0"/>
              <a:t>.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оборотів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міцності</a:t>
            </a:r>
            <a:r>
              <a:rPr lang="ru-RU" dirty="0"/>
              <a:t> та </a:t>
            </a:r>
            <a:r>
              <a:rPr lang="ru-RU" dirty="0" err="1"/>
              <a:t>дотримання</a:t>
            </a:r>
            <a:r>
              <a:rPr lang="ru-RU" dirty="0"/>
              <a:t> правил </a:t>
            </a:r>
            <a:r>
              <a:rPr lang="ru-RU" dirty="0" err="1"/>
              <a:t>експлуатації</a:t>
            </a:r>
            <a:r>
              <a:rPr lang="ru-RU" dirty="0"/>
              <a:t>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9391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DDBBE-3745-4F87-9FE1-262B0D3D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1.Медійна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r>
              <a:rPr lang="ru-RU" dirty="0"/>
              <a:t> та </a:t>
            </a:r>
            <a:r>
              <a:rPr lang="ru-RU" dirty="0" err="1"/>
              <a:t>видавнича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ECEF6-771A-439C-84D7-72955A716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Класичні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двома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основними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напрямками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концепція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викладена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С.Кузнеца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зростання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роздумів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Й.Шумпетера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Теорія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»);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Зроблено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Саймон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Кузнець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харків’янин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навчив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рахувати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ВВП 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https://www.youtube.com/watch?v=u1B_SsJf2Ws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Історико-культурологічні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популяризуються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Дж.Бернала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«Наука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П.Сорокіна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Соціальна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культурна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динаміка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»).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046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64C00-C17A-4C84-B1DB-FF608B65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Йозеф </a:t>
            </a:r>
            <a:r>
              <a:rPr lang="uk-UA" dirty="0" err="1"/>
              <a:t>Шумпетер</a:t>
            </a:r>
            <a:br>
              <a:rPr lang="uk-UA" dirty="0"/>
            </a:br>
            <a:r>
              <a:rPr lang="uk-UA" dirty="0"/>
              <a:t>«</a:t>
            </a:r>
            <a:r>
              <a:rPr lang="uk-UA" dirty="0" err="1"/>
              <a:t>Бізнесцикли</a:t>
            </a:r>
            <a:r>
              <a:rPr lang="uk-UA" dirty="0"/>
              <a:t>» (1939)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0D084F-8ED3-4D0D-B1AB-8EEE8748F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6469" y="1913204"/>
            <a:ext cx="5513604" cy="3266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27158-84F3-45AE-B7E3-50AC6261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68" y="2922588"/>
            <a:ext cx="14859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0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46C47-53E6-44C9-B86E-2B2D2605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Альтернативні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r>
              <a:rPr lang="ru-RU" dirty="0"/>
              <a:t> </a:t>
            </a:r>
            <a:r>
              <a:rPr lang="ru-RU" dirty="0" err="1"/>
              <a:t>репрезентовані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концепцій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A0E80-37CC-4C73-AAF7-0FFE51D4B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Соціальні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розроблялись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П.Сорокіна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Соціальна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культурна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динаміка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К.Фрімен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Безробіття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технічні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нововведення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довгих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хвиль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Г.Іцкович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Потрійна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спіраль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промисловість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-держава.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Л.Лейдесдорф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Динаміка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»);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838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8A4C3-9A1F-4C05-9B8F-578712BE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2. </a:t>
            </a:r>
            <a:r>
              <a:rPr lang="ru-RU" sz="2000" dirty="0" err="1"/>
              <a:t>Теорія</a:t>
            </a:r>
            <a:r>
              <a:rPr lang="ru-RU" sz="2000" dirty="0"/>
              <a:t> </a:t>
            </a:r>
            <a:r>
              <a:rPr lang="ru-RU" sz="2000" dirty="0" err="1"/>
              <a:t>циклічності</a:t>
            </a:r>
            <a:r>
              <a:rPr lang="ru-RU" sz="2000" dirty="0"/>
              <a:t> </a:t>
            </a:r>
            <a:r>
              <a:rPr lang="ru-RU" sz="2000" dirty="0" err="1"/>
              <a:t>інновацій</a:t>
            </a:r>
            <a:r>
              <a:rPr lang="ru-RU" sz="2000" dirty="0"/>
              <a:t> (</a:t>
            </a:r>
            <a:r>
              <a:rPr lang="ru-RU" sz="2000" dirty="0" err="1"/>
              <a:t>висвітлена</a:t>
            </a:r>
            <a:r>
              <a:rPr lang="ru-RU" sz="2000" dirty="0"/>
              <a:t> у роботах </a:t>
            </a:r>
            <a:r>
              <a:rPr lang="ru-RU" sz="2000" dirty="0" err="1"/>
              <a:t>Б.Твісса</a:t>
            </a:r>
            <a:r>
              <a:rPr lang="ru-RU" sz="2000" dirty="0"/>
              <a:t> «</a:t>
            </a:r>
            <a:r>
              <a:rPr lang="ru-RU" sz="2000" dirty="0" err="1"/>
              <a:t>Керування</a:t>
            </a:r>
            <a:r>
              <a:rPr lang="ru-RU" sz="2000" dirty="0"/>
              <a:t> </a:t>
            </a:r>
            <a:r>
              <a:rPr lang="ru-RU" sz="2000" dirty="0" err="1"/>
              <a:t>науково-технічними</a:t>
            </a:r>
            <a:r>
              <a:rPr lang="ru-RU" sz="2000" dirty="0"/>
              <a:t> </a:t>
            </a:r>
            <a:r>
              <a:rPr lang="ru-RU" sz="2000" dirty="0" err="1"/>
              <a:t>нововведеннями</a:t>
            </a:r>
            <a:r>
              <a:rPr lang="ru-RU" sz="2000" dirty="0"/>
              <a:t>», </a:t>
            </a:r>
            <a:r>
              <a:rPr lang="ru-RU" sz="2000" dirty="0" err="1"/>
              <a:t>Г.Менша</a:t>
            </a:r>
            <a:r>
              <a:rPr lang="ru-RU" sz="2000" dirty="0"/>
              <a:t> «</a:t>
            </a:r>
            <a:r>
              <a:rPr lang="ru-RU" sz="2000" dirty="0" err="1"/>
              <a:t>Технологічний</a:t>
            </a:r>
            <a:r>
              <a:rPr lang="ru-RU" sz="2000" dirty="0"/>
              <a:t> пат: </a:t>
            </a:r>
            <a:r>
              <a:rPr lang="ru-RU" sz="2000" dirty="0" err="1"/>
              <a:t>інновації</a:t>
            </a:r>
            <a:r>
              <a:rPr lang="ru-RU" sz="2000" dirty="0"/>
              <a:t> </a:t>
            </a:r>
            <a:r>
              <a:rPr lang="ru-RU" sz="2000" dirty="0" err="1"/>
              <a:t>долають</a:t>
            </a:r>
            <a:r>
              <a:rPr lang="ru-RU" sz="2000" dirty="0"/>
              <a:t> </a:t>
            </a:r>
            <a:r>
              <a:rPr lang="ru-RU" sz="2000" dirty="0" err="1"/>
              <a:t>депресію</a:t>
            </a:r>
            <a:r>
              <a:rPr lang="ru-RU" sz="2000" dirty="0"/>
              <a:t>», </a:t>
            </a:r>
            <a:r>
              <a:rPr lang="ru-RU" sz="2000" dirty="0" err="1"/>
              <a:t>А.М.Шлезінгер</a:t>
            </a:r>
            <a:r>
              <a:rPr lang="ru-RU" sz="2000" dirty="0"/>
              <a:t> «Цикли </a:t>
            </a:r>
            <a:r>
              <a:rPr lang="ru-RU" sz="2000" dirty="0" err="1"/>
              <a:t>американської</a:t>
            </a:r>
            <a:r>
              <a:rPr lang="ru-RU" sz="2000" dirty="0"/>
              <a:t> </a:t>
            </a:r>
            <a:r>
              <a:rPr lang="ru-RU" sz="2000" dirty="0" err="1"/>
              <a:t>історії</a:t>
            </a:r>
            <a:r>
              <a:rPr lang="ru-RU" sz="2000" dirty="0"/>
              <a:t>»);</a:t>
            </a:r>
            <a:endParaRPr lang="ru-UA" sz="2000" dirty="0"/>
          </a:p>
        </p:txBody>
      </p:sp>
      <p:pic>
        <p:nvPicPr>
          <p:cNvPr id="1026" name="Picture 2" descr="Результат пошуку зображень за запитом артур шлезінгер цикл американської історії">
            <a:extLst>
              <a:ext uri="{FF2B5EF4-FFF2-40B4-BE49-F238E27FC236}">
                <a16:creationId xmlns:a16="http://schemas.microsoft.com/office/drawing/2014/main" id="{37531B3D-4423-473C-B5B4-FD40DDF23E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19" y="2777203"/>
            <a:ext cx="2382982" cy="33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1F0157-6A50-459E-A1B8-D40D3480C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77203"/>
            <a:ext cx="2544398" cy="33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6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BB320-24FE-47DD-9FAF-37C387C0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Autofit/>
          </a:bodyPr>
          <a:lstStyle/>
          <a:p>
            <a:r>
              <a:rPr lang="ru-RU" dirty="0"/>
              <a:t>3.Медійна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r>
              <a:rPr lang="ru-RU" dirty="0"/>
              <a:t> (</a:t>
            </a:r>
            <a:r>
              <a:rPr lang="ru-RU" dirty="0" err="1"/>
              <a:t>репрезентована</a:t>
            </a:r>
            <a:r>
              <a:rPr lang="ru-RU" dirty="0"/>
              <a:t> у </a:t>
            </a:r>
            <a:r>
              <a:rPr lang="ru-RU" dirty="0" err="1"/>
              <a:t>працях</a:t>
            </a:r>
            <a:r>
              <a:rPr lang="ru-RU" dirty="0"/>
              <a:t> </a:t>
            </a:r>
            <a:r>
              <a:rPr lang="ru-RU" dirty="0" err="1"/>
              <a:t>Еверета</a:t>
            </a:r>
            <a:r>
              <a:rPr lang="ru-RU" dirty="0"/>
              <a:t> </a:t>
            </a:r>
            <a:r>
              <a:rPr lang="ru-RU" dirty="0" err="1"/>
              <a:t>М.Роджерса</a:t>
            </a:r>
            <a:r>
              <a:rPr lang="ru-RU" dirty="0"/>
              <a:t> «</a:t>
            </a:r>
            <a:r>
              <a:rPr lang="ru-RU" dirty="0" err="1"/>
              <a:t>Дифузія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r>
              <a:rPr lang="ru-RU" dirty="0"/>
              <a:t>», </a:t>
            </a:r>
            <a:r>
              <a:rPr lang="ru-RU" dirty="0" err="1"/>
              <a:t>В.Кравцова</a:t>
            </a:r>
            <a:r>
              <a:rPr lang="ru-RU" dirty="0"/>
              <a:t> «</a:t>
            </a:r>
            <a:r>
              <a:rPr lang="ru-RU" dirty="0" err="1"/>
              <a:t>Інноваційна</a:t>
            </a:r>
            <a:r>
              <a:rPr lang="ru-RU" dirty="0"/>
              <a:t> </a:t>
            </a:r>
            <a:r>
              <a:rPr lang="ru-RU" dirty="0" err="1"/>
              <a:t>журналістика</a:t>
            </a:r>
            <a:r>
              <a:rPr lang="ru-RU" dirty="0"/>
              <a:t> і </a:t>
            </a:r>
            <a:r>
              <a:rPr lang="ru-RU" dirty="0" err="1"/>
              <a:t>влада</a:t>
            </a:r>
            <a:r>
              <a:rPr lang="ru-RU" dirty="0"/>
              <a:t> 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медійному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», </a:t>
            </a:r>
            <a:r>
              <a:rPr lang="ru-RU" dirty="0" err="1"/>
              <a:t>М.Маклюена</a:t>
            </a:r>
            <a:r>
              <a:rPr lang="ru-RU" dirty="0"/>
              <a:t> «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медіа</a:t>
            </a:r>
            <a:r>
              <a:rPr lang="ru-RU" dirty="0"/>
              <a:t>: </a:t>
            </a:r>
            <a:r>
              <a:rPr lang="ru-RU" dirty="0" err="1"/>
              <a:t>Внутрішнє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»);</a:t>
            </a:r>
            <a:endParaRPr lang="ru-UA" dirty="0"/>
          </a:p>
        </p:txBody>
      </p:sp>
      <p:pic>
        <p:nvPicPr>
          <p:cNvPr id="4" name="The Medium is the Message by Marshall McLuhan _ Animated Book Review">
            <a:hlinkClick r:id="" action="ppaction://media"/>
            <a:extLst>
              <a:ext uri="{FF2B5EF4-FFF2-40B4-BE49-F238E27FC236}">
                <a16:creationId xmlns:a16="http://schemas.microsoft.com/office/drawing/2014/main" id="{F0A16B9B-F2B6-4C6F-A777-E63A27E109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8291" y="2052638"/>
            <a:ext cx="7106355" cy="3997325"/>
          </a:xfrm>
        </p:spPr>
      </p:pic>
    </p:spTree>
    <p:extLst>
      <p:ext uri="{BB962C8B-B14F-4D97-AF65-F5344CB8AC3E}">
        <p14:creationId xmlns:p14="http://schemas.microsoft.com/office/powerpoint/2010/main" val="182054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C4740-8AF4-4CE8-B481-20E0EDCF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Промотехнології</a:t>
            </a:r>
            <a:r>
              <a:rPr lang="uk-UA" dirty="0"/>
              <a:t> у сфері медійного видавництва (</a:t>
            </a:r>
            <a:r>
              <a:rPr lang="uk-UA" dirty="0" err="1"/>
              <a:t>техно</a:t>
            </a:r>
            <a:r>
              <a:rPr lang="uk-UA" dirty="0"/>
              <a:t>)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EAB7B-A466-46CB-B0E2-C6145EF3B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Поліграфія</a:t>
            </a:r>
          </a:p>
          <a:p>
            <a:r>
              <a:rPr lang="uk-UA" dirty="0"/>
              <a:t>Сувенірна продукція.</a:t>
            </a:r>
          </a:p>
          <a:p>
            <a:r>
              <a:rPr lang="uk-UA" dirty="0" err="1"/>
              <a:t>Мерчі</a:t>
            </a:r>
            <a:endParaRPr lang="uk-UA" dirty="0"/>
          </a:p>
          <a:p>
            <a:r>
              <a:rPr lang="uk-UA" dirty="0"/>
              <a:t>Упаковка</a:t>
            </a:r>
          </a:p>
          <a:p>
            <a:r>
              <a:rPr lang="uk-UA" dirty="0"/>
              <a:t>Широкоформатний друк</a:t>
            </a:r>
          </a:p>
          <a:p>
            <a:r>
              <a:rPr lang="uk-UA" dirty="0"/>
              <a:t>Зовнішня реклама</a:t>
            </a:r>
          </a:p>
          <a:p>
            <a:r>
              <a:rPr lang="uk-UA" dirty="0"/>
              <a:t>Реклама на транспорті </a:t>
            </a:r>
          </a:p>
          <a:p>
            <a:r>
              <a:rPr lang="uk-UA" dirty="0"/>
              <a:t>інше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8597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CB91E-064E-47B6-AAC2-470460D5E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Упаковка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5D593-7367-4F1C-AA56-6014CBD98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hlinkClick r:id="rId2"/>
              </a:rPr>
              <a:t>Філософія упаковки </a:t>
            </a:r>
            <a:r>
              <a:rPr lang="en-US" dirty="0">
                <a:hlinkClick r:id="rId2"/>
              </a:rPr>
              <a:t>https://www.ted.com/talks/dustin_yellin_a_journey_through_the_mind_of_an_artist?referrer=playlist-what_does_it_mean_to_express_yourself#t-438142</a:t>
            </a:r>
            <a:endParaRPr lang="uk-UA" dirty="0"/>
          </a:p>
          <a:p>
            <a:r>
              <a:rPr lang="uk-UA" dirty="0"/>
              <a:t>Журнал Упаковка </a:t>
            </a:r>
            <a:r>
              <a:rPr lang="en-US" dirty="0">
                <a:hlinkClick r:id="rId3"/>
              </a:rPr>
              <a:t>http://www.upakjour.com.ua/</a:t>
            </a:r>
            <a:r>
              <a:rPr lang="uk-UA" dirty="0"/>
              <a:t> (зверніть увагу на конкурси)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FFB7B7-F8ED-4525-89AB-74F054A05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808" y="519112"/>
            <a:ext cx="2457450" cy="1857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C0DE5-3E1D-4EAD-9265-5432C8C20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285" y="658523"/>
            <a:ext cx="26193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45423-1C0F-4020-BA01-FFC27E49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Види упаковки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C243F-21BE-4A61-B9B9-8D3A6CA9F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1.Внутрішня упаковка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безпосереднє</a:t>
            </a:r>
            <a:r>
              <a:rPr lang="ru-RU" dirty="0"/>
              <a:t> </a:t>
            </a:r>
            <a:r>
              <a:rPr lang="ru-RU" dirty="0" err="1"/>
              <a:t>вмістилище</a:t>
            </a:r>
            <a:r>
              <a:rPr lang="ru-RU" dirty="0"/>
              <a:t> товару. </a:t>
            </a:r>
            <a:r>
              <a:rPr lang="ru-RU" dirty="0" err="1"/>
              <a:t>Наприклад</a:t>
            </a:r>
            <a:r>
              <a:rPr lang="ru-RU" dirty="0"/>
              <a:t>, для </a:t>
            </a:r>
            <a:r>
              <a:rPr lang="ru-RU" dirty="0" err="1"/>
              <a:t>лосьйону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гоління</a:t>
            </a:r>
            <a:r>
              <a:rPr lang="ru-RU" dirty="0"/>
              <a:t> "</a:t>
            </a:r>
            <a:r>
              <a:rPr lang="en-US" dirty="0"/>
              <a:t>Old Spice"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упаковкою</a:t>
            </a:r>
            <a:r>
              <a:rPr lang="ru-RU" dirty="0"/>
              <a:t> буде </a:t>
            </a:r>
            <a:r>
              <a:rPr lang="ru-RU" dirty="0" err="1"/>
              <a:t>пляшка</a:t>
            </a:r>
            <a:r>
              <a:rPr lang="ru-RU" dirty="0"/>
              <a:t>, в яку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налитий</a:t>
            </a:r>
            <a:r>
              <a:rPr lang="ru-RU" dirty="0"/>
              <a:t>.</a:t>
            </a:r>
          </a:p>
          <a:p>
            <a:r>
              <a:rPr lang="ru-RU" dirty="0"/>
              <a:t>2.Зовнішня упаковка -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слугує</a:t>
            </a:r>
            <a:r>
              <a:rPr lang="ru-RU" dirty="0"/>
              <a:t> </a:t>
            </a:r>
            <a:r>
              <a:rPr lang="ru-RU" dirty="0" err="1"/>
              <a:t>захистом</a:t>
            </a:r>
            <a:r>
              <a:rPr lang="ru-RU" dirty="0"/>
              <a:t> для </a:t>
            </a:r>
            <a:r>
              <a:rPr lang="ru-RU" dirty="0" err="1"/>
              <a:t>внутрішньої</a:t>
            </a:r>
            <a:r>
              <a:rPr lang="ru-RU" dirty="0"/>
              <a:t> упаковки й </a:t>
            </a:r>
            <a:r>
              <a:rPr lang="ru-RU" dirty="0" err="1"/>
              <a:t>видаляється</a:t>
            </a:r>
            <a:r>
              <a:rPr lang="ru-RU" dirty="0"/>
              <a:t> при </a:t>
            </a:r>
            <a:r>
              <a:rPr lang="ru-RU" dirty="0" err="1"/>
              <a:t>підготовці</a:t>
            </a:r>
            <a:r>
              <a:rPr lang="ru-RU" dirty="0"/>
              <a:t> товару до </a:t>
            </a:r>
            <a:r>
              <a:rPr lang="ru-RU" dirty="0" err="1"/>
              <a:t>безпосереднього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для </a:t>
            </a:r>
            <a:r>
              <a:rPr lang="ru-RU" dirty="0" err="1"/>
              <a:t>пляшки</a:t>
            </a:r>
            <a:r>
              <a:rPr lang="ru-RU" dirty="0"/>
              <a:t> з </a:t>
            </a:r>
            <a:r>
              <a:rPr lang="ru-RU" dirty="0" err="1"/>
              <a:t>лосьйоном</a:t>
            </a:r>
            <a:r>
              <a:rPr lang="ru-RU" dirty="0"/>
              <a:t> "</a:t>
            </a:r>
            <a:r>
              <a:rPr lang="en-US" dirty="0"/>
              <a:t>Old Spice" </a:t>
            </a:r>
            <a:r>
              <a:rPr lang="ru-RU" dirty="0" err="1"/>
              <a:t>зовнішньою</a:t>
            </a:r>
            <a:r>
              <a:rPr lang="ru-RU" dirty="0"/>
              <a:t> </a:t>
            </a:r>
            <a:r>
              <a:rPr lang="ru-RU" dirty="0" err="1"/>
              <a:t>упаковкою</a:t>
            </a:r>
            <a:r>
              <a:rPr lang="ru-RU" dirty="0"/>
              <a:t> буде </a:t>
            </a:r>
            <a:r>
              <a:rPr lang="ru-RU" dirty="0" err="1"/>
              <a:t>картонна</a:t>
            </a:r>
            <a:r>
              <a:rPr lang="ru-RU" dirty="0"/>
              <a:t> коробка, яка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додатковий</a:t>
            </a:r>
            <a:r>
              <a:rPr lang="ru-RU" dirty="0"/>
              <a:t> </a:t>
            </a:r>
            <a:r>
              <a:rPr lang="ru-RU" dirty="0" err="1"/>
              <a:t>захист</a:t>
            </a:r>
            <a:r>
              <a:rPr lang="ru-RU" dirty="0"/>
              <a:t> і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виробнику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для </a:t>
            </a:r>
            <a:r>
              <a:rPr lang="ru-RU" dirty="0" err="1"/>
              <a:t>цілей</a:t>
            </a:r>
            <a:r>
              <a:rPr lang="ru-RU" dirty="0"/>
              <a:t> </a:t>
            </a:r>
            <a:r>
              <a:rPr lang="ru-RU" dirty="0" err="1"/>
              <a:t>стимулювання</a:t>
            </a:r>
            <a:r>
              <a:rPr lang="ru-RU" dirty="0"/>
              <a:t> </a:t>
            </a:r>
            <a:r>
              <a:rPr lang="ru-RU" dirty="0" err="1"/>
              <a:t>збуту</a:t>
            </a:r>
            <a:r>
              <a:rPr lang="ru-RU" dirty="0"/>
              <a:t> товару </a:t>
            </a:r>
          </a:p>
          <a:p>
            <a:r>
              <a:rPr lang="ru-RU" dirty="0"/>
              <a:t>3.Транспортна упаковка - </a:t>
            </a:r>
            <a:r>
              <a:rPr lang="ru-RU" dirty="0" err="1"/>
              <a:t>вмістилище</a:t>
            </a:r>
            <a:r>
              <a:rPr lang="ru-RU" dirty="0"/>
              <a:t>, </a:t>
            </a:r>
            <a:r>
              <a:rPr lang="ru-RU" dirty="0" err="1"/>
              <a:t>необхідне</a:t>
            </a:r>
            <a:r>
              <a:rPr lang="ru-RU" dirty="0"/>
              <a:t> для </a:t>
            </a:r>
            <a:r>
              <a:rPr lang="ru-RU" dirty="0" err="1"/>
              <a:t>зберігання</a:t>
            </a:r>
            <a:r>
              <a:rPr lang="ru-RU" dirty="0"/>
              <a:t>, </a:t>
            </a:r>
            <a:r>
              <a:rPr lang="ru-RU" dirty="0" err="1"/>
              <a:t>ідентифікації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транспортування</a:t>
            </a:r>
            <a:r>
              <a:rPr lang="ru-RU" dirty="0"/>
              <a:t> товару.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47108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{718157F3-CFDE-41D8-83E7-F233CFC73202}tf16401375</Template>
  <TotalTime>77</TotalTime>
  <Words>730</Words>
  <Application>Microsoft Office PowerPoint</Application>
  <PresentationFormat>Широкоэкранный</PresentationFormat>
  <Paragraphs>42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MS Shell Dlg 2</vt:lpstr>
      <vt:lpstr>Times New Roman</vt:lpstr>
      <vt:lpstr>Wingdings</vt:lpstr>
      <vt:lpstr>Wingdings 3</vt:lpstr>
      <vt:lpstr>Мэдисон</vt:lpstr>
      <vt:lpstr>Видавнича теорія інновацій</vt:lpstr>
      <vt:lpstr>1.Медійна теорія інновацій та видавнича теорія інновацій</vt:lpstr>
      <vt:lpstr>Йозеф Шумпетер «Бізнесцикли» (1939)</vt:lpstr>
      <vt:lpstr>Альтернативні теорії інновацій репрезентовані більшою кількістю концепцій</vt:lpstr>
      <vt:lpstr>2. Теорія циклічності інновацій (висвітлена у роботах Б.Твісса «Керування науково-технічними нововведеннями», Г.Менша «Технологічний пат: інновації долають депресію», А.М.Шлезінгер «Цикли американської історії»);</vt:lpstr>
      <vt:lpstr>3.Медійна теорія інновацій (репрезентована у працях Еверета М.Роджерса «Дифузія інновацій», В.Кравцова «Інноваційна журналістика і влада у сучасному медійному просторі», М.Маклюена «Розуміння медіа: Внутрішнє розширення людини»);</vt:lpstr>
      <vt:lpstr>Промотехнології у сфері медійного видавництва (техно)</vt:lpstr>
      <vt:lpstr>Упаковка</vt:lpstr>
      <vt:lpstr>Види упаковки</vt:lpstr>
      <vt:lpstr>Внутрішня упаковка</vt:lpstr>
      <vt:lpstr>Матеріальні елементи упаковки</vt:lpstr>
      <vt:lpstr>Загальні вимоги до упаковки</vt:lpstr>
      <vt:lpstr>Тара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Видавнича теорія інновацій</dc:title>
  <dc:creator>Людмила Чернявская</dc:creator>
  <cp:lastModifiedBy>Людмила Чернявская</cp:lastModifiedBy>
  <cp:revision>7</cp:revision>
  <dcterms:created xsi:type="dcterms:W3CDTF">2021-02-11T20:22:49Z</dcterms:created>
  <dcterms:modified xsi:type="dcterms:W3CDTF">2021-02-11T21:39:58Z</dcterms:modified>
</cp:coreProperties>
</file>