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782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086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362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0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12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t>9/18/2024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23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t>9/18/2024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02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t>9/18/2024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396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99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6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8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DA7979-99FD-499D-90CE-9F31BE2BF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3901736" cy="313080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uk-UA" sz="3800">
                <a:solidFill>
                  <a:srgbClr val="FFFFFF"/>
                </a:solidFill>
              </a:rPr>
              <a:t>Європейський досвід децентралізації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2B9D373-53B6-44A4-AA63-59DFCD66B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3901736" cy="224052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uk-UA" sz="2200" dirty="0">
                <a:solidFill>
                  <a:srgbClr val="FFFFFF"/>
                </a:solidFill>
              </a:rPr>
              <a:t>Викладач: кандидат політичних наук, доцент. Доцент кафедри управління та адміністрування Інженерного-навчально наукового інституту ім. Ю.М. Потебні ЗНУ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DFBB64-C428-9D6D-C6C9-DC68B8D2B7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414" r="16196"/>
          <a:stretch/>
        </p:blipFill>
        <p:spPr>
          <a:xfrm>
            <a:off x="4955602" y="10"/>
            <a:ext cx="7236398" cy="6857990"/>
          </a:xfrm>
          <a:custGeom>
            <a:avLst/>
            <a:gdLst/>
            <a:ahLst/>
            <a:cxnLst/>
            <a:rect l="l" t="t" r="r" b="b"/>
            <a:pathLst>
              <a:path w="7726675" h="6858000">
                <a:moveTo>
                  <a:pt x="2975226" y="5978334"/>
                </a:moveTo>
                <a:cubicBezTo>
                  <a:pt x="3002582" y="5978928"/>
                  <a:pt x="3030286" y="5982273"/>
                  <a:pt x="3058007" y="5988576"/>
                </a:cubicBezTo>
                <a:cubicBezTo>
                  <a:pt x="3279778" y="6038998"/>
                  <a:pt x="3418684" y="6259656"/>
                  <a:pt x="3368261" y="6481427"/>
                </a:cubicBezTo>
                <a:cubicBezTo>
                  <a:pt x="3317839" y="6703198"/>
                  <a:pt x="3097182" y="6842104"/>
                  <a:pt x="2875410" y="6791681"/>
                </a:cubicBezTo>
                <a:cubicBezTo>
                  <a:pt x="2653640" y="6741259"/>
                  <a:pt x="2514734" y="6520601"/>
                  <a:pt x="2565157" y="6298830"/>
                </a:cubicBezTo>
                <a:cubicBezTo>
                  <a:pt x="2609276" y="6104780"/>
                  <a:pt x="2783732" y="5974174"/>
                  <a:pt x="2975226" y="5978334"/>
                </a:cubicBezTo>
                <a:close/>
                <a:moveTo>
                  <a:pt x="542891" y="1298362"/>
                </a:moveTo>
                <a:cubicBezTo>
                  <a:pt x="578216" y="1299129"/>
                  <a:pt x="613991" y="1303448"/>
                  <a:pt x="649789" y="1311587"/>
                </a:cubicBezTo>
                <a:cubicBezTo>
                  <a:pt x="936170" y="1376700"/>
                  <a:pt x="1115545" y="1661643"/>
                  <a:pt x="1050432" y="1948025"/>
                </a:cubicBezTo>
                <a:cubicBezTo>
                  <a:pt x="985319" y="2234407"/>
                  <a:pt x="700376" y="2413781"/>
                  <a:pt x="413995" y="2348669"/>
                </a:cubicBezTo>
                <a:cubicBezTo>
                  <a:pt x="127612" y="2283556"/>
                  <a:pt x="-51762" y="1998612"/>
                  <a:pt x="13351" y="1712231"/>
                </a:cubicBezTo>
                <a:cubicBezTo>
                  <a:pt x="70325" y="1461647"/>
                  <a:pt x="295606" y="1292990"/>
                  <a:pt x="542891" y="1298362"/>
                </a:cubicBezTo>
                <a:close/>
                <a:moveTo>
                  <a:pt x="362049" y="446831"/>
                </a:moveTo>
                <a:cubicBezTo>
                  <a:pt x="382746" y="447281"/>
                  <a:pt x="403706" y="449811"/>
                  <a:pt x="424679" y="454579"/>
                </a:cubicBezTo>
                <a:cubicBezTo>
                  <a:pt x="592463" y="492727"/>
                  <a:pt x="697554" y="659668"/>
                  <a:pt x="659405" y="827452"/>
                </a:cubicBezTo>
                <a:cubicBezTo>
                  <a:pt x="621257" y="995236"/>
                  <a:pt x="454318" y="1100327"/>
                  <a:pt x="286534" y="1062179"/>
                </a:cubicBezTo>
                <a:cubicBezTo>
                  <a:pt x="118749" y="1024031"/>
                  <a:pt x="13658" y="857091"/>
                  <a:pt x="51806" y="689306"/>
                </a:cubicBezTo>
                <a:cubicBezTo>
                  <a:pt x="85186" y="542495"/>
                  <a:pt x="217172" y="443684"/>
                  <a:pt x="362049" y="446831"/>
                </a:cubicBezTo>
                <a:close/>
                <a:moveTo>
                  <a:pt x="688320" y="0"/>
                </a:moveTo>
                <a:lnTo>
                  <a:pt x="5442022" y="0"/>
                </a:lnTo>
                <a:lnTo>
                  <a:pt x="7726675" y="0"/>
                </a:lnTo>
                <a:lnTo>
                  <a:pt x="7726675" y="988372"/>
                </a:lnTo>
                <a:lnTo>
                  <a:pt x="7726675" y="6858000"/>
                </a:lnTo>
                <a:lnTo>
                  <a:pt x="4265234" y="6858000"/>
                </a:lnTo>
                <a:lnTo>
                  <a:pt x="4167452" y="6648946"/>
                </a:lnTo>
                <a:cubicBezTo>
                  <a:pt x="4064668" y="6438534"/>
                  <a:pt x="3951418" y="6237194"/>
                  <a:pt x="3802376" y="6067515"/>
                </a:cubicBezTo>
                <a:cubicBezTo>
                  <a:pt x="3433898" y="5648543"/>
                  <a:pt x="2855445" y="5560200"/>
                  <a:pt x="2314714" y="5492960"/>
                </a:cubicBezTo>
                <a:cubicBezTo>
                  <a:pt x="1689319" y="5415368"/>
                  <a:pt x="1105502" y="5269445"/>
                  <a:pt x="626568" y="4822392"/>
                </a:cubicBezTo>
                <a:cubicBezTo>
                  <a:pt x="42544" y="4277286"/>
                  <a:pt x="59772" y="3691233"/>
                  <a:pt x="462831" y="3184007"/>
                </a:cubicBezTo>
                <a:cubicBezTo>
                  <a:pt x="688845" y="2899538"/>
                  <a:pt x="972083" y="2660548"/>
                  <a:pt x="1228189" y="2399566"/>
                </a:cubicBezTo>
                <a:cubicBezTo>
                  <a:pt x="1460698" y="2161897"/>
                  <a:pt x="1522193" y="1866062"/>
                  <a:pt x="1384674" y="1566341"/>
                </a:cubicBezTo>
                <a:cubicBezTo>
                  <a:pt x="1239184" y="1249484"/>
                  <a:pt x="1095206" y="930335"/>
                  <a:pt x="922279" y="628332"/>
                </a:cubicBezTo>
                <a:cubicBezTo>
                  <a:pt x="805583" y="424593"/>
                  <a:pt x="731712" y="225291"/>
                  <a:pt x="693729" y="3334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451296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B5AEF6C3-0133-4846-B65E-9ADF85D30831}"/>
              </a:ext>
            </a:extLst>
          </p:cNvPr>
          <p:cNvSpPr/>
          <p:nvPr/>
        </p:nvSpPr>
        <p:spPr>
          <a:xfrm>
            <a:off x="927652" y="1126579"/>
            <a:ext cx="103366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0" dirty="0" err="1">
                <a:solidFill>
                  <a:srgbClr val="333333"/>
                </a:solidFill>
                <a:effectLst/>
                <a:latin typeface="Open Sans"/>
              </a:rPr>
              <a:t>Освтня</a:t>
            </a:r>
            <a:r>
              <a:rPr lang="ru-RU" sz="3600" b="1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sz="3600" b="1" i="0" dirty="0" err="1">
                <a:solidFill>
                  <a:srgbClr val="333333"/>
                </a:solidFill>
                <a:effectLst/>
                <a:latin typeface="Open Sans"/>
              </a:rPr>
              <a:t>програма</a:t>
            </a:r>
            <a:r>
              <a:rPr lang="ru-RU" sz="3600" b="1" i="0" dirty="0">
                <a:solidFill>
                  <a:srgbClr val="333333"/>
                </a:solidFill>
                <a:effectLst/>
                <a:latin typeface="Open Sans"/>
              </a:rPr>
              <a:t> - </a:t>
            </a:r>
            <a:r>
              <a:rPr lang="ru-RU" sz="3600" b="1" i="0" dirty="0" err="1">
                <a:solidFill>
                  <a:srgbClr val="333333"/>
                </a:solidFill>
                <a:effectLst/>
                <a:latin typeface="Open Sans"/>
              </a:rPr>
              <a:t>Державне</a:t>
            </a:r>
            <a:r>
              <a:rPr lang="ru-RU" sz="3600" b="1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sz="3600" b="1" i="0" dirty="0" err="1">
                <a:solidFill>
                  <a:srgbClr val="333333"/>
                </a:solidFill>
                <a:effectLst/>
                <a:latin typeface="Open Sans"/>
              </a:rPr>
              <a:t>управління</a:t>
            </a:r>
            <a:endParaRPr lang="ru-RU" sz="3600" b="1" i="0" dirty="0">
              <a:solidFill>
                <a:srgbClr val="333333"/>
              </a:solidFill>
              <a:effectLst/>
              <a:latin typeface="Open Sans"/>
            </a:endParaRPr>
          </a:p>
          <a:p>
            <a:pPr algn="ctr"/>
            <a:endParaRPr lang="ru-RU" sz="3600" b="1" dirty="0">
              <a:solidFill>
                <a:srgbClr val="333333"/>
              </a:solidFill>
              <a:latin typeface="Open Sans"/>
            </a:endParaRPr>
          </a:p>
          <a:p>
            <a:pPr algn="ctr"/>
            <a:r>
              <a:rPr lang="ru-RU" sz="3600" b="1" i="0" dirty="0" err="1">
                <a:solidFill>
                  <a:srgbClr val="333333"/>
                </a:solidFill>
                <a:effectLst/>
                <a:latin typeface="Open Sans"/>
              </a:rPr>
              <a:t>Рівень</a:t>
            </a:r>
            <a:r>
              <a:rPr lang="ru-RU" sz="3600" b="1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sz="3600" b="1" i="0" dirty="0" err="1">
                <a:solidFill>
                  <a:srgbClr val="333333"/>
                </a:solidFill>
                <a:effectLst/>
                <a:latin typeface="Open Sans"/>
              </a:rPr>
              <a:t>вищої</a:t>
            </a:r>
            <a:r>
              <a:rPr lang="ru-RU" sz="3600" b="1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sz="3600" b="1" i="0" dirty="0" err="1">
                <a:solidFill>
                  <a:srgbClr val="333333"/>
                </a:solidFill>
                <a:effectLst/>
                <a:latin typeface="Open Sans"/>
              </a:rPr>
              <a:t>освти</a:t>
            </a:r>
            <a:r>
              <a:rPr lang="ru-RU" sz="3600" b="1" i="0" dirty="0">
                <a:solidFill>
                  <a:srgbClr val="333333"/>
                </a:solidFill>
                <a:effectLst/>
                <a:latin typeface="Open Sans"/>
              </a:rPr>
              <a:t> - бакалавр</a:t>
            </a:r>
          </a:p>
          <a:p>
            <a:pPr algn="ctr"/>
            <a:endParaRPr lang="ru-RU" sz="3600" b="1" i="0" dirty="0">
              <a:solidFill>
                <a:srgbClr val="333333"/>
              </a:solidFill>
              <a:effectLst/>
              <a:latin typeface="Open Sans"/>
            </a:endParaRPr>
          </a:p>
          <a:p>
            <a:pPr algn="ctr"/>
            <a:r>
              <a:rPr lang="ru-RU" sz="3600" b="1" i="0" dirty="0">
                <a:solidFill>
                  <a:srgbClr val="333333"/>
                </a:solidFill>
                <a:effectLst/>
                <a:latin typeface="Open Sans"/>
              </a:rPr>
              <a:t>Статус - </a:t>
            </a:r>
            <a:r>
              <a:rPr lang="ru-RU" sz="3600" b="1" i="0" dirty="0" err="1">
                <a:solidFill>
                  <a:srgbClr val="333333"/>
                </a:solidFill>
                <a:effectLst/>
                <a:latin typeface="Open Sans"/>
              </a:rPr>
              <a:t>вибіркова</a:t>
            </a:r>
            <a:r>
              <a:rPr lang="ru-RU" sz="3600" b="1" i="0" dirty="0">
                <a:solidFill>
                  <a:srgbClr val="333333"/>
                </a:solidFill>
                <a:effectLst/>
                <a:latin typeface="Open Sans"/>
              </a:rPr>
              <a:t> в межах </a:t>
            </a:r>
            <a:r>
              <a:rPr lang="ru-RU" sz="3600" b="1" i="0" dirty="0" err="1">
                <a:solidFill>
                  <a:srgbClr val="333333"/>
                </a:solidFill>
                <a:effectLst/>
                <a:latin typeface="Open Sans"/>
              </a:rPr>
              <a:t>спеціальності</a:t>
            </a:r>
            <a:r>
              <a:rPr lang="ru-RU" sz="3600" b="1" i="0" dirty="0">
                <a:solidFill>
                  <a:srgbClr val="333333"/>
                </a:solidFill>
                <a:effectLst/>
                <a:latin typeface="Open Sans"/>
              </a:rPr>
              <a:t> </a:t>
            </a:r>
          </a:p>
          <a:p>
            <a:pPr algn="ctr"/>
            <a:endParaRPr lang="ru-RU" sz="3600" b="1" i="0" dirty="0">
              <a:solidFill>
                <a:srgbClr val="333333"/>
              </a:solidFill>
              <a:effectLst/>
              <a:latin typeface="Open Sans"/>
            </a:endParaRPr>
          </a:p>
          <a:p>
            <a:pPr algn="ctr"/>
            <a:r>
              <a:rPr lang="ru-RU" sz="3600" b="1" i="0" dirty="0">
                <a:solidFill>
                  <a:srgbClr val="333333"/>
                </a:solidFill>
                <a:effectLst/>
                <a:latin typeface="Open Sans"/>
              </a:rPr>
              <a:t>Вид контролю -  </a:t>
            </a:r>
            <a:r>
              <a:rPr lang="ru-RU" sz="3600" b="1" i="0" dirty="0" err="1">
                <a:solidFill>
                  <a:srgbClr val="333333"/>
                </a:solidFill>
                <a:effectLst/>
                <a:latin typeface="Open Sans"/>
              </a:rPr>
              <a:t>залік</a:t>
            </a:r>
            <a:endParaRPr lang="ru-RU" sz="3600" b="1" i="0" dirty="0">
              <a:solidFill>
                <a:srgbClr val="333333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794647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5CF8C5-271E-413A-8F7F-2D2972D3A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Чому курс є важливим для фахівців у галузі державного управління?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D866640-1987-4E15-ACED-AC5E79C03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Подальша демократизація суспільства, децентралізація владних повноважень на засадах </a:t>
            </a:r>
            <a:r>
              <a:rPr lang="uk-UA" dirty="0" err="1"/>
              <a:t>субсидіарності</a:t>
            </a:r>
            <a:r>
              <a:rPr lang="uk-UA" dirty="0"/>
              <a:t> є на сьогодні пріоритетами серед реформ в Україні.</a:t>
            </a:r>
          </a:p>
          <a:p>
            <a:pPr algn="just"/>
            <a:r>
              <a:rPr lang="uk-UA" dirty="0"/>
              <a:t>Модернізація публічної влади повинна відбуватися у напрямі створення </a:t>
            </a:r>
            <a:r>
              <a:rPr lang="uk-UA" dirty="0" err="1"/>
              <a:t>клієнтоорієнтованої</a:t>
            </a:r>
            <a:r>
              <a:rPr lang="uk-UA" dirty="0"/>
              <a:t> системи публічного управління, яка буде невід’ємним елементом механізму </a:t>
            </a:r>
            <a:r>
              <a:rPr lang="uk-UA" dirty="0" err="1"/>
              <a:t>соціальнополітичного</a:t>
            </a:r>
            <a:r>
              <a:rPr lang="uk-UA" dirty="0"/>
              <a:t> захисту населення, фактором підвищення його соціальної і політичної активності.</a:t>
            </a:r>
          </a:p>
          <a:p>
            <a:pPr algn="just"/>
            <a:r>
              <a:rPr lang="uk-UA" dirty="0"/>
              <a:t>Адже тепер багато чого у житті громади залежить безпосередньо від ефективності рішень місцевої ради, виконкому, а не від рішень, що ухвалюються на національному рівні.</a:t>
            </a:r>
          </a:p>
          <a:p>
            <a:pPr algn="just"/>
            <a:r>
              <a:rPr lang="uk-UA" dirty="0"/>
              <a:t>Тому доцільним є вивчення досвіду європейських країн щодо основних механізмів децентралізованого управління та впроваджувати кращі практики в діяльність органів влади</a:t>
            </a:r>
          </a:p>
        </p:txBody>
      </p:sp>
    </p:spTree>
    <p:extLst>
      <p:ext uri="{BB962C8B-B14F-4D97-AF65-F5344CB8AC3E}">
        <p14:creationId xmlns:p14="http://schemas.microsoft.com/office/powerpoint/2010/main" val="195777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9808B3-0234-46C7-ADAC-BB35FCA89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Мета та завдання дисципліни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BEF010B-2019-4B6E-808B-029C3BC3A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400" b="1" i="1" u="sng" dirty="0"/>
              <a:t>Основною метою є </a:t>
            </a:r>
            <a:r>
              <a:rPr lang="uk-UA" sz="2400" dirty="0"/>
              <a:t>сформувати у студентів сучасну систему знань про природу та теоретичні засади демократичної децентралізації публічного управління суспільством, та виробити уміння застосовувати сучасні управлінські технології та інструментарій у практиці децентралізації, використовуючи сучасні європейські моделі і досвід.</a:t>
            </a:r>
          </a:p>
          <a:p>
            <a:endParaRPr lang="uk-UA" sz="2400" dirty="0"/>
          </a:p>
          <a:p>
            <a:r>
              <a:rPr lang="uk-UA" sz="2400" b="1" i="1" u="sng" dirty="0"/>
              <a:t>Основними завданнями</a:t>
            </a:r>
            <a:r>
              <a:rPr lang="uk-UA" sz="2400" dirty="0"/>
              <a:t> вивчення дисципліни є забезпечення науково-методичного підґрунтя опанування студентами основних інструментів децентралізації на основі європейського досвіду.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439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5F1A90-D14F-4A14-AAED-0A16E5C01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Компетентності та програмні результати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13660F-6B1E-4862-9FBB-322D15C2C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06204"/>
            <a:ext cx="10972800" cy="4652405"/>
          </a:xfrm>
        </p:spPr>
        <p:txBody>
          <a:bodyPr>
            <a:normAutofit fontScale="70000" lnSpcReduction="20000"/>
          </a:bodyPr>
          <a:lstStyle/>
          <a:p>
            <a:r>
              <a:rPr lang="uk-UA" sz="2300" dirty="0"/>
              <a:t>ЗК 1. Здатність вчитися та оволодівати сучасними знаннями. </a:t>
            </a:r>
          </a:p>
          <a:p>
            <a:r>
              <a:rPr lang="uk-UA" sz="2300" dirty="0"/>
              <a:t>ЗК 5. Здатність до адаптації та дії в новій ситуації.</a:t>
            </a:r>
          </a:p>
          <a:p>
            <a:r>
              <a:rPr lang="uk-UA" sz="2300" dirty="0"/>
              <a:t>ЗК 8. Вміння виявляти, ставити та вирішувати проблеми. </a:t>
            </a:r>
          </a:p>
          <a:p>
            <a:r>
              <a:rPr lang="uk-UA" sz="2300" dirty="0"/>
              <a:t>ЗК 9. Здатність до пошуку, оброблення та аналізу інформації з різних джерел. </a:t>
            </a:r>
          </a:p>
          <a:p>
            <a:r>
              <a:rPr lang="uk-UA" sz="2300" dirty="0"/>
              <a:t>СК 2. Здатність забезпечувати належний рівень вироблення та використання управлінських продуктів, послуг чи процесів. </a:t>
            </a:r>
          </a:p>
          <a:p>
            <a:r>
              <a:rPr lang="uk-UA" sz="2300" dirty="0"/>
              <a:t>СК 9. Здатність впроваджувати інноваційні технології. </a:t>
            </a:r>
          </a:p>
          <a:p>
            <a:r>
              <a:rPr lang="uk-UA" sz="2300" dirty="0"/>
              <a:t>СК 10.Здатність до дослідницької та пошукової діяльності в сфері публічного управління та адміністрування. </a:t>
            </a:r>
          </a:p>
          <a:p>
            <a:r>
              <a:rPr lang="ru-RU" sz="2300" dirty="0"/>
              <a:t>ПР1. </a:t>
            </a:r>
            <a:r>
              <a:rPr lang="ru-RU" sz="2300" dirty="0" err="1"/>
              <a:t>Використовувати</a:t>
            </a:r>
            <a:r>
              <a:rPr lang="ru-RU" sz="2300" dirty="0"/>
              <a:t> </a:t>
            </a:r>
            <a:r>
              <a:rPr lang="ru-RU" sz="2300" dirty="0" err="1"/>
              <a:t>базові</a:t>
            </a:r>
            <a:r>
              <a:rPr lang="ru-RU" sz="2300" dirty="0"/>
              <a:t> </a:t>
            </a:r>
            <a:r>
              <a:rPr lang="ru-RU" sz="2300" dirty="0" err="1"/>
              <a:t>знання</a:t>
            </a:r>
            <a:r>
              <a:rPr lang="ru-RU" sz="2300" dirty="0"/>
              <a:t> з </a:t>
            </a:r>
            <a:r>
              <a:rPr lang="ru-RU" sz="2300" dirty="0" err="1"/>
              <a:t>історичних</a:t>
            </a:r>
            <a:r>
              <a:rPr lang="ru-RU" sz="2300" dirty="0"/>
              <a:t>, </a:t>
            </a:r>
            <a:r>
              <a:rPr lang="ru-RU" sz="2300" dirty="0" err="1"/>
              <a:t>культурних</a:t>
            </a:r>
            <a:r>
              <a:rPr lang="ru-RU" sz="2300" dirty="0"/>
              <a:t>, </a:t>
            </a:r>
            <a:r>
              <a:rPr lang="ru-RU" sz="2300" dirty="0" err="1"/>
              <a:t>політичних</a:t>
            </a:r>
            <a:r>
              <a:rPr lang="ru-RU" sz="2300" dirty="0"/>
              <a:t>, </a:t>
            </a:r>
            <a:r>
              <a:rPr lang="ru-RU" sz="2300" dirty="0" err="1"/>
              <a:t>соціальних</a:t>
            </a:r>
            <a:r>
              <a:rPr lang="ru-RU" sz="2300" dirty="0"/>
              <a:t>, </a:t>
            </a:r>
            <a:r>
              <a:rPr lang="ru-RU" sz="2300" dirty="0" err="1"/>
              <a:t>економічних</a:t>
            </a:r>
            <a:r>
              <a:rPr lang="ru-RU" sz="2300" dirty="0"/>
              <a:t> засад </a:t>
            </a:r>
            <a:r>
              <a:rPr lang="ru-RU" sz="2300" dirty="0" err="1"/>
              <a:t>розвитку</a:t>
            </a:r>
            <a:r>
              <a:rPr lang="ru-RU" sz="2300" dirty="0"/>
              <a:t> </a:t>
            </a:r>
            <a:r>
              <a:rPr lang="ru-RU" sz="2300" dirty="0" err="1"/>
              <a:t>суспільства</a:t>
            </a:r>
            <a:endParaRPr lang="ru-RU" sz="2300" dirty="0"/>
          </a:p>
          <a:p>
            <a:r>
              <a:rPr lang="uk-UA" sz="2300" dirty="0"/>
              <a:t>ПР 5. Знати стандарти, принципи та норми діяльності у сфері публічного управління та адміністрування. </a:t>
            </a:r>
          </a:p>
          <a:p>
            <a:r>
              <a:rPr lang="uk-UA" sz="2300" dirty="0"/>
              <a:t>ПР 11. Уміти здійснювати пошук та узагальнення інформації, робити висновки і формулювати рекомендації в межах своєї компетенції. </a:t>
            </a:r>
          </a:p>
          <a:p>
            <a:r>
              <a:rPr lang="ru-RU" sz="2300" dirty="0"/>
              <a:t>ПРН 20. </a:t>
            </a:r>
            <a:r>
              <a:rPr lang="ru-RU" sz="2300" dirty="0" err="1"/>
              <a:t>Використовувати</a:t>
            </a:r>
            <a:r>
              <a:rPr lang="ru-RU" sz="2300" dirty="0"/>
              <a:t> </a:t>
            </a:r>
            <a:r>
              <a:rPr lang="ru-RU" sz="2300" dirty="0" err="1"/>
              <a:t>навички</a:t>
            </a:r>
            <a:r>
              <a:rPr lang="ru-RU" sz="2300" dirty="0"/>
              <a:t> </a:t>
            </a:r>
            <a:r>
              <a:rPr lang="ru-RU" sz="2300" dirty="0" err="1"/>
              <a:t>незалежного</a:t>
            </a:r>
            <a:r>
              <a:rPr lang="ru-RU" sz="2300" dirty="0"/>
              <a:t>, </a:t>
            </a:r>
            <a:r>
              <a:rPr lang="ru-RU" sz="2300" dirty="0" err="1"/>
              <a:t>відкритого</a:t>
            </a:r>
            <a:r>
              <a:rPr lang="ru-RU" sz="2300" dirty="0"/>
              <a:t> та системного </a:t>
            </a:r>
            <a:r>
              <a:rPr lang="ru-RU" sz="2300" dirty="0" err="1"/>
              <a:t>мислення</a:t>
            </a:r>
            <a:r>
              <a:rPr lang="ru-RU" sz="2300" dirty="0"/>
              <a:t>.</a:t>
            </a:r>
            <a:endParaRPr lang="uk-UA" sz="23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23827716"/>
      </p:ext>
    </p:extLst>
  </p:cSld>
  <p:clrMapOvr>
    <a:masterClrMapping/>
  </p:clrMapOvr>
</p:sld>
</file>

<file path=ppt/theme/theme1.xml><?xml version="1.0" encoding="utf-8"?>
<a:theme xmlns:a="http://schemas.openxmlformats.org/drawingml/2006/main" name="SplashVTI">
  <a:themeElements>
    <a:clrScheme name="AnalogousFromLightSeedRightStep">
      <a:dk1>
        <a:srgbClr val="000000"/>
      </a:dk1>
      <a:lt1>
        <a:srgbClr val="FFFFFF"/>
      </a:lt1>
      <a:dk2>
        <a:srgbClr val="243841"/>
      </a:dk2>
      <a:lt2>
        <a:srgbClr val="E2E4E8"/>
      </a:lt2>
      <a:accent1>
        <a:srgbClr val="B49E7A"/>
      </a:accent1>
      <a:accent2>
        <a:srgbClr val="A2A56E"/>
      </a:accent2>
      <a:accent3>
        <a:srgbClr val="94A77D"/>
      </a:accent3>
      <a:accent4>
        <a:srgbClr val="7BAC73"/>
      </a:accent4>
      <a:accent5>
        <a:srgbClr val="80AC8D"/>
      </a:accent5>
      <a:accent6>
        <a:srgbClr val="74AE9D"/>
      </a:accent6>
      <a:hlink>
        <a:srgbClr val="6983AE"/>
      </a:hlink>
      <a:folHlink>
        <a:srgbClr val="7F7F7F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377</Words>
  <Application>Microsoft Office PowerPoint</Application>
  <PresentationFormat>Широкий екран</PresentationFormat>
  <Paragraphs>30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Arial</vt:lpstr>
      <vt:lpstr>Avenir Next LT Pro</vt:lpstr>
      <vt:lpstr>Open Sans</vt:lpstr>
      <vt:lpstr>Posterama</vt:lpstr>
      <vt:lpstr>SplashVTI</vt:lpstr>
      <vt:lpstr>Європейський досвід децентралізації</vt:lpstr>
      <vt:lpstr>Презентація PowerPoint</vt:lpstr>
      <vt:lpstr>Чому курс є важливим для фахівців у галузі державного управління?</vt:lpstr>
      <vt:lpstr>Мета та завдання дисципліни</vt:lpstr>
      <vt:lpstr>Компетентності та програмні результати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Європейський досвід децентралізації</dc:title>
  <dc:creator>User</dc:creator>
  <cp:lastModifiedBy>User</cp:lastModifiedBy>
  <cp:revision>1</cp:revision>
  <dcterms:created xsi:type="dcterms:W3CDTF">2024-09-18T09:16:34Z</dcterms:created>
  <dcterms:modified xsi:type="dcterms:W3CDTF">2024-09-18T09:40:12Z</dcterms:modified>
</cp:coreProperties>
</file>