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6185"/>
    <a:srgbClr val="E0D2A3"/>
    <a:srgbClr val="45525A"/>
    <a:srgbClr val="AD3A37"/>
    <a:srgbClr val="E3AE3C"/>
    <a:srgbClr val="2788C5"/>
    <a:srgbClr val="273490"/>
    <a:srgbClr val="112E4C"/>
    <a:srgbClr val="605AD6"/>
    <a:srgbClr val="547B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2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90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73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94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0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0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63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66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3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0120-34BC-4D2D-A004-D755CDB5BD4A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6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B0120-34BC-4D2D-A004-D755CDB5BD4A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6FA45-C57A-445D-B033-077419070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6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0454" y="2150772"/>
            <a:ext cx="6840414" cy="4707228"/>
          </a:xfrm>
        </p:spPr>
        <p:txBody>
          <a:bodyPr>
            <a:noAutofit/>
          </a:bodyPr>
          <a:lstStyle/>
          <a:p>
            <a:r>
              <a:rPr lang="uk-UA" sz="4000" b="1" dirty="0">
                <a:solidFill>
                  <a:srgbClr val="4F6185"/>
                </a:solidFill>
                <a:latin typeface="+mn-lt"/>
              </a:rPr>
              <a:t>Лекція 7 ЕКОТУРИЗМ ЯК НАПРЯМОК СОЦІАЛЬНО-ЕКОНОМІЧНОГО РОЗВИТКУ СІЛЬСЬКИХ ТЕРИТОРІЙ В УКРАЇНІ</a:t>
            </a:r>
            <a:br>
              <a:rPr lang="en-US" sz="4000" b="1" dirty="0">
                <a:solidFill>
                  <a:srgbClr val="4F6185"/>
                </a:solidFill>
                <a:latin typeface="+mn-lt"/>
              </a:rPr>
            </a:br>
            <a:br>
              <a:rPr lang="en-US" sz="4000" b="1" dirty="0">
                <a:solidFill>
                  <a:srgbClr val="4F6185"/>
                </a:solidFill>
                <a:latin typeface="+mn-lt"/>
              </a:rPr>
            </a:br>
            <a:r>
              <a:rPr lang="uk-UA" sz="4000" b="1" i="1" dirty="0"/>
              <a:t> </a:t>
            </a:r>
            <a:r>
              <a:rPr lang="uk-UA" sz="2800" b="1" i="1" dirty="0"/>
              <a:t>Череп О.Г.</a:t>
            </a:r>
            <a:br>
              <a:rPr lang="uk-UA" sz="2800" b="1" i="1" dirty="0"/>
            </a:br>
            <a:r>
              <a:rPr lang="uk-UA" sz="2800" b="1" i="1" dirty="0" err="1"/>
              <a:t>д.е.н</a:t>
            </a:r>
            <a:r>
              <a:rPr lang="uk-UA" sz="2800" b="1" i="1" dirty="0"/>
              <a:t>, професор</a:t>
            </a:r>
            <a:br>
              <a:rPr lang="en-US" sz="4000" b="1" i="1" dirty="0"/>
            </a:br>
            <a:r>
              <a:rPr lang="en-US" sz="4000" b="1" i="1" dirty="0"/>
              <a:t> </a:t>
            </a:r>
            <a:endParaRPr lang="en-US" sz="4000" b="1" dirty="0">
              <a:solidFill>
                <a:srgbClr val="4F6185"/>
              </a:solidFill>
              <a:latin typeface="+mn-lt"/>
            </a:endParaRPr>
          </a:p>
        </p:txBody>
      </p:sp>
      <p:pic>
        <p:nvPicPr>
          <p:cNvPr id="3" name="image2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560936" y="512745"/>
            <a:ext cx="2171700" cy="1295400"/>
          </a:xfrm>
          <a:prstGeom prst="rect">
            <a:avLst/>
          </a:prstGeom>
          <a:ln/>
        </p:spPr>
      </p:pic>
      <p:pic>
        <p:nvPicPr>
          <p:cNvPr id="4" name="Рисунок 3" descr="https://eacea.ec.europa.eu/sites/eacea-site/files/logosbeneficaireserasmusright_withthesupporto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151" y="940814"/>
            <a:ext cx="3939956" cy="80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7225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44061" y="839597"/>
            <a:ext cx="829993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endParaRPr lang="en-US" sz="1500" u="sng" dirty="0">
              <a:cs typeface="Arial" pitchFamily="34" charset="0"/>
            </a:endParaRPr>
          </a:p>
          <a:p>
            <a:pPr>
              <a:spcAft>
                <a:spcPts val="600"/>
              </a:spcAft>
            </a:pPr>
            <a:endParaRPr lang="en-US" sz="1500" u="sng" dirty="0"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uk-UA" sz="1500" u="sng" dirty="0">
                <a:cs typeface="Arial" pitchFamily="34" charset="0"/>
              </a:rPr>
              <a:t>Продуктами сільського туризму вважаються різні форми послуг, заходів та товарів</a:t>
            </a:r>
            <a:r>
              <a:rPr lang="uk-UA" sz="1500" dirty="0">
                <a:cs typeface="Arial" pitchFamily="34" charset="0"/>
              </a:rPr>
              <a:t>:</a:t>
            </a:r>
          </a:p>
          <a:p>
            <a:pPr marL="900000" lvl="0">
              <a:buFont typeface="Wingdings" pitchFamily="2" charset="2"/>
              <a:buChar char="ü"/>
            </a:pPr>
            <a:r>
              <a:rPr lang="uk-UA" sz="1500" dirty="0">
                <a:cs typeface="Arial" pitchFamily="34" charset="0"/>
              </a:rPr>
              <a:t>Сільські садиби, гостьові будинки та пансіонати;</a:t>
            </a:r>
          </a:p>
          <a:p>
            <a:pPr marL="900000" lvl="0">
              <a:buFont typeface="Wingdings" pitchFamily="2" charset="2"/>
              <a:buChar char="ü"/>
            </a:pPr>
            <a:r>
              <a:rPr lang="uk-UA" sz="1500" dirty="0">
                <a:cs typeface="Arial" pitchFamily="34" charset="0"/>
              </a:rPr>
              <a:t>Продаж місцевих ручних </a:t>
            </a:r>
            <a:r>
              <a:rPr lang="uk-UA" sz="1500" dirty="0" err="1">
                <a:cs typeface="Arial" pitchFamily="34" charset="0"/>
              </a:rPr>
              <a:t>сувенирів</a:t>
            </a:r>
            <a:r>
              <a:rPr lang="uk-UA" sz="1500" dirty="0">
                <a:cs typeface="Arial" pitchFamily="34" charset="0"/>
              </a:rPr>
              <a:t>;</a:t>
            </a:r>
          </a:p>
          <a:p>
            <a:pPr marL="900000" lvl="0">
              <a:buFont typeface="Wingdings" pitchFamily="2" charset="2"/>
              <a:buChar char="ü"/>
            </a:pPr>
            <a:r>
              <a:rPr lang="uk-UA" sz="1500" dirty="0">
                <a:cs typeface="Arial" pitchFamily="34" charset="0"/>
              </a:rPr>
              <a:t>Етнічні та культурні виступи;</a:t>
            </a:r>
          </a:p>
          <a:p>
            <a:pPr marL="900000" lvl="0">
              <a:buFont typeface="Wingdings" pitchFamily="2" charset="2"/>
              <a:buChar char="ü"/>
            </a:pPr>
            <a:r>
              <a:rPr lang="uk-UA" sz="1500" dirty="0">
                <a:cs typeface="Arial" pitchFamily="34" charset="0"/>
              </a:rPr>
              <a:t>Фестивалі та спеціальні заходи;</a:t>
            </a:r>
          </a:p>
          <a:p>
            <a:pPr marL="900000" lvl="0">
              <a:buFont typeface="Wingdings" pitchFamily="2" charset="2"/>
              <a:buChar char="ü"/>
            </a:pPr>
            <a:r>
              <a:rPr lang="uk-UA" sz="1500" dirty="0">
                <a:cs typeface="Arial" pitchFamily="34" charset="0"/>
              </a:rPr>
              <a:t>Екскурсії по сільській місцевості;</a:t>
            </a:r>
          </a:p>
          <a:p>
            <a:pPr marL="900000" lvl="0">
              <a:buFont typeface="Wingdings" pitchFamily="2" charset="2"/>
              <a:buChar char="ü"/>
            </a:pPr>
            <a:r>
              <a:rPr lang="uk-UA" sz="1500" dirty="0">
                <a:cs typeface="Arial" pitchFamily="34" charset="0"/>
              </a:rPr>
              <a:t>Навчальні тури та командні ігри;</a:t>
            </a:r>
            <a:r>
              <a:rPr lang="en-US" sz="1500" dirty="0">
                <a:cs typeface="Arial" pitchFamily="34" charset="0"/>
              </a:rPr>
              <a:t>       </a:t>
            </a:r>
            <a:r>
              <a:rPr lang="uk-UA" sz="1500" dirty="0">
                <a:cs typeface="Arial" pitchFamily="34" charset="0"/>
              </a:rPr>
              <a:t>Візити на ферми;</a:t>
            </a:r>
          </a:p>
          <a:p>
            <a:pPr marL="900000" lvl="0">
              <a:buFont typeface="Wingdings" pitchFamily="2" charset="2"/>
              <a:buChar char="ü"/>
            </a:pPr>
            <a:r>
              <a:rPr lang="uk-UA" sz="1500" dirty="0">
                <a:cs typeface="Arial" pitchFamily="34" charset="0"/>
              </a:rPr>
              <a:t>Відвідування природних парків;</a:t>
            </a:r>
          </a:p>
          <a:p>
            <a:pPr marL="900000" lvl="0">
              <a:buFont typeface="Wingdings" pitchFamily="2" charset="2"/>
              <a:buChar char="ü"/>
            </a:pPr>
            <a:r>
              <a:rPr lang="uk-UA" sz="1500" dirty="0">
                <a:cs typeface="Arial" pitchFamily="34" charset="0"/>
              </a:rPr>
              <a:t>Пригодницький туризм та </a:t>
            </a:r>
            <a:r>
              <a:rPr lang="uk-UA" sz="1500" dirty="0" err="1">
                <a:cs typeface="Arial" pitchFamily="34" charset="0"/>
              </a:rPr>
              <a:t>екотуризм</a:t>
            </a:r>
            <a:r>
              <a:rPr lang="uk-UA" sz="1500" dirty="0">
                <a:cs typeface="Arial" pitchFamily="34" charset="0"/>
              </a:rPr>
              <a:t>;</a:t>
            </a:r>
            <a:r>
              <a:rPr lang="en-US" sz="1500" dirty="0">
                <a:cs typeface="Arial" pitchFamily="34" charset="0"/>
              </a:rPr>
              <a:t>         </a:t>
            </a:r>
            <a:r>
              <a:rPr lang="uk-UA" sz="1500" dirty="0">
                <a:cs typeface="Arial" pitchFamily="34" charset="0"/>
              </a:rPr>
              <a:t>Велосипедні тури.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340004" y="383620"/>
            <a:ext cx="6635692" cy="861646"/>
          </a:xfrm>
        </p:spPr>
        <p:txBody>
          <a:bodyPr>
            <a:noAutofit/>
          </a:bodyPr>
          <a:lstStyle/>
          <a:p>
            <a:pPr algn="ctr"/>
            <a:r>
              <a:rPr lang="ru-RU" sz="2400" b="1" i="1" dirty="0"/>
              <a:t>2. </a:t>
            </a:r>
            <a:r>
              <a:rPr lang="uk-UA" sz="2400" b="1" i="1" dirty="0" err="1"/>
              <a:t>Екопродукти</a:t>
            </a:r>
            <a:r>
              <a:rPr lang="uk-UA" sz="2400" b="1" i="1" dirty="0"/>
              <a:t>, впровадження стандартизації та вдосконалення комплексу супутніх послуг екотуризму</a:t>
            </a:r>
            <a:endParaRPr lang="en-US" sz="2400" b="1" i="1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3703290"/>
            <a:ext cx="8958262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uk-UA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Однак, як і у багатьох продуктах, орієнтованих на сервісні послуги, існують складні обставини, що стосуються маркетингу сільського туризму, до яких належать:</a:t>
            </a:r>
            <a:endParaRPr kumimoji="0" lang="uk-UA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5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Нематеріальність</a:t>
            </a:r>
            <a:r>
              <a:rPr kumimoji="0" lang="uk-UA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: продукт або послуга сільського туризму є абстрактним і не піддається пробному вибору перед придбанням;</a:t>
            </a:r>
            <a:endParaRPr kumimoji="0" lang="uk-UA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5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Нероздільність</a:t>
            </a:r>
            <a:r>
              <a:rPr kumimoji="0" lang="uk-UA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: споживання продукту або послуги сільського туризму вимагає від виробника та споживача взаємодії, оскільки фізичне джерело виробництва пов'язане з його споживанням;</a:t>
            </a:r>
            <a:endParaRPr kumimoji="0" lang="uk-UA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5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Варіабельність</a:t>
            </a:r>
            <a:r>
              <a:rPr kumimoji="0" lang="uk-UA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: незважаючи на зусилля зі стандартизації, якість та надання сільського туризму товар або послуга, ймовірно, можуть відрізнятися від одного відвідувача до іншого;</a:t>
            </a:r>
            <a:endParaRPr kumimoji="0" lang="uk-UA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5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Швидкість</a:t>
            </a:r>
            <a:r>
              <a:rPr kumimoji="0" lang="uk-UA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: продукти та послуги сільського туризму не можна зберігати та інвентаризувати;</a:t>
            </a:r>
            <a:endParaRPr kumimoji="0" lang="uk-UA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sz="15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Власність</a:t>
            </a:r>
            <a:r>
              <a:rPr kumimoji="0" lang="uk-UA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: багатьом товарам та послугам сільського туризму не може бути належне через їх нематеріальність, і у багатьох випадках користувач просто купує право на користування спадщиною чи подібним </a:t>
            </a:r>
            <a:r>
              <a:rPr lang="uk-UA" sz="1600" dirty="0"/>
              <a:t>[4]</a:t>
            </a:r>
            <a:r>
              <a:rPr kumimoji="0" lang="uk-UA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.</a:t>
            </a:r>
            <a:endParaRPr kumimoji="0" lang="uk-UA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5" name="image2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68448" y="112752"/>
            <a:ext cx="1785806" cy="1132514"/>
          </a:xfrm>
          <a:prstGeom prst="rect">
            <a:avLst/>
          </a:prstGeom>
          <a:ln/>
        </p:spPr>
      </p:pic>
      <p:pic>
        <p:nvPicPr>
          <p:cNvPr id="8" name="Рисунок 7" descr="https://eacea.ec.europa.eu/sites/eacea-site/files/logosbeneficaireserasmusright_withthesupporto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841" y="6384022"/>
            <a:ext cx="2575421" cy="3773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992912" y="1638604"/>
            <a:ext cx="7860323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1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Екотуристський</a:t>
            </a:r>
            <a:r>
              <a:rPr kumimoji="0" lang="uk-UA" sz="1600" b="0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продукт складається з таких основних компонентів:</a:t>
            </a: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екотуристські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послуги (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послуги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організаторів екологічного туризму - туроператорів та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турагентів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природоохоронних та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природогосподарських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організацій, транспортні послуги,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послуги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системи гостинності та громадського харчування,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культурно-дозвіллєві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послуги та інші, що можна віднести до категорії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екоту-ристських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);</a:t>
            </a: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діяльність та роботи, що супроводжують процес реалізації та споживання туристських послуг (робота на маршруті менеджера екологічного туризму,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гіда-приро-дознавця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екоосвітня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та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екотуристсько-тренінгова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діяльність тощо);</a:t>
            </a: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товари, що споживаються під час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екотуру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та супутні товари, які споживаються поза його межами (різноманітні споживчі та декоративні товари, сувеніри, значки, листівки та ін.).</a:t>
            </a:r>
          </a:p>
          <a:p>
            <a:pPr lvl="0" indent="450850" algn="just" eaLnBrk="0" fontAlgn="base" hangingPunct="0">
              <a:spcAft>
                <a:spcPct val="0"/>
              </a:spcAft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Взаємозв'язок цих компонентів та їх частка в певному </a:t>
            </a:r>
            <a:r>
              <a:rPr lang="uk-UA" sz="1600" dirty="0" err="1">
                <a:latin typeface="Arial" pitchFamily="34" charset="0"/>
                <a:cs typeface="Arial" pitchFamily="34" charset="0"/>
              </a:rPr>
              <a:t>екотуристському</a:t>
            </a:r>
            <a:r>
              <a:rPr lang="uk-UA" sz="1600" dirty="0">
                <a:latin typeface="Arial" pitchFamily="34" charset="0"/>
                <a:cs typeface="Arial" pitchFamily="34" charset="0"/>
              </a:rPr>
              <a:t> продукті залежать від напрямку та мети </a:t>
            </a:r>
            <a:r>
              <a:rPr lang="uk-UA" sz="1600" dirty="0" err="1">
                <a:latin typeface="Arial" pitchFamily="34" charset="0"/>
                <a:cs typeface="Arial" pitchFamily="34" charset="0"/>
              </a:rPr>
              <a:t>екотуризму</a:t>
            </a:r>
            <a:r>
              <a:rPr lang="uk-UA" sz="1600" dirty="0">
                <a:latin typeface="Arial" pitchFamily="34" charset="0"/>
                <a:cs typeface="Arial" pitchFamily="34" charset="0"/>
              </a:rPr>
              <a:t>, фахового та економічного рівня організаторів. Велике значення має специфічна </a:t>
            </a:r>
            <a:r>
              <a:rPr lang="uk-UA" sz="1600" dirty="0" err="1">
                <a:latin typeface="Arial" pitchFamily="34" charset="0"/>
                <a:cs typeface="Arial" pitchFamily="34" charset="0"/>
              </a:rPr>
              <a:t>екоосвітня</a:t>
            </a:r>
            <a:r>
              <a:rPr lang="uk-UA" sz="1600" dirty="0">
                <a:latin typeface="Arial" pitchFamily="34" charset="0"/>
                <a:cs typeface="Arial" pitchFamily="34" charset="0"/>
              </a:rPr>
              <a:t> та </a:t>
            </a:r>
            <a:r>
              <a:rPr lang="uk-UA" sz="1600" dirty="0" err="1">
                <a:latin typeface="Arial" pitchFamily="34" charset="0"/>
                <a:cs typeface="Arial" pitchFamily="34" charset="0"/>
              </a:rPr>
              <a:t>ековиховна</a:t>
            </a:r>
            <a:r>
              <a:rPr lang="uk-UA" sz="1600" dirty="0">
                <a:latin typeface="Arial" pitchFamily="34" charset="0"/>
                <a:cs typeface="Arial" pitchFamily="34" charset="0"/>
              </a:rPr>
              <a:t> діяльність з мотивації та стимулювання різних напрямків </a:t>
            </a:r>
            <a:r>
              <a:rPr lang="uk-UA" sz="1600" dirty="0" err="1">
                <a:latin typeface="Arial" pitchFamily="34" charset="0"/>
                <a:cs typeface="Arial" pitchFamily="34" charset="0"/>
              </a:rPr>
              <a:t>екотуризму</a:t>
            </a:r>
            <a:r>
              <a:rPr lang="uk-UA" sz="1600" dirty="0">
                <a:latin typeface="Arial" pitchFamily="34" charset="0"/>
                <a:cs typeface="Arial" pitchFamily="34" charset="0"/>
              </a:rPr>
              <a:t>, підготовки та навчання правилам поведінки у природному середовищі, формування </a:t>
            </a:r>
            <a:r>
              <a:rPr lang="uk-UA" sz="1600" dirty="0" err="1">
                <a:latin typeface="Arial" pitchFamily="34" charset="0"/>
                <a:cs typeface="Arial" pitchFamily="34" charset="0"/>
              </a:rPr>
              <a:t>екокультури</a:t>
            </a:r>
            <a:r>
              <a:rPr lang="uk-UA" sz="1600" dirty="0">
                <a:latin typeface="Arial" pitchFamily="34" charset="0"/>
                <a:cs typeface="Arial" pitchFamily="34" charset="0"/>
              </a:rPr>
              <a:t> спілкування з природним середовищем та споживання </a:t>
            </a:r>
            <a:r>
              <a:rPr lang="uk-UA" sz="1600" dirty="0" err="1">
                <a:latin typeface="Arial" pitchFamily="34" charset="0"/>
                <a:cs typeface="Arial" pitchFamily="34" charset="0"/>
              </a:rPr>
              <a:t>скотуристського</a:t>
            </a:r>
            <a:r>
              <a:rPr lang="uk-UA" sz="1600" dirty="0">
                <a:latin typeface="Arial" pitchFamily="34" charset="0"/>
                <a:cs typeface="Arial" pitchFamily="34" charset="0"/>
              </a:rPr>
              <a:t> продукту [1].</a:t>
            </a:r>
          </a:p>
        </p:txBody>
      </p:sp>
      <p:pic>
        <p:nvPicPr>
          <p:cNvPr id="3" name="image2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124124" y="44046"/>
            <a:ext cx="2171700" cy="1295400"/>
          </a:xfrm>
          <a:prstGeom prst="rect">
            <a:avLst/>
          </a:prstGeom>
          <a:ln/>
        </p:spPr>
      </p:pic>
      <p:pic>
        <p:nvPicPr>
          <p:cNvPr id="4" name="Рисунок 3" descr="https://eacea.ec.europa.eu/sites/eacea-site/files/logosbeneficaireserasmusright_withthesupporto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820" y="44046"/>
            <a:ext cx="3939956" cy="80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914400" y="1084587"/>
            <a:ext cx="8001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endParaRPr lang="en-US" sz="1600" b="1" i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1600" b="1" i="1" dirty="0">
                <a:latin typeface="Arial" pitchFamily="34" charset="0"/>
                <a:cs typeface="Arial" pitchFamily="34" charset="0"/>
              </a:rPr>
              <a:t>Стандартизація в сфері туризму</a:t>
            </a:r>
            <a:r>
              <a:rPr lang="uk-UA" sz="1600" dirty="0">
                <a:latin typeface="Arial" pitchFamily="34" charset="0"/>
                <a:cs typeface="Arial" pitchFamily="34" charset="0"/>
              </a:rPr>
              <a:t> – це діяльність, що полягає в установленні положень для загального та неодноразового використання щодо наявних чи потенційних завдань і спрямована на досягнення оптимального ступеня впорядкованості туристичних послуг та інших процесів туристичного обслуговування</a:t>
            </a:r>
          </a:p>
          <a:p>
            <a:pPr algn="just"/>
            <a:endParaRPr lang="uk-UA" sz="1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1600" u="sng" dirty="0">
                <a:latin typeface="Arial" pitchFamily="34" charset="0"/>
                <a:cs typeface="Arial" pitchFamily="34" charset="0"/>
              </a:rPr>
              <a:t>Державна система стандартизації у сфері туристичної діяльності спрямована на</a:t>
            </a:r>
            <a:r>
              <a:rPr lang="uk-UA" sz="1600" dirty="0">
                <a:latin typeface="Arial" pitchFamily="34" charset="0"/>
                <a:cs typeface="Arial" pitchFamily="34" charset="0"/>
              </a:rPr>
              <a:t>: </a:t>
            </a:r>
          </a:p>
          <a:p>
            <a:pPr marL="342900" lvl="0" indent="-342900" algn="just">
              <a:buFont typeface="+mj-lt"/>
              <a:buAutoNum type="arabicParenR"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захист інтересів споживачів і держави з питань безпеки туризму, життя і здоров'я громадян, охорони майна та довкілля; </a:t>
            </a:r>
          </a:p>
          <a:p>
            <a:pPr marL="342900" lvl="0" indent="-342900" algn="just">
              <a:buFont typeface="+mj-lt"/>
              <a:buAutoNum type="arabicParenR"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класифікацію туристичних ресурсів України, забезпечення їх охорони, встановлення гранично припустимих навантажень на об'єкти культурної спадщини та довкілля;</a:t>
            </a:r>
          </a:p>
          <a:p>
            <a:pPr marL="342900" lvl="0" indent="-342900" algn="just">
              <a:buFont typeface="+mj-lt"/>
              <a:buAutoNum type="arabicParenR"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підвищення якості товарів, робіт, послуг відповідно до потреб споживачів; </a:t>
            </a:r>
          </a:p>
          <a:p>
            <a:pPr marL="342900" lvl="0" indent="-342900" algn="just">
              <a:buFont typeface="+mj-lt"/>
              <a:buAutoNum type="arabicParenR"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забезпечення безпеки об'єктів туристичних відвідувань з урахуванням ризику виникнення природних і техногенних катастроф та інших надзвичайних ситуацій; </a:t>
            </a:r>
          </a:p>
          <a:p>
            <a:pPr marL="342900" lvl="0" indent="-342900" algn="just">
              <a:buFont typeface="+mj-lt"/>
              <a:buAutoNum type="arabicParenR"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взаємозамінність та сумісність товарів, робіт, послуг, їх уніфікацію; </a:t>
            </a:r>
          </a:p>
          <a:p>
            <a:pPr marL="342900" lvl="0" indent="-342900" algn="just">
              <a:buFont typeface="+mj-lt"/>
              <a:buAutoNum type="arabicParenR"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створення нормативної бази функціонування систем стандартизації і сертифікації товарів, робіт, послуг [3].</a:t>
            </a:r>
          </a:p>
        </p:txBody>
      </p:sp>
      <p:pic>
        <p:nvPicPr>
          <p:cNvPr id="3" name="image2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103559" y="0"/>
            <a:ext cx="2171700" cy="1295400"/>
          </a:xfrm>
          <a:prstGeom prst="rect">
            <a:avLst/>
          </a:prstGeom>
          <a:ln/>
        </p:spPr>
      </p:pic>
      <p:pic>
        <p:nvPicPr>
          <p:cNvPr id="4" name="Рисунок 3" descr="https://eacea.ec.europa.eu/sites/eacea-site/files/logosbeneficaireserasmusright_withthesupporto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4044" y="0"/>
            <a:ext cx="3939956" cy="80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07830" y="243898"/>
            <a:ext cx="773723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b="1" i="1" dirty="0">
              <a:latin typeface="+mj-lt"/>
            </a:endParaRPr>
          </a:p>
          <a:p>
            <a:pPr algn="ctr"/>
            <a:endParaRPr lang="en-US" sz="2400" b="1" i="1" dirty="0">
              <a:latin typeface="+mj-lt"/>
            </a:endParaRPr>
          </a:p>
          <a:p>
            <a:pPr algn="ctr"/>
            <a:endParaRPr lang="en-US" sz="2400" b="1" i="1" dirty="0">
              <a:latin typeface="+mj-lt"/>
            </a:endParaRPr>
          </a:p>
          <a:p>
            <a:pPr algn="ctr"/>
            <a:r>
              <a:rPr lang="uk-UA" sz="2400" b="1" i="1" dirty="0">
                <a:latin typeface="+mj-lt"/>
              </a:rPr>
              <a:t>3. Формування екологічної мережі в Україні – пріоритетна сфера збереження </a:t>
            </a:r>
            <a:r>
              <a:rPr lang="uk-UA" sz="2400" b="1" i="1" dirty="0" err="1">
                <a:latin typeface="+mj-lt"/>
              </a:rPr>
              <a:t>біорізноманіття</a:t>
            </a:r>
            <a:r>
              <a:rPr lang="uk-UA" sz="2400" b="1" i="1" dirty="0">
                <a:latin typeface="+mj-lt"/>
              </a:rPr>
              <a:t> на основі європейського досвіду</a:t>
            </a:r>
            <a:endParaRPr lang="uk-UA" sz="2400" dirty="0">
              <a:latin typeface="+mj-lt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107830" y="2621377"/>
            <a:ext cx="7667537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Екомережа</a:t>
            </a:r>
            <a:r>
              <a:rPr kumimoji="0" lang="uk-UA" sz="20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– це єдина територіальна система, яка утворюється з метою поліпшення умов для формування та відновлення довкілля, підвищення природно-ресурсного потенціалу території України, збереження ландшафтного та </a:t>
            </a:r>
            <a:r>
              <a:rPr kumimoji="0" lang="uk-UA" sz="20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біорізноманіття</a:t>
            </a:r>
            <a:r>
              <a:rPr kumimoji="0" lang="uk-UA" sz="20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, місць оселення та зростання цінних видів тваринного і рослинного світу, генетичного фонду, шляхів міграції тварин через поєднання територій та об’єктів природно-заповідного фонду, а також інших територій, які мають особливу цінність для охорони навколишнього природного середовища і відповідно до законів та міжнародних зобов’язань України підлягають особливій охороні .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0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(Закон України </a:t>
            </a:r>
            <a:r>
              <a:rPr kumimoji="0" lang="uk-UA" sz="2000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“Про</a:t>
            </a:r>
            <a:r>
              <a:rPr kumimoji="0" lang="uk-UA" sz="20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екологічну мережу </a:t>
            </a:r>
            <a:r>
              <a:rPr kumimoji="0" lang="uk-UA" sz="2000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України”</a:t>
            </a:r>
            <a:r>
              <a:rPr kumimoji="0" lang="uk-UA" sz="20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lang="uk-UA" sz="2000" dirty="0"/>
              <a:t>[7]</a:t>
            </a:r>
            <a:r>
              <a:rPr kumimoji="0" lang="uk-UA" sz="20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).</a:t>
            </a:r>
            <a:endParaRPr kumimoji="0" lang="uk-UA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4" name="image2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05069" y="0"/>
            <a:ext cx="2171700" cy="1295400"/>
          </a:xfrm>
          <a:prstGeom prst="rect">
            <a:avLst/>
          </a:prstGeom>
          <a:ln/>
        </p:spPr>
      </p:pic>
      <p:pic>
        <p:nvPicPr>
          <p:cNvPr id="5" name="Рисунок 4" descr="https://eacea.ec.europa.eu/sites/eacea-site/files/logosbeneficaireserasmusright_withthesupporto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4044" y="0"/>
            <a:ext cx="3939956" cy="80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14399" y="448583"/>
            <a:ext cx="773723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latin typeface="+mj-lt"/>
              </a:rPr>
              <a:t>3. Формування </a:t>
            </a:r>
            <a:endParaRPr lang="en-US" sz="2400" b="1" i="1" dirty="0">
              <a:latin typeface="+mj-lt"/>
            </a:endParaRPr>
          </a:p>
          <a:p>
            <a:pPr algn="ctr"/>
            <a:r>
              <a:rPr lang="uk-UA" sz="2400" b="1" i="1" dirty="0">
                <a:latin typeface="+mj-lt"/>
              </a:rPr>
              <a:t>екологічної мережі </a:t>
            </a:r>
            <a:endParaRPr lang="en-US" sz="2400" b="1" i="1" dirty="0">
              <a:latin typeface="+mj-lt"/>
            </a:endParaRPr>
          </a:p>
          <a:p>
            <a:pPr algn="ctr"/>
            <a:r>
              <a:rPr lang="uk-UA" sz="2400" b="1" i="1" dirty="0">
                <a:latin typeface="+mj-lt"/>
              </a:rPr>
              <a:t>в Україні – пріоритетна сфера збереження </a:t>
            </a:r>
            <a:r>
              <a:rPr lang="uk-UA" sz="2400" b="1" i="1" dirty="0" err="1">
                <a:latin typeface="+mj-lt"/>
              </a:rPr>
              <a:t>біорізноманіття</a:t>
            </a:r>
            <a:r>
              <a:rPr lang="uk-UA" sz="2400" b="1" i="1" dirty="0">
                <a:latin typeface="+mj-lt"/>
              </a:rPr>
              <a:t> на основі європейського досвіду</a:t>
            </a:r>
            <a:endParaRPr lang="uk-UA" sz="2400" dirty="0">
              <a:latin typeface="+mj-lt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914399" y="1948072"/>
            <a:ext cx="7807569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000" dirty="0"/>
              <a:t>Згідно з більшістю існуючих поглядів, </a:t>
            </a:r>
            <a:r>
              <a:rPr lang="uk-UA" sz="2000" b="1" dirty="0"/>
              <a:t>головною метою створення </a:t>
            </a:r>
            <a:r>
              <a:rPr lang="uk-UA" sz="2000" b="1" dirty="0" err="1"/>
              <a:t>екомережі</a:t>
            </a:r>
            <a:r>
              <a:rPr lang="uk-UA" sz="2000" b="1" dirty="0"/>
              <a:t> </a:t>
            </a:r>
            <a:r>
              <a:rPr lang="uk-UA" sz="2000" dirty="0"/>
              <a:t>можна вважати загальне покращання стану довкілля, а також умов життя людини, забезпечення сталості існування біосфери через усунення антропогенної фрагментації </a:t>
            </a:r>
            <a:r>
              <a:rPr lang="uk-UA" sz="2000" dirty="0" err="1"/>
              <a:t>біогеоценотичного</a:t>
            </a:r>
            <a:r>
              <a:rPr lang="uk-UA" sz="2000" dirty="0"/>
              <a:t> покриву, що склалася в процесі історичного розвитку суспільства, створення його неперервності та функціональної цілісності і посилення, за рахунок цього, здатності до самовідновлення.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000" dirty="0"/>
              <a:t>Питання формування Всеєвропейської </a:t>
            </a:r>
            <a:r>
              <a:rPr lang="uk-UA" sz="2000" dirty="0" err="1"/>
              <a:t>екомережі</a:t>
            </a:r>
            <a:r>
              <a:rPr lang="uk-UA" sz="2000" dirty="0"/>
              <a:t> було включено у </a:t>
            </a:r>
            <a:r>
              <a:rPr lang="uk-UA" sz="2000" b="1" dirty="0"/>
              <a:t>Всеєвропейську стратегію збереження біологічного та ландшафтного різноманіття</a:t>
            </a:r>
            <a:r>
              <a:rPr lang="uk-UA" sz="2000" dirty="0"/>
              <a:t> (Pan-European </a:t>
            </a:r>
            <a:r>
              <a:rPr lang="uk-UA" sz="2000" dirty="0" err="1"/>
              <a:t>Biological</a:t>
            </a:r>
            <a:r>
              <a:rPr lang="uk-UA" sz="2000" dirty="0"/>
              <a:t> </a:t>
            </a:r>
            <a:r>
              <a:rPr lang="uk-UA" sz="2000" dirty="0" err="1"/>
              <a:t>and</a:t>
            </a:r>
            <a:r>
              <a:rPr lang="uk-UA" sz="2000" dirty="0"/>
              <a:t> </a:t>
            </a:r>
            <a:r>
              <a:rPr lang="uk-UA" sz="2000" dirty="0" err="1"/>
              <a:t>Landscape</a:t>
            </a:r>
            <a:r>
              <a:rPr lang="uk-UA" sz="2000" dirty="0"/>
              <a:t> </a:t>
            </a:r>
            <a:r>
              <a:rPr lang="uk-UA" sz="2000" dirty="0" err="1"/>
              <a:t>Diversity</a:t>
            </a:r>
            <a:r>
              <a:rPr lang="uk-UA" sz="2000" dirty="0"/>
              <a:t> </a:t>
            </a:r>
            <a:r>
              <a:rPr lang="uk-UA" sz="2000" dirty="0" err="1"/>
              <a:t>Strategy</a:t>
            </a:r>
            <a:r>
              <a:rPr lang="uk-UA" sz="2000" dirty="0"/>
              <a:t> або PEBLDS), прийняту на 3-й Всеєвропейській конференції міністрів охорони довкілля (Софія, 23-25 жовтня 1995 р.) [5].</a:t>
            </a:r>
            <a:endParaRPr kumimoji="0" lang="uk-UA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4" name="image2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2171700" cy="1295400"/>
          </a:xfrm>
          <a:prstGeom prst="rect">
            <a:avLst/>
          </a:prstGeom>
          <a:ln/>
        </p:spPr>
      </p:pic>
      <p:pic>
        <p:nvPicPr>
          <p:cNvPr id="5" name="Рисунок 4" descr="https://eacea.ec.europa.eu/sites/eacea-site/files/logosbeneficaireserasmusright_withthesupporto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768" y="0"/>
            <a:ext cx="2846231" cy="80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896813" y="1249762"/>
            <a:ext cx="7913079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uk-UA" b="1" i="1" dirty="0"/>
              <a:t>Україна як європейська держава – сторона багатьох міжнародних природоохоронних конвенцій та угод також бере активну участь у формуванні Всеєвропейської </a:t>
            </a:r>
            <a:r>
              <a:rPr lang="uk-UA" b="1" i="1" dirty="0" err="1"/>
              <a:t>екомережі</a:t>
            </a:r>
            <a:r>
              <a:rPr lang="uk-UA" dirty="0"/>
              <a:t>, поряд з визначенням: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uk-UA" dirty="0"/>
              <a:t> водно-болотних угідь міжнародного значення (</a:t>
            </a:r>
            <a:r>
              <a:rPr lang="uk-UA" dirty="0" err="1"/>
              <a:t>Inrernational</a:t>
            </a:r>
            <a:r>
              <a:rPr lang="uk-UA" dirty="0"/>
              <a:t> </a:t>
            </a:r>
            <a:r>
              <a:rPr lang="uk-UA" dirty="0" err="1"/>
              <a:t>Wetlands</a:t>
            </a:r>
            <a:r>
              <a:rPr lang="uk-UA" dirty="0"/>
              <a:t>), у рамках Конвенції про водно-болотні угіддя, що мають міжнародне значення головним чином як місця існування водоплавних птахів;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uk-UA" dirty="0"/>
              <a:t>територій спеціального інтересу збереження (</a:t>
            </a:r>
            <a:r>
              <a:rPr lang="uk-UA" dirty="0" err="1"/>
              <a:t>Areas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Special</a:t>
            </a:r>
            <a:r>
              <a:rPr lang="uk-UA" dirty="0"/>
              <a:t> </a:t>
            </a:r>
            <a:r>
              <a:rPr lang="uk-UA" dirty="0" err="1"/>
              <a:t>Conservation</a:t>
            </a:r>
            <a:r>
              <a:rPr lang="uk-UA" dirty="0"/>
              <a:t> </a:t>
            </a:r>
            <a:r>
              <a:rPr lang="uk-UA" dirty="0" err="1"/>
              <a:t>Interest</a:t>
            </a:r>
            <a:r>
              <a:rPr lang="uk-UA" dirty="0"/>
              <a:t>) Смарагдової мережі Європи, на виконання Конвенції про охорону дикої флори і фауни та природних середовищ існування в Європі;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uk-UA" dirty="0"/>
              <a:t>біосферних резерватів Світової мережі біосферних резерватів ЮНЕСКО у відповідності до положень Севільської стратегії розвитку біосферних резерватів тощо. 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uk-UA" dirty="0"/>
              <a:t>Україна, як і всі інші учасники процесу має зобов’язання інтегрувати національну </a:t>
            </a:r>
            <a:r>
              <a:rPr lang="uk-UA" dirty="0" err="1"/>
              <a:t>екомережу</a:t>
            </a:r>
            <a:r>
              <a:rPr lang="uk-UA" dirty="0"/>
              <a:t> до Всеєвропейської, включаючи питання як проектування і формування, так і управління </a:t>
            </a:r>
            <a:r>
              <a:rPr lang="uk-UA" dirty="0" err="1"/>
              <a:t>екомережею</a:t>
            </a:r>
            <a:r>
              <a:rPr lang="uk-UA" dirty="0"/>
              <a:t> [5].</a:t>
            </a:r>
            <a:endParaRPr kumimoji="0" lang="uk-UA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3" name="image2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167953" y="0"/>
            <a:ext cx="2171700" cy="1295400"/>
          </a:xfrm>
          <a:prstGeom prst="rect">
            <a:avLst/>
          </a:prstGeom>
          <a:ln/>
        </p:spPr>
      </p:pic>
      <p:pic>
        <p:nvPicPr>
          <p:cNvPr id="4" name="Рисунок 3" descr="https://eacea.ec.europa.eu/sites/eacea-site/files/logosbeneficaireserasmusright_withthesupporto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4044" y="280987"/>
            <a:ext cx="3939956" cy="80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810" y="815181"/>
            <a:ext cx="7886700" cy="532263"/>
          </a:xfrm>
        </p:spPr>
        <p:txBody>
          <a:bodyPr>
            <a:normAutofit/>
          </a:bodyPr>
          <a:lstStyle/>
          <a:p>
            <a:pPr algn="ctr"/>
            <a:r>
              <a:rPr lang="uk-UA" sz="2000" b="1" i="1" u="sng" dirty="0"/>
              <a:t>Список використаних джерел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0748" y="1349125"/>
            <a:ext cx="8065826" cy="5617405"/>
          </a:xfrm>
        </p:spPr>
        <p:txBody>
          <a:bodyPr>
            <a:noAutofit/>
          </a:bodyPr>
          <a:lstStyle/>
          <a:p>
            <a:pPr marL="180000" lvl="0" indent="-360000" algn="just">
              <a:spcBef>
                <a:spcPts val="600"/>
              </a:spcBef>
              <a:buFont typeface="+mj-lt"/>
              <a:buAutoNum type="arabicPeriod"/>
            </a:pPr>
            <a:r>
              <a:rPr lang="uk-UA" sz="1200" dirty="0" err="1"/>
              <a:t>Дмитрук</a:t>
            </a:r>
            <a:r>
              <a:rPr lang="uk-UA" sz="1200" dirty="0"/>
              <a:t> О.Ю. Екологічний туризм: Сучасні концепції менеджменту і маркетингу : </a:t>
            </a:r>
            <a:r>
              <a:rPr lang="uk-UA" sz="1200" dirty="0" err="1"/>
              <a:t>навч</a:t>
            </a:r>
            <a:r>
              <a:rPr lang="uk-UA" sz="1200" dirty="0"/>
              <a:t>. </a:t>
            </a:r>
            <a:r>
              <a:rPr lang="uk-UA" sz="1200" dirty="0" err="1"/>
              <a:t>посіб</a:t>
            </a:r>
            <a:r>
              <a:rPr lang="uk-UA" sz="1200" dirty="0"/>
              <a:t>. 2-ге вид., перероб та </a:t>
            </a:r>
            <a:r>
              <a:rPr lang="uk-UA" sz="1200" dirty="0" err="1"/>
              <a:t>доп</a:t>
            </a:r>
            <a:r>
              <a:rPr lang="uk-UA" sz="1200" dirty="0"/>
              <a:t>. Київ : «</a:t>
            </a:r>
            <a:r>
              <a:rPr lang="uk-UA" sz="1200" dirty="0" err="1"/>
              <a:t>Альтерпрес</a:t>
            </a:r>
            <a:r>
              <a:rPr lang="uk-UA" sz="1200" dirty="0"/>
              <a:t>», 2004. 192 с.</a:t>
            </a:r>
          </a:p>
          <a:p>
            <a:pPr marL="180000" lvl="0" indent="-360000" algn="just">
              <a:spcBef>
                <a:spcPts val="600"/>
              </a:spcBef>
              <a:buFont typeface="+mj-lt"/>
              <a:buAutoNum type="arabicPeriod"/>
            </a:pPr>
            <a:r>
              <a:rPr lang="uk-UA" sz="1200" dirty="0"/>
              <a:t>Максимів Л. І., </a:t>
            </a:r>
            <a:r>
              <a:rPr lang="uk-UA" sz="1200" dirty="0" err="1"/>
              <a:t>Гарматій</a:t>
            </a:r>
            <a:r>
              <a:rPr lang="uk-UA" sz="1200" dirty="0"/>
              <a:t> Т. А., </a:t>
            </a:r>
            <a:r>
              <a:rPr lang="uk-UA" sz="1200" dirty="0" err="1"/>
              <a:t>Бець</a:t>
            </a:r>
            <a:r>
              <a:rPr lang="uk-UA" sz="1200" dirty="0"/>
              <a:t> М. Т. </a:t>
            </a:r>
            <a:r>
              <a:rPr lang="uk-UA" sz="1200" dirty="0" err="1"/>
              <a:t>Соціо</a:t>
            </a:r>
            <a:r>
              <a:rPr lang="uk-UA" sz="1200" dirty="0"/>
              <a:t>-еколого-економічні аспекти розвитку екологічного туризму в Українських Карпатах. </a:t>
            </a:r>
            <a:r>
              <a:rPr lang="uk-UA" sz="1200" i="1" dirty="0"/>
              <a:t>Наукові праці Лісівничої академії наук України</a:t>
            </a:r>
            <a:r>
              <a:rPr lang="uk-UA" sz="1200" dirty="0"/>
              <a:t>. 2020. </a:t>
            </a:r>
            <a:r>
              <a:rPr lang="uk-UA" sz="1200" dirty="0" err="1"/>
              <a:t>Вип</a:t>
            </a:r>
            <a:r>
              <a:rPr lang="uk-UA" sz="1200" dirty="0"/>
              <a:t>. 20. С. 149–161. URL: https://www.researchgate.net/publication/343789597_Socio-ekologo-ekonomicni_aspekti_rozvitku_ekologicnogo_turizmu_v_Ukrainskih_Karpatah</a:t>
            </a:r>
          </a:p>
          <a:p>
            <a:pPr marL="180000" lvl="0" indent="-360000" algn="just">
              <a:spcBef>
                <a:spcPts val="600"/>
              </a:spcBef>
              <a:buFont typeface="+mj-lt"/>
              <a:buAutoNum type="arabicPeriod"/>
            </a:pPr>
            <a:r>
              <a:rPr lang="uk-UA" sz="1200" dirty="0" err="1"/>
              <a:t>Мілінчук</a:t>
            </a:r>
            <a:r>
              <a:rPr lang="uk-UA" sz="1200" dirty="0"/>
              <a:t> О.В., Кириєнко Ю.О. Стандартизація вітчизняних туристичних послуг в контексті європейської інтеграції. </a:t>
            </a:r>
            <a:r>
              <a:rPr lang="uk-UA" sz="1200" i="1" dirty="0"/>
              <a:t>Вісник Житомирського державного технологічного університету. Серія : Економічні науки</a:t>
            </a:r>
            <a:r>
              <a:rPr lang="uk-UA" sz="1200" dirty="0"/>
              <a:t>. 2015. № 2. С. 169–174. URL: http://nbuv.gov.ua/UJRN/Vzhdtu_econ_2015_2_26</a:t>
            </a:r>
          </a:p>
          <a:p>
            <a:pPr marL="180000" lvl="0" indent="-360000" algn="just">
              <a:spcBef>
                <a:spcPts val="600"/>
              </a:spcBef>
              <a:buFont typeface="+mj-lt"/>
              <a:buAutoNum type="arabicPeriod"/>
            </a:pPr>
            <a:r>
              <a:rPr lang="uk-UA" sz="1200" dirty="0"/>
              <a:t>Національна туристична організація України. Про сільський туризм  URL: http://www.ntoukraine.org/year2020_ua.html</a:t>
            </a:r>
          </a:p>
          <a:p>
            <a:pPr marL="180000" lvl="0" indent="-360000" algn="just">
              <a:spcBef>
                <a:spcPts val="600"/>
              </a:spcBef>
              <a:buFont typeface="+mj-lt"/>
              <a:buAutoNum type="arabicPeriod"/>
            </a:pPr>
            <a:r>
              <a:rPr lang="uk-UA" sz="1200" dirty="0"/>
              <a:t>Національний екологічний центр України. </a:t>
            </a:r>
            <a:r>
              <a:rPr lang="uk-UA" sz="1200" dirty="0" err="1"/>
              <a:t>Екомережа</a:t>
            </a:r>
            <a:r>
              <a:rPr lang="uk-UA" sz="1200" dirty="0"/>
              <a:t>. URL: https://necu.org.ua/ekonet/</a:t>
            </a:r>
          </a:p>
          <a:p>
            <a:pPr marL="180000" lvl="0" indent="-360000" algn="just">
              <a:spcBef>
                <a:spcPts val="600"/>
              </a:spcBef>
              <a:buFont typeface="+mj-lt"/>
              <a:buAutoNum type="arabicPeriod"/>
            </a:pPr>
            <a:r>
              <a:rPr lang="uk-UA" sz="1200" dirty="0" err="1"/>
              <a:t>Піменов</a:t>
            </a:r>
            <a:r>
              <a:rPr lang="uk-UA" sz="1200" dirty="0"/>
              <a:t> В. Г. Розвиток екологічного туризму в Україні: основні поняття, проблеми, сучасний стан. </a:t>
            </a:r>
            <a:r>
              <a:rPr lang="uk-UA" sz="1200" i="1" dirty="0"/>
              <a:t>Вісник Харківської державної академії культури. Серія : </a:t>
            </a:r>
            <a:r>
              <a:rPr lang="uk-UA" sz="1200" dirty="0"/>
              <a:t>Соціальні комунікації. 2018. </a:t>
            </a:r>
            <a:r>
              <a:rPr lang="uk-UA" sz="1200" dirty="0" err="1"/>
              <a:t>Вип</a:t>
            </a:r>
            <a:r>
              <a:rPr lang="uk-UA" sz="1200" dirty="0"/>
              <a:t>. 52. С. 198–208. URL: http://nbuv.gov.ua/UJRN/haksk_2018_52_21 </a:t>
            </a:r>
          </a:p>
          <a:p>
            <a:pPr marL="180000" lvl="0" indent="-360000" algn="just">
              <a:spcBef>
                <a:spcPts val="600"/>
              </a:spcBef>
              <a:buFont typeface="+mj-lt"/>
              <a:buAutoNum type="arabicPeriod"/>
            </a:pPr>
            <a:r>
              <a:rPr lang="uk-UA" sz="1200" dirty="0"/>
              <a:t>Про екологічну мережу України : Закон України від 19.04.2018 № 2362-VIII. URL: https://zakon.rada.gov.ua/laws/show/1864-15#Text</a:t>
            </a:r>
          </a:p>
          <a:p>
            <a:pPr marL="180000" lvl="0" indent="-360000" algn="just">
              <a:spcBef>
                <a:spcPts val="600"/>
              </a:spcBef>
              <a:buFont typeface="+mj-lt"/>
              <a:buAutoNum type="arabicPeriod"/>
            </a:pPr>
            <a:r>
              <a:rPr lang="uk-UA" sz="1200" dirty="0"/>
              <a:t>Столярчук П., </a:t>
            </a:r>
            <a:r>
              <a:rPr lang="uk-UA" sz="1200" dirty="0" err="1"/>
              <a:t>Домінюк</a:t>
            </a:r>
            <a:r>
              <a:rPr lang="uk-UA" sz="1200" dirty="0"/>
              <a:t> В. Міжнародна стандартизація туристичних послуг. </a:t>
            </a:r>
            <a:r>
              <a:rPr lang="uk-UA" sz="1200" i="1" dirty="0"/>
              <a:t>Стандартизація. Сертифікація. Якість</a:t>
            </a:r>
            <a:r>
              <a:rPr lang="uk-UA" sz="1200" dirty="0"/>
              <a:t>. 2010. № 4. С. 14–18. URL: http://nbuv.gov.ua/UJRN/ssia_2010_4_3 </a:t>
            </a:r>
          </a:p>
          <a:p>
            <a:pPr marL="180000" lvl="0" indent="-360000" algn="just">
              <a:spcBef>
                <a:spcPts val="600"/>
              </a:spcBef>
              <a:buFont typeface="+mj-lt"/>
              <a:buAutoNum type="arabicPeriod"/>
            </a:pPr>
            <a:r>
              <a:rPr lang="uk-UA" sz="1200" dirty="0"/>
              <a:t>Ступень Н.М. Світовий досвід розвитку екологічного туризму на рекреаційних територіях. </a:t>
            </a:r>
            <a:r>
              <a:rPr lang="uk-UA" sz="1200" i="1" dirty="0"/>
              <a:t>Збалансоване природокористування</a:t>
            </a:r>
            <a:r>
              <a:rPr lang="uk-UA" sz="1200" dirty="0"/>
              <a:t>. 2016. №3. С. 94–99. URL: http://natureus.org.ua/repec/archive/3_2016/15.pdf</a:t>
            </a:r>
          </a:p>
          <a:p>
            <a:pPr marL="180000" lvl="0" indent="-360000" algn="just">
              <a:spcBef>
                <a:spcPts val="600"/>
              </a:spcBef>
              <a:buFont typeface="+mj-lt"/>
              <a:buAutoNum type="arabicPeriod"/>
            </a:pPr>
            <a:r>
              <a:rPr lang="uk-UA" sz="1200" dirty="0"/>
              <a:t>Тимчук С. Екологічний туризм як напрям соціально-економічного розвитку сільських територій. </a:t>
            </a:r>
            <a:r>
              <a:rPr lang="uk-UA" sz="1200" i="1" dirty="0"/>
              <a:t>Вісник ТНЕУ. </a:t>
            </a:r>
            <a:r>
              <a:rPr lang="uk-UA" sz="1200" dirty="0"/>
              <a:t>2016. № 1. С. 35–41. URL: http://dspace.wunu.edu.ua/jspui/bitstream/316497/3922/1/%D0%A2%D0%B8%D0%BC%D1%87%D1%83%D0%BA%20%D0%A1..pdf</a:t>
            </a:r>
          </a:p>
          <a:p>
            <a:pPr marL="180000" lvl="0" indent="-360000" algn="just">
              <a:spcBef>
                <a:spcPts val="600"/>
              </a:spcBef>
              <a:buFont typeface="+mj-lt"/>
              <a:buAutoNum type="arabicPeriod"/>
            </a:pPr>
            <a:r>
              <a:rPr lang="uk-UA" sz="1200" dirty="0" err="1"/>
              <a:t>Транченко</a:t>
            </a:r>
            <a:r>
              <a:rPr lang="uk-UA" sz="1200" dirty="0"/>
              <a:t> Л. В. Сільський туризм як перспективний напрям зайнятості на селі. </a:t>
            </a:r>
            <a:r>
              <a:rPr lang="uk-UA" sz="1200" i="1" dirty="0"/>
              <a:t>Економічний форум</a:t>
            </a:r>
            <a:r>
              <a:rPr lang="uk-UA" sz="1200" dirty="0"/>
              <a:t>. 2014. № 3. С. 104–110. URL: http://nbuv.gov.ua/UJRN/ecfor_2014_3_17</a:t>
            </a:r>
          </a:p>
          <a:p>
            <a:pPr marL="180000" indent="-360000" algn="just">
              <a:spcBef>
                <a:spcPts val="600"/>
              </a:spcBef>
              <a:buFont typeface="+mj-lt"/>
              <a:buAutoNum type="arabicPeriod"/>
            </a:pPr>
            <a:endParaRPr lang="uk-UA" sz="1200" dirty="0"/>
          </a:p>
        </p:txBody>
      </p:sp>
      <p:pic>
        <p:nvPicPr>
          <p:cNvPr id="4" name="image2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03420" y="0"/>
            <a:ext cx="1894863" cy="1101680"/>
          </a:xfrm>
          <a:prstGeom prst="rect">
            <a:avLst/>
          </a:prstGeom>
          <a:ln/>
        </p:spPr>
      </p:pic>
      <p:pic>
        <p:nvPicPr>
          <p:cNvPr id="5" name="Рисунок 4" descr="https://eacea.ec.europa.eu/sites/eacea-site/files/logosbeneficaireserasmusright_withthesupporto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194" y="417107"/>
            <a:ext cx="2114380" cy="6207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2568" y="212448"/>
            <a:ext cx="5946117" cy="987552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/>
              <a:t>1. </a:t>
            </a:r>
            <a:r>
              <a:rPr lang="uk-UA" sz="2800" b="1" i="1" dirty="0"/>
              <a:t>Особливості розвитку екотуризму в Україні</a:t>
            </a:r>
            <a:endParaRPr lang="en-US" sz="2800" b="1" i="1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1178168" y="1200000"/>
            <a:ext cx="7561386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i="1">
                <a:latin typeface="Arial" pitchFamily="34" charset="0"/>
                <a:cs typeface="Arial" pitchFamily="34" charset="0"/>
              </a:rPr>
              <a:t>Екологічний туризм являє собою вид орієнтованого на природу туризму, який відбувається у природному середовищі і, крім цього, має ряд визначальних ознак, притаманних цьому специфічному виду діяльності згідно з міжнародними стандартами</a:t>
            </a:r>
          </a:p>
          <a:p>
            <a:pPr algn="ctr">
              <a:lnSpc>
                <a:spcPct val="150000"/>
              </a:lnSpc>
            </a:pPr>
            <a:endParaRPr lang="uk-UA" i="1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uk-UA" u="sng">
                <a:latin typeface="Arial" pitchFamily="34" charset="0"/>
                <a:cs typeface="Arial" pitchFamily="34" charset="0"/>
              </a:rPr>
              <a:t>Обов’язковими рисами екотуризму мають бути: </a:t>
            </a:r>
            <a:endParaRPr lang="uk-UA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uk-UA">
                <a:latin typeface="Arial" pitchFamily="34" charset="0"/>
                <a:cs typeface="Arial" pitchFamily="34" charset="0"/>
              </a:rPr>
              <a:t>• освітня складова, тобто ознайомлення з природними цінностями; </a:t>
            </a:r>
          </a:p>
          <a:p>
            <a:pPr algn="just">
              <a:lnSpc>
                <a:spcPct val="150000"/>
              </a:lnSpc>
            </a:pPr>
            <a:r>
              <a:rPr lang="uk-UA">
                <a:latin typeface="Arial" pitchFamily="34" charset="0"/>
                <a:cs typeface="Arial" pitchFamily="34" charset="0"/>
              </a:rPr>
              <a:t>• природоохоронна складова, тобто безпосередня участь або внесок в охорону довкілля; </a:t>
            </a:r>
          </a:p>
          <a:p>
            <a:pPr algn="just">
              <a:lnSpc>
                <a:spcPct val="150000"/>
              </a:lnSpc>
            </a:pPr>
            <a:r>
              <a:rPr lang="uk-UA">
                <a:latin typeface="Arial" pitchFamily="34" charset="0"/>
                <a:cs typeface="Arial" pitchFamily="34" charset="0"/>
              </a:rPr>
              <a:t>• соціальна складова, що передбачає участь в екотуристичній діяльності місцевих громад </a:t>
            </a:r>
            <a:r>
              <a:rPr lang="uk-UA"/>
              <a:t>[10]</a:t>
            </a:r>
            <a:r>
              <a:rPr lang="uk-UA">
                <a:latin typeface="Arial" pitchFamily="34" charset="0"/>
                <a:cs typeface="Arial" pitchFamily="34" charset="0"/>
              </a:rPr>
              <a:t>.</a:t>
            </a:r>
            <a:endParaRPr lang="uk-UA" i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2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244162"/>
            <a:ext cx="2171700" cy="1120999"/>
          </a:xfrm>
          <a:prstGeom prst="rect">
            <a:avLst/>
          </a:prstGeom>
          <a:ln/>
        </p:spPr>
      </p:pic>
      <p:pic>
        <p:nvPicPr>
          <p:cNvPr id="5" name="Рисунок 4" descr="https://eacea.ec.europa.eu/sites/eacea-site/files/logosbeneficaireserasmusright_withthesupporto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9420" y="5955589"/>
            <a:ext cx="3657111" cy="80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5417" y="421842"/>
            <a:ext cx="6840415" cy="940158"/>
          </a:xfrm>
        </p:spPr>
        <p:txBody>
          <a:bodyPr>
            <a:noAutofit/>
          </a:bodyPr>
          <a:lstStyle/>
          <a:p>
            <a:pPr algn="ctr"/>
            <a:r>
              <a:rPr lang="uk-UA" sz="2800" b="1" i="1" dirty="0"/>
              <a:t>Топ-5 напрямів, найцікавіших для </a:t>
            </a:r>
            <a:r>
              <a:rPr lang="uk-UA" sz="2800" b="1" i="1" dirty="0" err="1"/>
              <a:t>екотуризму</a:t>
            </a:r>
            <a:r>
              <a:rPr lang="uk-UA" sz="2800" b="1" i="1" dirty="0"/>
              <a:t> в Україні [6]</a:t>
            </a:r>
            <a:endParaRPr lang="en-US" sz="2800" b="1" i="1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1213337" y="1428600"/>
            <a:ext cx="756138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b="1" u="sng">
                <a:latin typeface="Arial" pitchFamily="34" charset="0"/>
                <a:cs typeface="Arial" pitchFamily="34" charset="0"/>
              </a:rPr>
              <a:t>1. Херсонська область</a:t>
            </a:r>
            <a:r>
              <a:rPr lang="uk-UA">
                <a:latin typeface="Arial" pitchFamily="34" charset="0"/>
                <a:cs typeface="Arial" pitchFamily="34" charset="0"/>
              </a:rPr>
              <a:t>. Унікальність Херсонщини полягає в тому, що вона омивається двома морями: Чорним і Азовським. Саме в цій області розташована найбільша в Європі пустеля — Олешківська. А ще є два безлюдні острови — Джарилгач і Бірючий. Могутня річка Дніпро впадає в Чорне море біля цієї території. Зазначимо, що одне з найдивовижніших місць в Україні — біосферний заповідник Асканія-Нова — зоологічний парк, ботанічний сад і відкрита територія незайманих степів площею близько 110 кв. км. Заповідник відомий завдяки найбільшій популяції коней Пржевальського, які живуть в неволі. На думку опитаних, одного туру замало, щоб ознайомитися з усією красою Херсонщини. </a:t>
            </a:r>
          </a:p>
          <a:p>
            <a:pPr algn="just">
              <a:lnSpc>
                <a:spcPct val="150000"/>
              </a:lnSpc>
            </a:pPr>
            <a:endParaRPr lang="uk-UA" i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2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02037" y="0"/>
            <a:ext cx="2171700" cy="1295400"/>
          </a:xfrm>
          <a:prstGeom prst="rect">
            <a:avLst/>
          </a:prstGeom>
          <a:ln/>
        </p:spPr>
      </p:pic>
      <p:pic>
        <p:nvPicPr>
          <p:cNvPr id="5" name="Рисунок 4" descr="https://eacea.ec.europa.eu/sites/eacea-site/files/logosbeneficaireserasmusright_withthesupporto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4044" y="6001536"/>
            <a:ext cx="3939956" cy="80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2607" y="334105"/>
            <a:ext cx="6840415" cy="1017431"/>
          </a:xfrm>
        </p:spPr>
        <p:txBody>
          <a:bodyPr>
            <a:noAutofit/>
          </a:bodyPr>
          <a:lstStyle/>
          <a:p>
            <a:pPr algn="ctr"/>
            <a:r>
              <a:rPr lang="uk-UA" sz="2800" b="1" i="1" dirty="0"/>
              <a:t>Топ-5 напрямів, найцікавіших для екотуризму в Україні</a:t>
            </a:r>
            <a:endParaRPr lang="en-US" sz="2800" b="1" i="1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1213337" y="1428600"/>
            <a:ext cx="7561386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b="1" u="sng">
                <a:latin typeface="Arial" pitchFamily="34" charset="0"/>
                <a:cs typeface="Arial" pitchFamily="34" charset="0"/>
              </a:rPr>
              <a:t>2. Подільські Товтри</a:t>
            </a:r>
            <a:r>
              <a:rPr lang="uk-UA" u="sng">
                <a:latin typeface="Arial" pitchFamily="34" charset="0"/>
                <a:cs typeface="Arial" pitchFamily="34" charset="0"/>
              </a:rPr>
              <a:t> </a:t>
            </a:r>
            <a:r>
              <a:rPr lang="uk-UA">
                <a:latin typeface="Arial" pitchFamily="34" charset="0"/>
                <a:cs typeface="Arial" pitchFamily="34" charset="0"/>
              </a:rPr>
              <a:t>— справжнє природне диво, залишки узбережних рифів, які розтягнулися вздовж давньої берегової лінії. «Насправді, це місце унікальне. Його можна порівняти тільки з аналогічними геологічними структурами в Сполученому Королівстві та Сполучених Штатах», — пояснюють туристи, котрі відвідали ці чудові місця. Територія Товтр містить прекрасні туристичні місця з живописним видом на річки Дністер, Збруч, Смотрич та Бакотську затоку. А ще на території Товтр і прилеглих районів є кілька середньовічних замків і фортець, зокрема ті, які називають українськими архітектурними дивами, — Кам’янець-Подільський замок та Хотинська фортеця.</a:t>
            </a:r>
            <a:endParaRPr lang="uk-UA" i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2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20978" y="257041"/>
            <a:ext cx="2171700" cy="1295400"/>
          </a:xfrm>
          <a:prstGeom prst="rect">
            <a:avLst/>
          </a:prstGeom>
          <a:ln/>
        </p:spPr>
      </p:pic>
      <p:pic>
        <p:nvPicPr>
          <p:cNvPr id="5" name="Рисунок 4" descr="https://eacea.ec.europa.eu/sites/eacea-site/files/logosbeneficaireserasmusright_withthesupporto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820" y="6218075"/>
            <a:ext cx="3939956" cy="5690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365" y="679468"/>
            <a:ext cx="6840415" cy="759640"/>
          </a:xfrm>
        </p:spPr>
        <p:txBody>
          <a:bodyPr>
            <a:noAutofit/>
          </a:bodyPr>
          <a:lstStyle/>
          <a:p>
            <a:pPr algn="ctr"/>
            <a:r>
              <a:rPr lang="uk-UA" sz="2800" b="1" i="1" dirty="0"/>
              <a:t>Топ-5 напрямів, найцікавіших для </a:t>
            </a:r>
            <a:r>
              <a:rPr lang="uk-UA" sz="2800" b="1" i="1" dirty="0" err="1"/>
              <a:t>екотуризму</a:t>
            </a:r>
            <a:r>
              <a:rPr lang="uk-UA" sz="2800" b="1" i="1" dirty="0"/>
              <a:t> в Україні</a:t>
            </a:r>
            <a:endParaRPr lang="en-US" sz="2800" b="1" i="1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1213337" y="1569277"/>
            <a:ext cx="756138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b="1" u="sng">
                <a:latin typeface="Arial" pitchFamily="34" charset="0"/>
                <a:cs typeface="Arial" pitchFamily="34" charset="0"/>
              </a:rPr>
              <a:t>3. Карпати</a:t>
            </a:r>
            <a:r>
              <a:rPr lang="uk-UA">
                <a:latin typeface="Arial" pitchFamily="34" charset="0"/>
                <a:cs typeface="Arial" pitchFamily="34" charset="0"/>
              </a:rPr>
              <a:t>. Величезна територія. Карпатські гори майже повністю вкриті незайманими лісами. Крім того, тут розташоване містичне озеро Синевир (частина національного природного заповідника «Синевир»). У середині острова є маленький острівець площею всього кілька квадратних метрів, який називається Морське око. У Карпатах теж є заповідники, природні та ландшафтні парки, а ще немало цікавих місць з багатою історією. До речі, додаткова краса Карпат полягає в тому, що зовсім поруч розміщені Львів, Івано-Франківськ, Галич та інші туристичні міста. </a:t>
            </a:r>
          </a:p>
        </p:txBody>
      </p:sp>
      <p:pic>
        <p:nvPicPr>
          <p:cNvPr id="4" name="image2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95220" y="411588"/>
            <a:ext cx="2171700" cy="1295400"/>
          </a:xfrm>
          <a:prstGeom prst="rect">
            <a:avLst/>
          </a:prstGeom>
          <a:ln/>
        </p:spPr>
      </p:pic>
      <p:pic>
        <p:nvPicPr>
          <p:cNvPr id="5" name="Рисунок 4" descr="https://eacea.ec.europa.eu/sites/eacea-site/files/logosbeneficaireserasmusright_withthesupporto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4044" y="6048375"/>
            <a:ext cx="3939956" cy="80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523" y="296428"/>
            <a:ext cx="6840415" cy="987552"/>
          </a:xfrm>
        </p:spPr>
        <p:txBody>
          <a:bodyPr>
            <a:noAutofit/>
          </a:bodyPr>
          <a:lstStyle/>
          <a:p>
            <a:pPr algn="ctr"/>
            <a:r>
              <a:rPr lang="uk-UA" sz="2800" b="1" i="1" dirty="0"/>
              <a:t>Топ-5 напрямів, найцікавіших для </a:t>
            </a:r>
            <a:r>
              <a:rPr lang="uk-UA" sz="2800" b="1" i="1" dirty="0" err="1"/>
              <a:t>екотуризму</a:t>
            </a:r>
            <a:r>
              <a:rPr lang="uk-UA" sz="2800" b="1" i="1" dirty="0"/>
              <a:t> в Україні</a:t>
            </a:r>
            <a:endParaRPr lang="en-US" sz="2800" b="1" i="1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1160584" y="1551692"/>
            <a:ext cx="756138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b="1" u="sng">
                <a:latin typeface="Arial" pitchFamily="34" charset="0"/>
                <a:cs typeface="Arial" pitchFamily="34" charset="0"/>
              </a:rPr>
              <a:t>4. Каньйони Миколаївської області</a:t>
            </a:r>
            <a:r>
              <a:rPr lang="uk-UA">
                <a:latin typeface="Arial" pitchFamily="34" charset="0"/>
                <a:cs typeface="Arial" pitchFamily="34" charset="0"/>
              </a:rPr>
              <a:t>. У долинах річки Південний Буг та її приток розташувалися кілька скелястих каньйонів. Величезні кам’яні брили буквально прориваються з-під землі. Насправді, це залишки давніх гір, які простягалися на 1000 км з північно-заходу на південний схід. За останні 60 млн років ця частина землі не затоплювалася. До речі, Актовський каньйон у Миколаївській області — єдиний у Європі, який за своїми геолого-ландшафтними показниками в мініатюрі з величезною точністю нагадує знамениті каньйони північної Америки. Миколаївські каньйони — ідеальне місце для екстремального відпочинку. </a:t>
            </a:r>
          </a:p>
        </p:txBody>
      </p:sp>
      <p:pic>
        <p:nvPicPr>
          <p:cNvPr id="4" name="Рисунок 3" descr="https://eacea.ec.europa.eu/sites/eacea-site/files/logosbeneficaireserasmusright_withthesupportof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301" y="5956265"/>
            <a:ext cx="3939956" cy="60530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2.png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53552" y="424467"/>
            <a:ext cx="2171700" cy="12954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523" y="296428"/>
            <a:ext cx="6840415" cy="987552"/>
          </a:xfrm>
        </p:spPr>
        <p:txBody>
          <a:bodyPr>
            <a:noAutofit/>
          </a:bodyPr>
          <a:lstStyle/>
          <a:p>
            <a:pPr algn="ctr"/>
            <a:r>
              <a:rPr lang="uk-UA" sz="2800" b="1" i="1" dirty="0"/>
              <a:t>Топ-5 напрямів, найцікавіших для </a:t>
            </a:r>
            <a:r>
              <a:rPr lang="uk-UA" sz="2800" b="1" i="1" dirty="0" err="1"/>
              <a:t>екотуризму</a:t>
            </a:r>
            <a:r>
              <a:rPr lang="uk-UA" sz="2800" b="1" i="1" dirty="0"/>
              <a:t> в Україні</a:t>
            </a:r>
            <a:endParaRPr lang="en-US" sz="2800" b="1" i="1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1160584" y="1551692"/>
            <a:ext cx="7561386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b="1" u="sng">
                <a:latin typeface="Arial" pitchFamily="34" charset="0"/>
                <a:cs typeface="Arial" pitchFamily="34" charset="0"/>
              </a:rPr>
              <a:t>5. Дніпровські береги в Черкаській області</a:t>
            </a:r>
            <a:r>
              <a:rPr lang="uk-UA">
                <a:latin typeface="Arial" pitchFamily="34" charset="0"/>
                <a:cs typeface="Arial" pitchFamily="34" charset="0"/>
              </a:rPr>
              <a:t>. «Ця територія — дуже важлива історична й географічна частина України, де є дніпровські скелясті береги, Букський каньйон, Канівський державний природний заповідник тощо», — пояснюють автори рейтингу. Але не тільки природна краса може зацікавити туристів. У Черкаській області є автентичні села й міста, які можна назвати культурними скарбами. Наприклад, парк «Софіївка» — один із кращих зразків ландшафтного дизайну початку ХІХ ст. Ще один туристичний центр Черкаської області — Тарасова (Чернеча) гора, яка є частиною Шевченківського національного заповідника на березі Дніпра.</a:t>
            </a:r>
          </a:p>
        </p:txBody>
      </p:sp>
      <p:pic>
        <p:nvPicPr>
          <p:cNvPr id="4" name="Рисунок 3" descr="https://eacea.ec.europa.eu/sites/eacea-site/files/logosbeneficaireserasmusright_withthesupportof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1097" y="5915548"/>
            <a:ext cx="3939956" cy="56667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2.png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53553" y="463103"/>
            <a:ext cx="2171700" cy="12954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2379" y="432159"/>
            <a:ext cx="6840415" cy="987552"/>
          </a:xfrm>
        </p:spPr>
        <p:txBody>
          <a:bodyPr>
            <a:noAutofit/>
          </a:bodyPr>
          <a:lstStyle/>
          <a:p>
            <a:pPr algn="ctr"/>
            <a:r>
              <a:rPr lang="uk-UA" sz="2800" b="1" i="1"/>
              <a:t>В Україні екологічний туризм лише починає своє становлення, і його подальший розвиток можливий двома шляхами:</a:t>
            </a:r>
            <a:endParaRPr lang="en-US" sz="2800" b="1" i="1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1124865" y="1909978"/>
            <a:ext cx="7561386" cy="413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2400"/>
              </a:spcAft>
            </a:pPr>
            <a:r>
              <a:rPr lang="uk-UA" b="1" i="1" u="sng">
                <a:latin typeface="Arial" pitchFamily="34" charset="0"/>
                <a:cs typeface="Arial" pitchFamily="34" charset="0"/>
              </a:rPr>
              <a:t>Перший (американський)</a:t>
            </a:r>
            <a:r>
              <a:rPr lang="uk-UA" u="sng">
                <a:latin typeface="Arial" pitchFamily="34" charset="0"/>
                <a:cs typeface="Arial" pitchFamily="34" charset="0"/>
              </a:rPr>
              <a:t> </a:t>
            </a:r>
            <a:r>
              <a:rPr lang="uk-UA">
                <a:latin typeface="Arial" pitchFamily="34" charset="0"/>
                <a:cs typeface="Arial" pitchFamily="34" charset="0"/>
              </a:rPr>
              <a:t>— передбачає формування заходів з організації спортивно-туристичних подорожей, що супроводжуються екстремальними природними умовами</a:t>
            </a:r>
          </a:p>
          <a:p>
            <a:pPr indent="457200" algn="just">
              <a:lnSpc>
                <a:spcPct val="150000"/>
              </a:lnSpc>
              <a:spcAft>
                <a:spcPts val="1200"/>
              </a:spcAft>
            </a:pPr>
            <a:r>
              <a:rPr lang="uk-UA" b="1" i="1" u="sng">
                <a:latin typeface="Arial" pitchFamily="34" charset="0"/>
                <a:cs typeface="Arial" pitchFamily="34" charset="0"/>
              </a:rPr>
              <a:t>Другий (європейський)</a:t>
            </a:r>
            <a:r>
              <a:rPr lang="uk-UA" u="sng">
                <a:latin typeface="Arial" pitchFamily="34" charset="0"/>
                <a:cs typeface="Arial" pitchFamily="34" charset="0"/>
              </a:rPr>
              <a:t> </a:t>
            </a:r>
            <a:r>
              <a:rPr lang="uk-UA">
                <a:latin typeface="Arial" pitchFamily="34" charset="0"/>
                <a:cs typeface="Arial" pitchFamily="34" charset="0"/>
              </a:rPr>
              <a:t>— за основу бере відпочинок у сільській місцевості з акцентом на національній традиційній культурі. Такий вид туризму в Україні отримав назву агротуризму, або сільського зеленого туризму. Тому для класифікації видів туристичної діяльності правильним буде твердження, що агротуризм та зелений сільський туризм є різновидом екологічного туризму </a:t>
            </a:r>
            <a:r>
              <a:rPr lang="uk-UA"/>
              <a:t>[8]</a:t>
            </a:r>
            <a:r>
              <a:rPr lang="uk-UA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4" name="image2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913864"/>
            <a:ext cx="2171700" cy="1295400"/>
          </a:xfrm>
          <a:prstGeom prst="rect">
            <a:avLst/>
          </a:prstGeom>
          <a:ln/>
        </p:spPr>
      </p:pic>
      <p:pic>
        <p:nvPicPr>
          <p:cNvPr id="5" name="Рисунок 4" descr="https://eacea.ec.europa.eu/sites/eacea-site/files/logosbeneficaireserasmusright_withthesupporto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1351" y="6180707"/>
            <a:ext cx="2847530" cy="4902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9134" y="476518"/>
            <a:ext cx="6308603" cy="685800"/>
          </a:xfrm>
        </p:spPr>
        <p:txBody>
          <a:bodyPr>
            <a:noAutofit/>
          </a:bodyPr>
          <a:lstStyle/>
          <a:p>
            <a:pPr algn="ctr"/>
            <a:r>
              <a:rPr lang="uk-UA" sz="2000" b="1" i="1" dirty="0"/>
              <a:t>Проблеми і напрями стратегічного розвитку екологічного туризму [9]:</a:t>
            </a:r>
            <a:endParaRPr lang="en-US" sz="2000" b="1" i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339885"/>
              </p:ext>
            </p:extLst>
          </p:nvPr>
        </p:nvGraphicFramePr>
        <p:xfrm>
          <a:off x="738555" y="1155248"/>
          <a:ext cx="7983416" cy="5629235"/>
        </p:xfrm>
        <a:graphic>
          <a:graphicData uri="http://schemas.openxmlformats.org/drawingml/2006/table">
            <a:tbl>
              <a:tblPr/>
              <a:tblGrid>
                <a:gridCol w="2154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285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15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Calibri"/>
                          <a:cs typeface="Times New Roman"/>
                        </a:rPr>
                        <a:t>Проблеми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22" marR="32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Calibri"/>
                          <a:cs typeface="Times New Roman"/>
                        </a:rPr>
                        <a:t>Напрями розвитку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22" marR="32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80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Calibri"/>
                          <a:cs typeface="Times New Roman"/>
                        </a:rPr>
                        <a:t>1. Відсутність стратегічного планування розвитку екологічного туризму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22" marR="32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Calibri"/>
                          <a:cs typeface="Times New Roman"/>
                        </a:rPr>
                        <a:t>– активізація міжнародного співробітництва на основі застосування транскордонних методів для збалансованого управління екосистемами з можливістю спрощення візового режиму; 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Calibri"/>
                          <a:cs typeface="Times New Roman"/>
                        </a:rPr>
                        <a:t>– фінансування за допомогою залучення відповідних фондів та інших джерел, залучених до управління екологічним туризмом; 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Calibri"/>
                          <a:cs typeface="Times New Roman"/>
                        </a:rPr>
                        <a:t>– формування стратегії розвитку екологічного туризму на засадах збалансованого розвитку у розрізі напрямів державної політики з урахуванням </a:t>
                      </a:r>
                      <a:r>
                        <a:rPr lang="uk-UA" sz="1100" dirty="0" err="1">
                          <a:latin typeface="Times New Roman"/>
                          <a:ea typeface="Calibri"/>
                          <a:cs typeface="Times New Roman"/>
                        </a:rPr>
                        <a:t>соціо-еколого-економічних</a:t>
                      </a:r>
                      <a:r>
                        <a:rPr lang="uk-UA" sz="1100" dirty="0">
                          <a:latin typeface="Times New Roman"/>
                          <a:ea typeface="Calibri"/>
                          <a:cs typeface="Times New Roman"/>
                        </a:rPr>
                        <a:t> чинників впливу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22" marR="32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92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Calibri"/>
                          <a:cs typeface="Times New Roman"/>
                        </a:rPr>
                        <a:t>2. Недосконалість обліку та розподілу економічного і соціального ефектів від екотуристичної діяльності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22" marR="32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Calibri"/>
                          <a:cs typeface="Times New Roman"/>
                        </a:rPr>
                        <a:t>– реалізація екотуристичних проектів та ініціатив на некомерційних засадах; 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Calibri"/>
                          <a:cs typeface="Times New Roman"/>
                        </a:rPr>
                        <a:t>– орієнтація та розвиток сфери екологічного туризму в напрямі збалансування інтересів із суміжними галузями (зокрема, видобуток корисних копалин, лісозаготівля, сільське господарство тощо)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22" marR="32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92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Calibri"/>
                          <a:cs typeface="Times New Roman"/>
                        </a:rPr>
                        <a:t>3. Відсутність інструментів, щогарантують участь місцевих жителів в управлінні розвитком екологічного туризму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22" marR="32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Calibri"/>
                          <a:cs typeface="Times New Roman"/>
                        </a:rPr>
                        <a:t>– розробка та удосконалення інструментарію забезпечення управлінської діяльності на основі врахування участі в ній населення, яке проживає на території надання екотуристичних послуг, дотримуючись принципів підвищення рівня життя; 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Calibri"/>
                          <a:cs typeface="Times New Roman"/>
                        </a:rPr>
                        <a:t>– забезпечення низки робочих місць та удосконалення інфраструктурної складової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22" marR="32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69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Calibri"/>
                          <a:cs typeface="Times New Roman"/>
                        </a:rPr>
                        <a:t>4. Недосконалість систем сертифікації і контролю якості екотуристичних послуг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22" marR="32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Calibri"/>
                          <a:cs typeface="Times New Roman"/>
                        </a:rPr>
                        <a:t>– формування ефективної ситеми стандартизації та сертифікації у сфері надання екотуристичних послуг на основі врахування національних особливостей соціально-економічного розвитку регіонів; 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Calibri"/>
                          <a:cs typeface="Times New Roman"/>
                        </a:rPr>
                        <a:t>– вдосконалення, систематизація екотуристичних послуг та імплементація світових норм та критеріїв до вітчизняних у сфері їх надання з метою усунення невідповідностей і дезінформованості споживачів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22" marR="32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13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Calibri"/>
                          <a:cs typeface="Times New Roman"/>
                        </a:rPr>
                        <a:t>5. Негативний екодеструктивний вплив туристичної діяльності на екосистеми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22" marR="32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Calibri"/>
                          <a:cs typeface="Times New Roman"/>
                        </a:rPr>
                        <a:t>– раціональне планування та управління </a:t>
                      </a:r>
                      <a:r>
                        <a:rPr lang="uk-UA" sz="1100" dirty="0" err="1">
                          <a:latin typeface="Times New Roman"/>
                          <a:ea typeface="Calibri"/>
                          <a:cs typeface="Times New Roman"/>
                        </a:rPr>
                        <a:t>екотуристичною</a:t>
                      </a:r>
                      <a:r>
                        <a:rPr lang="uk-UA" sz="1100" dirty="0">
                          <a:latin typeface="Times New Roman"/>
                          <a:ea typeface="Calibri"/>
                          <a:cs typeface="Times New Roman"/>
                        </a:rPr>
                        <a:t> діяльністю; 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Calibri"/>
                          <a:cs typeface="Times New Roman"/>
                        </a:rPr>
                        <a:t>– регулювання </a:t>
                      </a:r>
                      <a:r>
                        <a:rPr lang="uk-UA" sz="1100" dirty="0" err="1">
                          <a:latin typeface="Times New Roman"/>
                          <a:ea typeface="Calibri"/>
                          <a:cs typeface="Times New Roman"/>
                        </a:rPr>
                        <a:t>екотуристичної</a:t>
                      </a:r>
                      <a:r>
                        <a:rPr lang="uk-UA" sz="1100" dirty="0">
                          <a:latin typeface="Times New Roman"/>
                          <a:ea typeface="Calibri"/>
                          <a:cs typeface="Times New Roman"/>
                        </a:rPr>
                        <a:t> діяльності на основі врахування фінансового та інфраструктурного інструментарію; 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Calibri"/>
                          <a:cs typeface="Times New Roman"/>
                        </a:rPr>
                        <a:t>– формування та розвиток екологічно безпечної транспортної мережі; 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Calibri"/>
                          <a:cs typeface="Times New Roman"/>
                        </a:rPr>
                        <a:t>– удосконалення механізмів стимулювання природоохоронної діяльності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22" marR="32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8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Calibri"/>
                          <a:cs typeface="Times New Roman"/>
                        </a:rPr>
                        <a:t>6. Недостатня розвиненість інформаційного середовища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22" marR="32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Calibri"/>
                          <a:cs typeface="Times New Roman"/>
                        </a:rPr>
                        <a:t>– формування та розвиток системи інформаційного забезпечення з фінансування, організації та управління у сфері надання </a:t>
                      </a:r>
                      <a:r>
                        <a:rPr lang="uk-UA" sz="1100" dirty="0" err="1">
                          <a:latin typeface="Times New Roman"/>
                          <a:ea typeface="Calibri"/>
                          <a:cs typeface="Times New Roman"/>
                        </a:rPr>
                        <a:t>екотуристичних</a:t>
                      </a:r>
                      <a:r>
                        <a:rPr lang="uk-UA" sz="11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100" dirty="0" err="1">
                          <a:latin typeface="Times New Roman"/>
                          <a:ea typeface="Calibri"/>
                          <a:cs typeface="Times New Roman"/>
                        </a:rPr>
                        <a:t>полуг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322" marR="32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image2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02369" y="0"/>
            <a:ext cx="1885062" cy="1081731"/>
          </a:xfrm>
          <a:prstGeom prst="rect">
            <a:avLst/>
          </a:prstGeom>
          <a:ln/>
        </p:spPr>
      </p:pic>
      <p:pic>
        <p:nvPicPr>
          <p:cNvPr id="6" name="Рисунок 5" descr="https://eacea.ec.europa.eu/sites/eacea-site/files/logosbeneficaireserasmusright_withthesupporto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918" y="73517"/>
            <a:ext cx="3181082" cy="4893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7476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2413</Words>
  <Application>Microsoft Office PowerPoint</Application>
  <PresentationFormat>Экран (4:3)</PresentationFormat>
  <Paragraphs>109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Office Theme</vt:lpstr>
      <vt:lpstr>Лекція 7 ЕКОТУРИЗМ ЯК НАПРЯМОК СОЦІАЛЬНО-ЕКОНОМІЧНОГО РОЗВИТКУ СІЛЬСЬКИХ ТЕРИТОРІЙ В УКРАЇНІ   Череп О.Г. д.е.н, професор  </vt:lpstr>
      <vt:lpstr>1. Особливості розвитку екотуризму в Україні</vt:lpstr>
      <vt:lpstr>Топ-5 напрямів, найцікавіших для екотуризму в Україні [6]</vt:lpstr>
      <vt:lpstr>Топ-5 напрямів, найцікавіших для екотуризму в Україні</vt:lpstr>
      <vt:lpstr>Топ-5 напрямів, найцікавіших для екотуризму в Україні</vt:lpstr>
      <vt:lpstr>Топ-5 напрямів, найцікавіших для екотуризму в Україні</vt:lpstr>
      <vt:lpstr>Топ-5 напрямів, найцікавіших для екотуризму в Україні</vt:lpstr>
      <vt:lpstr>В Україні екологічний туризм лише починає своє становлення, і його подальший розвиток можливий двома шляхами:</vt:lpstr>
      <vt:lpstr>Проблеми і напрями стратегічного розвитку екологічного туризму [9]:</vt:lpstr>
      <vt:lpstr>2. Екопродукти, впровадження стандартизації та вдосконалення комплексу супутніх послуг екотуризму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Список використаних джерел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Venherska Natalia</cp:lastModifiedBy>
  <cp:revision>30</cp:revision>
  <dcterms:created xsi:type="dcterms:W3CDTF">2019-10-28T08:40:00Z</dcterms:created>
  <dcterms:modified xsi:type="dcterms:W3CDTF">2021-03-18T17:27:20Z</dcterms:modified>
</cp:coreProperties>
</file>