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44"/>
  </p:notesMasterIdLst>
  <p:sldIdLst>
    <p:sldId id="256" r:id="rId2"/>
    <p:sldId id="320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22" r:id="rId25"/>
    <p:sldId id="323" r:id="rId26"/>
    <p:sldId id="345" r:id="rId27"/>
    <p:sldId id="321" r:id="rId28"/>
    <p:sldId id="279" r:id="rId29"/>
    <p:sldId id="280" r:id="rId30"/>
    <p:sldId id="281" r:id="rId31"/>
    <p:sldId id="282" r:id="rId32"/>
    <p:sldId id="314" r:id="rId33"/>
    <p:sldId id="315" r:id="rId34"/>
    <p:sldId id="316" r:id="rId35"/>
    <p:sldId id="346" r:id="rId36"/>
    <p:sldId id="347" r:id="rId37"/>
    <p:sldId id="348" r:id="rId38"/>
    <p:sldId id="349" r:id="rId39"/>
    <p:sldId id="317" r:id="rId40"/>
    <p:sldId id="350" r:id="rId41"/>
    <p:sldId id="351" r:id="rId42"/>
    <p:sldId id="31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2354D-DAA6-426A-8FED-99F6CB1BC1F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090A1-D6E1-4E47-ACC6-AEA5720D1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4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2ECAC93-9DC4-4FAE-80C5-33EF039F7FFD}" type="slidenum">
              <a:rPr lang="uk-UA" altLang="ru-RU" sz="1200">
                <a:latin typeface="Arial" panose="020B0604020202020204" pitchFamily="34" charset="0"/>
              </a:rPr>
              <a:pPr eaLnBrk="1" hangingPunct="1"/>
              <a:t>7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12552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CD5BD61-8E8D-474C-A626-34162B7E9345}" type="slidenum">
              <a:rPr lang="uk-UA" altLang="ru-RU" sz="1200">
                <a:latin typeface="Arial" panose="020B0604020202020204" pitchFamily="34" charset="0"/>
              </a:rPr>
              <a:pPr eaLnBrk="1" hangingPunct="1"/>
              <a:t>16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95289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8B6B37B-7850-4B55-B2DB-CCFE366882DB}" type="slidenum">
              <a:rPr lang="uk-UA" altLang="ru-RU" sz="1200">
                <a:latin typeface="Arial" panose="020B0604020202020204" pitchFamily="34" charset="0"/>
              </a:rPr>
              <a:pPr eaLnBrk="1" hangingPunct="1"/>
              <a:t>17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419470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5B5EC01-3505-4844-8981-2136455FDA48}" type="slidenum">
              <a:rPr lang="uk-UA" altLang="ru-RU" sz="1200">
                <a:latin typeface="Arial" panose="020B0604020202020204" pitchFamily="34" charset="0"/>
              </a:rPr>
              <a:pPr eaLnBrk="1" hangingPunct="1"/>
              <a:t>18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40045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E16B2CC-D55A-4C81-9955-B7A7745CB4CB}" type="slidenum">
              <a:rPr lang="uk-UA" altLang="ru-RU" sz="1200">
                <a:latin typeface="Arial" panose="020B0604020202020204" pitchFamily="34" charset="0"/>
              </a:rPr>
              <a:pPr eaLnBrk="1" hangingPunct="1"/>
              <a:t>19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726372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ED6A947-927F-447F-B2C7-165BDC5F8CAD}" type="slidenum">
              <a:rPr lang="uk-UA" altLang="ru-RU" sz="1200">
                <a:latin typeface="Arial" panose="020B0604020202020204" pitchFamily="34" charset="0"/>
              </a:rPr>
              <a:pPr eaLnBrk="1" hangingPunct="1"/>
              <a:t>20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04953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3BFF04E-132D-4464-ACB0-432CCADECD71}" type="slidenum">
              <a:rPr lang="uk-UA" altLang="ru-RU" sz="1200">
                <a:latin typeface="Arial" panose="020B0604020202020204" pitchFamily="34" charset="0"/>
              </a:rPr>
              <a:pPr eaLnBrk="1" hangingPunct="1"/>
              <a:t>21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406658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57283C2-1988-4AAA-B36F-3A36F2034C9E}" type="slidenum">
              <a:rPr lang="uk-UA" altLang="ru-RU" sz="1200">
                <a:latin typeface="Arial" panose="020B0604020202020204" pitchFamily="34" charset="0"/>
              </a:rPr>
              <a:pPr eaLnBrk="1" hangingPunct="1"/>
              <a:t>22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23911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9A5F235-D3AD-4C5E-A711-C4D02898FADB}" type="slidenum">
              <a:rPr lang="uk-UA" altLang="ru-RU" sz="1200">
                <a:latin typeface="Arial" panose="020B0604020202020204" pitchFamily="34" charset="0"/>
              </a:rPr>
              <a:pPr eaLnBrk="1" hangingPunct="1"/>
              <a:t>23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93571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C927867-EA04-4D01-88A3-0C52C2958139}" type="slidenum">
              <a:rPr lang="uk-UA" altLang="ru-RU" sz="1200">
                <a:latin typeface="Arial" panose="020B0604020202020204" pitchFamily="34" charset="0"/>
              </a:rPr>
              <a:pPr eaLnBrk="1" hangingPunct="1"/>
              <a:t>8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75751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648871A-F425-4393-89B5-FE5E3A5F0CE0}" type="slidenum">
              <a:rPr lang="uk-UA" altLang="ru-RU" sz="1200">
                <a:latin typeface="Arial" panose="020B0604020202020204" pitchFamily="34" charset="0"/>
              </a:rPr>
              <a:pPr eaLnBrk="1" hangingPunct="1"/>
              <a:t>9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7233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AD5C3A2-D057-49A0-8BC6-5BE30ADE54B5}" type="slidenum">
              <a:rPr lang="uk-UA" altLang="ru-RU" sz="1200">
                <a:latin typeface="Arial" panose="020B0604020202020204" pitchFamily="34" charset="0"/>
              </a:rPr>
              <a:pPr eaLnBrk="1" hangingPunct="1"/>
              <a:t>10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35888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5C388DB-7EFF-46BC-A014-210D8F1F1E10}" type="slidenum">
              <a:rPr lang="uk-UA" altLang="ru-RU" sz="1200">
                <a:latin typeface="Arial" panose="020B0604020202020204" pitchFamily="34" charset="0"/>
              </a:rPr>
              <a:pPr eaLnBrk="1" hangingPunct="1"/>
              <a:t>11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50695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75593C9-981C-4897-8ABC-D0C309ED82CC}" type="slidenum">
              <a:rPr lang="uk-UA" altLang="ru-RU" sz="1200">
                <a:latin typeface="Arial" panose="020B0604020202020204" pitchFamily="34" charset="0"/>
              </a:rPr>
              <a:pPr eaLnBrk="1" hangingPunct="1"/>
              <a:t>12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81180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8962C79-CF92-4FD3-B58C-CA209C29F5A2}" type="slidenum">
              <a:rPr lang="uk-UA" altLang="ru-RU" sz="1200">
                <a:latin typeface="Arial" panose="020B0604020202020204" pitchFamily="34" charset="0"/>
              </a:rPr>
              <a:pPr eaLnBrk="1" hangingPunct="1"/>
              <a:t>13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42249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028BF31-9C89-44A7-BB9B-1167AA3058C3}" type="slidenum">
              <a:rPr lang="uk-UA" altLang="ru-RU" sz="1200">
                <a:latin typeface="Arial" panose="020B0604020202020204" pitchFamily="34" charset="0"/>
              </a:rPr>
              <a:pPr eaLnBrk="1" hangingPunct="1"/>
              <a:t>14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89339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E43DFEF-3218-46BA-A6C5-689558F089DC}" type="slidenum">
              <a:rPr lang="uk-UA" altLang="ru-RU" sz="1200">
                <a:latin typeface="Arial" panose="020B0604020202020204" pitchFamily="34" charset="0"/>
              </a:rPr>
              <a:pPr eaLnBrk="1" hangingPunct="1"/>
              <a:t>15</a:t>
            </a:fld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44960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6DD76-AC3D-4A41-9202-3D6B50F33782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FEB27-6447-490E-9977-B0431F023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1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5FFDE-6102-428A-8666-DFDE242EA49A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B5122-0671-43B3-BCF1-440A9FBAA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8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8561D-B3B2-4F5C-A242-8E406A252123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FA754-6908-4931-A2D4-E9DE7C4423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1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C854D-31DB-4C16-8996-29A3238D593F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31DE1-1774-47DF-B542-5A06E12697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4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6F8C2-BCC7-4952-88EB-F9C5E3261950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0D766-C482-462F-8643-D8214585E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CD8ED-F1B4-498E-9A48-D3F5F32B01C3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34297-3FA9-4629-8205-9578353A9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4D37-91BD-44DE-9246-80D3B815CA9F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464CF-BB20-4182-8DBB-1B231E325E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53B1BF-446B-4FD6-97CC-3528FC3F273B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1346A-C42B-4470-9840-4098FDB3F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9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41A40-F4C5-4E60-A5C7-C796C78EDC87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BD8F6-9D18-492D-B8E3-2B398F168B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8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3496122-70CC-4505-AD8B-5BAD6F272520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D5F25D-C4A5-4A38-BC20-95D9688AD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8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579E7-191A-4EC9-9357-3A6B6D49581B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65392-5E81-464E-B382-35F980662F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3FE7C4-B4D7-40C7-AD07-24E358978D30}" type="datetimeFigureOut">
              <a:rPr lang="ru-RU" smtClean="0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407887-BFE6-4781-BF6A-697558BF5B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3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goals.org/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ff6Bn5COGokTz6vWvbXiYPhOEYRQ7owJ0JVqZCSeYXs/edit?usp=sharin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80920" cy="208823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95300" marR="0" indent="-495300" algn="ctr" eaLnBrk="1" hangingPunct="1">
              <a:lnSpc>
                <a:spcPct val="90000"/>
              </a:lnSpc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Лекція 1</a:t>
            </a:r>
          </a:p>
          <a:p>
            <a:pPr marL="495300" marR="0" indent="-495300" algn="ctr" eaLnBrk="1" hangingPunct="1">
              <a:lnSpc>
                <a:spcPct val="90000"/>
              </a:lnSpc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і визначення сталого розвитку</a:t>
            </a:r>
          </a:p>
          <a:p>
            <a:pPr marL="495300" marR="0" indent="-495300" algn="ctr" eaLnBrk="1" hangingPunct="1">
              <a:lnSpc>
                <a:spcPct val="90000"/>
              </a:lnSpc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marR="0" indent="-495300" algn="l" eaLnBrk="1" hangingPunct="1">
              <a:lnSpc>
                <a:spcPct val="9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Визначення сталого розвитку.</a:t>
            </a:r>
          </a:p>
          <a:p>
            <a:pPr marL="495300" marR="0" indent="-495300" algn="l" eaLnBrk="1" hangingPunct="1">
              <a:lnSpc>
                <a:spcPct val="9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Історія формування концепції сталого розвитку.</a:t>
            </a:r>
          </a:p>
          <a:p>
            <a:pPr marL="495300" marR="0" indent="-495300" algn="l" eaLnBrk="1" hangingPunct="1">
              <a:lnSpc>
                <a:spcPct val="9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Складові концепції сталого розвитку..</a:t>
            </a:r>
          </a:p>
          <a:p>
            <a:pPr marL="495300" marR="0" indent="-495300" algn="l" eaLnBrk="1" hangingPunct="1">
              <a:lnSpc>
                <a:spcPct val="9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Принципи сталого розвитку.</a:t>
            </a:r>
          </a:p>
          <a:p>
            <a:pPr marL="495300" marR="0" indent="-495300" algn="l" eaLnBrk="1" hangingPunct="1">
              <a:lnSpc>
                <a:spcPct val="9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Фактори ризику при переході до сталого розвитку.</a:t>
            </a:r>
          </a:p>
          <a:p>
            <a:pPr marL="495300" marR="0" indent="-495300" algn="l" eaLnBrk="1" hangingPunct="1">
              <a:lnSpc>
                <a:spcPct val="9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Шляхи розв’язання проблем переходу до сталого розвитку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3933825"/>
            <a:ext cx="8567738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всеохоплюючої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справедливої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якісної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освіти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заохочення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можливості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навчання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впродовж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усього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життя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7" name="Picture 2" descr="https://upload.wikimedia.org/wikipedia/commons/thumb/3/3d/SDG_4_%28Ukrainian%29.png/220px-SDG_4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668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8" y="4149725"/>
            <a:ext cx="8567737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гендерної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рівності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розширення</a:t>
            </a:r>
            <a:r>
              <a:rPr lang="ru-RU" sz="2800" b="1" dirty="0">
                <a:solidFill>
                  <a:srgbClr val="002060"/>
                </a:solidFill>
              </a:rPr>
              <a:t> прав і </a:t>
            </a:r>
            <a:r>
              <a:rPr lang="ru-RU" sz="2800" b="1" dirty="0" err="1">
                <a:solidFill>
                  <a:srgbClr val="002060"/>
                </a:solidFill>
              </a:rPr>
              <a:t>можливостей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усіх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жінок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дівчаток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2291" name="Picture 2" descr="https://upload.wikimedia.org/wikipedia/commons/thumb/f/fc/SDG_5_%28Ukrainian%29.png/220px-SDG_5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5573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46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4005263"/>
            <a:ext cx="8567738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наявності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сталого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управління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водними</a:t>
            </a:r>
            <a:r>
              <a:rPr lang="ru-RU" sz="2800" b="1" dirty="0">
                <a:solidFill>
                  <a:srgbClr val="002060"/>
                </a:solidFill>
              </a:rPr>
              <a:t> ресурсами та </a:t>
            </a:r>
            <a:r>
              <a:rPr lang="ru-RU" sz="2800" b="1" dirty="0" err="1">
                <a:solidFill>
                  <a:srgbClr val="002060"/>
                </a:solidFill>
              </a:rPr>
              <a:t>санітарією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3315" name="Picture 2" descr="https://upload.wikimedia.org/wikipedia/commons/thumb/0/09/SDG_6_%28Ukrainian%29.png/220px-SDG_6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5573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775" y="3848100"/>
            <a:ext cx="8567738" cy="1385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доступу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 людей до </a:t>
            </a:r>
            <a:r>
              <a:rPr lang="ru-RU" sz="2800" b="1" dirty="0" err="1">
                <a:solidFill>
                  <a:srgbClr val="002060"/>
                </a:solidFill>
              </a:rPr>
              <a:t>прийнятних</a:t>
            </a:r>
            <a:r>
              <a:rPr lang="ru-RU" sz="2800" b="1" dirty="0">
                <a:solidFill>
                  <a:srgbClr val="002060"/>
                </a:solidFill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</a:rPr>
              <a:t>ціною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надійних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сталих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сучасних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джерел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енергії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4339" name="Picture 2" descr="https://upload.wikimedia.org/wikipedia/commons/thumb/3/3d/SDG_7_%28Ukrainian%29.png/220px-SDG_7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4128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59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75" y="3665538"/>
            <a:ext cx="8567738" cy="1816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Сприяння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безперервному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всеохопному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сталому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економічному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зростанню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повній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продуктивній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зайнятості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гідній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праці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5363" name="Picture 2" descr="https://upload.wikimedia.org/wikipedia/commons/thumb/b/b2/SDG_8_%28Ukrainian%29.png/220px-SDG_8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684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03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3617913"/>
            <a:ext cx="8567738" cy="1385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Створення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стійкої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інфраструктури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сприяння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всеохоплюючій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сталій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індустріалізації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інноваціям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6387" name="Picture 2" descr="https://upload.wikimedia.org/wikipedia/commons/thumb/9/98/SDG_9_%28Ukrainian%29.png/220px-SDG_9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2684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04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3789363"/>
            <a:ext cx="8567738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Скорочення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нерівності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всередині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країн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між</a:t>
            </a:r>
            <a:r>
              <a:rPr lang="ru-RU" sz="2800" b="1" dirty="0">
                <a:solidFill>
                  <a:srgbClr val="002060"/>
                </a:solidFill>
              </a:rPr>
              <a:t> ними»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7411" name="Picture 2" descr="https://upload.wikimedia.org/wikipedia/commons/thumb/e/e9/SDG_10_%28Ukrainian%29.png/220px-SDG_10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3414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14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75" y="3848100"/>
            <a:ext cx="8567738" cy="1385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відкритості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безпеки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життєстійкості</a:t>
            </a:r>
            <a:r>
              <a:rPr lang="ru-RU" sz="2800" b="1" dirty="0">
                <a:solidFill>
                  <a:srgbClr val="002060"/>
                </a:solidFill>
              </a:rPr>
              <a:t> й </a:t>
            </a:r>
            <a:r>
              <a:rPr lang="ru-RU" sz="2800" b="1" dirty="0" err="1">
                <a:solidFill>
                  <a:srgbClr val="002060"/>
                </a:solidFill>
              </a:rPr>
              <a:t>екологічної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стійкості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міст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населених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пунктів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8435" name="Picture 2" descr="https://upload.wikimedia.org/wikipedia/commons/thumb/b/b6/SDG_11_%28Ukrainian%29.png/220px-SDG_11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128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50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4005263"/>
            <a:ext cx="8567738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переходу до </a:t>
            </a:r>
            <a:r>
              <a:rPr lang="ru-RU" sz="2800" b="1" dirty="0" err="1">
                <a:solidFill>
                  <a:srgbClr val="002060"/>
                </a:solidFill>
              </a:rPr>
              <a:t>раціональних</a:t>
            </a:r>
            <a:r>
              <a:rPr lang="ru-RU" sz="2800" b="1" dirty="0">
                <a:solidFill>
                  <a:srgbClr val="002060"/>
                </a:solidFill>
              </a:rPr>
              <a:t> моделей </a:t>
            </a:r>
            <a:r>
              <a:rPr lang="ru-RU" sz="2800" b="1" dirty="0" err="1">
                <a:solidFill>
                  <a:srgbClr val="002060"/>
                </a:solidFill>
              </a:rPr>
              <a:t>споживання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виробництва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9459" name="Picture 2" descr="https://upload.wikimedia.org/wikipedia/commons/thumb/1/14/SDG_12_%28Ukrainian%29.png/220px-SDG_12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81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4076700"/>
            <a:ext cx="8567738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Вжиття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невідкладних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заходів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щодо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боротьби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зміною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клімату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наслідками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483" name="Picture 2" descr="https://upload.wikimedia.org/wikipedia/commons/thumb/9/9e/SDG_13_%28Ukrainian%29.png/220px-SDG_13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49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Стратегія сталого розвитку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388" y="1140591"/>
            <a:ext cx="849694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az-Cyrl-AZ" dirty="0" smtClean="0"/>
              <a:t>Сталий розвиток (англ. </a:t>
            </a:r>
            <a:r>
              <a:rPr lang="en-GB" dirty="0" smtClean="0"/>
              <a:t>Sustainable development) — </a:t>
            </a:r>
            <a:r>
              <a:rPr lang="az-Cyrl-AZ" dirty="0" smtClean="0"/>
              <a:t>загальна концепція стосовно необхідності </a:t>
            </a:r>
            <a:r>
              <a:rPr lang="az-Cyrl-AZ" sz="3600" dirty="0" smtClean="0">
                <a:solidFill>
                  <a:srgbClr val="FF0000"/>
                </a:solidFill>
              </a:rPr>
              <a:t>встановлення балансу </a:t>
            </a:r>
            <a:r>
              <a:rPr lang="az-Cyrl-AZ" dirty="0" smtClean="0"/>
              <a:t>між задоволенням сучасних потреб людства і захистом інтересів майбутніх поколінь, включаючи їх потребу в безпечному і здоровому довкіллі</a:t>
            </a:r>
          </a:p>
          <a:p>
            <a:endParaRPr lang="az-Cyrl-AZ" dirty="0" smtClean="0"/>
          </a:p>
          <a:p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4420" y="281576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Cyrl-AZ" dirty="0" smtClean="0"/>
              <a:t>Автором інноваційної економічної теорії сталого розвитку, висвітленої в монографії «Поза зростанням: економічна теорія сталого розвитку» (англ. </a:t>
            </a:r>
            <a:r>
              <a:rPr lang="en-GB" dirty="0" smtClean="0"/>
              <a:t>Beyond Growth. The Economics of Sustainable Development), </a:t>
            </a:r>
            <a:r>
              <a:rPr lang="az-Cyrl-AZ" dirty="0" smtClean="0"/>
              <a:t>є провідний дослідник економічних аспектів забруднення довкілля </a:t>
            </a:r>
            <a:r>
              <a:rPr lang="az-Cyrl-AZ" b="1" dirty="0" smtClean="0"/>
              <a:t>Ґерман Дейлі</a:t>
            </a:r>
            <a:endParaRPr lang="en-GB" b="1" dirty="0"/>
          </a:p>
        </p:txBody>
      </p:sp>
      <p:pic>
        <p:nvPicPr>
          <p:cNvPr id="7" name="Рисунок 6" descr="Dal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421898"/>
            <a:ext cx="2448272" cy="2032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904" y="4149080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4221163"/>
            <a:ext cx="8567738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Збереження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стале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використання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океанів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морів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морських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ресурсів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інтересах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сталого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21507" name="Picture 2" descr="https://upload.wikimedia.org/wikipedia/commons/thumb/c/cf/SDG_14_%28Ukrainian%29.png/220px-SDG_14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28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818" y="3861048"/>
            <a:ext cx="8624763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Захист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відновлення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екосистем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суші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сприяння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раціональному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використанню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раціональне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лісокористування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боротьба</a:t>
            </a:r>
            <a:r>
              <a:rPr lang="ru-RU" sz="2800" b="1" dirty="0">
                <a:solidFill>
                  <a:srgbClr val="002060"/>
                </a:solidFill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</a:rPr>
              <a:t>опустелюванням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припинення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повернення</a:t>
            </a:r>
            <a:r>
              <a:rPr lang="ru-RU" sz="2800" b="1" dirty="0">
                <a:solidFill>
                  <a:srgbClr val="002060"/>
                </a:solidFill>
              </a:rPr>
              <a:t> назад </a:t>
            </a:r>
            <a:r>
              <a:rPr lang="ru-RU" sz="2800" b="1" dirty="0" err="1">
                <a:solidFill>
                  <a:srgbClr val="002060"/>
                </a:solidFill>
              </a:rPr>
              <a:t>процесу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деградації</a:t>
            </a:r>
            <a:r>
              <a:rPr lang="ru-RU" sz="2800" b="1" dirty="0">
                <a:solidFill>
                  <a:srgbClr val="002060"/>
                </a:solidFill>
              </a:rPr>
              <a:t> земель і </a:t>
            </a:r>
            <a:r>
              <a:rPr lang="ru-RU" sz="2800" b="1" dirty="0" err="1">
                <a:solidFill>
                  <a:srgbClr val="002060"/>
                </a:solidFill>
              </a:rPr>
              <a:t>зупинення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втрати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біорізноманіття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22531" name="Picture 2" descr="https://upload.wikimedia.org/wikipedia/commons/thumb/5/51/SDG_15_%28Ukrainian%29.png/220px-SDG_15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6287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653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3716338"/>
            <a:ext cx="8567738" cy="224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Сприяння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розбудові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миролюбного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всеохопного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суспільства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задля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сталого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всім</a:t>
            </a:r>
            <a:r>
              <a:rPr lang="ru-RU" sz="2800" b="1" dirty="0">
                <a:solidFill>
                  <a:srgbClr val="002060"/>
                </a:solidFill>
              </a:rPr>
              <a:t> доступу до </a:t>
            </a:r>
            <a:r>
              <a:rPr lang="ru-RU" sz="2800" b="1" dirty="0" err="1">
                <a:solidFill>
                  <a:srgbClr val="002060"/>
                </a:solidFill>
              </a:rPr>
              <a:t>правосуддя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створення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ефективних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підзвітних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інклюзивних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інституцій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рівнях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23555" name="Picture 2" descr="https://upload.wikimedia.org/wikipedia/commons/thumb/d/da/SDG_16_%28Ukrainian%29.png/220px-SDG_16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2684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281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3716338"/>
            <a:ext cx="8567738" cy="224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Сприяння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розбудові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миролюбного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всеохопного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суспільства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задля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сталого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всім</a:t>
            </a:r>
            <a:r>
              <a:rPr lang="ru-RU" sz="2800" b="1" dirty="0">
                <a:solidFill>
                  <a:srgbClr val="002060"/>
                </a:solidFill>
              </a:rPr>
              <a:t> доступу до </a:t>
            </a:r>
            <a:r>
              <a:rPr lang="ru-RU" sz="2800" b="1" dirty="0" err="1">
                <a:solidFill>
                  <a:srgbClr val="002060"/>
                </a:solidFill>
              </a:rPr>
              <a:t>правосуддя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створення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ефективних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підзвітних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інклюзивних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інституцій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рівнях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24579" name="Picture 2" descr="https://upload.wikimedia.org/wikipedia/commons/thumb/a/ad/SDG_17_%28Ukrainian%29.png/220px-SDG_17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3414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66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 smtClean="0"/>
              <a:t>Основні компоненти сталого розвитку </a:t>
            </a:r>
            <a:endParaRPr lang="en-GB" b="1" dirty="0"/>
          </a:p>
        </p:txBody>
      </p:sp>
      <p:pic>
        <p:nvPicPr>
          <p:cNvPr id="3" name="Рисунок 2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85273"/>
            <a:ext cx="4680520" cy="44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0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73715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az-Cyrl-AZ" sz="2800" b="1" dirty="0" smtClean="0">
                <a:solidFill>
                  <a:srgbClr val="FF0000"/>
                </a:solidFill>
              </a:rPr>
              <a:t>Економічна складова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504" y="92382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Cyrl-AZ" dirty="0" smtClean="0"/>
              <a:t>• Оптимальне використання обмежених ресурсів і використання екологічних – природо-, енерго- і матеріало-зберігаючих технологій, включаючи видобуток і переробку сировини, створення екологічно прийнятної продукції, мінімізацію, переробку і знищення відходів</a:t>
            </a:r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2048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2800" dirty="0" smtClean="0">
                <a:solidFill>
                  <a:srgbClr val="FF0000"/>
                </a:solidFill>
              </a:rPr>
              <a:t>Соціальна складова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z-Cyrl-AZ" dirty="0" smtClean="0"/>
              <a:t>Стабільність соціальних і культурних систем, в тому числі, </a:t>
            </a:r>
            <a:r>
              <a:rPr lang="az-Cyrl-AZ" dirty="0" smtClean="0"/>
              <a:t>скорочення</a:t>
            </a:r>
            <a:r>
              <a:rPr lang="en-US" dirty="0" smtClean="0"/>
              <a:t> </a:t>
            </a:r>
            <a:r>
              <a:rPr lang="az-Cyrl-AZ" dirty="0" smtClean="0"/>
              <a:t>числа </a:t>
            </a:r>
            <a:r>
              <a:rPr lang="az-Cyrl-AZ" dirty="0" smtClean="0"/>
              <a:t>руйнівних конфліктів між людьми </a:t>
            </a:r>
          </a:p>
          <a:p>
            <a:r>
              <a:rPr lang="az-Cyrl-AZ" dirty="0" smtClean="0"/>
              <a:t>• Справедливий розподіл благ </a:t>
            </a:r>
          </a:p>
          <a:p>
            <a:r>
              <a:rPr lang="az-Cyrl-AZ" dirty="0" smtClean="0"/>
              <a:t>• Збереження культурного капіталу і різноманіття в глобальних масштабах</a:t>
            </a:r>
          </a:p>
          <a:p>
            <a:r>
              <a:rPr lang="az-Cyrl-AZ" dirty="0" smtClean="0"/>
              <a:t>• Людина повинна брати участь у процесах, які формують сферу її життєдіяльності, сприяти прийняттю і реалізації рішень, контролювати їх виконання </a:t>
            </a:r>
          </a:p>
          <a:p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58112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800" dirty="0" smtClean="0">
                <a:solidFill>
                  <a:srgbClr val="FF0000"/>
                </a:solidFill>
              </a:rPr>
              <a:t>Екологічна складова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49411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az-Cyrl-AZ" dirty="0" smtClean="0"/>
              <a:t>Забезпечення цілісності біологічних і фізичних природних систем </a:t>
            </a:r>
          </a:p>
          <a:p>
            <a:pPr algn="just">
              <a:buFont typeface="Arial" pitchFamily="34" charset="0"/>
              <a:buChar char="•"/>
            </a:pPr>
            <a:r>
              <a:rPr lang="az-Cyrl-AZ" dirty="0" smtClean="0"/>
              <a:t>Збереження здатності екосистем до самовідновлення і динамічної адаптації</a:t>
            </a:r>
          </a:p>
          <a:p>
            <a:pPr algn="just">
              <a:buFont typeface="Arial" pitchFamily="34" charset="0"/>
              <a:buChar char="•"/>
            </a:pPr>
            <a:r>
              <a:rPr lang="az-Cyrl-AZ" dirty="0" smtClean="0"/>
              <a:t> Запобігання деградації природних ресурсів, забрудненню навколишнього середовища і втрати біологічного розмаїття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7543800" cy="1450757"/>
          </a:xfrm>
        </p:spPr>
        <p:txBody>
          <a:bodyPr/>
          <a:lstStyle/>
          <a:p>
            <a:r>
              <a:rPr lang="ru-RU" b="1" dirty="0" err="1">
                <a:solidFill>
                  <a:srgbClr val="00B050"/>
                </a:solidFill>
              </a:rPr>
              <a:t>Єдність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rgbClr val="00B050"/>
                </a:solidFill>
              </a:rPr>
              <a:t>складових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84976" cy="51090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та </a:t>
            </a:r>
            <a:r>
              <a:rPr lang="ru-RU" dirty="0" err="1"/>
              <a:t>їх</a:t>
            </a:r>
            <a:r>
              <a:rPr lang="ru-RU" dirty="0"/>
              <a:t> переклад на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sz="2800" dirty="0" err="1"/>
              <a:t>конкретних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— </a:t>
            </a:r>
            <a:r>
              <a:rPr lang="ru-RU" dirty="0" err="1">
                <a:solidFill>
                  <a:srgbClr val="FF0000"/>
                </a:solidFill>
              </a:rPr>
              <a:t>завдання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величезної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складності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три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повинні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розглядатися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збалансовано</a:t>
            </a:r>
            <a:r>
              <a:rPr lang="ru-RU" dirty="0">
                <a:solidFill>
                  <a:srgbClr val="00B050"/>
                </a:solidFill>
              </a:rPr>
              <a:t>. </a:t>
            </a:r>
            <a:endParaRPr lang="ru-RU" dirty="0" smtClean="0">
              <a:solidFill>
                <a:srgbClr val="00B050"/>
              </a:solidFill>
            </a:endParaRPr>
          </a:p>
          <a:p>
            <a:pPr algn="just"/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i="1" dirty="0" err="1" smtClean="0"/>
              <a:t>Економічний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соціальний</a:t>
            </a:r>
            <a:r>
              <a:rPr lang="ru-RU" i="1" dirty="0"/>
              <a:t> </a:t>
            </a:r>
            <a:r>
              <a:rPr lang="ru-RU" i="1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взаємодіючи</a:t>
            </a:r>
            <a:r>
              <a:rPr lang="ru-RU" dirty="0"/>
              <a:t> один з одним, </a:t>
            </a:r>
            <a:r>
              <a:rPr lang="ru-RU" dirty="0" err="1"/>
              <a:t>породжують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як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u="sng" dirty="0" err="1"/>
              <a:t>справедливості</a:t>
            </a:r>
            <a:r>
              <a:rPr lang="ru-RU" u="sng" dirty="0"/>
              <a:t> </a:t>
            </a:r>
            <a:r>
              <a:rPr lang="ru-RU" u="sng" dirty="0" err="1"/>
              <a:t>всередині</a:t>
            </a:r>
            <a:r>
              <a:rPr lang="ru-RU" u="sng" dirty="0"/>
              <a:t> одного </a:t>
            </a:r>
            <a:r>
              <a:rPr lang="ru-RU" u="sng" dirty="0" err="1"/>
              <a:t>покоління</a:t>
            </a:r>
            <a:r>
              <a:rPr lang="ru-RU" u="sng" dirty="0"/>
              <a:t> </a:t>
            </a:r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) та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цілеспрямованої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бідним</a:t>
            </a:r>
            <a:r>
              <a:rPr lang="ru-RU" dirty="0"/>
              <a:t> </a:t>
            </a:r>
            <a:r>
              <a:rPr lang="ru-RU" dirty="0" err="1"/>
              <a:t>верствам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i="1" dirty="0" err="1"/>
              <a:t>економічного</a:t>
            </a:r>
            <a:r>
              <a:rPr lang="ru-RU" i="1" dirty="0"/>
              <a:t> та </a:t>
            </a:r>
            <a:r>
              <a:rPr lang="ru-RU" i="1" dirty="0" err="1"/>
              <a:t>екологічного</a:t>
            </a:r>
            <a:r>
              <a:rPr lang="ru-RU" i="1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породив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вартісної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оцінки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інтерналізації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обліку</a:t>
            </a:r>
            <a:r>
              <a:rPr lang="ru-RU" dirty="0"/>
              <a:t> в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)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Нарешті</a:t>
            </a:r>
            <a:r>
              <a:rPr lang="ru-RU" dirty="0"/>
              <a:t>,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i="1" dirty="0" err="1"/>
              <a:t>соціального</a:t>
            </a:r>
            <a:r>
              <a:rPr lang="ru-RU" i="1" dirty="0"/>
              <a:t> та </a:t>
            </a:r>
            <a:r>
              <a:rPr lang="ru-RU" i="1" dirty="0" err="1"/>
              <a:t>екологічного</a:t>
            </a:r>
            <a:r>
              <a:rPr lang="ru-RU" i="1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таких </a:t>
            </a:r>
            <a:r>
              <a:rPr lang="ru-RU" dirty="0" err="1"/>
              <a:t>питань</a:t>
            </a:r>
            <a:r>
              <a:rPr lang="ru-RU" dirty="0"/>
              <a:t> як </a:t>
            </a:r>
            <a:r>
              <a:rPr lang="ru-RU" b="1" dirty="0" err="1">
                <a:solidFill>
                  <a:srgbClr val="00B050"/>
                </a:solidFill>
              </a:rPr>
              <a:t>внутрішньо-поколінна</a:t>
            </a:r>
            <a:r>
              <a:rPr lang="ru-RU" b="1" dirty="0">
                <a:solidFill>
                  <a:srgbClr val="00B050"/>
                </a:solidFill>
              </a:rPr>
              <a:t> і </a:t>
            </a:r>
            <a:r>
              <a:rPr lang="ru-RU" b="1" dirty="0" err="1">
                <a:solidFill>
                  <a:srgbClr val="00B050"/>
                </a:solidFill>
              </a:rPr>
              <a:t>міжпоколінна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рівність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прав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та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070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3"/>
            <a:ext cx="89289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2800" b="1" dirty="0" smtClean="0">
                <a:solidFill>
                  <a:srgbClr val="00B050"/>
                </a:solidFill>
              </a:rPr>
              <a:t>Концепція сталого розвитку ґрунтується</a:t>
            </a:r>
          </a:p>
          <a:p>
            <a:pPr algn="ctr"/>
            <a:r>
              <a:rPr lang="az-Cyrl-AZ" sz="2800" b="1" dirty="0" smtClean="0">
                <a:solidFill>
                  <a:srgbClr val="00B050"/>
                </a:solidFill>
              </a:rPr>
              <a:t> </a:t>
            </a:r>
            <a:r>
              <a:rPr lang="az-Cyrl-AZ" sz="4000" b="1" dirty="0" smtClean="0">
                <a:solidFill>
                  <a:srgbClr val="00B050"/>
                </a:solidFill>
              </a:rPr>
              <a:t>на п'яти головних принципах: </a:t>
            </a:r>
            <a:endParaRPr lang="az-Cyrl-AZ" sz="24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 Людство дійсно може надати розвитку сталого і довготривалого характеру, для того, щоб він відповідав потребам </a:t>
            </a:r>
            <a:r>
              <a:rPr lang="az-Cyrl-AZ" dirty="0" smtClean="0">
                <a:solidFill>
                  <a:srgbClr val="00B050"/>
                </a:solidFill>
              </a:rPr>
              <a:t>теперішніх поколінь</a:t>
            </a:r>
            <a:r>
              <a:rPr lang="az-Cyrl-AZ" dirty="0" smtClean="0"/>
              <a:t>, не втрачаючи при цьому можливості </a:t>
            </a:r>
            <a:r>
              <a:rPr lang="az-Cyrl-AZ" dirty="0" smtClean="0">
                <a:solidFill>
                  <a:srgbClr val="00B050"/>
                </a:solidFill>
              </a:rPr>
              <a:t>майбутнім поколінням </a:t>
            </a:r>
            <a:r>
              <a:rPr lang="az-Cyrl-AZ" dirty="0" smtClean="0"/>
              <a:t>задовольняти свої потреби.</a:t>
            </a:r>
          </a:p>
          <a:p>
            <a:pPr marL="342900" indent="-342900" algn="just">
              <a:buFont typeface="+mj-lt"/>
              <a:buAutoNum type="arabicPeriod"/>
            </a:pPr>
            <a:endParaRPr lang="az-Cyrl-AZ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 </a:t>
            </a:r>
            <a:r>
              <a:rPr lang="az-Cyrl-AZ" dirty="0" smtClean="0">
                <a:solidFill>
                  <a:srgbClr val="00B050"/>
                </a:solidFill>
              </a:rPr>
              <a:t>Обмеження, </a:t>
            </a:r>
            <a:r>
              <a:rPr lang="az-Cyrl-AZ" dirty="0" smtClean="0"/>
              <a:t>які існують в галузі експлуатації природних ресурсів, </a:t>
            </a:r>
            <a:r>
              <a:rPr lang="az-Cyrl-AZ" dirty="0" smtClean="0">
                <a:solidFill>
                  <a:srgbClr val="00B050"/>
                </a:solidFill>
              </a:rPr>
              <a:t>відносні</a:t>
            </a:r>
            <a:r>
              <a:rPr lang="az-Cyrl-AZ" dirty="0" smtClean="0"/>
              <a:t>. Вони пов'язані з сучасним рівнем техніки, соціальної організації та з здатністю біосфери до самовідновлення.</a:t>
            </a:r>
          </a:p>
          <a:p>
            <a:pPr marL="342900" indent="-342900" algn="just">
              <a:buFont typeface="+mj-lt"/>
              <a:buAutoNum type="arabicPeriod"/>
            </a:pPr>
            <a:endParaRPr lang="az-Cyrl-AZ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 Необхідно задовольнити елементарні потреби </a:t>
            </a:r>
            <a:r>
              <a:rPr lang="az-Cyrl-AZ" sz="2400" dirty="0" smtClean="0">
                <a:solidFill>
                  <a:srgbClr val="00B050"/>
                </a:solidFill>
              </a:rPr>
              <a:t>всіх людей </a:t>
            </a:r>
            <a:r>
              <a:rPr lang="az-Cyrl-AZ" dirty="0" smtClean="0"/>
              <a:t>і всім надати можливість реалізувати свої надії на благополучніше життя. Без цього сталий і довготривалий розвиток просто неможливий. Одна з головних причин виникнення екологічних та інших катастроф – </a:t>
            </a:r>
            <a:r>
              <a:rPr lang="az-Cyrl-AZ" b="1" dirty="0" smtClean="0">
                <a:solidFill>
                  <a:srgbClr val="7030A0"/>
                </a:solidFill>
              </a:rPr>
              <a:t>бідність.</a:t>
            </a:r>
          </a:p>
          <a:p>
            <a:pPr marL="342900" indent="-342900" algn="just">
              <a:buFont typeface="+mj-lt"/>
              <a:buAutoNum type="arabicPeriod"/>
            </a:pPr>
            <a:endParaRPr lang="az-Cyrl-AZ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 Необхідно налагодити стан життя тих, хто користується надмірними засобами, з екологічними можливостями планети. </a:t>
            </a:r>
          </a:p>
          <a:p>
            <a:pPr marL="342900" indent="-342900" algn="just">
              <a:buFont typeface="+mj-lt"/>
              <a:buAutoNum type="arabicPeriod"/>
            </a:pPr>
            <a:endParaRPr lang="az-Cyrl-AZ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Розміри і темпи росту населення повинні бути погоджені з виробничим потенціалом глобальної екосистеми Землі, що змінюється.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97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863749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4000" b="1" dirty="0" smtClean="0">
                <a:solidFill>
                  <a:srgbClr val="002060"/>
                </a:solidFill>
              </a:rPr>
              <a:t>Фактори ризику при переході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до сталого розвитку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20863"/>
            <a:ext cx="6192838" cy="39687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err="1" smtClean="0">
                <a:solidFill>
                  <a:srgbClr val="7030A0"/>
                </a:solidFill>
              </a:rPr>
              <a:t>Основні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проблеми</a:t>
            </a:r>
            <a:r>
              <a:rPr lang="ru-RU" sz="2800" b="1" dirty="0" smtClean="0">
                <a:solidFill>
                  <a:srgbClr val="7030A0"/>
                </a:solidFill>
              </a:rPr>
              <a:t> переходу до </a:t>
            </a:r>
            <a:r>
              <a:rPr lang="ru-RU" sz="2800" b="1" dirty="0" err="1" smtClean="0">
                <a:solidFill>
                  <a:srgbClr val="7030A0"/>
                </a:solidFill>
              </a:rPr>
              <a:t>сталого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розвитку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dirty="0" err="1" smtClean="0">
                <a:solidFill>
                  <a:srgbClr val="FF0000"/>
                </a:solidFill>
              </a:rPr>
              <a:t>динамічний</a:t>
            </a:r>
            <a:r>
              <a:rPr lang="ru-RU" sz="3200" dirty="0" smtClean="0">
                <a:solidFill>
                  <a:srgbClr val="FF0000"/>
                </a:solidFill>
              </a:rPr>
              <a:t> характер </a:t>
            </a:r>
            <a:r>
              <a:rPr lang="ru-RU" sz="2200" dirty="0" err="1" smtClean="0"/>
              <a:t>порушення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стійкого</a:t>
            </a:r>
            <a:r>
              <a:rPr lang="ru-RU" sz="2200" dirty="0" smtClean="0"/>
              <a:t> стану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</a:t>
            </a:r>
            <a:r>
              <a:rPr lang="uk-UA" sz="2200" dirty="0" smtClean="0"/>
              <a:t>«</a:t>
            </a:r>
            <a:r>
              <a:rPr lang="ru-RU" sz="2200" dirty="0" smtClean="0"/>
              <a:t>природа-</a:t>
            </a:r>
            <a:r>
              <a:rPr lang="ru-RU" sz="2200" dirty="0" err="1" smtClean="0"/>
              <a:t>суспільство</a:t>
            </a:r>
            <a:r>
              <a:rPr lang="uk-UA" sz="2200" dirty="0" smtClean="0"/>
              <a:t>».</a:t>
            </a:r>
            <a:r>
              <a:rPr lang="ru-RU" sz="2200" dirty="0" smtClean="0"/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Неможливо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раз і </a:t>
            </a:r>
            <a:r>
              <a:rPr lang="ru-RU" sz="1800" dirty="0" err="1" smtClean="0">
                <a:solidFill>
                  <a:srgbClr val="FF0000"/>
                </a:solidFill>
              </a:rPr>
              <a:t>назавжди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досягти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стаціонарного</a:t>
            </a:r>
            <a:r>
              <a:rPr lang="ru-RU" sz="2800" dirty="0" smtClean="0">
                <a:solidFill>
                  <a:srgbClr val="00B050"/>
                </a:solidFill>
              </a:rPr>
              <a:t> стану в </a:t>
            </a:r>
            <a:r>
              <a:rPr lang="ru-RU" sz="2800" dirty="0" err="1" smtClean="0">
                <a:solidFill>
                  <a:srgbClr val="00B050"/>
                </a:solidFill>
              </a:rPr>
              <a:t>обох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підсистемах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які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uk-UA" sz="1800" dirty="0" smtClean="0">
                <a:solidFill>
                  <a:srgbClr val="FF0000"/>
                </a:solidFill>
              </a:rPr>
              <a:t>ї</a:t>
            </a:r>
            <a:r>
              <a:rPr lang="ru-RU" sz="1800" dirty="0" smtClean="0">
                <a:solidFill>
                  <a:srgbClr val="FF0000"/>
                </a:solidFill>
              </a:rPr>
              <a:t>ї </a:t>
            </a:r>
            <a:r>
              <a:rPr lang="ru-RU" sz="1800" dirty="0" err="1" smtClean="0">
                <a:solidFill>
                  <a:srgbClr val="FF0000"/>
                </a:solidFill>
              </a:rPr>
              <a:t>утворюють</a:t>
            </a:r>
            <a:r>
              <a:rPr lang="ru-RU" sz="1800" dirty="0" smtClean="0">
                <a:solidFill>
                  <a:srgbClr val="FF0000"/>
                </a:solidFill>
              </a:rPr>
              <a:t> (</a:t>
            </a:r>
            <a:r>
              <a:rPr lang="ru-RU" sz="1800" dirty="0" err="1" smtClean="0">
                <a:solidFill>
                  <a:srgbClr val="FF0000"/>
                </a:solidFill>
              </a:rPr>
              <a:t>тобто</a:t>
            </a:r>
            <a:r>
              <a:rPr lang="ru-RU" sz="1800" dirty="0" smtClean="0">
                <a:solidFill>
                  <a:srgbClr val="FF0000"/>
                </a:solidFill>
              </a:rPr>
              <a:t> в </a:t>
            </a:r>
            <a:r>
              <a:rPr lang="ru-RU" sz="1800" dirty="0" err="1" smtClean="0">
                <a:solidFill>
                  <a:srgbClr val="FF0000"/>
                </a:solidFill>
              </a:rPr>
              <a:t>природі</a:t>
            </a:r>
            <a:r>
              <a:rPr lang="ru-RU" sz="1800" dirty="0" smtClean="0">
                <a:solidFill>
                  <a:srgbClr val="FF0000"/>
                </a:solidFill>
              </a:rPr>
              <a:t> і </a:t>
            </a:r>
            <a:r>
              <a:rPr lang="ru-RU" sz="1800" dirty="0" err="1" smtClean="0">
                <a:solidFill>
                  <a:srgbClr val="FF0000"/>
                </a:solidFill>
              </a:rPr>
              <a:t>суспільстві</a:t>
            </a:r>
            <a:r>
              <a:rPr lang="ru-RU" sz="1800" dirty="0" smtClean="0">
                <a:solidFill>
                  <a:srgbClr val="FF0000"/>
                </a:solidFill>
              </a:rPr>
              <a:t>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основних</a:t>
            </a:r>
            <a:r>
              <a:rPr lang="ru-RU" sz="2200" dirty="0" smtClean="0"/>
              <a:t> </a:t>
            </a:r>
            <a:r>
              <a:rPr lang="ru-RU" sz="2200" b="1" i="1" dirty="0" err="1" smtClean="0"/>
              <a:t>розбалансовуючих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факторів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соціальної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називають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такі</a:t>
            </a:r>
            <a:r>
              <a:rPr lang="ru-RU" sz="2200" dirty="0" smtClean="0"/>
              <a:t>:</a:t>
            </a:r>
            <a:endParaRPr lang="ru-RU" sz="2200" i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200" i="1" dirty="0" err="1" smtClean="0"/>
              <a:t>постійне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зростання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населення</a:t>
            </a:r>
            <a:r>
              <a:rPr lang="ru-RU" sz="2200" dirty="0" smtClean="0"/>
              <a:t>; (</a:t>
            </a:r>
            <a:r>
              <a:rPr lang="ru-RU" sz="2200" dirty="0" err="1" smtClean="0">
                <a:solidFill>
                  <a:schemeClr val="bg2">
                    <a:lumMod val="50000"/>
                  </a:schemeClr>
                </a:solidFill>
              </a:rPr>
              <a:t>наведіть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bg2">
                    <a:lumMod val="50000"/>
                  </a:schemeClr>
                </a:solidFill>
              </a:rPr>
              <a:t>приклади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bg2">
                    <a:lumMod val="50000"/>
                  </a:schemeClr>
                </a:solidFill>
              </a:rPr>
              <a:t>вирішення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bg2">
                    <a:lumMod val="50000"/>
                  </a:schemeClr>
                </a:solidFill>
              </a:rPr>
              <a:t>проблеми</a:t>
            </a:r>
            <a:r>
              <a:rPr lang="ru-RU" sz="2200" dirty="0" smtClean="0"/>
              <a:t>)</a:t>
            </a:r>
            <a:endParaRPr lang="ru-RU" sz="2200" i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200" i="1" dirty="0" err="1" smtClean="0"/>
              <a:t>швидка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якісна</a:t>
            </a:r>
            <a:r>
              <a:rPr lang="ru-RU" sz="2200" i="1" dirty="0" smtClean="0"/>
              <a:t> і </a:t>
            </a:r>
            <a:r>
              <a:rPr lang="ru-RU" sz="2200" i="1" dirty="0" err="1" smtClean="0"/>
              <a:t>кількісна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зміна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антропогенних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факторів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впливу</a:t>
            </a:r>
            <a:r>
              <a:rPr lang="ru-RU" sz="2200" i="1" dirty="0" smtClean="0"/>
              <a:t>;</a:t>
            </a:r>
            <a:endParaRPr lang="ru-RU" sz="2200" i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200" b="1" dirty="0" smtClean="0"/>
              <a:t> </a:t>
            </a:r>
            <a:r>
              <a:rPr lang="ru-RU" sz="2200" i="1" dirty="0" err="1" smtClean="0"/>
              <a:t>збільшення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темпів</a:t>
            </a:r>
            <a:r>
              <a:rPr lang="ru-RU" sz="2200" i="1" dirty="0" smtClean="0"/>
              <a:t> як </a:t>
            </a:r>
            <a:r>
              <a:rPr lang="ru-RU" sz="2200" i="1" dirty="0" err="1" smtClean="0"/>
              <a:t>міграції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населення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планети</a:t>
            </a:r>
            <a:r>
              <a:rPr lang="ru-RU" sz="2200" i="1" dirty="0" smtClean="0"/>
              <a:t> (</a:t>
            </a:r>
            <a:r>
              <a:rPr lang="ru-RU" sz="2200" i="1" dirty="0" smtClean="0">
                <a:solidFill>
                  <a:schemeClr val="bg2">
                    <a:lumMod val="50000"/>
                  </a:schemeClr>
                </a:solidFill>
              </a:rPr>
              <a:t>з </a:t>
            </a:r>
            <a:r>
              <a:rPr lang="ru-RU" sz="2200" i="1" dirty="0" err="1" smtClean="0">
                <a:solidFill>
                  <a:schemeClr val="bg2">
                    <a:lumMod val="50000"/>
                  </a:schemeClr>
                </a:solidFill>
              </a:rPr>
              <a:t>чим</a:t>
            </a:r>
            <a:r>
              <a:rPr lang="ru-RU" sz="22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bg2">
                    <a:lumMod val="50000"/>
                  </a:schemeClr>
                </a:solidFill>
              </a:rPr>
              <a:t>пов</a:t>
            </a: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ru-RU" sz="2200" i="1" dirty="0" err="1" smtClean="0">
                <a:solidFill>
                  <a:schemeClr val="bg2">
                    <a:lumMod val="50000"/>
                  </a:schemeClr>
                </a:solidFill>
              </a:rPr>
              <a:t>яза</a:t>
            </a:r>
            <a:r>
              <a:rPr lang="uk-UA" sz="2200" i="1" dirty="0" smtClean="0">
                <a:solidFill>
                  <a:schemeClr val="bg2">
                    <a:lumMod val="50000"/>
                  </a:schemeClr>
                </a:solidFill>
              </a:rPr>
              <a:t>ні такі процеси?</a:t>
            </a:r>
            <a:r>
              <a:rPr lang="ru-RU" sz="2200" i="1" dirty="0" smtClean="0"/>
              <a:t>), </a:t>
            </a:r>
            <a:r>
              <a:rPr lang="ru-RU" sz="2200" i="1" dirty="0" smtClean="0"/>
              <a:t>так і </a:t>
            </a:r>
            <a:r>
              <a:rPr lang="ru-RU" sz="2200" i="1" dirty="0" err="1" smtClean="0"/>
              <a:t>міграції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різноманітних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видів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живих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організмів</a:t>
            </a:r>
            <a:r>
              <a:rPr lang="ru-RU" sz="2200" i="1" dirty="0" smtClean="0"/>
              <a:t>;</a:t>
            </a:r>
            <a:r>
              <a:rPr lang="ru-RU" sz="2200" b="1" dirty="0" smtClean="0"/>
              <a:t> </a:t>
            </a:r>
            <a:endParaRPr lang="ru-RU" sz="2200" b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sz="2200" i="1" dirty="0" err="1" smtClean="0"/>
              <a:t>суттєве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збільшення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кількості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видобування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природних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копалин</a:t>
            </a:r>
            <a:r>
              <a:rPr lang="ru-RU" sz="2200" i="1" dirty="0" smtClean="0"/>
              <a:t> і </a:t>
            </a:r>
            <a:r>
              <a:rPr lang="ru-RU" sz="2200" i="1" dirty="0" err="1" smtClean="0"/>
              <a:t>виробництва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енергії</a:t>
            </a:r>
            <a:r>
              <a:rPr lang="ru-RU" sz="2200" i="1" dirty="0" smtClean="0"/>
              <a:t> на </a:t>
            </a:r>
            <a:r>
              <a:rPr lang="ru-RU" sz="2200" i="1" dirty="0" err="1" smtClean="0"/>
              <a:t>планеті</a:t>
            </a:r>
            <a:r>
              <a:rPr lang="ru-RU" sz="2200" dirty="0" smtClean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hiva-planeta.org.ua/images/2016/2016-01-11-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38287"/>
            <a:ext cx="762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hlinkClick r:id="rId3"/>
              </a:rPr>
              <a:t>Глобальні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цілі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сталого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розвитку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84139" y="836712"/>
            <a:ext cx="8435280" cy="276225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200" b="1" dirty="0" smtClean="0">
                <a:solidFill>
                  <a:srgbClr val="7030A0"/>
                </a:solidFill>
              </a:rPr>
              <a:t>Напрями розв’язання проблем переходу до сталого розвитку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dirty="0" err="1" smtClean="0">
                <a:solidFill>
                  <a:srgbClr val="00B050"/>
                </a:solidFill>
              </a:rPr>
              <a:t>Консервативний</a:t>
            </a:r>
            <a:r>
              <a:rPr lang="ru-RU" sz="2400" dirty="0" smtClean="0">
                <a:solidFill>
                  <a:srgbClr val="00B050"/>
                </a:solidFill>
              </a:rPr>
              <a:t> (</a:t>
            </a:r>
            <a:r>
              <a:rPr lang="ru-RU" sz="2400" dirty="0" err="1" smtClean="0">
                <a:solidFill>
                  <a:srgbClr val="00B050"/>
                </a:solidFill>
              </a:rPr>
              <a:t>від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i="1" dirty="0" smtClean="0">
                <a:solidFill>
                  <a:srgbClr val="00B050"/>
                </a:solidFill>
              </a:rPr>
              <a:t>со</a:t>
            </a:r>
            <a:r>
              <a:rPr lang="en-US" sz="2400" i="1" dirty="0" smtClean="0">
                <a:solidFill>
                  <a:srgbClr val="00B050"/>
                </a:solidFill>
              </a:rPr>
              <a:t>ns</a:t>
            </a:r>
            <a:r>
              <a:rPr lang="ru-RU" sz="2400" i="1" dirty="0" smtClean="0">
                <a:solidFill>
                  <a:srgbClr val="00B050"/>
                </a:solidFill>
              </a:rPr>
              <a:t>е</a:t>
            </a:r>
            <a:r>
              <a:rPr lang="en-US" sz="2400" i="1" dirty="0" err="1" smtClean="0">
                <a:solidFill>
                  <a:srgbClr val="00B050"/>
                </a:solidFill>
              </a:rPr>
              <a:t>rv</a:t>
            </a:r>
            <a:r>
              <a:rPr lang="ru-RU" sz="2400" i="1" dirty="0" smtClean="0">
                <a:solidFill>
                  <a:srgbClr val="00B050"/>
                </a:solidFill>
              </a:rPr>
              <a:t>а</a:t>
            </a:r>
            <a:r>
              <a:rPr lang="en-US" sz="2400" i="1" dirty="0" smtClean="0">
                <a:solidFill>
                  <a:srgbClr val="00B050"/>
                </a:solidFill>
              </a:rPr>
              <a:t>t</a:t>
            </a:r>
            <a:r>
              <a:rPr lang="ru-RU" sz="2400" i="1" dirty="0" err="1" smtClean="0">
                <a:solidFill>
                  <a:srgbClr val="00B050"/>
                </a:solidFill>
              </a:rPr>
              <a:t>іоп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- </a:t>
            </a:r>
            <a:r>
              <a:rPr lang="ru-RU" sz="2400" dirty="0" err="1" smtClean="0">
                <a:solidFill>
                  <a:srgbClr val="00B050"/>
                </a:solidFill>
              </a:rPr>
              <a:t>збереження</a:t>
            </a:r>
            <a:r>
              <a:rPr lang="ru-RU" sz="2400" dirty="0" smtClean="0">
                <a:solidFill>
                  <a:srgbClr val="00B050"/>
                </a:solidFill>
              </a:rPr>
              <a:t>) </a:t>
            </a:r>
            <a:r>
              <a:rPr lang="ru-RU" sz="2400" dirty="0" err="1" smtClean="0">
                <a:solidFill>
                  <a:srgbClr val="00B050"/>
                </a:solidFill>
              </a:rPr>
              <a:t>підхід</a:t>
            </a:r>
            <a:r>
              <a:rPr lang="ru-RU" sz="2400" dirty="0" smtClean="0">
                <a:solidFill>
                  <a:srgbClr val="00B050"/>
                </a:solidFill>
              </a:rPr>
              <a:t>: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i="1" dirty="0" err="1" smtClean="0"/>
              <a:t>консервативні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методи</a:t>
            </a:r>
            <a:r>
              <a:rPr lang="ru-RU" sz="1700" i="1" dirty="0" smtClean="0"/>
              <a:t>:</a:t>
            </a:r>
            <a:r>
              <a:rPr lang="ru-RU" sz="1700" b="1" dirty="0" smtClean="0"/>
              <a:t> </a:t>
            </a:r>
            <a:r>
              <a:rPr lang="ru-RU" sz="1700" dirty="0" err="1" smtClean="0"/>
              <a:t>створення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заповідників</a:t>
            </a:r>
            <a:r>
              <a:rPr lang="ru-RU" sz="1700" dirty="0" smtClean="0"/>
              <a:t>, </a:t>
            </a:r>
            <a:r>
              <a:rPr lang="ru-RU" sz="1700" dirty="0" err="1" smtClean="0"/>
              <a:t>заказників</a:t>
            </a:r>
            <a:r>
              <a:rPr lang="ru-RU" sz="1700" dirty="0" smtClean="0"/>
              <a:t>, </a:t>
            </a:r>
            <a:r>
              <a:rPr lang="ru-RU" sz="1700" dirty="0" err="1" smtClean="0"/>
              <a:t>національних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парків</a:t>
            </a:r>
            <a:r>
              <a:rPr lang="ru-RU" sz="1700" dirty="0" smtClean="0"/>
              <a:t> - </a:t>
            </a:r>
            <a:r>
              <a:rPr lang="ru-RU" sz="1700" dirty="0" err="1" smtClean="0"/>
              <a:t>тобто</a:t>
            </a:r>
            <a:r>
              <a:rPr lang="ru-RU" sz="1700" dirty="0" smtClean="0"/>
              <a:t> </a:t>
            </a:r>
            <a:r>
              <a:rPr lang="ru-RU" sz="1700" dirty="0" err="1" smtClean="0"/>
              <a:t>територій</a:t>
            </a:r>
            <a:r>
              <a:rPr lang="ru-RU" sz="1700" dirty="0" smtClean="0"/>
              <a:t>, де </a:t>
            </a:r>
            <a:r>
              <a:rPr lang="ru-RU" sz="1700" dirty="0" err="1" smtClean="0"/>
              <a:t>обмежується</a:t>
            </a:r>
            <a:r>
              <a:rPr lang="ru-RU" sz="1700" dirty="0" smtClean="0"/>
              <a:t> </a:t>
            </a:r>
            <a:r>
              <a:rPr lang="ru-RU" sz="1700" dirty="0" err="1" smtClean="0"/>
              <a:t>вплив</a:t>
            </a:r>
            <a:r>
              <a:rPr lang="ru-RU" sz="1700" dirty="0" smtClean="0"/>
              <a:t> на природу; заборона </a:t>
            </a:r>
            <a:r>
              <a:rPr lang="ru-RU" sz="1700" dirty="0" err="1" smtClean="0"/>
              <a:t>промислу</a:t>
            </a:r>
            <a:r>
              <a:rPr lang="ru-RU" sz="1700" dirty="0" smtClean="0"/>
              <a:t> </a:t>
            </a:r>
            <a:r>
              <a:rPr lang="ru-RU" sz="1700" dirty="0" err="1" smtClean="0"/>
              <a:t>певних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біологічних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видів</a:t>
            </a:r>
            <a:r>
              <a:rPr lang="ru-RU" sz="1700" dirty="0" smtClean="0"/>
              <a:t>, </a:t>
            </a:r>
            <a:r>
              <a:rPr lang="ru-RU" sz="1700" dirty="0" err="1" smtClean="0"/>
              <a:t>занесених</a:t>
            </a:r>
            <a:r>
              <a:rPr lang="ru-RU" sz="1700" dirty="0" smtClean="0"/>
              <a:t> до </a:t>
            </a:r>
            <a:r>
              <a:rPr lang="ru-RU" sz="1700" dirty="0" err="1" smtClean="0"/>
              <a:t>Червоної</a:t>
            </a:r>
            <a:r>
              <a:rPr lang="ru-RU" sz="1700" dirty="0" smtClean="0"/>
              <a:t> книги;</a:t>
            </a:r>
            <a:endParaRPr lang="ru-RU" sz="17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1700" b="1" i="1" dirty="0" err="1" smtClean="0"/>
              <a:t>обмежувальні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методи</a:t>
            </a:r>
            <a:r>
              <a:rPr lang="ru-RU" sz="1700" i="1" dirty="0" smtClean="0"/>
              <a:t>:</a:t>
            </a:r>
            <a:r>
              <a:rPr lang="ru-RU" sz="1700" b="1" dirty="0" smtClean="0"/>
              <a:t> </a:t>
            </a:r>
            <a:r>
              <a:rPr lang="ru-RU" sz="1700" dirty="0" err="1" smtClean="0"/>
              <a:t>ліцензії</a:t>
            </a:r>
            <a:r>
              <a:rPr lang="ru-RU" sz="1700" dirty="0" smtClean="0"/>
              <a:t> на </a:t>
            </a:r>
            <a:r>
              <a:rPr lang="ru-RU" sz="1700" dirty="0" err="1" smtClean="0"/>
              <a:t>використання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природних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ресурсів</a:t>
            </a:r>
            <a:r>
              <a:rPr lang="ru-RU" sz="1700" dirty="0" smtClean="0"/>
              <a:t>; </a:t>
            </a:r>
            <a:r>
              <a:rPr lang="ru-RU" sz="1700" dirty="0" err="1" smtClean="0"/>
              <a:t>квоти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промислу</a:t>
            </a:r>
            <a:r>
              <a:rPr lang="ru-RU" sz="1700" dirty="0" smtClean="0"/>
              <a:t> диких </a:t>
            </a:r>
            <a:r>
              <a:rPr lang="ru-RU" sz="1700" dirty="0" err="1" smtClean="0"/>
              <a:t>тварин</a:t>
            </a:r>
            <a:r>
              <a:rPr lang="ru-RU" sz="1700" dirty="0" smtClean="0"/>
              <a:t> на </a:t>
            </a:r>
            <a:r>
              <a:rPr lang="ru-RU" sz="1700" dirty="0" err="1" smtClean="0"/>
              <a:t>рівні</a:t>
            </a:r>
            <a:r>
              <a:rPr lang="ru-RU" sz="1700" dirty="0" smtClean="0"/>
              <a:t> </a:t>
            </a:r>
            <a:r>
              <a:rPr lang="ru-RU" sz="1700" dirty="0" err="1" smtClean="0"/>
              <a:t>забезпечення</a:t>
            </a:r>
            <a:r>
              <a:rPr lang="ru-RU" sz="1700" dirty="0" smtClean="0"/>
              <a:t> природного </a:t>
            </a:r>
            <a:r>
              <a:rPr lang="ru-RU" sz="1700" dirty="0" err="1" smtClean="0"/>
              <a:t>відтворення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їх</a:t>
            </a:r>
            <a:r>
              <a:rPr lang="ru-RU" sz="1700" dirty="0" smtClean="0"/>
              <a:t> </a:t>
            </a:r>
            <a:r>
              <a:rPr lang="ru-RU" sz="1700" dirty="0" err="1" smtClean="0"/>
              <a:t>популяцій</a:t>
            </a:r>
            <a:r>
              <a:rPr lang="ru-RU" sz="1700" dirty="0" smtClean="0"/>
              <a:t>; </a:t>
            </a:r>
            <a:r>
              <a:rPr lang="ru-RU" sz="1700" dirty="0" err="1" smtClean="0"/>
              <a:t>стандарти</a:t>
            </a:r>
            <a:r>
              <a:rPr lang="ru-RU" sz="1700" dirty="0" smtClean="0"/>
              <a:t> на </a:t>
            </a:r>
            <a:r>
              <a:rPr lang="ru-RU" sz="1700" dirty="0" err="1" smtClean="0"/>
              <a:t>відходи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вміст</a:t>
            </a:r>
            <a:r>
              <a:rPr lang="ru-RU" sz="1700" dirty="0" smtClean="0"/>
              <a:t> </a:t>
            </a:r>
            <a:r>
              <a:rPr lang="ru-RU" sz="1700" dirty="0" err="1" smtClean="0"/>
              <a:t>шкідливих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речовин</a:t>
            </a:r>
            <a:r>
              <a:rPr lang="ru-RU" sz="1700" dirty="0" smtClean="0"/>
              <a:t> у продуктах; </a:t>
            </a:r>
            <a:r>
              <a:rPr lang="ru-RU" sz="1700" dirty="0" err="1" smtClean="0"/>
              <a:t>ліміти</a:t>
            </a:r>
            <a:r>
              <a:rPr lang="ru-RU" sz="1700" dirty="0" smtClean="0"/>
              <a:t> (</a:t>
            </a:r>
            <a:r>
              <a:rPr lang="ru-RU" sz="1700" dirty="0" err="1" smtClean="0"/>
              <a:t>гранично</a:t>
            </a:r>
            <a:r>
              <a:rPr lang="ru-RU" sz="1700" dirty="0" smtClean="0"/>
              <a:t> </a:t>
            </a:r>
            <a:r>
              <a:rPr lang="ru-RU" sz="1700" dirty="0" err="1" smtClean="0"/>
              <a:t>допустимі</a:t>
            </a:r>
            <a:r>
              <a:rPr lang="ru-RU" sz="1700" dirty="0" smtClean="0"/>
              <a:t> </a:t>
            </a:r>
            <a:r>
              <a:rPr lang="ru-RU" sz="1700" dirty="0" err="1" smtClean="0"/>
              <a:t>викиди</a:t>
            </a:r>
            <a:r>
              <a:rPr lang="ru-RU" sz="1700" dirty="0" smtClean="0"/>
              <a:t> </a:t>
            </a:r>
            <a:r>
              <a:rPr lang="ru-RU" sz="1700" dirty="0" err="1" smtClean="0"/>
              <a:t>чи</a:t>
            </a:r>
            <a:r>
              <a:rPr lang="ru-RU" sz="1700" dirty="0" smtClean="0"/>
              <a:t> </a:t>
            </a:r>
            <a:r>
              <a:rPr lang="ru-RU" sz="1700" dirty="0" err="1" smtClean="0"/>
              <a:t>скиди</a:t>
            </a:r>
            <a:r>
              <a:rPr lang="ru-RU" sz="1700" dirty="0" smtClean="0"/>
              <a:t>); </a:t>
            </a:r>
            <a:r>
              <a:rPr lang="ru-RU" sz="1700" dirty="0" err="1" smtClean="0"/>
              <a:t>обмеження</a:t>
            </a:r>
            <a:r>
              <a:rPr lang="ru-RU" sz="1700" dirty="0" smtClean="0"/>
              <a:t> в </a:t>
            </a:r>
            <a:r>
              <a:rPr lang="ru-RU" sz="1700" dirty="0" err="1" smtClean="0"/>
              <a:t>часі</a:t>
            </a:r>
            <a:r>
              <a:rPr lang="ru-RU" sz="1700" dirty="0" smtClean="0"/>
              <a:t> (</a:t>
            </a:r>
            <a:r>
              <a:rPr lang="ru-RU" sz="1700" dirty="0" err="1" smtClean="0"/>
              <a:t>години</a:t>
            </a:r>
            <a:r>
              <a:rPr lang="ru-RU" sz="1700" dirty="0" smtClean="0"/>
              <a:t>, </a:t>
            </a:r>
            <a:r>
              <a:rPr lang="ru-RU" sz="1700" dirty="0" err="1" smtClean="0"/>
              <a:t>дні</a:t>
            </a:r>
            <a:r>
              <a:rPr lang="ru-RU" sz="1700" dirty="0" smtClean="0"/>
              <a:t>, </a:t>
            </a:r>
            <a:r>
              <a:rPr lang="ru-RU" sz="1700" dirty="0" err="1" smtClean="0"/>
              <a:t>сезони</a:t>
            </a:r>
            <a:r>
              <a:rPr lang="ru-RU" sz="1700" dirty="0" smtClean="0"/>
              <a:t>) </a:t>
            </a:r>
            <a:r>
              <a:rPr lang="ru-RU" sz="1700" dirty="0" err="1" smtClean="0"/>
              <a:t>роботи</a:t>
            </a:r>
            <a:r>
              <a:rPr lang="ru-RU" sz="1700" dirty="0" smtClean="0"/>
              <a:t> </a:t>
            </a:r>
            <a:r>
              <a:rPr lang="ru-RU" sz="1700" dirty="0" err="1" smtClean="0"/>
              <a:t>обладнання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промислу</a:t>
            </a:r>
            <a:r>
              <a:rPr lang="ru-RU" sz="1700" dirty="0" smtClean="0"/>
              <a:t> </a:t>
            </a:r>
            <a:r>
              <a:rPr lang="ru-RU" sz="1700" dirty="0" err="1" smtClean="0"/>
              <a:t>тварин</a:t>
            </a:r>
            <a:r>
              <a:rPr lang="ru-RU" sz="1700" dirty="0" smtClean="0"/>
              <a:t>; </a:t>
            </a:r>
            <a:r>
              <a:rPr lang="ru-RU" sz="1700" dirty="0" err="1" smtClean="0"/>
              <a:t>обмеження</a:t>
            </a:r>
            <a:r>
              <a:rPr lang="ru-RU" sz="1700" dirty="0" smtClean="0"/>
              <a:t> в </a:t>
            </a:r>
            <a:r>
              <a:rPr lang="ru-RU" sz="1700" dirty="0" err="1" smtClean="0"/>
              <a:t>кількості</a:t>
            </a:r>
            <a:r>
              <a:rPr lang="ru-RU" sz="1700" dirty="0" smtClean="0"/>
              <a:t> </a:t>
            </a:r>
            <a:r>
              <a:rPr lang="ru-RU" sz="1700" dirty="0" err="1" smtClean="0"/>
              <a:t>дітей</a:t>
            </a:r>
            <a:r>
              <a:rPr lang="ru-RU" sz="1700" dirty="0" smtClean="0"/>
              <a:t> на </a:t>
            </a:r>
            <a:r>
              <a:rPr lang="ru-RU" sz="1700" dirty="0" err="1" smtClean="0"/>
              <a:t>сім’ю</a:t>
            </a:r>
            <a:r>
              <a:rPr lang="ru-RU" sz="1700" dirty="0" smtClean="0"/>
              <a:t> </a:t>
            </a:r>
            <a:r>
              <a:rPr lang="ru-RU" sz="1700" dirty="0" err="1" smtClean="0"/>
              <a:t>тощо</a:t>
            </a:r>
            <a:r>
              <a:rPr lang="ru-RU" sz="1700" dirty="0" smtClean="0"/>
              <a:t> (</a:t>
            </a:r>
            <a:r>
              <a:rPr lang="ru-RU" sz="1700" dirty="0" err="1" smtClean="0">
                <a:solidFill>
                  <a:srgbClr val="0070C0"/>
                </a:solidFill>
              </a:rPr>
              <a:t>наведіть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dirty="0" err="1" smtClean="0">
                <a:solidFill>
                  <a:srgbClr val="0070C0"/>
                </a:solidFill>
              </a:rPr>
              <a:t>приклади</a:t>
            </a:r>
            <a:r>
              <a:rPr lang="ru-RU" sz="1700" dirty="0" smtClean="0">
                <a:solidFill>
                  <a:srgbClr val="0070C0"/>
                </a:solidFill>
              </a:rPr>
              <a:t>, </a:t>
            </a:r>
            <a:r>
              <a:rPr lang="ru-RU" sz="1700" dirty="0" err="1" smtClean="0">
                <a:solidFill>
                  <a:srgbClr val="0070C0"/>
                </a:solidFill>
              </a:rPr>
              <a:t>країн</a:t>
            </a:r>
            <a:r>
              <a:rPr lang="ru-RU" sz="1700" dirty="0" smtClean="0">
                <a:solidFill>
                  <a:srgbClr val="0070C0"/>
                </a:solidFill>
              </a:rPr>
              <a:t>, де </a:t>
            </a:r>
            <a:r>
              <a:rPr lang="ru-RU" sz="1700" dirty="0" err="1" smtClean="0">
                <a:solidFill>
                  <a:srgbClr val="0070C0"/>
                </a:solidFill>
              </a:rPr>
              <a:t>вводяться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dirty="0" err="1" smtClean="0">
                <a:solidFill>
                  <a:srgbClr val="0070C0"/>
                </a:solidFill>
              </a:rPr>
              <a:t>такі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dirty="0" err="1" smtClean="0">
                <a:solidFill>
                  <a:srgbClr val="0070C0"/>
                </a:solidFill>
              </a:rPr>
              <a:t>обмеження</a:t>
            </a:r>
            <a:r>
              <a:rPr lang="ru-RU" sz="1700" dirty="0" smtClean="0">
                <a:solidFill>
                  <a:srgbClr val="0070C0"/>
                </a:solidFill>
              </a:rPr>
              <a:t> і як вони </a:t>
            </a:r>
            <a:r>
              <a:rPr lang="ru-RU" sz="1700" dirty="0" err="1" smtClean="0">
                <a:solidFill>
                  <a:srgbClr val="0070C0"/>
                </a:solidFill>
              </a:rPr>
              <a:t>регулюються</a:t>
            </a:r>
            <a:r>
              <a:rPr lang="ru-RU" sz="1700" dirty="0" smtClean="0">
                <a:solidFill>
                  <a:srgbClr val="0070C0"/>
                </a:solidFill>
              </a:rPr>
              <a:t> з боку </a:t>
            </a:r>
            <a:r>
              <a:rPr lang="ru-RU" sz="1700" dirty="0" err="1" smtClean="0">
                <a:solidFill>
                  <a:srgbClr val="0070C0"/>
                </a:solidFill>
              </a:rPr>
              <a:t>керівництва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dirty="0" err="1" smtClean="0">
                <a:solidFill>
                  <a:srgbClr val="0070C0"/>
                </a:solidFill>
              </a:rPr>
              <a:t>цих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dirty="0" err="1" smtClean="0">
                <a:solidFill>
                  <a:srgbClr val="0070C0"/>
                </a:solidFill>
              </a:rPr>
              <a:t>країн</a:t>
            </a:r>
            <a:r>
              <a:rPr lang="ru-RU" sz="1700" dirty="0" smtClean="0"/>
              <a:t>);</a:t>
            </a:r>
            <a:endParaRPr lang="ru-RU" sz="17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1700" b="1" i="1" dirty="0" err="1" smtClean="0"/>
              <a:t>заборонні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методи</a:t>
            </a:r>
            <a:r>
              <a:rPr lang="ru-RU" sz="1700" b="1" i="1" dirty="0" smtClean="0"/>
              <a:t>:</a:t>
            </a:r>
            <a:r>
              <a:rPr lang="ru-RU" sz="1700" b="1" dirty="0" smtClean="0"/>
              <a:t> </a:t>
            </a:r>
            <a:r>
              <a:rPr lang="ru-RU" sz="1700" dirty="0" smtClean="0"/>
              <a:t>заборони на </a:t>
            </a:r>
            <a:r>
              <a:rPr lang="ru-RU" sz="1700" dirty="0" err="1" smtClean="0"/>
              <a:t>промисел</a:t>
            </a:r>
            <a:r>
              <a:rPr lang="ru-RU" sz="1700" dirty="0" smtClean="0"/>
              <a:t> </a:t>
            </a:r>
            <a:r>
              <a:rPr lang="ru-RU" sz="1700" dirty="0" err="1" smtClean="0"/>
              <a:t>певних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видів</a:t>
            </a:r>
            <a:r>
              <a:rPr lang="ru-RU" sz="1700" dirty="0" smtClean="0"/>
              <a:t> </a:t>
            </a:r>
            <a:r>
              <a:rPr lang="ru-RU" sz="1700" dirty="0" err="1" smtClean="0"/>
              <a:t>тварин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рослин</a:t>
            </a:r>
            <a:r>
              <a:rPr lang="ru-RU" sz="1700" dirty="0" smtClean="0"/>
              <a:t>; заборони на </a:t>
            </a:r>
            <a:r>
              <a:rPr lang="ru-RU" sz="1700" dirty="0" err="1" smtClean="0"/>
              <a:t>певні</a:t>
            </a:r>
            <a:r>
              <a:rPr lang="ru-RU" sz="1700" dirty="0" smtClean="0"/>
              <a:t> </a:t>
            </a:r>
            <a:r>
              <a:rPr lang="ru-RU" sz="1700" dirty="0" err="1" smtClean="0"/>
              <a:t>види</a:t>
            </a:r>
            <a:r>
              <a:rPr lang="ru-RU" sz="1700" dirty="0" smtClean="0"/>
              <a:t> </a:t>
            </a:r>
            <a:r>
              <a:rPr lang="ru-RU" sz="1700" dirty="0" err="1" smtClean="0"/>
              <a:t>діяльності</a:t>
            </a:r>
            <a:r>
              <a:rPr lang="ru-RU" sz="1700" dirty="0" smtClean="0"/>
              <a:t> (</a:t>
            </a:r>
            <a:r>
              <a:rPr lang="ru-RU" sz="1700" dirty="0" err="1" smtClean="0"/>
              <a:t>зокрема</a:t>
            </a:r>
            <a:r>
              <a:rPr lang="ru-RU" sz="1700" dirty="0" smtClean="0"/>
              <a:t>, </a:t>
            </a:r>
            <a:r>
              <a:rPr lang="ru-RU" sz="1700" dirty="0" err="1" smtClean="0"/>
              <a:t>клонування</a:t>
            </a:r>
            <a:r>
              <a:rPr lang="ru-RU" sz="1700" dirty="0" smtClean="0"/>
              <a:t>), заборона на </a:t>
            </a:r>
            <a:r>
              <a:rPr lang="ru-RU" sz="1700" dirty="0" err="1" smtClean="0"/>
              <a:t>виробництво</a:t>
            </a:r>
            <a:r>
              <a:rPr lang="ru-RU" sz="1700" dirty="0" smtClean="0"/>
              <a:t> та </a:t>
            </a:r>
            <a:r>
              <a:rPr lang="ru-RU" sz="1700" dirty="0" err="1" smtClean="0"/>
              <a:t>застосувався</a:t>
            </a:r>
            <a:r>
              <a:rPr lang="ru-RU" sz="1700" dirty="0" smtClean="0"/>
              <a:t> </a:t>
            </a:r>
            <a:r>
              <a:rPr lang="ru-RU" sz="1700" dirty="0" err="1" smtClean="0"/>
              <a:t>певних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речовин</a:t>
            </a:r>
            <a:r>
              <a:rPr lang="ru-RU" sz="1700" dirty="0" smtClean="0"/>
              <a:t> (</a:t>
            </a:r>
            <a:r>
              <a:rPr lang="ru-RU" sz="1700" dirty="0" err="1" smtClean="0"/>
              <a:t>окремих</a:t>
            </a:r>
            <a:r>
              <a:rPr lang="ru-RU" sz="1700" dirty="0" smtClean="0"/>
              <a:t> </a:t>
            </a:r>
            <a:r>
              <a:rPr lang="ru-RU" sz="1700" dirty="0" err="1" smtClean="0"/>
              <a:t>пестицидів</a:t>
            </a:r>
            <a:r>
              <a:rPr lang="ru-RU" sz="1700" dirty="0" smtClean="0"/>
              <a:t>, </a:t>
            </a:r>
            <a:r>
              <a:rPr lang="ru-RU" sz="1700" dirty="0" err="1" smtClean="0"/>
              <a:t>озоноруйнівних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речовин</a:t>
            </a:r>
            <a:r>
              <a:rPr lang="ru-RU" sz="1700" dirty="0" smtClean="0"/>
              <a:t>, </a:t>
            </a:r>
            <a:r>
              <a:rPr lang="ru-RU" sz="1700" dirty="0" err="1" smtClean="0"/>
              <a:t>ін</a:t>
            </a:r>
            <a:r>
              <a:rPr lang="ru-RU" sz="1700" dirty="0" smtClean="0"/>
              <a:t>.);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i="1" dirty="0" err="1" smtClean="0"/>
              <a:t>регламентуючі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методи</a:t>
            </a:r>
            <a:r>
              <a:rPr lang="ru-RU" sz="1700" i="1" dirty="0" smtClean="0"/>
              <a:t>:</a:t>
            </a:r>
            <a:r>
              <a:rPr lang="ru-RU" sz="1700" b="1" dirty="0" smtClean="0"/>
              <a:t> </a:t>
            </a:r>
            <a:r>
              <a:rPr lang="ru-RU" sz="1700" dirty="0" err="1" smtClean="0"/>
              <a:t>певний</a:t>
            </a:r>
            <a:r>
              <a:rPr lang="ru-RU" sz="1700" dirty="0" smtClean="0"/>
              <a:t> порядок </a:t>
            </a:r>
            <a:r>
              <a:rPr lang="ru-RU" sz="1700" dirty="0" err="1" smtClean="0"/>
              <a:t>обробки</a:t>
            </a:r>
            <a:r>
              <a:rPr lang="ru-RU" sz="1700" dirty="0" smtClean="0"/>
              <a:t> </a:t>
            </a:r>
            <a:r>
              <a:rPr lang="ru-RU" sz="1700" dirty="0" err="1" smtClean="0"/>
              <a:t>землі</a:t>
            </a:r>
            <a:r>
              <a:rPr lang="ru-RU" sz="1700" dirty="0" smtClean="0"/>
              <a:t> (</a:t>
            </a:r>
            <a:r>
              <a:rPr lang="ru-RU" sz="1700" dirty="0" err="1" smtClean="0"/>
              <a:t>зокрема</a:t>
            </a:r>
            <a:r>
              <a:rPr lang="ru-RU" sz="1700" dirty="0" smtClean="0"/>
              <a:t>, </a:t>
            </a:r>
            <a:r>
              <a:rPr lang="ru-RU" sz="1700" dirty="0" err="1" smtClean="0"/>
              <a:t>види</a:t>
            </a:r>
            <a:r>
              <a:rPr lang="ru-RU" sz="1700" dirty="0" smtClean="0"/>
              <a:t> </a:t>
            </a:r>
            <a:r>
              <a:rPr lang="ru-RU" sz="1700" dirty="0" err="1" smtClean="0"/>
              <a:t>обробки</a:t>
            </a:r>
            <a:r>
              <a:rPr lang="ru-RU" sz="1700" dirty="0" smtClean="0"/>
              <a:t> та </a:t>
            </a:r>
            <a:r>
              <a:rPr lang="ru-RU" sz="1700" dirty="0" err="1" smtClean="0"/>
              <a:t>види</a:t>
            </a:r>
            <a:r>
              <a:rPr lang="ru-RU" sz="1700" dirty="0" smtClean="0"/>
              <a:t> культур, </a:t>
            </a:r>
            <a:r>
              <a:rPr lang="ru-RU" sz="1700" dirty="0" err="1" smtClean="0"/>
              <a:t>які</a:t>
            </a:r>
            <a:r>
              <a:rPr lang="ru-RU" sz="1700" dirty="0" smtClean="0"/>
              <a:t> </a:t>
            </a:r>
            <a:r>
              <a:rPr lang="ru-RU" sz="1700" dirty="0" err="1" smtClean="0"/>
              <a:t>можна</a:t>
            </a:r>
            <a:r>
              <a:rPr lang="ru-RU" sz="1700" dirty="0" smtClean="0"/>
              <a:t> </a:t>
            </a:r>
            <a:r>
              <a:rPr lang="ru-RU" sz="1700" dirty="0" err="1" smtClean="0"/>
              <a:t>застосовувати</a:t>
            </a:r>
            <a:r>
              <a:rPr lang="ru-RU" sz="1700" dirty="0" smtClean="0"/>
              <a:t> на </a:t>
            </a:r>
            <a:r>
              <a:rPr lang="ru-RU" sz="1700" dirty="0" err="1" smtClean="0"/>
              <a:t>схилах</a:t>
            </a:r>
            <a:r>
              <a:rPr lang="ru-RU" sz="1700" dirty="0" smtClean="0"/>
              <a:t> з </a:t>
            </a:r>
            <a:r>
              <a:rPr lang="ru-RU" sz="1700" dirty="0" err="1" smtClean="0"/>
              <a:t>різним</a:t>
            </a:r>
            <a:r>
              <a:rPr lang="ru-RU" sz="1700" dirty="0" smtClean="0"/>
              <a:t> кутом </a:t>
            </a:r>
            <a:r>
              <a:rPr lang="ru-RU" sz="1700" dirty="0" err="1" smtClean="0"/>
              <a:t>нахилу</a:t>
            </a:r>
            <a:r>
              <a:rPr lang="ru-RU" sz="1700" dirty="0" smtClean="0"/>
              <a:t>); порядок </a:t>
            </a:r>
            <a:r>
              <a:rPr lang="ru-RU" sz="1700" dirty="0" err="1" smtClean="0"/>
              <a:t>транспортування</a:t>
            </a:r>
            <a:r>
              <a:rPr lang="ru-RU" sz="1700" dirty="0" smtClean="0"/>
              <a:t> та </a:t>
            </a:r>
            <a:r>
              <a:rPr lang="ru-RU" sz="1700" dirty="0" err="1" smtClean="0"/>
              <a:t>зберігання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екологічно</a:t>
            </a:r>
            <a:r>
              <a:rPr lang="ru-RU" sz="1700" dirty="0" smtClean="0"/>
              <a:t> </a:t>
            </a:r>
            <a:r>
              <a:rPr lang="ru-RU" sz="1700" dirty="0" err="1" smtClean="0"/>
              <a:t>небезпечних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речовин</a:t>
            </a:r>
            <a:r>
              <a:rPr lang="ru-RU" sz="1700" dirty="0" smtClean="0"/>
              <a:t>; порядок </a:t>
            </a:r>
            <a:r>
              <a:rPr lang="ru-RU" sz="1700" dirty="0" err="1" smtClean="0"/>
              <a:t>застосування</a:t>
            </a:r>
            <a:r>
              <a:rPr lang="ru-RU" sz="1700" dirty="0" smtClean="0"/>
              <a:t> та </a:t>
            </a:r>
            <a:r>
              <a:rPr lang="ru-RU" sz="1700" dirty="0" err="1" smtClean="0"/>
              <a:t>перевезення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біологічних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видів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біологічно</a:t>
            </a:r>
            <a:r>
              <a:rPr lang="ru-RU" sz="1700" dirty="0" smtClean="0"/>
              <a:t> </a:t>
            </a:r>
            <a:r>
              <a:rPr lang="ru-RU" sz="1700" dirty="0" err="1" smtClean="0"/>
              <a:t>активних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речовин</a:t>
            </a:r>
            <a:r>
              <a:rPr lang="ru-RU" sz="1700" dirty="0" smtClean="0"/>
              <a:t> </a:t>
            </a:r>
            <a:r>
              <a:rPr lang="ru-RU" sz="1700" dirty="0" err="1" smtClean="0"/>
              <a:t>тощо</a:t>
            </a:r>
            <a:r>
              <a:rPr lang="ru-RU" sz="1700" dirty="0" smtClean="0"/>
              <a:t>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i="1" dirty="0" err="1" smtClean="0"/>
              <a:t>стримуючі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методи</a:t>
            </a:r>
            <a:r>
              <a:rPr lang="ru-RU" sz="1700" i="1" dirty="0" smtClean="0"/>
              <a:t>:</a:t>
            </a:r>
            <a:r>
              <a:rPr lang="ru-RU" sz="1700" b="1" dirty="0" smtClean="0"/>
              <a:t> </a:t>
            </a:r>
            <a:r>
              <a:rPr lang="ru-RU" sz="1700" dirty="0" err="1" smtClean="0"/>
              <a:t>економічні</a:t>
            </a:r>
            <a:r>
              <a:rPr lang="ru-RU" sz="1700" dirty="0" smtClean="0"/>
              <a:t> </a:t>
            </a:r>
            <a:r>
              <a:rPr lang="ru-RU" sz="1700" dirty="0" err="1" smtClean="0"/>
              <a:t>санкції</a:t>
            </a:r>
            <a:r>
              <a:rPr lang="ru-RU" sz="1700" dirty="0" smtClean="0"/>
              <a:t>, </a:t>
            </a:r>
            <a:r>
              <a:rPr lang="ru-RU" sz="1700" dirty="0" err="1" smtClean="0"/>
              <a:t>штрафи</a:t>
            </a:r>
            <a:r>
              <a:rPr lang="ru-RU" sz="1700" dirty="0" smtClean="0"/>
              <a:t>, </a:t>
            </a:r>
            <a:r>
              <a:rPr lang="ru-RU" sz="1700" dirty="0" err="1" smtClean="0"/>
              <a:t>підвищені</a:t>
            </a:r>
            <a:r>
              <a:rPr lang="ru-RU" sz="1700" dirty="0" smtClean="0"/>
              <a:t> </a:t>
            </a:r>
            <a:r>
              <a:rPr lang="ru-RU" sz="1700" dirty="0" err="1" smtClean="0"/>
              <a:t>ціни</a:t>
            </a:r>
            <a:r>
              <a:rPr lang="ru-RU" sz="1700" dirty="0" smtClean="0"/>
              <a:t>, </a:t>
            </a:r>
            <a:r>
              <a:rPr lang="ru-RU" sz="1700" dirty="0" err="1" smtClean="0"/>
              <a:t>мита</a:t>
            </a:r>
            <a:r>
              <a:rPr lang="ru-RU" sz="17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700" i="1" dirty="0" smtClean="0"/>
          </a:p>
          <a:p>
            <a:pPr eaLnBrk="1" hangingPunct="1">
              <a:lnSpc>
                <a:spcPct val="80000"/>
              </a:lnSpc>
            </a:pPr>
            <a:endParaRPr lang="ru-RU" sz="17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4333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err="1" smtClean="0">
                <a:solidFill>
                  <a:srgbClr val="00B050"/>
                </a:solidFill>
              </a:rPr>
              <a:t>Підхід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err="1" smtClean="0">
                <a:solidFill>
                  <a:srgbClr val="00B050"/>
                </a:solidFill>
              </a:rPr>
              <a:t>прогресивних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err="1" smtClean="0">
                <a:solidFill>
                  <a:srgbClr val="00B050"/>
                </a:solidFill>
              </a:rPr>
              <a:t>трансформацій</a:t>
            </a:r>
            <a:endParaRPr lang="ru-RU" sz="3600" b="1" i="1" dirty="0" smtClean="0">
              <a:solidFill>
                <a:srgbClr val="00B050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2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200" dirty="0" err="1" smtClean="0"/>
              <a:t>Спрямований</a:t>
            </a:r>
            <a:r>
              <a:rPr lang="ru-RU" sz="2200" dirty="0" smtClean="0"/>
              <a:t> на </a:t>
            </a:r>
            <a:r>
              <a:rPr lang="ru-RU" sz="2200" dirty="0" err="1" smtClean="0"/>
              <a:t>активацію</a:t>
            </a:r>
            <a:r>
              <a:rPr lang="ru-RU" sz="2200" b="1" dirty="0" smtClean="0"/>
              <a:t>, </a:t>
            </a:r>
            <a:r>
              <a:rPr lang="ru-RU" sz="2200" dirty="0" smtClean="0"/>
              <a:t>на </a:t>
            </a:r>
            <a:r>
              <a:rPr lang="ru-RU" sz="2200" dirty="0" err="1" smtClean="0"/>
              <a:t>відміну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попереднього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підходу</a:t>
            </a:r>
            <a:r>
              <a:rPr lang="ru-RU" sz="2200" dirty="0" smtClean="0"/>
              <a:t> не </a:t>
            </a:r>
            <a:r>
              <a:rPr lang="ru-RU" sz="2200" dirty="0" err="1" smtClean="0"/>
              <a:t>обмежує</a:t>
            </a:r>
            <a:r>
              <a:rPr lang="ru-RU" sz="2200" dirty="0" smtClean="0"/>
              <a:t>, а </a:t>
            </a:r>
            <a:r>
              <a:rPr lang="ru-RU" sz="2200" dirty="0" err="1" smtClean="0"/>
              <a:t>навпаки</a:t>
            </a:r>
            <a:r>
              <a:rPr lang="ru-RU" sz="2200" dirty="0" smtClean="0"/>
              <a:t> </a:t>
            </a:r>
            <a:r>
              <a:rPr lang="ru-RU" sz="2200" dirty="0" err="1" smtClean="0"/>
              <a:t>стимулює</a:t>
            </a:r>
            <a:r>
              <a:rPr lang="ru-RU" sz="2200" dirty="0" smtClean="0"/>
              <a:t> </a:t>
            </a:r>
            <a:r>
              <a:rPr lang="ru-RU" sz="2200" dirty="0" err="1" smtClean="0"/>
              <a:t>зміни</a:t>
            </a:r>
            <a:r>
              <a:rPr lang="ru-RU" sz="2200" dirty="0" smtClean="0"/>
              <a:t> - за </a:t>
            </a:r>
            <a:r>
              <a:rPr lang="ru-RU" sz="2200" dirty="0" err="1" smtClean="0"/>
              <a:t>умови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сприятимуть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зменшенню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екодеструктивного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тиску</a:t>
            </a:r>
            <a:r>
              <a:rPr lang="ru-RU" sz="2200" dirty="0" smtClean="0"/>
              <a:t> на </a:t>
            </a:r>
            <a:r>
              <a:rPr lang="ru-RU" sz="2200" dirty="0" err="1" smtClean="0"/>
              <a:t>довкілля</a:t>
            </a:r>
            <a:r>
              <a:rPr lang="ru-RU" sz="2200" u="sng" dirty="0" smtClean="0"/>
              <a:t>.</a:t>
            </a:r>
            <a:r>
              <a:rPr lang="ru-RU" sz="22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err="1" smtClean="0"/>
              <a:t>Деякі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вчені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вважають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саме</a:t>
            </a:r>
            <a:r>
              <a:rPr lang="ru-RU" sz="2200" dirty="0" smtClean="0"/>
              <a:t>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підхід</a:t>
            </a:r>
            <a:r>
              <a:rPr lang="ru-RU" sz="2200" dirty="0" smtClean="0"/>
              <a:t> </a:t>
            </a:r>
            <a:r>
              <a:rPr lang="ru-RU" sz="2200" dirty="0" err="1" smtClean="0"/>
              <a:t>зумовив</a:t>
            </a:r>
            <a:r>
              <a:rPr lang="ru-RU" sz="2200" dirty="0" smtClean="0"/>
              <a:t> той </a:t>
            </a:r>
            <a:r>
              <a:rPr lang="ru-RU" sz="2200" dirty="0" err="1" smtClean="0"/>
              <a:t>процес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перетворив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людину</a:t>
            </a:r>
            <a:r>
              <a:rPr lang="ru-RU" sz="2200" dirty="0" smtClean="0"/>
              <a:t>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суто</a:t>
            </a:r>
            <a:r>
              <a:rPr lang="ru-RU" sz="2200" dirty="0" smtClean="0"/>
              <a:t> </a:t>
            </a:r>
            <a:r>
              <a:rPr lang="ru-RU" sz="2200" dirty="0" err="1" smtClean="0"/>
              <a:t>біологічної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істоти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соціальну</a:t>
            </a:r>
            <a:r>
              <a:rPr lang="ru-RU" sz="2200" dirty="0" smtClean="0"/>
              <a:t> (</a:t>
            </a:r>
            <a:r>
              <a:rPr lang="ru-RU" sz="2200" dirty="0" err="1" smtClean="0"/>
              <a:t>інформаційну</a:t>
            </a:r>
            <a:r>
              <a:rPr lang="ru-RU" sz="2200" dirty="0" smtClean="0"/>
              <a:t>, </a:t>
            </a:r>
            <a:r>
              <a:rPr lang="ru-RU" sz="2200" dirty="0" err="1" smtClean="0"/>
              <a:t>особистісну</a:t>
            </a:r>
            <a:r>
              <a:rPr lang="ru-RU" sz="2200" dirty="0" smtClean="0"/>
              <a:t>) </a:t>
            </a:r>
            <a:r>
              <a:rPr lang="ru-RU" sz="2200" dirty="0" err="1" smtClean="0"/>
              <a:t>сутність</a:t>
            </a:r>
            <a:r>
              <a:rPr lang="ru-RU" sz="2200" dirty="0" smtClean="0"/>
              <a:t>, </a:t>
            </a:r>
            <a:r>
              <a:rPr lang="ru-RU" sz="2200" dirty="0" err="1" smtClean="0"/>
              <a:t>якою</a:t>
            </a:r>
            <a:r>
              <a:rPr lang="ru-RU" sz="2200" dirty="0" smtClean="0"/>
              <a:t> вона є </a:t>
            </a:r>
            <a:r>
              <a:rPr lang="ru-RU" sz="2200" dirty="0" err="1" smtClean="0"/>
              <a:t>сьогодні</a:t>
            </a:r>
            <a:r>
              <a:rPr lang="ru-RU" sz="22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err="1" smtClean="0"/>
              <a:t>Використовуючи</a:t>
            </a:r>
            <a:r>
              <a:rPr lang="ru-RU" sz="2200" dirty="0" smtClean="0"/>
              <a:t> </a:t>
            </a:r>
            <a:r>
              <a:rPr lang="ru-RU" sz="2200" dirty="0" err="1" smtClean="0"/>
              <a:t>публіцистичну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термінологію</a:t>
            </a:r>
            <a:r>
              <a:rPr lang="ru-RU" sz="2200" dirty="0" smtClean="0"/>
              <a:t>,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зробити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таке</a:t>
            </a:r>
            <a:r>
              <a:rPr lang="ru-RU" sz="2200" dirty="0" smtClean="0"/>
              <a:t> </a:t>
            </a:r>
            <a:r>
              <a:rPr lang="ru-RU" sz="2200" dirty="0" err="1" smtClean="0"/>
              <a:t>порівняння</a:t>
            </a:r>
            <a:r>
              <a:rPr lang="ru-RU" sz="2200" dirty="0" smtClean="0"/>
              <a:t>: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i="1" dirty="0" err="1" smtClean="0"/>
              <a:t>консервативний</a:t>
            </a:r>
            <a:r>
              <a:rPr lang="ru-RU" sz="2200" b="1" dirty="0" smtClean="0"/>
              <a:t> </a:t>
            </a:r>
            <a:r>
              <a:rPr lang="ru-RU" sz="2200" dirty="0" err="1" smtClean="0"/>
              <a:t>підхід</a:t>
            </a:r>
            <a:r>
              <a:rPr lang="ru-RU" sz="2200" dirty="0" smtClean="0"/>
              <a:t> </a:t>
            </a:r>
            <a:r>
              <a:rPr lang="ru-RU" sz="2200" dirty="0" err="1" smtClean="0"/>
              <a:t>змушує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людину</a:t>
            </a:r>
            <a:r>
              <a:rPr lang="ru-RU" sz="2200" dirty="0" smtClean="0"/>
              <a:t> не </a:t>
            </a:r>
            <a:r>
              <a:rPr lang="ru-RU" sz="2200" dirty="0" err="1" smtClean="0"/>
              <a:t>наближатися</a:t>
            </a:r>
            <a:r>
              <a:rPr lang="ru-RU" sz="2200" dirty="0" smtClean="0"/>
              <a:t> до </a:t>
            </a:r>
            <a:r>
              <a:rPr lang="ru-RU" sz="2200" dirty="0" err="1" smtClean="0"/>
              <a:t>екологічно</a:t>
            </a:r>
            <a:r>
              <a:rPr lang="ru-RU" sz="2200" dirty="0" smtClean="0"/>
              <a:t> </a:t>
            </a:r>
            <a:r>
              <a:rPr lang="ru-RU" sz="2200" dirty="0" err="1" smtClean="0"/>
              <a:t>небезпечної</a:t>
            </a:r>
            <a:r>
              <a:rPr lang="ru-RU" sz="2200" dirty="0" smtClean="0"/>
              <a:t> </a:t>
            </a:r>
            <a:r>
              <a:rPr lang="uk-UA" sz="2200" dirty="0" smtClean="0"/>
              <a:t>«</a:t>
            </a:r>
            <a:r>
              <a:rPr lang="ru-RU" sz="2200" dirty="0" err="1" smtClean="0"/>
              <a:t>межі</a:t>
            </a:r>
            <a:r>
              <a:rPr lang="uk-UA" sz="2200" dirty="0" smtClean="0"/>
              <a:t>»</a:t>
            </a:r>
            <a:r>
              <a:rPr lang="ru-RU" sz="2200" dirty="0" smtClean="0"/>
              <a:t> (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ж </a:t>
            </a:r>
            <a:r>
              <a:rPr lang="uk-UA" sz="2200" dirty="0" smtClean="0"/>
              <a:t>в</a:t>
            </a:r>
            <a:r>
              <a:rPr lang="ru-RU" sz="2200" dirty="0" err="1" smtClean="0"/>
              <a:t>ідступати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екологічних</a:t>
            </a:r>
            <a:r>
              <a:rPr lang="ru-RU" sz="2200" dirty="0" smtClean="0"/>
              <a:t> проблем), то </a:t>
            </a:r>
            <a:r>
              <a:rPr lang="ru-RU" sz="2200" dirty="0" err="1" smtClean="0"/>
              <a:t>підхід</a:t>
            </a:r>
            <a:r>
              <a:rPr lang="ru-RU" sz="2200" dirty="0" smtClean="0"/>
              <a:t> </a:t>
            </a:r>
            <a:r>
              <a:rPr lang="ru-RU" sz="2200" i="1" dirty="0" err="1" smtClean="0"/>
              <a:t>прогресивних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змін</a:t>
            </a:r>
            <a:r>
              <a:rPr lang="ru-RU" sz="2200" b="1" dirty="0" smtClean="0"/>
              <a:t> </a:t>
            </a:r>
            <a:r>
              <a:rPr lang="ru-RU" sz="2200" dirty="0" err="1" smtClean="0"/>
              <a:t>начебто</a:t>
            </a:r>
            <a:r>
              <a:rPr lang="ru-RU" sz="2200" dirty="0" smtClean="0"/>
              <a:t> </a:t>
            </a:r>
            <a:r>
              <a:rPr lang="ru-RU" sz="2200" dirty="0" err="1" smtClean="0"/>
              <a:t>змушує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людину</a:t>
            </a:r>
            <a:r>
              <a:rPr lang="ru-RU" sz="2200" dirty="0" smtClean="0"/>
              <a:t> </a:t>
            </a:r>
            <a:r>
              <a:rPr lang="ru-RU" sz="2200" dirty="0" err="1" smtClean="0"/>
              <a:t>рухатись</a:t>
            </a:r>
            <a:r>
              <a:rPr lang="ru-RU" sz="2200" dirty="0" smtClean="0"/>
              <a:t> вперед, до </a:t>
            </a:r>
            <a:r>
              <a:rPr lang="ru-RU" sz="2200" dirty="0" err="1" smtClean="0"/>
              <a:t>прогресивних</a:t>
            </a:r>
            <a:r>
              <a:rPr lang="ru-RU" sz="2200" dirty="0" smtClean="0"/>
              <a:t> і </a:t>
            </a:r>
            <a:r>
              <a:rPr lang="ru-RU" sz="2200" dirty="0" err="1" smtClean="0"/>
              <a:t>позитивних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змін</a:t>
            </a:r>
            <a:r>
              <a:rPr lang="ru-RU" sz="2200" dirty="0" smtClean="0"/>
              <a:t> </a:t>
            </a:r>
            <a:r>
              <a:rPr lang="ru-RU" sz="2200" dirty="0" err="1" smtClean="0"/>
              <a:t>свого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розвитку</a:t>
            </a:r>
            <a:r>
              <a:rPr lang="ru-RU" sz="2200" dirty="0" smtClean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Індикатори сталого росту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20841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Cyrl-AZ" dirty="0" smtClean="0"/>
              <a:t>Індикатори сталого розвитку (англ. </a:t>
            </a:r>
            <a:r>
              <a:rPr lang="en-GB" dirty="0" smtClean="0"/>
              <a:t>index of sustainable development) – </a:t>
            </a:r>
            <a:r>
              <a:rPr lang="az-Cyrl-AZ" dirty="0" smtClean="0"/>
              <a:t>це певні, доступні для спостереження та вимірювання, характеристики, нормативи і умови, які використовуються для оцінки якості життя людей, стану їх здоров'я, стану довкілля, оцінки впливу людської діяльності на стан довкілля</a:t>
            </a:r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35540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2400" dirty="0" smtClean="0"/>
              <a:t>Індикатори сталого розвитку</a:t>
            </a:r>
          </a:p>
          <a:p>
            <a:pPr algn="ctr"/>
            <a:r>
              <a:rPr lang="az-Cyrl-AZ" sz="2400" dirty="0" smtClean="0">
                <a:solidFill>
                  <a:srgbClr val="FF0000"/>
                </a:solidFill>
              </a:rPr>
              <a:t>Соціальні   Економічні   Екологічні   Інституційні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2108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056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605"/>
            <a:ext cx="7971224" cy="982156"/>
          </a:xfrm>
        </p:spPr>
        <p:txBody>
          <a:bodyPr/>
          <a:lstStyle/>
          <a:p>
            <a:r>
              <a:rPr lang="uk-UA" b="1" dirty="0" smtClean="0">
                <a:solidFill>
                  <a:srgbClr val="92D050"/>
                </a:solidFill>
              </a:rPr>
              <a:t>Екологічні індикатори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88" y="1916832"/>
            <a:ext cx="8795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Споживання водних ресурсів, в тому числі чистої питної води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Обсяги стічних вод та ефективність їх очищення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Площа заповідних територій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Площа природно-рекреаційних територій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Кількість лісових угідь та темпи зростання заліснення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Обсяги викидів в атмосферу, в тому числі від транспортних засобів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Обсяги побутових відходів, в тому числі частка обсягу побутових відходів, що утилізуються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Обсяги радіоактивних відходів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Обсяги хімічних та інших небезпечних відходів, в т.ч. непридатних та заборонених до використання пестицидів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Кількість господарств, які запроваджують практику сталого сільського господарства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Cyrl-AZ" dirty="0" smtClean="0"/>
              <a:t>• Кількість господарств, які запроваджують органічне землеробство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293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2392" y="15003"/>
            <a:ext cx="8366072" cy="1450757"/>
          </a:xfrm>
        </p:spPr>
        <p:txBody>
          <a:bodyPr>
            <a:normAutofit/>
          </a:bodyPr>
          <a:lstStyle/>
          <a:p>
            <a:pPr algn="just"/>
            <a:r>
              <a:rPr lang="az-Cyrl-AZ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людського розвитку (ІЛР) </a:t>
            </a:r>
            <a:br>
              <a:rPr lang="az-Cyrl-AZ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Cyrl-AZ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GB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Development Index, HDI))</a:t>
            </a:r>
            <a:endParaRPr lang="en-GB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392" y="1825062"/>
            <a:ext cx="8424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az-Cyrl-AZ" dirty="0" smtClean="0"/>
              <a:t>Індекс людського розвитку (ІЛР) (англ. </a:t>
            </a:r>
            <a:r>
              <a:rPr lang="en-GB" dirty="0" smtClean="0"/>
              <a:t>Human Development Index, HDI)) - </a:t>
            </a:r>
            <a:r>
              <a:rPr lang="az-Cyrl-AZ" dirty="0" smtClean="0"/>
              <a:t>інтегральний показник, що розраховується </a:t>
            </a:r>
            <a:r>
              <a:rPr lang="az-Cyrl-AZ" sz="2400" dirty="0" smtClean="0"/>
              <a:t>щорічно</a:t>
            </a:r>
            <a:r>
              <a:rPr lang="az-Cyrl-AZ" dirty="0" smtClean="0"/>
              <a:t> для міждержавного </a:t>
            </a:r>
            <a:r>
              <a:rPr lang="az-Cyrl-AZ" dirty="0" smtClean="0">
                <a:solidFill>
                  <a:srgbClr val="FF0000"/>
                </a:solidFill>
              </a:rPr>
              <a:t>порівняння і вимірювання рівня життя, грамотності, освіченості і довголіття, як основних характеристик людського потенціалу досліджуваної території.</a:t>
            </a:r>
          </a:p>
          <a:p>
            <a:pPr algn="just">
              <a:buFont typeface="Arial" pitchFamily="34" charset="0"/>
              <a:buChar char="•"/>
            </a:pPr>
            <a:r>
              <a:rPr lang="az-Cyrl-AZ" dirty="0" smtClean="0"/>
              <a:t> Він є стандартним інструментом при загальному порівнянні рівня життя різних країн і регіонів.</a:t>
            </a:r>
          </a:p>
          <a:p>
            <a:pPr algn="just">
              <a:buFont typeface="Arial" pitchFamily="34" charset="0"/>
              <a:buChar char="•"/>
            </a:pPr>
            <a:r>
              <a:rPr lang="az-Cyrl-AZ" dirty="0" smtClean="0"/>
              <a:t> Індекс публікується в рамках програми розвитку ООН в звітах про розвиток людського потенціалу. </a:t>
            </a:r>
            <a:endParaRPr lang="en-GB" dirty="0"/>
          </a:p>
        </p:txBody>
      </p:sp>
      <p:pic>
        <p:nvPicPr>
          <p:cNvPr id="5" name="Рисунок 4" descr="400px-2016_UN_Human_Development_Report_(Quartiles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448" y="3994423"/>
            <a:ext cx="4286552" cy="186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264" y="58697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2016</a:t>
            </a:r>
            <a:endParaRPr lang="en-GB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2412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Завдання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</a:p>
          <a:p>
            <a:r>
              <a:rPr lang="ru-RU" sz="32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знайти</a:t>
            </a:r>
            <a:r>
              <a:rPr lang="ru-RU" sz="32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місце</a:t>
            </a:r>
            <a:r>
              <a:rPr lang="ru-RU" sz="32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України</a:t>
            </a:r>
            <a:r>
              <a:rPr lang="ru-RU" sz="32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</a:p>
          <a:p>
            <a:r>
              <a:rPr lang="ru-RU" sz="32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останні</a:t>
            </a:r>
            <a:r>
              <a:rPr lang="ru-RU" sz="32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 року за </a:t>
            </a:r>
            <a:r>
              <a:rPr lang="ru-RU" sz="32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цим</a:t>
            </a:r>
            <a:r>
              <a:rPr lang="ru-RU" sz="32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індексом</a:t>
            </a:r>
            <a:endParaRPr lang="ru-RU" sz="32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60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3318"/>
            <a:ext cx="828092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визнати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, то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бідністю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один шлях - контроль за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з </a:t>
            </a:r>
            <a:r>
              <a:rPr lang="ru-RU" dirty="0" err="1"/>
              <a:t>одночасним</a:t>
            </a:r>
            <a:r>
              <a:rPr lang="ru-RU" dirty="0"/>
              <a:t> </a:t>
            </a:r>
            <a:r>
              <a:rPr lang="ru-RU" dirty="0" err="1"/>
              <a:t>самообмеженням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, </a:t>
            </a:r>
            <a:r>
              <a:rPr lang="ru-RU" dirty="0" err="1"/>
              <a:t>перерозподілом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і </a:t>
            </a:r>
            <a:r>
              <a:rPr lang="ru-RU" dirty="0" err="1"/>
              <a:t>доходів</a:t>
            </a:r>
            <a:r>
              <a:rPr lang="ru-RU" dirty="0"/>
              <a:t> та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повноти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37361"/>
            <a:ext cx="84249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і </a:t>
            </a:r>
            <a:r>
              <a:rPr lang="ru-RU" dirty="0" err="1"/>
              <a:t>політиків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(</a:t>
            </a:r>
            <a:r>
              <a:rPr lang="ru-RU" i="1" dirty="0"/>
              <a:t>на </a:t>
            </a:r>
            <a:r>
              <a:rPr lang="ru-RU" i="1" dirty="0" err="1"/>
              <a:t>поточний</a:t>
            </a:r>
            <a:r>
              <a:rPr lang="ru-RU" i="1" dirty="0"/>
              <a:t> момент</a:t>
            </a:r>
            <a:r>
              <a:rPr lang="ru-RU" dirty="0"/>
              <a:t>) </a:t>
            </a:r>
            <a:r>
              <a:rPr lang="ru-RU" sz="2400" dirty="0" err="1"/>
              <a:t>масштабне</a:t>
            </a:r>
            <a:r>
              <a:rPr lang="ru-RU" sz="2400" dirty="0"/>
              <a:t>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</a:t>
            </a:r>
            <a:r>
              <a:rPr lang="ru-RU" sz="2400" dirty="0" err="1"/>
              <a:t>самообмеження</a:t>
            </a:r>
            <a:r>
              <a:rPr lang="ru-RU" sz="2400" dirty="0"/>
              <a:t> </a:t>
            </a:r>
            <a:r>
              <a:rPr lang="ru-RU" sz="2400" dirty="0" err="1"/>
              <a:t>споживання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справедливий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перерозподіл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доходів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ефективний</a:t>
            </a:r>
            <a:r>
              <a:rPr lang="ru-RU" dirty="0">
                <a:solidFill>
                  <a:srgbClr val="FF0000"/>
                </a:solidFill>
              </a:rPr>
              <a:t> контроль за </a:t>
            </a:r>
            <a:r>
              <a:rPr lang="ru-RU" dirty="0" err="1">
                <a:solidFill>
                  <a:srgbClr val="FF0000"/>
                </a:solidFill>
              </a:rPr>
              <a:t>чисельністю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населення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політично</a:t>
            </a:r>
            <a:r>
              <a:rPr lang="ru-RU" sz="2400" dirty="0">
                <a:solidFill>
                  <a:srgbClr val="FF0000"/>
                </a:solidFill>
              </a:rPr>
              <a:t> і </a:t>
            </a:r>
            <a:r>
              <a:rPr lang="ru-RU" sz="2400" dirty="0" err="1">
                <a:solidFill>
                  <a:srgbClr val="FF0000"/>
                </a:solidFill>
              </a:rPr>
              <a:t>організаційно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неможливими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хорошою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вона не входить у </a:t>
            </a:r>
            <a:r>
              <a:rPr lang="ru-RU" dirty="0" err="1"/>
              <a:t>протиріччя</a:t>
            </a:r>
            <a:r>
              <a:rPr lang="ru-RU" dirty="0"/>
              <a:t> з такими </a:t>
            </a:r>
            <a:r>
              <a:rPr lang="ru-RU" dirty="0" err="1"/>
              <a:t>чинниками</a:t>
            </a:r>
            <a:r>
              <a:rPr lang="ru-RU" dirty="0"/>
              <a:t>, як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і </a:t>
            </a:r>
            <a:r>
              <a:rPr lang="ru-RU" dirty="0" err="1"/>
              <a:t>праці</a:t>
            </a:r>
            <a:r>
              <a:rPr lang="ru-RU" dirty="0"/>
              <a:t> (в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й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віддачі</a:t>
            </a:r>
            <a:r>
              <a:rPr lang="ru-RU" dirty="0"/>
              <a:t> на </a:t>
            </a:r>
            <a:r>
              <a:rPr lang="ru-RU" dirty="0" err="1"/>
              <a:t>вкладений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і </a:t>
            </a:r>
            <a:r>
              <a:rPr lang="ru-RU" dirty="0" err="1"/>
              <a:t>працю</a:t>
            </a:r>
            <a:r>
              <a:rPr lang="ru-RU" dirty="0"/>
              <a:t> - і,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класового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- шляхом </a:t>
            </a:r>
            <a:r>
              <a:rPr lang="ru-RU" dirty="0" err="1"/>
              <a:t>марнотратного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).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зрештою</a:t>
            </a:r>
            <a:r>
              <a:rPr lang="ru-RU" dirty="0"/>
              <a:t>, є </a:t>
            </a:r>
            <a:r>
              <a:rPr lang="ru-RU" dirty="0" err="1"/>
              <a:t>довготерміновим</a:t>
            </a:r>
            <a:r>
              <a:rPr lang="ru-RU" dirty="0"/>
              <a:t> </a:t>
            </a:r>
            <a:r>
              <a:rPr lang="ru-RU" dirty="0" err="1"/>
              <a:t>обмежуючим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, і тому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логіка</a:t>
            </a:r>
            <a:r>
              <a:rPr lang="ru-RU" dirty="0"/>
              <a:t> </a:t>
            </a:r>
            <a:r>
              <a:rPr lang="ru-RU" dirty="0" err="1"/>
              <a:t>підказує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вони й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тим</a:t>
            </a:r>
            <a:r>
              <a:rPr lang="ru-RU" dirty="0"/>
              <a:t> фактором,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максимізувати</a:t>
            </a:r>
            <a:r>
              <a:rPr lang="ru-RU" dirty="0"/>
              <a:t>. </a:t>
            </a:r>
            <a:r>
              <a:rPr lang="ru-RU" sz="2000" dirty="0" err="1">
                <a:solidFill>
                  <a:srgbClr val="FF0000"/>
                </a:solidFill>
              </a:rPr>
              <a:t>Політична</a:t>
            </a:r>
            <a:r>
              <a:rPr lang="ru-RU" sz="2000" dirty="0">
                <a:solidFill>
                  <a:srgbClr val="FF0000"/>
                </a:solidFill>
              </a:rPr>
              <a:t> ж </a:t>
            </a:r>
            <a:r>
              <a:rPr lang="ru-RU" sz="2000" dirty="0" err="1">
                <a:solidFill>
                  <a:srgbClr val="FF0000"/>
                </a:solidFill>
              </a:rPr>
              <a:t>спокуса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заперечити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це</a:t>
            </a:r>
            <a:r>
              <a:rPr lang="ru-RU" sz="2000" dirty="0">
                <a:solidFill>
                  <a:srgbClr val="FF0000"/>
                </a:solidFill>
              </a:rPr>
              <a:t> є просто </a:t>
            </a:r>
            <a:r>
              <a:rPr lang="ru-RU" sz="2000" dirty="0" err="1">
                <a:solidFill>
                  <a:srgbClr val="FF0000"/>
                </a:solidFill>
              </a:rPr>
              <a:t>непереборною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954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8856984" cy="5447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Г. </a:t>
            </a:r>
            <a:r>
              <a:rPr lang="ru-RU" dirty="0" err="1"/>
              <a:t>Дейлі</a:t>
            </a:r>
            <a:r>
              <a:rPr lang="ru-RU" dirty="0"/>
              <a:t> </a:t>
            </a:r>
            <a:r>
              <a:rPr lang="ru-RU" dirty="0" err="1"/>
              <a:t>зауважує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окреслюється</a:t>
            </a:r>
            <a:r>
              <a:rPr lang="ru-RU" dirty="0"/>
              <a:t> </a:t>
            </a:r>
            <a:r>
              <a:rPr lang="ru-RU" dirty="0" err="1"/>
              <a:t>обмежувальна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ми переходимо </a:t>
            </a:r>
            <a:r>
              <a:rPr lang="ru-RU" sz="3600" dirty="0" err="1">
                <a:solidFill>
                  <a:srgbClr val="FF0000"/>
                </a:solidFill>
              </a:rPr>
              <a:t>від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економічної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теорії</a:t>
            </a:r>
            <a:r>
              <a:rPr lang="ru-RU" sz="3600" dirty="0">
                <a:solidFill>
                  <a:srgbClr val="FF0000"/>
                </a:solidFill>
              </a:rPr>
              <a:t> “</a:t>
            </a:r>
            <a:r>
              <a:rPr lang="ru-RU" sz="3600" dirty="0" err="1">
                <a:solidFill>
                  <a:srgbClr val="FF0000"/>
                </a:solidFill>
              </a:rPr>
              <a:t>порожнього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світу</a:t>
            </a:r>
            <a:r>
              <a:rPr lang="ru-RU" sz="3600" dirty="0">
                <a:solidFill>
                  <a:srgbClr val="FF0000"/>
                </a:solidFill>
              </a:rPr>
              <a:t>”</a:t>
            </a:r>
            <a:r>
              <a:rPr lang="ru-RU" dirty="0"/>
              <a:t> до </a:t>
            </a:r>
            <a:r>
              <a:rPr lang="ru-RU" sz="3200" dirty="0" err="1">
                <a:solidFill>
                  <a:srgbClr val="00B050"/>
                </a:solidFill>
              </a:rPr>
              <a:t>економічної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теорії</a:t>
            </a:r>
            <a:r>
              <a:rPr lang="ru-RU" sz="3200" dirty="0">
                <a:solidFill>
                  <a:srgbClr val="00B050"/>
                </a:solidFill>
              </a:rPr>
              <a:t> “</a:t>
            </a:r>
            <a:r>
              <a:rPr lang="ru-RU" sz="3200" dirty="0" err="1">
                <a:solidFill>
                  <a:srgbClr val="00B050"/>
                </a:solidFill>
              </a:rPr>
              <a:t>наповненого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світу</a:t>
            </a:r>
            <a:r>
              <a:rPr lang="ru-RU" sz="3200" dirty="0">
                <a:solidFill>
                  <a:srgbClr val="00B050"/>
                </a:solidFill>
              </a:rPr>
              <a:t>”;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вхідні</a:t>
            </a:r>
            <a:r>
              <a:rPr lang="ru-RU" dirty="0"/>
              <a:t> і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необмежені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до </a:t>
            </a:r>
            <a:r>
              <a:rPr lang="ru-RU" dirty="0" err="1"/>
              <a:t>світу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дедалі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більш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обмеженими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 і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обмеженого</a:t>
            </a:r>
            <a:r>
              <a:rPr lang="ru-RU" dirty="0"/>
              <a:t> за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логіка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незмінною</a:t>
            </a:r>
            <a:r>
              <a:rPr lang="ru-RU" dirty="0"/>
              <a:t> - </a:t>
            </a:r>
            <a:r>
              <a:rPr lang="ru-RU" sz="2800" dirty="0" err="1">
                <a:solidFill>
                  <a:srgbClr val="00B050"/>
                </a:solidFill>
              </a:rPr>
              <a:t>необхідно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заощаджувати</a:t>
            </a:r>
            <a:r>
              <a:rPr lang="ru-RU" sz="2800" dirty="0">
                <a:solidFill>
                  <a:srgbClr val="00B050"/>
                </a:solidFill>
              </a:rPr>
              <a:t> на </a:t>
            </a:r>
            <a:r>
              <a:rPr lang="ru-RU" sz="2800" dirty="0" err="1">
                <a:solidFill>
                  <a:srgbClr val="00B050"/>
                </a:solidFill>
              </a:rPr>
              <a:t>дефіцитних</a:t>
            </a:r>
            <a:r>
              <a:rPr lang="ru-RU" sz="2800" dirty="0">
                <a:solidFill>
                  <a:srgbClr val="00B050"/>
                </a:solidFill>
              </a:rPr>
              <a:t> факторах. 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Але </a:t>
            </a:r>
            <a:r>
              <a:rPr lang="ru-RU" dirty="0"/>
              <a:t>характер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докорінно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: </a:t>
            </a:r>
            <a:r>
              <a:rPr lang="ru-RU" dirty="0" err="1"/>
              <a:t>дефіцитними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u="sng" dirty="0"/>
              <a:t>не </a:t>
            </a:r>
            <a:r>
              <a:rPr lang="ru-RU" u="sng" dirty="0" err="1"/>
              <a:t>засоби</a:t>
            </a:r>
            <a:r>
              <a:rPr lang="ru-RU" u="sng" dirty="0"/>
              <a:t> </a:t>
            </a:r>
            <a:r>
              <a:rPr lang="ru-RU" u="sng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людьми, а </a:t>
            </a:r>
            <a:r>
              <a:rPr lang="ru-RU" b="1" u="sng" dirty="0" err="1"/>
              <a:t>природний</a:t>
            </a:r>
            <a:r>
              <a:rPr lang="ru-RU" b="1" u="sng" dirty="0"/>
              <a:t> </a:t>
            </a:r>
            <a:r>
              <a:rPr lang="ru-RU" b="1" u="sng" dirty="0" err="1"/>
              <a:t>капітал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; </a:t>
            </a:r>
            <a:r>
              <a:rPr lang="ru-RU" i="1" dirty="0" err="1">
                <a:solidFill>
                  <a:srgbClr val="00B050"/>
                </a:solidFill>
              </a:rPr>
              <a:t>тобто</a:t>
            </a:r>
            <a:r>
              <a:rPr lang="ru-RU" i="1" dirty="0">
                <a:solidFill>
                  <a:srgbClr val="00B050"/>
                </a:solidFill>
              </a:rPr>
              <a:t> не </a:t>
            </a:r>
            <a:r>
              <a:rPr lang="ru-RU" i="1" dirty="0" err="1">
                <a:solidFill>
                  <a:srgbClr val="00B050"/>
                </a:solidFill>
              </a:rPr>
              <a:t>рибальські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човни</a:t>
            </a:r>
            <a:r>
              <a:rPr lang="ru-RU" i="1" dirty="0">
                <a:solidFill>
                  <a:srgbClr val="00B050"/>
                </a:solidFill>
              </a:rPr>
              <a:t>, а </a:t>
            </a:r>
            <a:r>
              <a:rPr lang="ru-RU" i="1" dirty="0" err="1">
                <a:solidFill>
                  <a:srgbClr val="00B050"/>
                </a:solidFill>
              </a:rPr>
              <a:t>популяція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риби</a:t>
            </a:r>
            <a:r>
              <a:rPr lang="ru-RU" i="1" dirty="0">
                <a:solidFill>
                  <a:srgbClr val="00B050"/>
                </a:solidFill>
              </a:rPr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залишилась</a:t>
            </a:r>
            <a:r>
              <a:rPr lang="ru-RU" dirty="0"/>
              <a:t> у </a:t>
            </a:r>
            <a:r>
              <a:rPr lang="ru-RU" dirty="0" err="1"/>
              <a:t>морі</a:t>
            </a:r>
            <a:r>
              <a:rPr lang="ru-RU" dirty="0"/>
              <a:t>. Тому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повинна радикально </a:t>
            </a:r>
            <a:r>
              <a:rPr lang="ru-RU" dirty="0" err="1"/>
              <a:t>змінитись</a:t>
            </a:r>
            <a:r>
              <a:rPr lang="ru-RU" dirty="0"/>
              <a:t>.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є </a:t>
            </a:r>
            <a:r>
              <a:rPr lang="ru-RU" dirty="0" err="1"/>
              <a:t>одночасно</a:t>
            </a:r>
            <a:r>
              <a:rPr lang="ru-RU" dirty="0"/>
              <a:t> таким простим і очевидно </a:t>
            </a:r>
            <a:r>
              <a:rPr lang="ru-RU" dirty="0" err="1"/>
              <a:t>реалістичним</a:t>
            </a:r>
            <a:r>
              <a:rPr lang="ru-RU" dirty="0"/>
              <a:t>, </a:t>
            </a:r>
            <a:r>
              <a:rPr lang="ru-RU" dirty="0" err="1"/>
              <a:t>пояснює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послідовники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5956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36712"/>
            <a:ext cx="8676456" cy="4862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1995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опубліковано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заяву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 smtClean="0"/>
              <a:t>економістів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екологів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sz="2400" b="1" dirty="0"/>
              <a:t>“</a:t>
            </a:r>
            <a:r>
              <a:rPr lang="ru-RU" sz="2400" b="1" dirty="0" err="1"/>
              <a:t>Економічне</a:t>
            </a:r>
            <a:r>
              <a:rPr lang="ru-RU" sz="2400" b="1" dirty="0"/>
              <a:t> </a:t>
            </a:r>
            <a:r>
              <a:rPr lang="ru-RU" sz="2400" b="1" dirty="0" err="1"/>
              <a:t>зростання</a:t>
            </a:r>
            <a:r>
              <a:rPr lang="ru-RU" sz="2400" b="1" dirty="0"/>
              <a:t>, </a:t>
            </a:r>
            <a:r>
              <a:rPr lang="ru-RU" sz="2400" b="1" dirty="0" err="1" smtClean="0"/>
              <a:t>екологічний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потенціал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довкілля</a:t>
            </a:r>
            <a:r>
              <a:rPr lang="ru-RU" sz="2400" b="1" dirty="0"/>
              <a:t>”. </a:t>
            </a:r>
            <a:endParaRPr lang="ru-RU" sz="2400" b="1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заяві</a:t>
            </a:r>
            <a:r>
              <a:rPr lang="ru-RU" dirty="0"/>
              <a:t> </a:t>
            </a:r>
            <a:r>
              <a:rPr lang="ru-RU" dirty="0" err="1"/>
              <a:t>наголошується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err="1" smtClean="0"/>
              <a:t>по-перше</a:t>
            </a:r>
            <a:r>
              <a:rPr lang="ru-RU" sz="2000" dirty="0"/>
              <a:t>, </a:t>
            </a:r>
            <a:r>
              <a:rPr lang="ru-RU" sz="2000" dirty="0" err="1" smtClean="0"/>
              <a:t>ресурсна</a:t>
            </a:r>
            <a:r>
              <a:rPr lang="ru-RU" sz="2000" dirty="0" smtClean="0"/>
              <a:t> база </a:t>
            </a:r>
            <a:r>
              <a:rPr lang="ru-RU" sz="2000" dirty="0" err="1"/>
              <a:t>довкілля</a:t>
            </a:r>
            <a:r>
              <a:rPr lang="ru-RU" sz="2000" dirty="0"/>
              <a:t> є </a:t>
            </a:r>
            <a:r>
              <a:rPr lang="ru-RU" sz="2000" dirty="0" err="1"/>
              <a:t>скінченою</a:t>
            </a:r>
            <a:r>
              <a:rPr lang="ru-RU" sz="2000" dirty="0"/>
              <a:t>;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err="1" smtClean="0"/>
              <a:t>по-друге</a:t>
            </a:r>
            <a:r>
              <a:rPr lang="ru-RU" sz="2000" dirty="0"/>
              <a:t>, </a:t>
            </a:r>
            <a:r>
              <a:rPr lang="ru-RU" sz="2000" dirty="0" err="1"/>
              <a:t>екологічний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ru-RU" sz="2000" dirty="0"/>
              <a:t> </a:t>
            </a:r>
            <a:r>
              <a:rPr lang="ru-RU" sz="2000" dirty="0" err="1"/>
              <a:t>нашої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</a:t>
            </a:r>
            <a:r>
              <a:rPr lang="ru-RU" sz="2000" dirty="0" smtClean="0"/>
              <a:t>є </a:t>
            </a:r>
            <a:r>
              <a:rPr lang="ru-RU" sz="2000" dirty="0" err="1" smtClean="0"/>
              <a:t>обмеженим</a:t>
            </a:r>
            <a:r>
              <a:rPr lang="ru-RU" sz="2000" dirty="0" smtClean="0"/>
              <a:t> </a:t>
            </a:r>
            <a:r>
              <a:rPr lang="ru-RU" sz="2000" dirty="0"/>
              <a:t>і, 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err="1" smtClean="0"/>
              <a:t>по-третє</a:t>
            </a:r>
            <a:r>
              <a:rPr lang="ru-RU" sz="2000" dirty="0"/>
              <a:t>, </a:t>
            </a:r>
            <a:r>
              <a:rPr lang="ru-RU" sz="2000" dirty="0" err="1"/>
              <a:t>економічне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не є </a:t>
            </a:r>
            <a:r>
              <a:rPr lang="ru-RU" sz="2000" dirty="0" err="1"/>
              <a:t>панацеєю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погіршення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/>
              <a:t>довкілля</a:t>
            </a:r>
            <a:r>
              <a:rPr lang="ru-RU" sz="2000" dirty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err="1" smtClean="0"/>
              <a:t>Економічне</a:t>
            </a:r>
            <a:r>
              <a:rPr lang="ru-RU" dirty="0" smtClean="0"/>
              <a:t> </a:t>
            </a:r>
            <a:r>
              <a:rPr lang="ru-RU" dirty="0" err="1"/>
              <a:t>зростання</a:t>
            </a:r>
            <a:r>
              <a:rPr lang="ru-RU" dirty="0"/>
              <a:t> - </a:t>
            </a:r>
            <a:r>
              <a:rPr lang="ru-RU" dirty="0" err="1"/>
              <a:t>окрім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є </a:t>
            </a:r>
            <a:r>
              <a:rPr lang="ru-RU" dirty="0" err="1"/>
              <a:t>неправильним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endParaRPr lang="ru-RU" dirty="0"/>
          </a:p>
          <a:p>
            <a:pPr algn="just"/>
            <a:r>
              <a:rPr lang="ru-RU" dirty="0" err="1"/>
              <a:t>лікування</a:t>
            </a:r>
            <a:r>
              <a:rPr lang="ru-RU" dirty="0"/>
              <a:t>, є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sz="2800" dirty="0">
                <a:solidFill>
                  <a:srgbClr val="FF0000"/>
                </a:solidFill>
              </a:rPr>
              <a:t>головною причиною </a:t>
            </a:r>
            <a:r>
              <a:rPr lang="ru-RU" sz="2800" dirty="0" err="1">
                <a:solidFill>
                  <a:srgbClr val="FF0000"/>
                </a:solidFill>
              </a:rPr>
              <a:t>екологічної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деградації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dirty="0"/>
              <a:t>(разом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92415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85698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Треба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, </a:t>
            </a:r>
            <a:r>
              <a:rPr lang="ru-RU" dirty="0" err="1" smtClean="0"/>
              <a:t>визначене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збільшення</a:t>
            </a:r>
            <a:r>
              <a:rPr lang="ru-RU" dirty="0"/>
              <a:t> ВНП,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кількісний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smtClean="0"/>
              <a:t>компонент (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/>
              <a:t>потоку </a:t>
            </a:r>
            <a:r>
              <a:rPr lang="ru-RU" dirty="0" err="1"/>
              <a:t>ресурсів</a:t>
            </a:r>
            <a:r>
              <a:rPr lang="ru-RU" dirty="0"/>
              <a:t>) і на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нефізичний</a:t>
            </a:r>
            <a:r>
              <a:rPr lang="ru-RU" dirty="0"/>
              <a:t> </a:t>
            </a:r>
            <a:r>
              <a:rPr lang="ru-RU" dirty="0" smtClean="0"/>
              <a:t>компонент(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Тоді</a:t>
            </a:r>
            <a:r>
              <a:rPr lang="ru-RU" b="1" dirty="0" smtClean="0"/>
              <a:t> </a:t>
            </a:r>
            <a:r>
              <a:rPr lang="ru-RU" b="1" dirty="0" err="1"/>
              <a:t>стає</a:t>
            </a:r>
            <a:r>
              <a:rPr lang="ru-RU" b="1" dirty="0"/>
              <a:t> </a:t>
            </a:r>
            <a:r>
              <a:rPr lang="ru-RU" b="1" dirty="0" err="1"/>
              <a:t>зрозумілим</a:t>
            </a:r>
            <a:r>
              <a:rPr lang="ru-RU" b="1" dirty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загальне</a:t>
            </a:r>
            <a:r>
              <a:rPr lang="ru-RU" b="1" dirty="0" smtClean="0"/>
              <a:t> </a:t>
            </a:r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ресурсопотоку</a:t>
            </a:r>
            <a:r>
              <a:rPr lang="ru-RU" b="1" dirty="0"/>
              <a:t> є </a:t>
            </a:r>
            <a:r>
              <a:rPr lang="ru-RU" b="1" dirty="0" err="1"/>
              <a:t>насправді</a:t>
            </a:r>
            <a:r>
              <a:rPr lang="ru-RU" b="1" dirty="0"/>
              <a:t> головною </a:t>
            </a:r>
            <a:r>
              <a:rPr lang="ru-RU" b="1" dirty="0" smtClean="0"/>
              <a:t>причиною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деградації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довкілля</a:t>
            </a:r>
            <a:r>
              <a:rPr lang="ru-RU" b="1" dirty="0"/>
              <a:t>, в той час як </a:t>
            </a:r>
            <a:r>
              <a:rPr lang="ru-RU" b="1" dirty="0" err="1"/>
              <a:t>поліпшення</a:t>
            </a:r>
            <a:r>
              <a:rPr lang="ru-RU" b="1" dirty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зберігати</a:t>
            </a:r>
            <a:r>
              <a:rPr lang="ru-RU" b="1" dirty="0"/>
              <a:t> </a:t>
            </a:r>
            <a:r>
              <a:rPr lang="ru-RU" b="1" dirty="0" err="1"/>
              <a:t>довкілля</a:t>
            </a:r>
            <a:r>
              <a:rPr lang="ru-RU" b="1" dirty="0"/>
              <a:t> шляхом </a:t>
            </a:r>
            <a:r>
              <a:rPr lang="ru-RU" b="1" dirty="0" err="1"/>
              <a:t>зменшення</a:t>
            </a:r>
            <a:r>
              <a:rPr lang="ru-RU" b="1" dirty="0"/>
              <a:t> </a:t>
            </a:r>
            <a:r>
              <a:rPr lang="ru-RU" b="1" dirty="0" smtClean="0"/>
              <a:t>потоку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безпечної</a:t>
            </a:r>
            <a:r>
              <a:rPr lang="ru-RU" b="1" dirty="0"/>
              <a:t> </a:t>
            </a:r>
            <a:r>
              <a:rPr lang="ru-RU" b="1" dirty="0" err="1"/>
              <a:t>комбінації</a:t>
            </a:r>
            <a:r>
              <a:rPr lang="ru-RU" b="1" dirty="0"/>
              <a:t> </a:t>
            </a:r>
            <a:r>
              <a:rPr lang="ru-RU" b="1" dirty="0" err="1"/>
              <a:t>продуктів</a:t>
            </a:r>
            <a:r>
              <a:rPr lang="ru-RU" b="1" dirty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чином, </a:t>
            </a:r>
            <a:r>
              <a:rPr lang="ru-RU" sz="2800" dirty="0" err="1">
                <a:solidFill>
                  <a:srgbClr val="00B050"/>
                </a:solidFill>
              </a:rPr>
              <a:t>розвиток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суспільства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>
                <a:solidFill>
                  <a:srgbClr val="FF0000"/>
                </a:solidFill>
              </a:rPr>
              <a:t>підвищення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ефективності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ресурсів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/>
              <a:t>без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(</a:t>
            </a:r>
            <a:r>
              <a:rPr lang="ru-RU" sz="2000" dirty="0" err="1">
                <a:solidFill>
                  <a:srgbClr val="FF0000"/>
                </a:solidFill>
              </a:rPr>
              <a:t>збільшення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ресурсопотоку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сталим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розвитком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фізичному</a:t>
            </a:r>
            <a:r>
              <a:rPr lang="ru-RU" dirty="0" smtClean="0"/>
              <a:t>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антиекономічним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шкідливим</a:t>
            </a:r>
            <a:r>
              <a:rPr lang="ru-RU" dirty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u="sng" dirty="0" err="1" smtClean="0"/>
              <a:t>починаючи</a:t>
            </a:r>
            <a:r>
              <a:rPr lang="ru-RU" u="sng" dirty="0" smtClean="0"/>
              <a:t> </a:t>
            </a:r>
            <a:r>
              <a:rPr lang="ru-RU" u="sng" dirty="0"/>
              <a:t>з </a:t>
            </a:r>
            <a:r>
              <a:rPr lang="ru-RU" u="sng" dirty="0" err="1"/>
              <a:t>певної</a:t>
            </a:r>
            <a:r>
              <a:rPr lang="ru-RU" u="sng" dirty="0"/>
              <a:t> </a:t>
            </a:r>
            <a:r>
              <a:rPr lang="ru-RU" u="sng" dirty="0" err="1"/>
              <a:t>величини</a:t>
            </a:r>
            <a:r>
              <a:rPr lang="ru-RU" u="sng" dirty="0"/>
              <a:t>, </a:t>
            </a:r>
            <a:r>
              <a:rPr lang="ru-RU" u="sng" dirty="0" err="1"/>
              <a:t>збільшення</a:t>
            </a:r>
            <a:r>
              <a:rPr lang="ru-RU" u="sng" dirty="0"/>
              <a:t> потоку </a:t>
            </a:r>
            <a:r>
              <a:rPr lang="ru-RU" u="sng" dirty="0" err="1"/>
              <a:t>ресурсів</a:t>
            </a:r>
            <a:r>
              <a:rPr lang="ru-RU" u="sng" dirty="0"/>
              <a:t> </a:t>
            </a:r>
            <a:r>
              <a:rPr lang="ru-RU" u="sng" dirty="0" err="1"/>
              <a:t>може</a:t>
            </a:r>
            <a:r>
              <a:rPr lang="ru-RU" u="sng" dirty="0"/>
              <a:t> </a:t>
            </a:r>
            <a:r>
              <a:rPr lang="ru-RU" u="sng" dirty="0" err="1" smtClean="0"/>
              <a:t>призвести</a:t>
            </a:r>
            <a:r>
              <a:rPr lang="ru-RU" u="sng" dirty="0" smtClean="0"/>
              <a:t> до </a:t>
            </a:r>
            <a:r>
              <a:rPr lang="ru-RU" u="sng" dirty="0"/>
              <a:t>того,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екологічні</a:t>
            </a:r>
            <a:r>
              <a:rPr lang="ru-RU" u="sng" dirty="0"/>
              <a:t> </a:t>
            </a:r>
            <a:r>
              <a:rPr lang="ru-RU" u="sng" dirty="0" err="1"/>
              <a:t>витрати</a:t>
            </a:r>
            <a:r>
              <a:rPr lang="ru-RU" u="sng" dirty="0"/>
              <a:t> </a:t>
            </a:r>
            <a:r>
              <a:rPr lang="ru-RU" u="sng" dirty="0" err="1"/>
              <a:t>будуть</a:t>
            </a:r>
            <a:r>
              <a:rPr lang="ru-RU" u="sng" dirty="0"/>
              <a:t> </a:t>
            </a:r>
            <a:r>
              <a:rPr lang="ru-RU" u="sng" dirty="0" err="1"/>
              <a:t>зростати</a:t>
            </a:r>
            <a:r>
              <a:rPr lang="ru-RU" u="sng" dirty="0"/>
              <a:t> </a:t>
            </a:r>
            <a:r>
              <a:rPr lang="ru-RU" u="sng" dirty="0" err="1"/>
              <a:t>швидше</a:t>
            </a:r>
            <a:r>
              <a:rPr lang="ru-RU" u="sng" dirty="0"/>
              <a:t>, </a:t>
            </a:r>
            <a:r>
              <a:rPr lang="ru-RU" u="sng" dirty="0" err="1"/>
              <a:t>ніж</a:t>
            </a:r>
            <a:r>
              <a:rPr lang="ru-RU" u="sng" dirty="0"/>
              <a:t> </a:t>
            </a:r>
            <a:r>
              <a:rPr lang="ru-RU" u="sng" dirty="0" err="1" smtClean="0"/>
              <a:t>вироблені</a:t>
            </a:r>
            <a:r>
              <a:rPr lang="ru-RU" u="sng" dirty="0" smtClean="0"/>
              <a:t> блага</a:t>
            </a:r>
            <a:r>
              <a:rPr lang="ru-RU" u="sng" dirty="0"/>
              <a:t>, </a:t>
            </a:r>
            <a:r>
              <a:rPr lang="ru-RU" u="sng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accent2">
                    <a:lumMod val="75000"/>
                  </a:schemeClr>
                </a:solidFill>
              </a:rPr>
              <a:t>зробить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 нас </a:t>
            </a:r>
            <a:r>
              <a:rPr lang="ru-RU" u="sng" dirty="0" err="1">
                <a:solidFill>
                  <a:schemeClr val="accent2">
                    <a:lumMod val="75000"/>
                  </a:schemeClr>
                </a:solidFill>
              </a:rPr>
              <a:t>біднішими</a:t>
            </a:r>
            <a:r>
              <a:rPr lang="ru-RU" u="sng" dirty="0"/>
              <a:t>, а не </a:t>
            </a:r>
            <a:r>
              <a:rPr lang="ru-RU" u="sng" dirty="0" err="1"/>
              <a:t>багатшими</a:t>
            </a:r>
            <a:r>
              <a:rPr lang="ru-RU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3899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6604"/>
            <a:ext cx="8784976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7849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Cyrl-AZ" dirty="0" smtClean="0"/>
              <a:t>Поняття </a:t>
            </a:r>
            <a:r>
              <a:rPr lang="az-Cyrl-AZ" sz="2000" dirty="0" smtClean="0">
                <a:solidFill>
                  <a:srgbClr val="7030A0"/>
                </a:solidFill>
              </a:rPr>
              <a:t>«екологічний слід» </a:t>
            </a:r>
            <a:r>
              <a:rPr lang="az-Cyrl-AZ" dirty="0" smtClean="0"/>
              <a:t>було вперше використане офіційно в 1992 році Вільямом Рісом.</a:t>
            </a:r>
          </a:p>
          <a:p>
            <a:pPr algn="just"/>
            <a:r>
              <a:rPr lang="az-Cyrl-AZ" dirty="0" smtClean="0"/>
              <a:t> </a:t>
            </a:r>
          </a:p>
          <a:p>
            <a:pPr algn="just"/>
            <a:r>
              <a:rPr lang="az-Cyrl-AZ" dirty="0" smtClean="0"/>
              <a:t>Цей індикатор ще називають </a:t>
            </a:r>
            <a:r>
              <a:rPr lang="az-Cyrl-AZ" dirty="0" smtClean="0">
                <a:solidFill>
                  <a:srgbClr val="7030A0"/>
                </a:solidFill>
              </a:rPr>
              <a:t>«показником тиску на природу».</a:t>
            </a:r>
          </a:p>
          <a:p>
            <a:pPr algn="just"/>
            <a:r>
              <a:rPr lang="az-Cyrl-AZ" dirty="0" smtClean="0"/>
              <a:t> Він допомагає встановити, скільки земельних та водних ресурсів використовується людиною для виробництва, споживання та утилізації необхідних для її життєдіяльності товарів та послуг. </a:t>
            </a:r>
          </a:p>
          <a:p>
            <a:pPr algn="just"/>
            <a:r>
              <a:rPr lang="az-Cyrl-AZ" dirty="0" smtClean="0"/>
              <a:t>ООН вираховує екологічний слід людства щорічно.</a:t>
            </a:r>
            <a:endParaRPr lang="en-GB" dirty="0"/>
          </a:p>
        </p:txBody>
      </p:sp>
      <p:pic>
        <p:nvPicPr>
          <p:cNvPr id="4" name="Рисунок 3" descr="завантаженн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368" y="4435405"/>
            <a:ext cx="5581128" cy="24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613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50" y="1471613"/>
            <a:ext cx="8569325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ЦІЛІ СТАЛОГО РОЗВИТКУ 2030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852738"/>
            <a:ext cx="6435725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04813"/>
            <a:ext cx="885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7200"/>
            <a:ext cx="2114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568952" cy="1450757"/>
          </a:xfrm>
        </p:spPr>
        <p:txBody>
          <a:bodyPr>
            <a:normAutofit/>
          </a:bodyPr>
          <a:lstStyle/>
          <a:p>
            <a:pPr algn="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ЗАВДАННЯ № 1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БАЛИ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2084457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8136904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Переглянути 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сторінку на </a:t>
            </a:r>
            <a:r>
              <a:rPr lang="uk-UA" altLang="ru-RU" dirty="0" err="1" smtClean="0">
                <a:solidFill>
                  <a:srgbClr val="202124"/>
                </a:solidFill>
                <a:latin typeface="Google Sans"/>
              </a:rPr>
              <a:t>гугл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 диску </a:t>
            </a:r>
            <a:r>
              <a:rPr lang="ru-RU" altLang="ru-RU" dirty="0">
                <a:solidFill>
                  <a:srgbClr val="202124"/>
                </a:solidFill>
                <a:latin typeface="Google Sans"/>
                <a:hlinkClick r:id="rId2"/>
              </a:rPr>
              <a:t>https://</a:t>
            </a:r>
            <a:r>
              <a:rPr lang="ru-RU" altLang="ru-RU" dirty="0" smtClean="0">
                <a:solidFill>
                  <a:srgbClr val="202124"/>
                </a:solidFill>
                <a:latin typeface="Google Sans"/>
                <a:hlinkClick r:id="rId2"/>
              </a:rPr>
              <a:t>docs.google.com/spreadsheets/d/1ff6Bn5COGokTz6vWvbXiYPhOEYRQ7owJ0JVqZCSeYXs/edit?usp=sharing</a:t>
            </a:r>
            <a:r>
              <a:rPr lang="en-US" altLang="ru-RU" dirty="0" smtClean="0">
                <a:solidFill>
                  <a:srgbClr val="202124"/>
                </a:solidFill>
                <a:latin typeface="Google Sans"/>
              </a:rPr>
              <a:t> 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на 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3 сторінці приклад таблиці, в якій  упродовж цього тижня вести облік </a:t>
            </a:r>
            <a:r>
              <a:rPr lang="uk-UA" altLang="ru-RU" sz="3200" dirty="0" smtClean="0">
                <a:solidFill>
                  <a:srgbClr val="202124"/>
                </a:solidFill>
                <a:latin typeface="Google Sans"/>
              </a:rPr>
              <a:t>продуктів харчування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, які будуть куплені в період з 10-17 лютого (вказати де саме: Інтернет, базар (облаштований або стихійний), магазин (назва): найменування, вага, фото продукту та  етикетки, де добре видно маркування.</a:t>
            </a:r>
          </a:p>
          <a:p>
            <a:pPr marL="342900" lvl="0" indent="-342900">
              <a:buAutoNum type="arabicPeriod"/>
            </a:pP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Знайти в мережі Інтернет що означають маркування на куплених товарах, додати посилання на </a:t>
            </a:r>
            <a:r>
              <a:rPr lang="uk-UA" altLang="ru-RU" dirty="0" err="1" smtClean="0">
                <a:solidFill>
                  <a:srgbClr val="202124"/>
                </a:solidFill>
                <a:latin typeface="Google Sans"/>
              </a:rPr>
              <a:t>розшифровку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 маркування і короткий її опис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.</a:t>
            </a:r>
            <a:endParaRPr lang="en-US" altLang="ru-RU" dirty="0" smtClean="0">
              <a:solidFill>
                <a:srgbClr val="202124"/>
              </a:solidFill>
              <a:latin typeface="Google Sans"/>
            </a:endParaRPr>
          </a:p>
          <a:p>
            <a:pPr marL="342900" lvl="0" indent="-342900">
              <a:buAutoNum type="arabicPeriod"/>
            </a:pPr>
            <a:r>
              <a:rPr lang="ru-RU" altLang="ru-RU" dirty="0" err="1" smtClean="0">
                <a:solidFill>
                  <a:srgbClr val="202124"/>
                </a:solidFill>
                <a:latin typeface="Google Sans"/>
              </a:rPr>
              <a:t>Враховуючи</a:t>
            </a:r>
            <a:r>
              <a:rPr lang="ru-RU" altLang="ru-RU" dirty="0" smtClean="0">
                <a:solidFill>
                  <a:srgbClr val="202124"/>
                </a:solidFill>
                <a:latin typeface="Google Sans"/>
              </a:rPr>
              <a:t> в</a:t>
            </a:r>
            <a:r>
              <a:rPr lang="uk-UA" altLang="ru-RU" dirty="0" smtClean="0">
                <a:solidFill>
                  <a:srgbClr val="202124"/>
                </a:solidFill>
                <a:latin typeface="Google Sans"/>
              </a:rPr>
              <a:t>сі вимоги в таблиці створити презентацію і бути готовим її доповідати 18.02 на парі – </a:t>
            </a:r>
            <a:r>
              <a:rPr lang="uk-UA" altLang="ru-RU" dirty="0" smtClean="0">
                <a:solidFill>
                  <a:srgbClr val="FF0000"/>
                </a:solidFill>
                <a:latin typeface="Google Sans"/>
              </a:rPr>
              <a:t>присутність </a:t>
            </a:r>
            <a:r>
              <a:rPr lang="uk-UA" altLang="ru-RU" dirty="0" err="1" smtClean="0">
                <a:solidFill>
                  <a:srgbClr val="FF0000"/>
                </a:solidFill>
                <a:latin typeface="Google Sans"/>
              </a:rPr>
              <a:t>офлайн</a:t>
            </a:r>
            <a:r>
              <a:rPr lang="uk-UA" altLang="ru-RU" dirty="0" smtClean="0">
                <a:solidFill>
                  <a:srgbClr val="FF0000"/>
                </a:solidFill>
                <a:latin typeface="Google Sans"/>
              </a:rPr>
              <a:t> </a:t>
            </a:r>
            <a:r>
              <a:rPr lang="uk-UA" altLang="ru-RU" dirty="0" err="1" smtClean="0">
                <a:solidFill>
                  <a:srgbClr val="FF0000"/>
                </a:solidFill>
                <a:latin typeface="Google Sans"/>
              </a:rPr>
              <a:t>обов</a:t>
            </a:r>
            <a:r>
              <a:rPr lang="en-US" altLang="ru-RU" dirty="0" smtClean="0">
                <a:solidFill>
                  <a:srgbClr val="FF0000"/>
                </a:solidFill>
                <a:latin typeface="Google Sans"/>
              </a:rPr>
              <a:t>’</a:t>
            </a:r>
            <a:r>
              <a:rPr lang="ru-RU" altLang="ru-RU" dirty="0" err="1" smtClean="0">
                <a:solidFill>
                  <a:srgbClr val="FF0000"/>
                </a:solidFill>
                <a:latin typeface="Google Sans"/>
              </a:rPr>
              <a:t>язкова</a:t>
            </a:r>
            <a:r>
              <a:rPr lang="ru-RU" altLang="ru-RU" dirty="0" smtClean="0">
                <a:solidFill>
                  <a:srgbClr val="FF0000"/>
                </a:solidFill>
                <a:latin typeface="Google Sans"/>
              </a:rPr>
              <a:t>!</a:t>
            </a:r>
            <a:endParaRPr lang="uk-UA" altLang="ru-RU" dirty="0" smtClean="0">
              <a:solidFill>
                <a:srgbClr val="FF0000"/>
              </a:solidFill>
              <a:latin typeface="Google Sans"/>
            </a:endParaRPr>
          </a:p>
          <a:p>
            <a:pPr marL="342900" lvl="0" indent="-342900">
              <a:buAutoNum type="arabicPeriod"/>
            </a:pPr>
            <a:endParaRPr lang="ru-RU" altLang="ru-RU" dirty="0" smtClean="0">
              <a:solidFill>
                <a:srgbClr val="202124"/>
              </a:solidFill>
              <a:latin typeface="Google Sans"/>
            </a:endParaRPr>
          </a:p>
          <a:p>
            <a:pPr lvl="0"/>
            <a:endParaRPr lang="ru-RU" altLang="ru-RU" dirty="0">
              <a:solidFill>
                <a:srgbClr val="202124"/>
              </a:solidFill>
              <a:latin typeface="Google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0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4032448" cy="100811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err="1">
                <a:solidFill>
                  <a:srgbClr val="FF0000"/>
                </a:solidFill>
              </a:rPr>
              <a:t>Питання</a:t>
            </a:r>
            <a:r>
              <a:rPr lang="ru-RU" sz="2000" b="1" dirty="0">
                <a:solidFill>
                  <a:srgbClr val="FF0000"/>
                </a:solidFill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</a:rPr>
              <a:t>самоперевірки</a:t>
            </a:r>
            <a:r>
              <a:rPr lang="ru-RU" sz="2000" b="1" dirty="0">
                <a:solidFill>
                  <a:srgbClr val="FF0000"/>
                </a:solidFill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</a:rPr>
              <a:t>самопідготовки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8892480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1</a:t>
            </a:r>
            <a:r>
              <a:rPr lang="ru-RU" sz="1400" dirty="0"/>
              <a:t>.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терміну</a:t>
            </a:r>
            <a:r>
              <a:rPr lang="ru-RU" sz="1400" dirty="0"/>
              <a:t> “</a:t>
            </a:r>
            <a:r>
              <a:rPr lang="ru-RU" sz="1400" dirty="0" err="1"/>
              <a:t>сталий</a:t>
            </a:r>
            <a:r>
              <a:rPr lang="ru-RU" sz="1400" dirty="0"/>
              <a:t> </a:t>
            </a:r>
            <a:r>
              <a:rPr lang="ru-RU" sz="1400" dirty="0" err="1"/>
              <a:t>розвиток</a:t>
            </a:r>
            <a:r>
              <a:rPr lang="ru-RU" sz="1400" dirty="0"/>
              <a:t>” і </a:t>
            </a:r>
            <a:r>
              <a:rPr lang="ru-RU" sz="1400" dirty="0" err="1"/>
              <a:t>аналіз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змісту</a:t>
            </a:r>
            <a:r>
              <a:rPr lang="ru-RU" sz="1400" dirty="0"/>
              <a:t>.</a:t>
            </a:r>
          </a:p>
          <a:p>
            <a:r>
              <a:rPr lang="ru-RU" sz="1400" dirty="0"/>
              <a:t>2. </a:t>
            </a:r>
            <a:r>
              <a:rPr lang="ru-RU" sz="1400" dirty="0" err="1"/>
              <a:t>Хто</a:t>
            </a:r>
            <a:r>
              <a:rPr lang="ru-RU" sz="1400" dirty="0"/>
              <a:t> є автором </a:t>
            </a:r>
            <a:r>
              <a:rPr lang="ru-RU" sz="1400" dirty="0" err="1"/>
              <a:t>економічної</a:t>
            </a:r>
            <a:r>
              <a:rPr lang="ru-RU" sz="1400" dirty="0"/>
              <a:t> </a:t>
            </a:r>
            <a:r>
              <a:rPr lang="ru-RU" sz="1400" dirty="0" err="1"/>
              <a:t>теорії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?</a:t>
            </a:r>
          </a:p>
          <a:p>
            <a:r>
              <a:rPr lang="ru-RU" sz="1400" dirty="0"/>
              <a:t>3. Коли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офіційно</a:t>
            </a:r>
            <a:r>
              <a:rPr lang="ru-RU" sz="1400" dirty="0"/>
              <a:t> </a:t>
            </a:r>
            <a:r>
              <a:rPr lang="ru-RU" sz="1400" dirty="0" err="1"/>
              <a:t>задекларовано</a:t>
            </a:r>
            <a:r>
              <a:rPr lang="ru-RU" sz="1400" dirty="0"/>
              <a:t> принцип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?</a:t>
            </a:r>
          </a:p>
          <a:p>
            <a:r>
              <a:rPr lang="ru-RU" sz="1400" dirty="0"/>
              <a:t>4. </a:t>
            </a:r>
            <a:r>
              <a:rPr lang="ru-RU" sz="1400" dirty="0" err="1"/>
              <a:t>Хто</a:t>
            </a:r>
            <a:r>
              <a:rPr lang="ru-RU" sz="1400" dirty="0"/>
              <a:t> і коли </a:t>
            </a:r>
            <a:r>
              <a:rPr lang="ru-RU" sz="1400" dirty="0" err="1"/>
              <a:t>запропонував</a:t>
            </a:r>
            <a:r>
              <a:rPr lang="ru-RU" sz="1400" dirty="0"/>
              <a:t> </a:t>
            </a:r>
            <a:r>
              <a:rPr lang="ru-RU" sz="1400" dirty="0" err="1"/>
              <a:t>концепцію</a:t>
            </a:r>
            <a:r>
              <a:rPr lang="ru-RU" sz="1400" dirty="0"/>
              <a:t> </a:t>
            </a:r>
            <a:r>
              <a:rPr lang="ru-RU" sz="1400" dirty="0" err="1"/>
              <a:t>стабільної</a:t>
            </a:r>
            <a:r>
              <a:rPr lang="ru-RU" sz="1400" dirty="0"/>
              <a:t> </a:t>
            </a:r>
            <a:r>
              <a:rPr lang="ru-RU" sz="1400" dirty="0" err="1"/>
              <a:t>економіки</a:t>
            </a:r>
            <a:r>
              <a:rPr lang="ru-RU" sz="1400" dirty="0"/>
              <a:t>?</a:t>
            </a:r>
          </a:p>
          <a:p>
            <a:r>
              <a:rPr lang="ru-RU" sz="1400" dirty="0"/>
              <a:t>5. </a:t>
            </a:r>
            <a:r>
              <a:rPr lang="ru-RU" sz="1400" dirty="0" err="1"/>
              <a:t>Стратегічна</a:t>
            </a:r>
            <a:r>
              <a:rPr lang="ru-RU" sz="1400" dirty="0"/>
              <a:t> мета та </a:t>
            </a:r>
            <a:r>
              <a:rPr lang="ru-RU" sz="1400" dirty="0" err="1"/>
              <a:t>завдання</a:t>
            </a:r>
            <a:r>
              <a:rPr lang="ru-RU" sz="1400" dirty="0"/>
              <a:t> </a:t>
            </a:r>
            <a:r>
              <a:rPr lang="ru-RU" sz="1400" dirty="0" err="1"/>
              <a:t>стратегії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.</a:t>
            </a:r>
          </a:p>
          <a:p>
            <a:r>
              <a:rPr lang="ru-RU" sz="1400" dirty="0"/>
              <a:t>6. </a:t>
            </a:r>
            <a:r>
              <a:rPr lang="ru-RU" sz="1400" dirty="0" err="1"/>
              <a:t>Назвіть</a:t>
            </a:r>
            <a:r>
              <a:rPr lang="ru-RU" sz="1400" dirty="0"/>
              <a:t> </a:t>
            </a:r>
            <a:r>
              <a:rPr lang="ru-RU" sz="1400" dirty="0" err="1"/>
              <a:t>головні</a:t>
            </a:r>
            <a:r>
              <a:rPr lang="ru-RU" sz="1400" dirty="0"/>
              <a:t> </a:t>
            </a:r>
            <a:r>
              <a:rPr lang="ru-RU" sz="1400" dirty="0" err="1"/>
              <a:t>принципи</a:t>
            </a:r>
            <a:r>
              <a:rPr lang="ru-RU" sz="1400" dirty="0"/>
              <a:t> </a:t>
            </a:r>
            <a:r>
              <a:rPr lang="ru-RU" sz="1400" dirty="0" err="1"/>
              <a:t>стратегії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.</a:t>
            </a:r>
          </a:p>
          <a:p>
            <a:r>
              <a:rPr lang="ru-RU" sz="1400" dirty="0"/>
              <a:t>7.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сфери</a:t>
            </a:r>
            <a:r>
              <a:rPr lang="ru-RU" sz="1400" dirty="0"/>
              <a:t> </a:t>
            </a:r>
            <a:r>
              <a:rPr lang="ru-RU" sz="1400" dirty="0" err="1"/>
              <a:t>охоплює</a:t>
            </a:r>
            <a:r>
              <a:rPr lang="ru-RU" sz="1400" dirty="0"/>
              <a:t> проблема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?</a:t>
            </a:r>
          </a:p>
          <a:p>
            <a:r>
              <a:rPr lang="ru-RU" sz="1400" dirty="0"/>
              <a:t>8. </a:t>
            </a:r>
            <a:r>
              <a:rPr lang="ru-RU" sz="1400" dirty="0" err="1"/>
              <a:t>Прокоментуйте</a:t>
            </a:r>
            <a:r>
              <a:rPr lang="ru-RU" sz="1400" dirty="0"/>
              <a:t> принцип </a:t>
            </a:r>
            <a:r>
              <a:rPr lang="ru-RU" sz="1400" dirty="0" err="1"/>
              <a:t>самообмеження</a:t>
            </a:r>
            <a:r>
              <a:rPr lang="ru-RU" sz="1400" dirty="0"/>
              <a:t> в </a:t>
            </a:r>
            <a:r>
              <a:rPr lang="ru-RU" sz="1400" dirty="0" err="1"/>
              <a:t>концепції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endParaRPr lang="ru-RU" sz="1400" dirty="0"/>
          </a:p>
          <a:p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суспільства</a:t>
            </a:r>
            <a:r>
              <a:rPr lang="ru-RU" sz="1400" dirty="0"/>
              <a:t>.</a:t>
            </a:r>
          </a:p>
          <a:p>
            <a:r>
              <a:rPr lang="ru-RU" sz="1400" dirty="0"/>
              <a:t>9. Коли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офіційно</a:t>
            </a:r>
            <a:r>
              <a:rPr lang="ru-RU" sz="1400" dirty="0"/>
              <a:t> </a:t>
            </a:r>
            <a:r>
              <a:rPr lang="ru-RU" sz="1400" dirty="0" err="1"/>
              <a:t>задекларовано</a:t>
            </a:r>
            <a:r>
              <a:rPr lang="ru-RU" sz="1400" dirty="0"/>
              <a:t> принцип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?</a:t>
            </a:r>
          </a:p>
          <a:p>
            <a:r>
              <a:rPr lang="ru-RU" sz="1400" dirty="0"/>
              <a:t>10. </a:t>
            </a:r>
            <a:r>
              <a:rPr lang="ru-RU" sz="1400" dirty="0" err="1"/>
              <a:t>Хто</a:t>
            </a:r>
            <a:r>
              <a:rPr lang="ru-RU" sz="1400" dirty="0"/>
              <a:t> і коли </a:t>
            </a:r>
            <a:r>
              <a:rPr lang="ru-RU" sz="1400" dirty="0" err="1"/>
              <a:t>запропонував</a:t>
            </a:r>
            <a:r>
              <a:rPr lang="ru-RU" sz="1400" dirty="0"/>
              <a:t> </a:t>
            </a:r>
            <a:r>
              <a:rPr lang="ru-RU" sz="1400" dirty="0" err="1"/>
              <a:t>концепцію</a:t>
            </a:r>
            <a:r>
              <a:rPr lang="ru-RU" sz="1400" dirty="0"/>
              <a:t> </a:t>
            </a:r>
            <a:r>
              <a:rPr lang="ru-RU" sz="1400" dirty="0" err="1"/>
              <a:t>стабільної</a:t>
            </a:r>
            <a:r>
              <a:rPr lang="ru-RU" sz="1400" dirty="0"/>
              <a:t> </a:t>
            </a:r>
            <a:r>
              <a:rPr lang="ru-RU" sz="1400" dirty="0" err="1"/>
              <a:t>економіки</a:t>
            </a:r>
            <a:r>
              <a:rPr lang="ru-RU" sz="1400" dirty="0"/>
              <a:t>?</a:t>
            </a:r>
          </a:p>
          <a:p>
            <a:r>
              <a:rPr lang="ru-RU" sz="1400" dirty="0"/>
              <a:t>11. </a:t>
            </a:r>
            <a:r>
              <a:rPr lang="ru-RU" sz="1400" dirty="0" err="1"/>
              <a:t>Стратегічна</a:t>
            </a:r>
            <a:r>
              <a:rPr lang="ru-RU" sz="1400" dirty="0"/>
              <a:t> мета та </a:t>
            </a:r>
            <a:r>
              <a:rPr lang="ru-RU" sz="1400" dirty="0" err="1"/>
              <a:t>завдання</a:t>
            </a:r>
            <a:r>
              <a:rPr lang="ru-RU" sz="1400" dirty="0"/>
              <a:t> </a:t>
            </a:r>
            <a:r>
              <a:rPr lang="ru-RU" sz="1400" dirty="0" err="1"/>
              <a:t>стратегії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.</a:t>
            </a:r>
          </a:p>
          <a:p>
            <a:r>
              <a:rPr lang="ru-RU" sz="1400" dirty="0"/>
              <a:t>12. </a:t>
            </a:r>
            <a:r>
              <a:rPr lang="ru-RU" sz="1400" dirty="0" err="1"/>
              <a:t>Назвіть</a:t>
            </a:r>
            <a:r>
              <a:rPr lang="ru-RU" sz="1400" dirty="0"/>
              <a:t> </a:t>
            </a:r>
            <a:r>
              <a:rPr lang="ru-RU" sz="1400" dirty="0" err="1"/>
              <a:t>головні</a:t>
            </a:r>
            <a:r>
              <a:rPr lang="ru-RU" sz="1400" dirty="0"/>
              <a:t> </a:t>
            </a:r>
            <a:r>
              <a:rPr lang="ru-RU" sz="1400" dirty="0" err="1"/>
              <a:t>принципи</a:t>
            </a:r>
            <a:r>
              <a:rPr lang="ru-RU" sz="1400" dirty="0"/>
              <a:t> </a:t>
            </a:r>
            <a:r>
              <a:rPr lang="ru-RU" sz="1400" dirty="0" err="1"/>
              <a:t>стратегії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.</a:t>
            </a:r>
          </a:p>
          <a:p>
            <a:r>
              <a:rPr lang="ru-RU" sz="1400" dirty="0"/>
              <a:t>13.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фактори</a:t>
            </a:r>
            <a:r>
              <a:rPr lang="ru-RU" sz="1400" dirty="0"/>
              <a:t> </a:t>
            </a:r>
            <a:r>
              <a:rPr lang="ru-RU" sz="1400" dirty="0" err="1"/>
              <a:t>ризику</a:t>
            </a:r>
            <a:r>
              <a:rPr lang="ru-RU" sz="1400" dirty="0"/>
              <a:t> для </a:t>
            </a:r>
            <a:r>
              <a:rPr lang="ru-RU" sz="1400" dirty="0" err="1"/>
              <a:t>стратегії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Ви </a:t>
            </a:r>
            <a:r>
              <a:rPr lang="ru-RU" sz="1400" dirty="0" err="1"/>
              <a:t>знаєте</a:t>
            </a:r>
            <a:r>
              <a:rPr lang="ru-RU" sz="1400" dirty="0"/>
              <a:t>?</a:t>
            </a:r>
          </a:p>
          <a:p>
            <a:r>
              <a:rPr lang="ru-RU" sz="1400" dirty="0"/>
              <a:t>14. </a:t>
            </a:r>
            <a:r>
              <a:rPr lang="ru-RU" sz="1400" dirty="0" err="1"/>
              <a:t>Що</a:t>
            </a:r>
            <a:r>
              <a:rPr lang="ru-RU" sz="1400" dirty="0"/>
              <a:t> є основною проблемою переходу до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?</a:t>
            </a:r>
          </a:p>
          <a:p>
            <a:r>
              <a:rPr lang="ru-RU" sz="1400" dirty="0"/>
              <a:t>15.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</a:t>
            </a:r>
            <a:r>
              <a:rPr lang="ru-RU" sz="1400" dirty="0"/>
              <a:t> </a:t>
            </a:r>
            <a:r>
              <a:rPr lang="ru-RU" sz="1400" dirty="0" err="1"/>
              <a:t>знаєте</a:t>
            </a:r>
            <a:r>
              <a:rPr lang="ru-RU" sz="1400" dirty="0"/>
              <a:t> </a:t>
            </a:r>
            <a:r>
              <a:rPr lang="ru-RU" sz="1400" dirty="0" err="1"/>
              <a:t>розбалансовуючі</a:t>
            </a:r>
            <a:r>
              <a:rPr lang="ru-RU" sz="1400" dirty="0"/>
              <a:t> </a:t>
            </a:r>
            <a:r>
              <a:rPr lang="ru-RU" sz="1400" dirty="0" err="1"/>
              <a:t>фактори</a:t>
            </a:r>
            <a:r>
              <a:rPr lang="ru-RU" sz="1400" dirty="0"/>
              <a:t> </a:t>
            </a:r>
            <a:r>
              <a:rPr lang="ru-RU" sz="1400" dirty="0" err="1"/>
              <a:t>соціальної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?</a:t>
            </a:r>
          </a:p>
          <a:p>
            <a:r>
              <a:rPr lang="ru-RU" sz="1400" dirty="0"/>
              <a:t>16. Коли </a:t>
            </a:r>
            <a:r>
              <a:rPr lang="ru-RU" sz="1400" dirty="0" err="1"/>
              <a:t>справедливий</a:t>
            </a:r>
            <a:r>
              <a:rPr lang="ru-RU" sz="1400" dirty="0"/>
              <a:t> </a:t>
            </a:r>
            <a:r>
              <a:rPr lang="ru-RU" sz="1400" dirty="0" err="1"/>
              <a:t>експоненціальний</a:t>
            </a:r>
            <a:r>
              <a:rPr lang="ru-RU" sz="1400" dirty="0"/>
              <a:t> закон </a:t>
            </a:r>
            <a:r>
              <a:rPr lang="ru-RU" sz="1400" dirty="0" err="1"/>
              <a:t>зростання</a:t>
            </a:r>
            <a:endParaRPr lang="ru-RU" sz="1400" dirty="0"/>
          </a:p>
          <a:p>
            <a:r>
              <a:rPr lang="ru-RU" sz="1400" dirty="0" err="1"/>
              <a:t>чисельності</a:t>
            </a:r>
            <a:r>
              <a:rPr lang="ru-RU" sz="1400" dirty="0"/>
              <a:t> </a:t>
            </a:r>
            <a:r>
              <a:rPr lang="ru-RU" sz="1400" dirty="0" err="1"/>
              <a:t>популяції</a:t>
            </a:r>
            <a:r>
              <a:rPr lang="ru-RU" sz="1400" dirty="0"/>
              <a:t>?</a:t>
            </a:r>
          </a:p>
          <a:p>
            <a:r>
              <a:rPr lang="ru-RU" sz="1400" dirty="0"/>
              <a:t>17. </a:t>
            </a:r>
            <a:r>
              <a:rPr lang="ru-RU" sz="1400" dirty="0" err="1"/>
              <a:t>Головні</a:t>
            </a:r>
            <a:r>
              <a:rPr lang="ru-RU" sz="1400" dirty="0"/>
              <a:t> напрямки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тривалого</a:t>
            </a:r>
            <a:r>
              <a:rPr lang="ru-RU" sz="1400" dirty="0"/>
              <a:t> </a:t>
            </a:r>
            <a:r>
              <a:rPr lang="ru-RU" sz="1400" dirty="0" err="1"/>
              <a:t>існування</a:t>
            </a:r>
            <a:r>
              <a:rPr lang="ru-RU" sz="1400" dirty="0"/>
              <a:t> </a:t>
            </a:r>
            <a:r>
              <a:rPr lang="ru-RU" sz="1400" dirty="0" err="1"/>
              <a:t>людства</a:t>
            </a:r>
            <a:r>
              <a:rPr lang="ru-RU" sz="1400" dirty="0"/>
              <a:t>.</a:t>
            </a:r>
          </a:p>
          <a:p>
            <a:r>
              <a:rPr lang="ru-RU" sz="1400" dirty="0"/>
              <a:t>18. Через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форми</a:t>
            </a:r>
            <a:r>
              <a:rPr lang="ru-RU" sz="1400" dirty="0"/>
              <a:t> </a:t>
            </a:r>
            <a:r>
              <a:rPr lang="ru-RU" sz="1400" dirty="0" err="1"/>
              <a:t>реалізується</a:t>
            </a:r>
            <a:r>
              <a:rPr lang="ru-RU" sz="1400" dirty="0"/>
              <a:t> </a:t>
            </a:r>
            <a:r>
              <a:rPr lang="ru-RU" sz="1400" dirty="0" err="1"/>
              <a:t>консервативний</a:t>
            </a:r>
            <a:r>
              <a:rPr lang="ru-RU" sz="1400" dirty="0"/>
              <a:t> </a:t>
            </a:r>
            <a:r>
              <a:rPr lang="ru-RU" sz="1400" dirty="0" err="1"/>
              <a:t>підхід</a:t>
            </a:r>
            <a:r>
              <a:rPr lang="ru-RU" sz="1400" dirty="0"/>
              <a:t>?</a:t>
            </a:r>
          </a:p>
          <a:p>
            <a:r>
              <a:rPr lang="ru-RU" sz="1400" dirty="0"/>
              <a:t>19.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сфери</a:t>
            </a:r>
            <a:r>
              <a:rPr lang="ru-RU" sz="1400" dirty="0"/>
              <a:t> </a:t>
            </a:r>
            <a:r>
              <a:rPr lang="ru-RU" sz="1400" dirty="0" err="1"/>
              <a:t>охоплює</a:t>
            </a:r>
            <a:r>
              <a:rPr lang="ru-RU" sz="1400" dirty="0"/>
              <a:t> проблема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?</a:t>
            </a:r>
          </a:p>
          <a:p>
            <a:r>
              <a:rPr lang="ru-RU" sz="1400" dirty="0"/>
              <a:t>20. </a:t>
            </a:r>
            <a:r>
              <a:rPr lang="ru-RU" sz="1400" dirty="0" err="1"/>
              <a:t>Прокоментуйте</a:t>
            </a:r>
            <a:r>
              <a:rPr lang="ru-RU" sz="1400" dirty="0"/>
              <a:t> принцип </a:t>
            </a:r>
            <a:r>
              <a:rPr lang="ru-RU" sz="1400" dirty="0" err="1"/>
              <a:t>самообмеження</a:t>
            </a:r>
            <a:r>
              <a:rPr lang="ru-RU" sz="1400" dirty="0"/>
              <a:t> в </a:t>
            </a:r>
            <a:r>
              <a:rPr lang="ru-RU" sz="1400" dirty="0" err="1"/>
              <a:t>концепції</a:t>
            </a:r>
            <a:r>
              <a:rPr lang="ru-RU" sz="1400" dirty="0"/>
              <a:t> </a:t>
            </a:r>
            <a:r>
              <a:rPr lang="ru-RU" sz="1400" dirty="0" err="1"/>
              <a:t>сталого</a:t>
            </a:r>
            <a:endParaRPr lang="ru-RU" sz="1400" dirty="0"/>
          </a:p>
          <a:p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суспільства</a:t>
            </a:r>
            <a:r>
              <a:rPr lang="ru-RU" sz="1400" dirty="0"/>
              <a:t>.</a:t>
            </a:r>
          </a:p>
          <a:p>
            <a:r>
              <a:rPr lang="ru-RU" sz="1400" dirty="0"/>
              <a:t>21. </a:t>
            </a:r>
            <a:r>
              <a:rPr lang="ru-RU" sz="1400" dirty="0" err="1"/>
              <a:t>Які</a:t>
            </a:r>
            <a:r>
              <a:rPr lang="ru-RU" sz="1400" dirty="0"/>
              <a:t> є </a:t>
            </a:r>
            <a:r>
              <a:rPr lang="ru-RU" sz="1400" dirty="0" err="1"/>
              <a:t>позитивні</a:t>
            </a:r>
            <a:r>
              <a:rPr lang="ru-RU" sz="1400" dirty="0"/>
              <a:t> </a:t>
            </a:r>
            <a:r>
              <a:rPr lang="ru-RU" sz="1400" dirty="0" err="1"/>
              <a:t>зрушення</a:t>
            </a:r>
            <a:r>
              <a:rPr lang="ru-RU" sz="1400" dirty="0"/>
              <a:t> у </a:t>
            </a:r>
            <a:r>
              <a:rPr lang="ru-RU" sz="1400" dirty="0" err="1"/>
              <a:t>вирішенні</a:t>
            </a:r>
            <a:r>
              <a:rPr lang="ru-RU" sz="1400" dirty="0"/>
              <a:t> проблем </a:t>
            </a:r>
            <a:r>
              <a:rPr lang="ru-RU" sz="1400" dirty="0" err="1"/>
              <a:t>сталого</a:t>
            </a:r>
            <a:endParaRPr lang="ru-RU" sz="1400" dirty="0"/>
          </a:p>
          <a:p>
            <a:r>
              <a:rPr lang="ru-RU" sz="1400" dirty="0" err="1"/>
              <a:t>розвитку</a:t>
            </a:r>
            <a:r>
              <a:rPr lang="ru-RU" sz="1400" dirty="0"/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 rot="18762702">
            <a:off x="4703826" y="2322375"/>
            <a:ext cx="492871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Проходимо</a:t>
            </a:r>
            <a:r>
              <a:rPr lang="ru-RU" sz="2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тестування</a:t>
            </a:r>
            <a:r>
              <a:rPr lang="ru-RU" sz="2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</a:t>
            </a:r>
            <a:r>
              <a:rPr lang="ru-RU" sz="2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лекц</a:t>
            </a:r>
            <a:r>
              <a:rPr lang="uk-UA" sz="2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ії</a:t>
            </a:r>
            <a:r>
              <a:rPr lang="uk-UA" sz="2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</a:t>
            </a:r>
            <a:endParaRPr lang="ru-RU" sz="2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4221088"/>
            <a:ext cx="2409634" cy="156966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 </a:t>
            </a:r>
            <a:r>
              <a:rPr lang="ru-RU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спроби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 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питань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 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хвилин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0404" y="7050"/>
            <a:ext cx="501400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Пройти </a:t>
            </a:r>
            <a:r>
              <a:rPr lang="ru-RU" sz="3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сьогодні</a:t>
            </a:r>
            <a:r>
              <a:rPr lang="ru-RU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до 24.00</a:t>
            </a:r>
            <a:endParaRPr lang="ru-RU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7737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95300" y="1166813"/>
            <a:ext cx="8305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4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Дякую</a:t>
            </a:r>
            <a:r>
              <a:rPr kumimoji="0" lang="ru-RU" altLang="ru-RU" sz="4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за </a:t>
            </a:r>
            <a:r>
              <a:rPr kumimoji="0" lang="ru-RU" altLang="ru-RU" sz="4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увагу</a:t>
            </a:r>
            <a:r>
              <a:rPr kumimoji="0" lang="ru-RU" altLang="ru-RU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!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060575"/>
            <a:ext cx="3892550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25" y="139700"/>
            <a:ext cx="8480425" cy="53245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 err="1">
                <a:solidFill>
                  <a:srgbClr val="002060"/>
                </a:solidFill>
              </a:rPr>
              <a:t>Глобальні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Цілі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сталого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були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затверджені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3200" dirty="0">
                <a:solidFill>
                  <a:srgbClr val="FF0000"/>
                </a:solidFill>
              </a:rPr>
              <a:t>2015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році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саміті</a:t>
            </a:r>
            <a:r>
              <a:rPr lang="ru-RU" sz="2800" dirty="0">
                <a:solidFill>
                  <a:srgbClr val="002060"/>
                </a:solidFill>
              </a:rPr>
              <a:t> ООН з </a:t>
            </a:r>
            <a:r>
              <a:rPr lang="ru-RU" sz="2800" dirty="0" err="1">
                <a:solidFill>
                  <a:srgbClr val="002060"/>
                </a:solidFill>
              </a:rPr>
              <a:t>питань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сталого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розвитку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uk-UA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15 </a:t>
            </a:r>
            <a:r>
              <a:rPr lang="ru-RU" sz="2800" dirty="0" err="1">
                <a:solidFill>
                  <a:srgbClr val="002060"/>
                </a:solidFill>
              </a:rPr>
              <a:t>вересня</a:t>
            </a:r>
            <a:r>
              <a:rPr lang="ru-RU" sz="2800" dirty="0">
                <a:solidFill>
                  <a:srgbClr val="002060"/>
                </a:solidFill>
              </a:rPr>
              <a:t> 2017 року - Уряд </a:t>
            </a:r>
            <a:r>
              <a:rPr lang="ru-RU" sz="2800" dirty="0" err="1">
                <a:solidFill>
                  <a:srgbClr val="002060"/>
                </a:solidFill>
              </a:rPr>
              <a:t>України</a:t>
            </a:r>
            <a:r>
              <a:rPr lang="ru-RU" sz="2800" dirty="0">
                <a:solidFill>
                  <a:srgbClr val="002060"/>
                </a:solidFill>
              </a:rPr>
              <a:t> представив </a:t>
            </a:r>
            <a:r>
              <a:rPr lang="ru-RU" sz="2800" dirty="0" err="1">
                <a:solidFill>
                  <a:srgbClr val="002060"/>
                </a:solidFill>
              </a:rPr>
              <a:t>Національну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доповідь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Цілі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сталого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розвитку</a:t>
            </a:r>
            <a:r>
              <a:rPr lang="ru-RU" sz="2800" dirty="0">
                <a:solidFill>
                  <a:srgbClr val="FF0000"/>
                </a:solidFill>
              </a:rPr>
              <a:t>: </a:t>
            </a:r>
            <a:r>
              <a:rPr lang="ru-RU" sz="2800" dirty="0" err="1">
                <a:solidFill>
                  <a:srgbClr val="FF0000"/>
                </a:solidFill>
              </a:rPr>
              <a:t>Україна</a:t>
            </a:r>
            <a:r>
              <a:rPr lang="ru-RU" sz="2800" dirty="0">
                <a:solidFill>
                  <a:srgbClr val="FF0000"/>
                </a:solidFill>
              </a:rPr>
              <a:t>»</a:t>
            </a:r>
            <a:r>
              <a:rPr lang="ru-RU" sz="2800" dirty="0">
                <a:solidFill>
                  <a:srgbClr val="002060"/>
                </a:solidFill>
              </a:rPr>
              <a:t>, яка </a:t>
            </a:r>
            <a:r>
              <a:rPr lang="ru-RU" sz="2800" dirty="0" err="1">
                <a:solidFill>
                  <a:srgbClr val="002060"/>
                </a:solidFill>
              </a:rPr>
              <a:t>визначає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базові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показники</a:t>
            </a:r>
            <a:r>
              <a:rPr lang="ru-RU" sz="2800" dirty="0">
                <a:solidFill>
                  <a:srgbClr val="002060"/>
                </a:solidFill>
              </a:rPr>
              <a:t> для </a:t>
            </a:r>
            <a:r>
              <a:rPr lang="ru-RU" sz="2800" dirty="0" err="1">
                <a:solidFill>
                  <a:srgbClr val="002060"/>
                </a:solidFill>
              </a:rPr>
              <a:t>досягнення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Цілей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сталого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розвитку</a:t>
            </a:r>
            <a:r>
              <a:rPr lang="ru-RU" sz="2800" dirty="0">
                <a:solidFill>
                  <a:srgbClr val="002060"/>
                </a:solidFill>
              </a:rPr>
              <a:t> (ЦСР). </a:t>
            </a:r>
          </a:p>
          <a:p>
            <a:pPr algn="just"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2800" dirty="0">
                <a:solidFill>
                  <a:srgbClr val="002060"/>
                </a:solidFill>
              </a:rPr>
              <a:t>У </a:t>
            </a:r>
            <a:r>
              <a:rPr lang="ru-RU" sz="2800" dirty="0" err="1">
                <a:solidFill>
                  <a:srgbClr val="002060"/>
                </a:solidFill>
              </a:rPr>
              <a:t>доповіді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представлені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результати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адаптації</a:t>
            </a:r>
            <a:r>
              <a:rPr lang="ru-RU" sz="2800" dirty="0">
                <a:solidFill>
                  <a:srgbClr val="002060"/>
                </a:solidFill>
              </a:rPr>
              <a:t> 17 </a:t>
            </a:r>
            <a:r>
              <a:rPr lang="ru-RU" sz="2800" dirty="0" err="1">
                <a:solidFill>
                  <a:srgbClr val="002060"/>
                </a:solidFill>
              </a:rPr>
              <a:t>глобальних</a:t>
            </a:r>
            <a:r>
              <a:rPr lang="ru-RU" sz="2800" dirty="0">
                <a:solidFill>
                  <a:srgbClr val="002060"/>
                </a:solidFill>
              </a:rPr>
              <a:t> ЦСР з </a:t>
            </a:r>
            <a:r>
              <a:rPr lang="ru-RU" sz="2800" dirty="0" err="1" smtClean="0">
                <a:solidFill>
                  <a:srgbClr val="002060"/>
                </a:solidFill>
              </a:rPr>
              <a:t>урахуванням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специфіки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національного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розвитку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4" y="5661248"/>
            <a:ext cx="8480425" cy="530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453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333375"/>
            <a:ext cx="4609207" cy="372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C00000"/>
                </a:solidFill>
              </a:rPr>
              <a:t>Що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таке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сталий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розвиток</a:t>
            </a:r>
            <a:r>
              <a:rPr lang="ru-RU" sz="2800" b="1" dirty="0">
                <a:solidFill>
                  <a:srgbClr val="C00000"/>
                </a:solidFill>
              </a:rPr>
              <a:t>?</a:t>
            </a: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b="1" u="sng" dirty="0" err="1">
                <a:solidFill>
                  <a:srgbClr val="C00000"/>
                </a:solidFill>
              </a:rPr>
              <a:t>Сталий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розвиток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такий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розвиток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країн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регіонів</a:t>
            </a:r>
            <a:r>
              <a:rPr lang="ru-RU" dirty="0">
                <a:solidFill>
                  <a:srgbClr val="002060"/>
                </a:solidFill>
              </a:rPr>
              <a:t>, коли </a:t>
            </a:r>
            <a:r>
              <a:rPr lang="ru-RU" dirty="0" err="1">
                <a:solidFill>
                  <a:srgbClr val="002060"/>
                </a:solidFill>
              </a:rPr>
              <a:t>економічне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зростання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матеріальне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виробництво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споживання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види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суспільства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відбуваються</a:t>
            </a:r>
            <a:r>
              <a:rPr lang="ru-RU" dirty="0">
                <a:solidFill>
                  <a:srgbClr val="002060"/>
                </a:solidFill>
              </a:rPr>
              <a:t> в межах,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визначаються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здатністю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екосистем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відновлюватися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поглинати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забруднення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підтримувати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життєдіяльність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теперішніх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майбутніх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поколінь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171" name="Picture 2" descr="D:\Танюша\проект Сила\2018\2\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3779837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25" y="4076700"/>
            <a:ext cx="8567738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Подолання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бідності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 формах і </a:t>
            </a:r>
            <a:r>
              <a:rPr lang="ru-RU" sz="2800" b="1" dirty="0" err="1">
                <a:solidFill>
                  <a:srgbClr val="002060"/>
                </a:solidFill>
              </a:rPr>
              <a:t>всюди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8195" name="Picture 5" descr="SD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592263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23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3716338"/>
            <a:ext cx="8567737" cy="1385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Подолання</a:t>
            </a:r>
            <a:r>
              <a:rPr lang="ru-RU" sz="2800" b="1" dirty="0">
                <a:solidFill>
                  <a:srgbClr val="002060"/>
                </a:solidFill>
              </a:rPr>
              <a:t> голоду, </a:t>
            </a:r>
            <a:r>
              <a:rPr lang="ru-RU" sz="2800" b="1" dirty="0" err="1">
                <a:solidFill>
                  <a:srgbClr val="002060"/>
                </a:solidFill>
              </a:rPr>
              <a:t>досягнення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продовольчої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безпеки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поліпшення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харчування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сприяння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сталому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сільського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господарства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r>
              <a:rPr lang="ru-RU" sz="2800" baseline="300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19" name="Picture 2" descr="https://upload.wikimedia.org/wikipedia/commons/thumb/1/1e/SDG_2_%28Ukrainian%29.png/220px-SDG_2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268413"/>
            <a:ext cx="2095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11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4005263"/>
            <a:ext cx="8567738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b="1" dirty="0">
                <a:solidFill>
                  <a:srgbClr val="002060"/>
                </a:solidFill>
              </a:rPr>
              <a:t> здорового способу </a:t>
            </a:r>
            <a:r>
              <a:rPr lang="ru-RU" sz="2800" b="1" dirty="0" err="1">
                <a:solidFill>
                  <a:srgbClr val="002060"/>
                </a:solidFill>
              </a:rPr>
              <a:t>життя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добробуту</a:t>
            </a:r>
            <a:r>
              <a:rPr lang="ru-RU" sz="2800" b="1" dirty="0">
                <a:solidFill>
                  <a:srgbClr val="002060"/>
                </a:solidFill>
              </a:rPr>
              <a:t> людей будь-</a:t>
            </a:r>
            <a:r>
              <a:rPr lang="ru-RU" sz="2800" b="1" dirty="0" err="1">
                <a:solidFill>
                  <a:srgbClr val="002060"/>
                </a:solidFill>
              </a:rPr>
              <a:t>якого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віку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43" name="Picture 2" descr="https://upload.wikimedia.org/wikipedia/commons/thumb/6/6a/SDG_3_%28Ukrainian%29.png/220px-SDG_3_%28Ukrainian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90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92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1296</TotalTime>
  <Words>2588</Words>
  <Application>Microsoft Office PowerPoint</Application>
  <PresentationFormat>Экран (4:3)</PresentationFormat>
  <Paragraphs>198</Paragraphs>
  <Slides>42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Google Sans</vt:lpstr>
      <vt:lpstr>Times New Roman</vt:lpstr>
      <vt:lpstr>Trebuchet MS</vt:lpstr>
      <vt:lpstr>Wingdings</vt:lpstr>
      <vt:lpstr>Wingdings 2</vt:lpstr>
      <vt:lpstr>Ретро</vt:lpstr>
      <vt:lpstr>Презентация PowerPoint</vt:lpstr>
      <vt:lpstr>Стратегія сталого розвитку</vt:lpstr>
      <vt:lpstr>Глобальні цілі сталого розвитку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компоненти сталого розвитку </vt:lpstr>
      <vt:lpstr>Економічна складова</vt:lpstr>
      <vt:lpstr>Єдність складових</vt:lpstr>
      <vt:lpstr>Презентация PowerPoint</vt:lpstr>
      <vt:lpstr>Фактори ризику при переході  до сталого розвитку</vt:lpstr>
      <vt:lpstr>Основні проблеми переходу до сталого розвитку</vt:lpstr>
      <vt:lpstr>Напрями розв’язання проблем переходу до сталого розвитку</vt:lpstr>
      <vt:lpstr>Підхід прогресивних трансформацій</vt:lpstr>
      <vt:lpstr>Індикатори сталого росту</vt:lpstr>
      <vt:lpstr>Екологічні індикатори</vt:lpstr>
      <vt:lpstr>Індекс людського розвитку (ІЛР)  (англ. Human Development Index, HDI))</vt:lpstr>
      <vt:lpstr>Презентация PowerPoint</vt:lpstr>
      <vt:lpstr>Презентация PowerPoint</vt:lpstr>
      <vt:lpstr>Презентация PowerPoint</vt:lpstr>
      <vt:lpstr>Презентация PowerPoint</vt:lpstr>
      <vt:lpstr>Екологічний слід — міра потреб людини у екосистемах планети</vt:lpstr>
      <vt:lpstr>ПРАКТИЧНЕ ЗАВДАННЯ № 1 – 3 БАЛИ</vt:lpstr>
      <vt:lpstr>Питання для самоперевірки та самопідготовки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 Водолазский</dc:creator>
  <cp:lastModifiedBy>RePack by Diakov</cp:lastModifiedBy>
  <cp:revision>75</cp:revision>
  <dcterms:created xsi:type="dcterms:W3CDTF">2018-09-19T09:25:34Z</dcterms:created>
  <dcterms:modified xsi:type="dcterms:W3CDTF">2021-02-10T08:53:44Z</dcterms:modified>
</cp:coreProperties>
</file>