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2"/>
  </p:notesMasterIdLst>
  <p:sldIdLst>
    <p:sldId id="256" r:id="rId2"/>
    <p:sldId id="258" r:id="rId3"/>
    <p:sldId id="283" r:id="rId4"/>
    <p:sldId id="259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29" r:id="rId14"/>
    <p:sldId id="330" r:id="rId15"/>
    <p:sldId id="331" r:id="rId16"/>
    <p:sldId id="260" r:id="rId17"/>
    <p:sldId id="261" r:id="rId18"/>
    <p:sldId id="332" r:id="rId19"/>
    <p:sldId id="333" r:id="rId20"/>
    <p:sldId id="334" r:id="rId21"/>
    <p:sldId id="335" r:id="rId22"/>
    <p:sldId id="336" r:id="rId23"/>
    <p:sldId id="337" r:id="rId24"/>
    <p:sldId id="301" r:id="rId25"/>
    <p:sldId id="338" r:id="rId26"/>
    <p:sldId id="339" r:id="rId27"/>
    <p:sldId id="340" r:id="rId28"/>
    <p:sldId id="341" r:id="rId29"/>
    <p:sldId id="275" r:id="rId30"/>
    <p:sldId id="274" r:id="rId3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07.01.2024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80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0449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Загальний огляд Покритонасінних. Підклас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Магноліїди</a:t>
            </a:r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0BE1E-F3E8-C1DF-09B1-A1E9F69C3E7A}"/>
              </a:ext>
            </a:extLst>
          </p:cNvPr>
          <p:cNvSpPr txBox="1"/>
          <p:nvPr/>
        </p:nvSpPr>
        <p:spPr>
          <a:xfrm>
            <a:off x="578497" y="1128948"/>
            <a:ext cx="1089815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анатомічному відношенні квіткові рослини також є найбільш досконалими представниками рослинного світу. Вони складаються з багатьох тканин, які досягають найвищої складності організації та диференціації.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 характерними є наявність судин ксилеми, відсутніх майже в усіх Архегоніат, і вторинні анатомічні зміни, які відбуваються під час потовщення стебла та кореня і утворення в них вторинних тканин (ксилеми, флоеми, перидерми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fa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кірки).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Високий ступінь морфологічного й анатомічного розвитку Квіткових перебуває в прямій залежності від їхньої екології. Вже в крейдяному періоді вони "завоювали" сушу, витіснивши майже всіх своїх попередників — Архегоніат. У переважній більшості випадків квіткові рослини пристосовані до життя на суші в найрізноманітніших екологічних умовах — від тропіків до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тундр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високих гір, від сухих та освітлених місцезростань (пустель) до боліт і водойм, навіть морських (тобто солоних).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2ADFE-255B-D618-9C10-84118196B41B}"/>
              </a:ext>
            </a:extLst>
          </p:cNvPr>
          <p:cNvSpPr txBox="1"/>
          <p:nvPr/>
        </p:nvSpPr>
        <p:spPr>
          <a:xfrm>
            <a:off x="394996" y="1239440"/>
            <a:ext cx="1140200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Найхарактернішими особливостями рослин цього відділу, що відрізняють їх від решти відділів вищих рослин, є такі: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1) насінні зачатки вміщені в більш або менш замкнуту порожнину (зав'язь), утворену однією або кількома зрослими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карпелами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плодолистками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2) пилкові зерна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вловлюються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 мікропіле насінних зачатків, а приймочкою;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3)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позбавлені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гаметангіїв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розвиваються в результаті мінімальної кількості мітотичних поділів;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4) так зване «подвійне запліднення», яке характеризується тим, що в результаті потрійного злиття (злиття одного з двох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сперміїв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двома полярними ядрами) утворюється триплоїдне первинне ядро ендосперму — спеціальної поживної тканини для зародка, який розвивається (ця тканина притаманна лише Покритонасінним).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 інших насінних рослин Покритонасінні відрізняються досить сильно, і проміжні форми між ними до цього часу не знайдені.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5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AC9A1-49F6-EEBB-4C2F-8A1B762C0BCB}"/>
              </a:ext>
            </a:extLst>
          </p:cNvPr>
          <p:cNvSpPr txBox="1"/>
          <p:nvPr/>
        </p:nvSpPr>
        <p:spPr>
          <a:xfrm>
            <a:off x="217714" y="721577"/>
            <a:ext cx="119058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r"/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відділі </a:t>
            </a:r>
            <a:r>
              <a:rPr lang="uk-UA" sz="24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Magnoliophyta</a:t>
            </a:r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виділяють лише два класи: Дводольні (</a:t>
            </a:r>
            <a:r>
              <a:rPr lang="uk-UA" sz="24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Magnoliopsida</a:t>
            </a:r>
            <a:r>
              <a:rPr lang="uk-UA" sz="24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Однодольні (</a:t>
            </a:r>
            <a:r>
              <a:rPr lang="uk-UA" sz="24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Liliopsida</a:t>
            </a:r>
            <a:r>
              <a:rPr lang="uk-UA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які, в' свою чергу поділяють на 11 підкласів, 533 родини, близько 13 000 родів і, ймовірно, не менше 250 000 видів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Методичний матеріал &quot;Систематика рослин.&quot;">
            <a:extLst>
              <a:ext uri="{FF2B5EF4-FFF2-40B4-BE49-F238E27FC236}">
                <a16:creationId xmlns:a16="http://schemas.microsoft.com/office/drawing/2014/main" id="{F6A71955-64E0-14DA-1C6D-9B1630530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6" y="2071395"/>
            <a:ext cx="4738326" cy="45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12D4C3-4A8D-B829-E1A9-5046F329F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84" y="2492181"/>
            <a:ext cx="6739890" cy="33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FA9758-7A61-E79E-8674-587B3CD7905C}"/>
              </a:ext>
            </a:extLst>
          </p:cNvPr>
          <p:cNvSpPr txBox="1"/>
          <p:nvPr/>
        </p:nvSpPr>
        <p:spPr>
          <a:xfrm>
            <a:off x="457200" y="1192802"/>
            <a:ext cx="110847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Різниця між цими двома класами полягає в наступному :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1. Зародок Дводольних має дві сім'ядолі, в Однодольних — одну. Але у Дводольних іноді бувають дві неоднакові за величиною сім'ядолі, наприклад у редьки, нічної красуні  з родини Капустяних, або одна сім'ядоля внаслідок зникнення другої, при злитті двох в одну, наприклад у пшінки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Жовтецевих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рясту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Руткових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цикламена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Первоцвітих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інших, тобто у представників різних родин. Нараховується до 40 подібних  випадків. У Однодольних дві сім'ядолі трапляються ще рідше. Незважаючи на винятки, ця ознака — одна з важливіших для обох груп і зручна в практичному відношенні.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2. У Дводольних сім'ядолі латеральні (мають бічне розташування), в Однодольних — термінальні (знаходяться на верхівці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Виняток — в Однодольних з родин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Комелінових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Діоскорейних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Покритонасінні, або квіткові | Тест з біології – «На Урок»">
            <a:extLst>
              <a:ext uri="{FF2B5EF4-FFF2-40B4-BE49-F238E27FC236}">
                <a16:creationId xmlns:a16="http://schemas.microsoft.com/office/drawing/2014/main" id="{DB413A77-2948-6D27-0AF4-BED398DD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62" y="4170287"/>
            <a:ext cx="6624498" cy="24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3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87FC1A-FC2F-CD75-3E72-A1CFF05C55EC}"/>
              </a:ext>
            </a:extLst>
          </p:cNvPr>
          <p:cNvSpPr txBox="1"/>
          <p:nvPr/>
        </p:nvSpPr>
        <p:spPr>
          <a:xfrm>
            <a:off x="177281" y="1135359"/>
            <a:ext cx="115792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3. Корінь Дводольних має діяльний камбій, він часто буває головним з бічними коренями, але можуть бути і додаткові корені, тобто мичкувата коренева система; в Однодольних головний корінь частіше відмирає і діяльність камбію не спостерігається, а функціонують, як правило, додаткові корені.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4. У кореня Дводольних звичайно мало тяжів первинної деревини; в Однодольних він частіше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поліархний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(тяжів первинної деревини багато).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5. Стебло Дводольних має одне коло провідних пучків, причому чітко виділяються кора та серцевина; в Однодольних же провідних пучків багато, вони розміщені без видимого порядку і поділ внутрішньої частини стебла на кору і серцевину не такий чіткий. Але в деяких Дводольних, наприклад, у рутвиці, воронцю,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Жовтецевих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ноголиста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родини Барбарисових, деяких Перцевих, Селерових розміщення пучків таке, як у Однодольних.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Класифікація Покритонасінних Семантика та основні семантичні одиниці: відділ,  клас, порядок, родина, рід, вид Сільськогосподарські рослини: зернові,  бобові, овочеві, плодові, ягідні » Допомога учням">
            <a:extLst>
              <a:ext uri="{FF2B5EF4-FFF2-40B4-BE49-F238E27FC236}">
                <a16:creationId xmlns:a16="http://schemas.microsoft.com/office/drawing/2014/main" id="{DD3E1D51-54B9-AF8A-BA7D-BF18CD50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12" y="4347166"/>
            <a:ext cx="3749040" cy="2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резентація на тему: Покритонасінні">
            <a:extLst>
              <a:ext uri="{FF2B5EF4-FFF2-40B4-BE49-F238E27FC236}">
                <a16:creationId xmlns:a16="http://schemas.microsoft.com/office/drawing/2014/main" id="{C1BFFE69-E934-8928-E272-E09C0DE0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26" y="4274680"/>
            <a:ext cx="4530638" cy="25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4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E25A7-6712-24F0-82AF-85B031B86A18}"/>
              </a:ext>
            </a:extLst>
          </p:cNvPr>
          <p:cNvSpPr txBox="1"/>
          <p:nvPr/>
        </p:nvSpPr>
        <p:spPr>
          <a:xfrm>
            <a:off x="195942" y="1338028"/>
            <a:ext cx="115979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6. У Дводольних у провідних пучках є камбій, завдяки якому відбувається потовщення стебла, в  Однодольних камбій відсутній і вторинного потовщення стебла не виникає. Як виняток, потовщення буває тільки у деревовидних драцен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Драценових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кордилини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родини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Астелієвих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воно є результатом новоутворення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судинноволокнистих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пучків периферійної частини стебла. Однак, у 23 видів Однодольних (деяких Лілійних — лілії , рябчика, а також кукурудзи, рогозу та ін.) камбій є, але він рано призупиняє свою діяльність, а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ноголиста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Дводольних камбій відсутній.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7. Листки у дводольних рослин різноманітної будови: вони можуть мати піхви і прилистки, часто бувають розсіченими і складними, з можливим жилкуванням всіх чотирьох типів (лінійне, дугове,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перйстосітчасте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пальчастосітчасте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але два останні типи в них переважають. У Однодольних листки частіше піхвові, без прилистків, або з одним прилистком, але зрослим з двох, у Дводольних, як Правило, два прилистки. Листки в Однодольних прості, цілокраї, з жилкуванням лінійним або дуговим, розсічені листки бувають лише в Пальм та Ароїдних, складні листки зовсім відсутні; у Дводольних листки теж можуть бути піхвовими, без прилистків, вузькими, з лінійним або дугоподібним жилкуванням, наприклад, у представників родини Гвоздичних,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Подорожникових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тощо.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55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562AD4-BFA7-7775-1A96-4F6F56C8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9073F6-4CD0-DBAC-A0CD-ECC9A5E14646}"/>
              </a:ext>
            </a:extLst>
          </p:cNvPr>
          <p:cNvSpPr txBox="1"/>
          <p:nvPr/>
        </p:nvSpPr>
        <p:spPr>
          <a:xfrm>
            <a:off x="301690" y="1099496"/>
            <a:ext cx="115886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8. Квітки у Дводольних частіше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п'ятиколові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чотириколові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п'яти-, чотиричленні (якщо квітка колова), тобто квітки мають два кола оцвітини, два або одне коло тичинок і одне коло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плодолистків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(з цих кіл деяких може не бути), а в колі звичайно буває п'ять, чотири або два члени. Тому для Дводольних типова формула — Са5 Со5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+-5 G5 (або менша кількість членів у колі). У Однодольних квітки часто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п'ятиколові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тричленні; типова формула —Са3 Со3 А3+3 G3.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Щоправда, з цього правила є багато винятків. Так, у деяких Дводольних (Барбарисових, Лаврових та ін.) кола бувають тричленними, а в деяких Однодольних, зокрема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Трилієвих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(вороняче око), a також у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рдеста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в колах по чотири члени. Яка будова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примітивніша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п'ятичленна чи тричленна, — сказати важко. Можливо, що розвиток квітки відбувався в обох напрямках. Крім того, слід враховувати, що дуже часто спостерігається редукція кількості деяких частин квітки.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7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5EE7647-202B-E564-34BC-C7C4BA478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562CD-13AD-BFC7-BEE3-1AAC6B89815B}"/>
              </a:ext>
            </a:extLst>
          </p:cNvPr>
          <p:cNvSpPr txBox="1"/>
          <p:nvPr/>
        </p:nvSpPr>
        <p:spPr>
          <a:xfrm>
            <a:off x="393985" y="1382086"/>
            <a:ext cx="116166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9. Різниця між Дводольними та Однодольними існує і в розміщенні мікроспор: у Дводольних переважає симультанний тип утворення мікроспор, за яким чотири мікроспори розміщені тетраедром; в Однодольних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сукцеданний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тип, за яким всі чотири мікроспори лежать в одній площині. Виняток з цього правила знаходимо в Дводольних у родинах Магнолієвих,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Куширових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Однодольних — у родинах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Орхідних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Півникових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Ситникових, Пальм тощо.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416AD-5500-7C07-EFED-8AA53A448095}"/>
              </a:ext>
            </a:extLst>
          </p:cNvPr>
          <p:cNvSpPr txBox="1"/>
          <p:nvPr/>
        </p:nvSpPr>
        <p:spPr>
          <a:xfrm>
            <a:off x="287693" y="3217545"/>
            <a:ext cx="116166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Таким чином, у стислому вигляді основними, найбільш характерними рисами Дводольних є такі: зародок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Магноліопсид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двома  сім'ядолями, іноді з однією,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трьома-чотирма. Сім'ядолі з трьома провідними пучками. Листки з перистим, рідше з пальчастим жилкуванням, іноді жилкування дугоподібне або паралельне, звичайно незамкнуте. Черешок звичайно чітко виражений. Листових слідів від одного до трьох, іноді більше. Провідна система стебла звичайно складається з одного кільця провідних пучків, як правило, з камбієм. У флоемі є паренхіма. Кора і серцевина стебла звичайно добре диференційовані. Первинний (зародковий) корінець розвивається в головний корінь. Чохлик і епідерма кореня мають в онтогенезі спільне походження (за винятком порядку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Деревні або трав'янисті рослини, іноді вторинні деревні рослини. Квітки найчастіше п'яти-, (рідше) чотиричленні, і лише в деяких (переважно примітивних) таксонів тричленні.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1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7D6AF-E002-26DD-9F2A-33B31FCCEBE5}"/>
              </a:ext>
            </a:extLst>
          </p:cNvPr>
          <p:cNvSpPr txBox="1"/>
          <p:nvPr/>
        </p:nvSpPr>
        <p:spPr>
          <a:xfrm>
            <a:off x="326571" y="1104132"/>
            <a:ext cx="1169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включає вісім підкласів, 429 родин, близько 10 000 родів і не менше 190 000 видів. Це найбільший клас в усьому світі рослин.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03FCF1-1B3D-EFBB-A355-AD2308C8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5" y="1750463"/>
            <a:ext cx="6431910" cy="4917507"/>
          </a:xfrm>
          <a:prstGeom prst="rect">
            <a:avLst/>
          </a:prstGeom>
        </p:spPr>
      </p:pic>
      <p:pic>
        <p:nvPicPr>
          <p:cNvPr id="8196" name="Picture 4" descr="Взаємозв'язок мiж пiдкласами вiддiлу Покритонасiнних">
            <a:extLst>
              <a:ext uri="{FF2B5EF4-FFF2-40B4-BE49-F238E27FC236}">
                <a16:creationId xmlns:a16="http://schemas.microsoft.com/office/drawing/2014/main" id="{4811E317-C861-722E-CDDF-0EB328257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74" y="1674045"/>
            <a:ext cx="3463560" cy="50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1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1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B57E0C-60CB-DA82-F0B7-9D7F0421ABE5}"/>
              </a:ext>
            </a:extLst>
          </p:cNvPr>
          <p:cNvSpPr txBox="1"/>
          <p:nvPr/>
        </p:nvSpPr>
        <p:spPr>
          <a:xfrm>
            <a:off x="5411754" y="511978"/>
            <a:ext cx="656875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МАГНОЛІЇДИ (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MAGNOLIIDAE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Об'єднує групу порядків квіткових рослин, які мають низку досить архаїчних примітивних ознак. Ці ознаки такі: наявність ациклічних,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геміциклічних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циклічних квіток з яскравим забарвленням простої або подвійної оцвітини з численними тичинками, розташованими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центропетальній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послідовності, а типовим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стиглий пилок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триклітинний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До цих порядків належать дерева, кущі або трави,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безсудинні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з судинами, членики яких мають драбинчасту перфорацію.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підкласу входить 16 порядків, з них вісім — це-дерева, кущі або деревоподібні ліани, решта (вісім порядків) — переважно трав'янисті рослини (наземні або водяні багаторічні кореневищні чи навіть безхлорофільні паразитні трави, що живуть на коренях рослин-господарів). В Україні відомі представники п'яти порядків, з яких три репрезентують рослини природної флори, а інші два — представлені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інтродуцентами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Презентація до уроку: &quot;Різноманітність покритонасінних&quot;">
            <a:extLst>
              <a:ext uri="{FF2B5EF4-FFF2-40B4-BE49-F238E27FC236}">
                <a16:creationId xmlns:a16="http://schemas.microsoft.com/office/drawing/2014/main" id="{40CE2E4A-C79A-292A-6293-93C2EEB0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5" y="1999297"/>
            <a:ext cx="5080161" cy="28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6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27902-A0E8-056D-CCBE-CBB4299A9952}"/>
              </a:ext>
            </a:extLst>
          </p:cNvPr>
          <p:cNvSpPr txBox="1"/>
          <p:nvPr/>
        </p:nvSpPr>
        <p:spPr>
          <a:xfrm>
            <a:off x="884853" y="1270367"/>
            <a:ext cx="1042229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Магноліофіти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Квіткові, або Покритонасінні (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Magnoliophyta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Anthophyta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Angiospermaе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Вони посідають найважливіше місце поміж усіх сучасних рослин. Це найпоширеніша в сучасну геологічну епоху група рослин на Земній кулі. Вона є домінуючою на суші та  найважливішою за тією роллю, яку представники цієї групи відіграють у загальному кругообігу речовин. Вони існують у всіх кліматичних зонах, зростають у найрізноманітніших рослинних угрупованнях, в низинних і гірських регіонах, на суші й у воді, як у природних ценозах, так і в агрофітоценозах.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Квіткові рослини — найбільш високоорганізована група, вони найскладніші з усіх рослин за будовою, розвитком і процесами, які в них відбуваються. Нарешті, це наймолодша група і в хронологічному, і у філогенетичному плані: вона почала свою ходу по нашій планеті в першій половині крейдяного періоду, коли інші основні групи рослинного світу вже повністю сформувались, а деякі з них на той час почали вимирати або й зовсім вимерли.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40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D0BD8-EBD6-8A47-86D6-AF4985639E7D}"/>
              </a:ext>
            </a:extLst>
          </p:cNvPr>
          <p:cNvSpPr txBox="1"/>
          <p:nvPr/>
        </p:nvSpPr>
        <p:spPr>
          <a:xfrm>
            <a:off x="7576457" y="268184"/>
            <a:ext cx="433173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Магнолієцвіті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або чагарники. Листки чергові, прості, звичайно цілісні, з прилистками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без них, з пірчастим жилкуванням. Квітки в суцвіттях або поодинокі,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ентомофільні. Тичинки численні, більш чи менш стрічкоподібні і в більшості випадків продовжені вище пиляків (з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надзв'язником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Пилкові зерна вільні, 2-клітинні.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більш чи менш зрослі,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анатропними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надіннєзачатками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Плоди різних типів, часто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Насіння з маленьким зародком і багатим ендоспермом. До порядку належить три родини.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Покритонасінні — Вікіпедія">
            <a:extLst>
              <a:ext uri="{FF2B5EF4-FFF2-40B4-BE49-F238E27FC236}">
                <a16:creationId xmlns:a16="http://schemas.microsoft.com/office/drawing/2014/main" id="{6FBC7DCD-D47A-D6E4-E04B-13364D73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1380172"/>
            <a:ext cx="6724650" cy="50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20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D758A1-F231-547F-4C45-94A1432FF731}"/>
              </a:ext>
            </a:extLst>
          </p:cNvPr>
          <p:cNvSpPr txBox="1"/>
          <p:nvPr/>
        </p:nvSpPr>
        <p:spPr>
          <a:xfrm>
            <a:off x="5838631" y="117693"/>
            <a:ext cx="609755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Ілліцієцвіті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Illiciales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Невеликі дерева, чагарники або ліани з простими цілісними  листками без прилистків. Квітки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(в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Іліцієвих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маточкові і тичинкові (у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Лимонникових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спіральні чи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спіральноциклічні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поодинокі, по дві-три або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малоквіткових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пучках. Оцвітина спіральна, звичайно з численних (до 33) членів.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Тичинки численні, частіше розміщені більш-менш спірально, вільні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ІШасеае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різною мірою зрослі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chisandraceae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утворений (п'ятьма-сімома-) багатьма вільними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розміщеними спірально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Schisandraceae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циклічно (в одному колі).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спочатку не повністю замкнуті і мають низхідні приймочки. Плоди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складаються з численних 1-5-насінних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більше) ягодоподібних плодиків.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дуже ізольований і не виявляє близьких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зв'язків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із жодним порядком підкласу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Об'єднує дві родини, поширені в Східній та Південно-Східній Азії, південно-східній частині Північної Америки та східній частині Мексики (три роди, 87 видів).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8" name="Picture 4" descr="Illiciales - Wikipedia">
            <a:extLst>
              <a:ext uri="{FF2B5EF4-FFF2-40B4-BE49-F238E27FC236}">
                <a16:creationId xmlns:a16="http://schemas.microsoft.com/office/drawing/2014/main" id="{F71B2EB3-4A6A-19FB-E084-09FBF7144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5" y="1664905"/>
            <a:ext cx="5282371" cy="39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8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068BFF-648D-AFBE-48C8-AE796A6BBD75}"/>
              </a:ext>
            </a:extLst>
          </p:cNvPr>
          <p:cNvSpPr txBox="1"/>
          <p:nvPr/>
        </p:nvSpPr>
        <p:spPr>
          <a:xfrm>
            <a:off x="6071922" y="-79653"/>
            <a:ext cx="6097554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Лавроцвіті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Laurales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і чагарники, іноді деревні ліани,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безлисті паразитні трави. Листки чергові, іноді супротивні або в кільцях, цілісні чи іноді лопатеві,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пальчасто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-складні. Квітки спіральні,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спіральноциклічні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частіше циклічні,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рідше маточкові і тичинкові, звичайно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цимозних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рацемозних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суцвіттях, переважно з більш або менш розвинутим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гіпантієм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звичайно чашоподібної форми, утвореним переважно в результаті зростання основами членів оцвітини і тичинкових ниток. Оцвітина циклічна (часто тричленна) або спіральна, звичайно нечітко диференційована на чашолистки і пелюстки. Андроцей з трьох, п'яти або багатьох тичинок, циклічний або спіральний; тичинки більш чи менш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стрічковидні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частіше диференційовані на нитку і пиляк.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переважно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Gomortegaceae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з нижньою зав'яззю. В кожній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в кожному гнізді зав'язі по одному насінному зачатку. Плоди різного типу, 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Indiospermaceae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три-чотири сім'ядолі. Порядок містить 10-12 родин, близько 90 родів і понад 3500 видів тропічних і субтропічних рослин.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Laurales | Characteristics &amp; Evolution | Britannica">
            <a:extLst>
              <a:ext uri="{FF2B5EF4-FFF2-40B4-BE49-F238E27FC236}">
                <a16:creationId xmlns:a16="http://schemas.microsoft.com/office/drawing/2014/main" id="{2542324E-7131-15B1-4869-70C7F609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" y="1313832"/>
            <a:ext cx="4049713" cy="52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90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BAAC4-A07B-A7DF-261D-1A66F6DBFAB4}"/>
              </a:ext>
            </a:extLst>
          </p:cNvPr>
          <p:cNvSpPr txBox="1"/>
          <p:nvPr/>
        </p:nvSpPr>
        <p:spPr>
          <a:xfrm>
            <a:off x="7641771" y="381611"/>
            <a:ext cx="439705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Перцецвіті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Piperales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Трави або чагарники, рідше дерева, звичайно з черговими цілісними листками з прилистками, які приростають до черешка, або без прилистків. Квітки в густих суцвіттях, дрібні, невиразні,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маточкові і тичинкові, без оцвітини. Андроцей в плані шестичленний, у двох колах, хоча іноді тичинок буває від 8-10 до 2-3,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майже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зрослися при основі (рід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Saurus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з низхідною приймочкою у решти родів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Saururaceae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Порядок об'єднує дві родини —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Saururaceae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(п'ять родів і сім видів) та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Рірегасеае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(дев'ять родів і близько 3100 видів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пантропічного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поширення).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Перцевоцвіті — Вікіпедія">
            <a:extLst>
              <a:ext uri="{FF2B5EF4-FFF2-40B4-BE49-F238E27FC236}">
                <a16:creationId xmlns:a16="http://schemas.microsoft.com/office/drawing/2014/main" id="{E4FE77F1-0C40-C326-AC0B-C6F59E85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3" y="1360584"/>
            <a:ext cx="6851675" cy="513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39569-49FD-2E14-A100-281E20905006}"/>
              </a:ext>
            </a:extLst>
          </p:cNvPr>
          <p:cNvSpPr txBox="1"/>
          <p:nvPr/>
        </p:nvSpPr>
        <p:spPr>
          <a:xfrm>
            <a:off x="6080829" y="197346"/>
            <a:ext cx="609755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Хвилівникоцвіті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Aristolochiales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трави, прямостоячі або виткі чагарники і чагарнички. Листки чергові, частіше цілісні або рідше лопатеві, без прилистків. Квітки поодинокі (звичайно пазушні) або в китицях чи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цимозних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суцвіттях, актиноморфні або зигоморфні,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циклічні. Чашечка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зрослолиста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трилопатева або відсутня. Віночок звичайно відсутній,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оцвітина подвійна або з рудиментом віночка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Asarum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Тичинок (4-5) 6 (12-36) в одному-двох колах; нитки вільні або зрослі з стовпчиком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гіностемій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пиляки вільні або приростають до стовпчика.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чотирьох-шести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Saruma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але частіше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товстим коротким стовпчиком із зірчастою приймочкою. Зав'язь нижня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напівнижня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чотири-шести-гнізда або з неповними перегородками, з численними горизонтальними або висячими насінними зачатками. Плоди — частіше коробочки,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нерозкривні однонасінні. Порядок монотипний.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Хвилівник звичайний — Вікіпедія">
            <a:extLst>
              <a:ext uri="{FF2B5EF4-FFF2-40B4-BE49-F238E27FC236}">
                <a16:creationId xmlns:a16="http://schemas.microsoft.com/office/drawing/2014/main" id="{ED3E61DF-9399-CCA6-9EAA-A14C1AA6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4" y="1600200"/>
            <a:ext cx="5831675" cy="386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88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6D018-1555-5CF2-1216-68F440A097CE}"/>
              </a:ext>
            </a:extLst>
          </p:cNvPr>
          <p:cNvSpPr txBox="1"/>
          <p:nvPr/>
        </p:nvSpPr>
        <p:spPr>
          <a:xfrm>
            <a:off x="5950599" y="197346"/>
            <a:ext cx="609755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Рафлезієцвіті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Rafflesiales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Паразитні трави, що живуть на коренях і стеблах різних дерев та чагарників. Мають лусковидні листки, в граничних випадках редукції вегетативних органів вони представлені лише клітинними нитками, які нагадують гіфи грибів, проникають у тканини рослини-господаря. Продихи зустрічаються 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 Квітки від дуже дрібних до дуже великих, поодинокі і сидячі, рідше — в багатоквіткових колосоподібних  суцвіттях, переважно маточкові і тичинкові,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полігамні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безпелюсткові. Чашолистків звичайно чотири-п'ять, зрослих у нижній частині в трубку,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вільних. Тичинок від п'яти до багатьох, більш чи менш зрослих у трубку або частіше в м'ясисту колонку; пиляки розміщені одним-трьома рядами навколо трубки або колонки. Пилкові зерна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двоклітинні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4-10(-20)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приймочка на короткому стовпчику або сидяча, дископодібна, голівчаста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багатолопатева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Плоди ягодоподібні. Порядок об'єднує чотири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невеликі'родини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 descr="Рафлезієві - Wikiwand">
            <a:extLst>
              <a:ext uri="{FF2B5EF4-FFF2-40B4-BE49-F238E27FC236}">
                <a16:creationId xmlns:a16="http://schemas.microsoft.com/office/drawing/2014/main" id="{E3B28FFC-5CD3-4531-D6A8-EB1CAE21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12" y="1177290"/>
            <a:ext cx="401193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1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88B5A9-F5E1-36E8-7E59-830E901A06DA}"/>
              </a:ext>
            </a:extLst>
          </p:cNvPr>
          <p:cNvSpPr txBox="1"/>
          <p:nvPr/>
        </p:nvSpPr>
        <p:spPr>
          <a:xfrm>
            <a:off x="6792685" y="274023"/>
            <a:ext cx="517149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Лататтєцвіті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Багаторічні, звичайно кореневищні водні або болотні трави з черговими цілісними листками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медіанно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-пазушними прилистками (в деяких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частіше без прилистків. Квітки великі або невеликі, поодинокі,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переважно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спіральноциклічні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Оцвітина подвійна. Тичинки звичайно численні.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частіше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2-35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звичайно із сидячою променистою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конусоподібною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Hydrostemma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спільною приймочкою, або вільні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поступово витягнуті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увінчаний головчастою приймочкою. Плоди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перехідного типу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багатогорішка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Шкірка насіння у всіх видів з кришечкою. Порядок містить три родини. В Україні є одна родина.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Латаття біле — Вікіпедія">
            <a:extLst>
              <a:ext uri="{FF2B5EF4-FFF2-40B4-BE49-F238E27FC236}">
                <a16:creationId xmlns:a16="http://schemas.microsoft.com/office/drawing/2014/main" id="{C3240A9E-3C3A-AAF9-CC45-F9F92772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4" y="1474470"/>
            <a:ext cx="6492240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48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AD8B5-EED2-CE23-2C56-00829925DD5D}"/>
              </a:ext>
            </a:extLst>
          </p:cNvPr>
          <p:cNvSpPr txBox="1"/>
          <p:nvPr/>
        </p:nvSpPr>
        <p:spPr>
          <a:xfrm>
            <a:off x="7875037" y="511978"/>
            <a:ext cx="399583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Кушироцвіті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Ceratophyllales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 занурені в воду багаторічні трав'янисті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безкореневі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рослини. Порядок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Ceratophyllales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досить чітко відрізняється від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підтверджується не лише комплексом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апоморфних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ознак, а й анатомією насіння.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Ceratophyllales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найближчі до родини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Cabombaceae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настільки ж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гетеробатмічні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Не зважаючи на загальну високу спеціалізацію, за будовою тичинок вони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примітивніші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ніж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Cabombaceae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Порядки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Ceratophyllales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безперечно мають спільне походження. Цей порядок монотипний.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Акваріумний кушир: утримання, вирощування, розмноження і види">
            <a:extLst>
              <a:ext uri="{FF2B5EF4-FFF2-40B4-BE49-F238E27FC236}">
                <a16:creationId xmlns:a16="http://schemas.microsoft.com/office/drawing/2014/main" id="{5888D58C-0756-DCF3-D56A-61CF69C1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51598"/>
            <a:ext cx="6282690" cy="471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89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3BF284D-10BF-643D-D07F-F61C1992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-2325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6D1B21-1960-306C-4C3E-7481CC955F7F}"/>
              </a:ext>
            </a:extLst>
          </p:cNvPr>
          <p:cNvSpPr txBox="1"/>
          <p:nvPr/>
        </p:nvSpPr>
        <p:spPr>
          <a:xfrm>
            <a:off x="6522097" y="438425"/>
            <a:ext cx="550739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Лотосоцвіті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Nelumbonales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Водні трави з дуже товстими кореневищами і щитоподібними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довгочерешковими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повітряними листками.' Квітки великі, поодинокі, пазушні,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спіральноциклічні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Чашолистків два, пелюстки численні (22-30), розміщені спірально, не дуже чітко відмежовані від чашолистків. Тичинки численні, розміщені спірально, з великим м'ясистим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зв'язником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подовженим вище двох довгих пиляків.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численних спірально або майже циклічно розміщених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,.занурених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розросле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над андроцеєм квітколоже, в кожній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одним насінним зачатком і сидячою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блюдцеподібною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приймочкою. Плоди — занурені в квітколоже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багатогоріїпки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горішки з дуже твердим оплоднем і дихальним отвором біля приймочки. Сім'ядолі дуже великі, м'ясисті, займають майже всю насінину.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2" descr="Лотос — Википедия">
            <a:extLst>
              <a:ext uri="{FF2B5EF4-FFF2-40B4-BE49-F238E27FC236}">
                <a16:creationId xmlns:a16="http://schemas.microsoft.com/office/drawing/2014/main" id="{6A4B0AB9-40B4-58BA-9565-A98B6E21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4" y="1463184"/>
            <a:ext cx="6316663" cy="462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84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7A290-48C7-C294-10E8-12A73754CAE6}"/>
              </a:ext>
            </a:extLst>
          </p:cNvPr>
          <p:cNvSpPr txBox="1"/>
          <p:nvPr/>
        </p:nvSpPr>
        <p:spPr>
          <a:xfrm>
            <a:off x="963878" y="991364"/>
            <a:ext cx="108981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Слід відзначити, що квіткові рослини і за кількістю видів, родів та родин перевершують всі групи рослинного світу, разом узяті. В теперішній час при більш вузькому розумінні виду і після відкриття багатьох нових, раніше не відомих науці видів, налічується щонайменше 250 000 видів квіткових рослин. Вони складають майже 13 000 родів і 533 родини.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Квіткові рослини забезпечують життя всіх вищих тварин суші, а також переважної більшості інших гетеротрофних організмів, в тому числі і найбільшого в світі класу комах.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Майже всі Покритонасінні ведуть незалежний спосіб життя, хоча серед них відомі й паразити та сапрофіти, котрі значною мірою або повністю позбавлені хлорофілу, у зв'язку з паразитним способом життя деякі з вегетативних органів можуть бути втрачені.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Magnoliophyta | Tentative Plant Scientist">
            <a:extLst>
              <a:ext uri="{FF2B5EF4-FFF2-40B4-BE49-F238E27FC236}">
                <a16:creationId xmlns:a16="http://schemas.microsoft.com/office/drawing/2014/main" id="{13FF1DFC-7264-4BB1-98A2-26C59F0A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3" y="3853686"/>
            <a:ext cx="3422704" cy="29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noliophyta | Tentative Plant Scientist">
            <a:extLst>
              <a:ext uri="{FF2B5EF4-FFF2-40B4-BE49-F238E27FC236}">
                <a16:creationId xmlns:a16="http://schemas.microsoft.com/office/drawing/2014/main" id="{6F4B94A2-22E7-9ED2-59B8-4A64597F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19" y="3853686"/>
            <a:ext cx="3123398" cy="29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noliophyta | Tentative Plant Scientist">
            <a:extLst>
              <a:ext uri="{FF2B5EF4-FFF2-40B4-BE49-F238E27FC236}">
                <a16:creationId xmlns:a16="http://schemas.microsoft.com/office/drawing/2014/main" id="{A8ED9331-7526-F69E-0C84-12D62787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5" y="3853686"/>
            <a:ext cx="2699014" cy="30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6AE79-E441-9B3D-6A07-BB958FCDCFDB}"/>
              </a:ext>
            </a:extLst>
          </p:cNvPr>
          <p:cNvSpPr txBox="1"/>
          <p:nvPr/>
        </p:nvSpPr>
        <p:spPr>
          <a:xfrm>
            <a:off x="320351" y="1171536"/>
            <a:ext cx="1155129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Вегетативні органи квіткових рослин досягають найбільшої складності і різноманітності своєї будови. Корінь може бути стрижневий (головний) з бічними коренями, часто розвиваються численні додаткові корені, які формують мичкувату кореневу систему, а в особливих випадках — повітряні, дихальні, опорні тощо. Часто трапляються також мікоризи (симбіоз кореня з грибом),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бактеріоризи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(симбіоз кореня з бактеріями) та інші видозміни кореня. Коренева система, крім звичайних функцій (прикріплення до субстрату і всмоктування води з мінеральними речовинами), може виконувати ще й функцію запасання поживних речовин. Зміна функції викликає зміну будови органу.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 разом з листками складає пагін. Він звичайно добре розвинутий і може бути дерев'янистим чи трав'янистим, багаторічним чи однорічним; різноманітним за характером росту (прямостоячим, лежачим, повзучим, висхідним, чіпким, витким тощо), виповненим чи порожнистим; округлим, три- чотиригранним у поперечному розрізі; з шипами та волосками і т. ін. Частими є видозміни стебла і взагалі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як надземного (у вигляді колючок, вусиків,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філокладіїв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кладодіїв), так і підземного (у вигляді столонів, бульб, кореневищ, цибулин і бульбоцибулин).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стебло буває слабо розвинутим, і листки розміщуються на вкороченому пагоні у вигляді листкової розетки (у подорожника, кульбаби, дворічників на першому році їхньої вегетації тощо).-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6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DA0E3-DC4E-A6E9-4D6C-AEB532CB587F}"/>
              </a:ext>
            </a:extLst>
          </p:cNvPr>
          <p:cNvSpPr txBox="1"/>
          <p:nvPr/>
        </p:nvSpPr>
        <p:spPr>
          <a:xfrm>
            <a:off x="335903" y="1023956"/>
            <a:ext cx="113740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Найбільша складність і різноманітність будови серед усіх вегетативних органів виявляється в листка. Тут спостерігаються різні типи листкорозміщення та комбінації частин листка (черешкові, сидячі, піхвові, з прилистками тощо), різноманітні форми листкової пластинки та її краю, а також типи жилкування листкових пластинок. Листки можуть бути лопатеві, роздільні та розсічені, можуть бути прості чи складні; на них бувають волоски і шипи, а самі листки або їхні частини перетворюються в колючки .(наприклад, у барбарису, будяка, .кактусів) або вусики (в гороху, чини). У багатьох рослин листки змінюються настільки, що виконують зовсім незвичайні функції, як, наприклад, листки комахоїдних рослин.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 все ж таки найхарактернішим органом квіткових рослин є генеративний — квітка, яка, крім інших частин, обов'язково складається з тичинок (андроцей) та маточок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 звідси виникла й одна з назв цієї групи рослин — Квіткові, або (мало вживане)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Гінеціатні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(Маточкові).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Галицький Національний природний парк - Орієнтування у світі флори">
            <a:extLst>
              <a:ext uri="{FF2B5EF4-FFF2-40B4-BE49-F238E27FC236}">
                <a16:creationId xmlns:a16="http://schemas.microsoft.com/office/drawing/2014/main" id="{93961918-0269-D12A-36C9-15752DD7E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1" y="4134802"/>
            <a:ext cx="3269644" cy="27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алицький Національний природний парк - Орієнтування у світі флори">
            <a:extLst>
              <a:ext uri="{FF2B5EF4-FFF2-40B4-BE49-F238E27FC236}">
                <a16:creationId xmlns:a16="http://schemas.microsoft.com/office/drawing/2014/main" id="{98DAF715-F8BF-8BE2-CB6B-A4CA592A3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99" y="4134802"/>
            <a:ext cx="3269644" cy="27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алицький Національний природний парк - Орієнтування у світі флори">
            <a:extLst>
              <a:ext uri="{FF2B5EF4-FFF2-40B4-BE49-F238E27FC236}">
                <a16:creationId xmlns:a16="http://schemas.microsoft.com/office/drawing/2014/main" id="{BBA63CA3-FC82-FBE1-B432-C52A3E78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17" y="4260958"/>
            <a:ext cx="3675529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40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8C3FF-E4EA-31B7-0F55-9B6DF25A278C}"/>
              </a:ext>
            </a:extLst>
          </p:cNvPr>
          <p:cNvSpPr txBox="1"/>
          <p:nvPr/>
        </p:nvSpPr>
        <p:spPr>
          <a:xfrm>
            <a:off x="576942" y="1417625"/>
            <a:ext cx="1103811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 Квіткових, як і для всіх вищих рослин, характерна й обов'язкова присутність у циклі розвитку двох різних генерацій або двох фаз розвитку (двох "поколінь") — спорофіта (безстатева генерація з подвійним набором хромосом)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(статеве покоління з одинарним набором хромосом). Ці дві генерації послідовно і в певному порядку змінюють одна одну незалежно від зовнішніх умов, а спорофіт (диплоїд), як і в усіх інших Архегоніат (крім мохів), більш зримо виражений, тобто, по суті, явно переважає над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Мейоз, як і в усіх інших вищих рослин, у Квіткових відбувається в момент утворення спор у спорангіях.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розвиваються зі спор, дуже редуковані і завжди одностатеві (як у різноспорових Архегоніат); порівняно зі спорофітом вони дуже недовговічні. Дорослі квіткові рослини, що складаються з кореня, стебла, листка і квітки, — це спорофіт. У певний період життя рослини-спорофіта, а саме після накопичення достатньої кількості пластичних речовин та інших субстанцій, необхідних для переходу до процесу статевого розмноження, розвивається спеціальний орган розмноження (точніше  сукупність органів), що називається квіткою.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6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AF132-1B3B-5477-1DFC-F13B3EE50A28}"/>
              </a:ext>
            </a:extLst>
          </p:cNvPr>
          <p:cNvSpPr txBox="1"/>
          <p:nvPr/>
        </p:nvSpPr>
        <p:spPr>
          <a:xfrm>
            <a:off x="115077" y="1134471"/>
            <a:ext cx="119618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Квітка в типових випадках, як пагін, сидить у пазусі покривного листка, має квітконіжку, а часто і приквітки, квітколоже, до якого  прикріплюються оцвітина (що складається із  чашечки і віночка, проста або подвійна, вільна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зрослолиста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правильна або неправильна) та головні частини квітки (тичинки та маточки).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Квітки можуть бути маточковими, тичинковими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-тичинковими, а в деяких випадках не мати ні маточок, ні тичинок. Вони часто зібрані в різноманітні суцвіття — одновісні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моноподіальні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багатовісні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симподіальні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прості, складні та змішані.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Квітка – орган статевого розмноження. Будова квітки.">
            <a:extLst>
              <a:ext uri="{FF2B5EF4-FFF2-40B4-BE49-F238E27FC236}">
                <a16:creationId xmlns:a16="http://schemas.microsoft.com/office/drawing/2014/main" id="{7AA18EA2-9F32-12FB-CEC0-BEB7ED797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28971" r="2086" b="7487"/>
          <a:stretch/>
        </p:blipFill>
        <p:spPr bwMode="auto">
          <a:xfrm>
            <a:off x="295274" y="3276311"/>
            <a:ext cx="6389370" cy="31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Що таке квітка: будова, функції, репродуктивна система">
            <a:extLst>
              <a:ext uri="{FF2B5EF4-FFF2-40B4-BE49-F238E27FC236}">
                <a16:creationId xmlns:a16="http://schemas.microsoft.com/office/drawing/2014/main" id="{957EA1F8-B546-05A7-CD5F-36C2204C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868" y="3276311"/>
            <a:ext cx="4236721" cy="31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1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069B5-05A0-C70C-DD1C-143F460C7392}"/>
              </a:ext>
            </a:extLst>
          </p:cNvPr>
          <p:cNvSpPr txBox="1"/>
          <p:nvPr/>
        </p:nvSpPr>
        <p:spPr>
          <a:xfrm>
            <a:off x="329681" y="1120676"/>
            <a:ext cx="115326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Будову квітки часто відображають допомогою формул та діаграм. Будова квітки, її оцвітини, ..тичинок і маточок, зав'язі, насінних зачатків та їхніх частин має велике значення в класифікації квіткових рослин. При віднесенні їх до певних порядків, родин, родів і видів на ці ознаки завжди звертається велика увага.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квітці відбувається запилення, тобто перенесення пилку з тичинок на маточку, як правило, комахами, вітром або якимось іншим чином (птахами, ссавцями, водою тощо). Частіше відбувається запилення комахами (ентомофілія), а не вітром (анемофілія), а також перехресне запилення, а не самозапилення.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Конспект з теми: &quot;Будова квітки. Різноманітність квіток.&quot;">
            <a:extLst>
              <a:ext uri="{FF2B5EF4-FFF2-40B4-BE49-F238E27FC236}">
                <a16:creationId xmlns:a16="http://schemas.microsoft.com/office/drawing/2014/main" id="{217D5DC0-ACDF-7335-08E5-4DE9D1BDB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" y="3465674"/>
            <a:ext cx="5019560" cy="31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езентація до уроку: &quot;Будова квітки&quot;">
            <a:extLst>
              <a:ext uri="{FF2B5EF4-FFF2-40B4-BE49-F238E27FC236}">
                <a16:creationId xmlns:a16="http://schemas.microsoft.com/office/drawing/2014/main" id="{ACB08E1D-5B9C-7537-0EDC-49C0A288B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168369"/>
            <a:ext cx="6193038" cy="34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14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C9B39-D441-6595-CC30-472EAE924B0A}"/>
              </a:ext>
            </a:extLst>
          </p:cNvPr>
          <p:cNvSpPr txBox="1"/>
          <p:nvPr/>
        </p:nvSpPr>
        <p:spPr>
          <a:xfrm>
            <a:off x="363893" y="1166843"/>
            <a:ext cx="115326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квіткових рослин завжди одностатевий (як у різноспорових Архегоніат, наприклад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): чоловічий— це пророслий пилок, що проростає в пилкову трубку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сифоногенною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(або вегетативною) і генеративною клітинами, а пізніше з двома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жіночий — це зародковий мішок з сімома клітинами в ньому, про які вже йшлося раніше.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Зародок і ендосперм, розвиваючись, витісняють інші клітини зародкового мішка, які були в ньому до запліднення, і займають звичайно весь насінний зачаток. Останній перетворюється в насінину, його покриви — в шкірку насінини, зав'язь — у плід, а її стінки — в оплодень. Звідси і виникла назва відділу Покритонасінні, оскільки в них насінина знаходиться всередині плоду.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87B08-65EB-5E2D-18F0-4A9BF6F9F702}"/>
              </a:ext>
            </a:extLst>
          </p:cNvPr>
          <p:cNvSpPr txBox="1"/>
          <p:nvPr/>
        </p:nvSpPr>
        <p:spPr>
          <a:xfrm>
            <a:off x="295470" y="3646562"/>
            <a:ext cx="116010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Поживні речовини в насінині квіткової рослини можуть відкладатися ще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нуцелусі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це буде перисперм (наприклад у рослин із родин Гвоздичних, Перцевих тощо), а також в сім'ядолях (наприклад, у рослин із родин Бобових, Гарбузових, Хрестоцвітих та ін.); у цьому випадку ендосперм звичайно не розвивається.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 квіткових рослин явно переважає в циклі розвитку над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порівняно ще більше розвинутий, 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навпаки, ще більше редукований, ніж в Архегоніат. У зв'язку з цим вислів "статеві органи квітки" щодо тичинок і маточок є просто помилковим. Квітка — це орган (точніше сукупність органів) безстатевого розмноження, гомологічний спороносному колоску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плаунів і хвощів.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97150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3957</Words>
  <Application>Microsoft Office PowerPoint</Application>
  <PresentationFormat>Широкоэкранный</PresentationFormat>
  <Paragraphs>70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Bookman Old Style</vt:lpstr>
      <vt:lpstr>Calibri</vt:lpstr>
      <vt:lpstr>Times New Roman</vt:lpstr>
      <vt:lpstr>Trade Gothic Next Cond</vt:lpstr>
      <vt:lpstr>Trade Gothic Next Light</vt:lpstr>
      <vt:lpstr>PortalVTI</vt:lpstr>
      <vt:lpstr>Загальний огляд Покритонасінних. Підклас Магноліїди.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22</cp:revision>
  <dcterms:created xsi:type="dcterms:W3CDTF">2022-09-18T07:22:36Z</dcterms:created>
  <dcterms:modified xsi:type="dcterms:W3CDTF">2024-01-07T15:28:13Z</dcterms:modified>
</cp:coreProperties>
</file>