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4248472"/>
          </a:xfrm>
        </p:spPr>
        <p:txBody>
          <a:bodyPr>
            <a:noAutofit/>
          </a:bodyPr>
          <a:lstStyle/>
          <a:p>
            <a:pPr algn="l"/>
            <a:r>
              <a:rPr lang="uk-UA" sz="3200" dirty="0"/>
              <a:t>1. Сутність антикризового фінансового управління на підприємстві.</a:t>
            </a:r>
            <a:br>
              <a:rPr lang="uk-UA" sz="3200" dirty="0"/>
            </a:br>
            <a:r>
              <a:rPr lang="uk-UA" sz="3200" dirty="0"/>
              <a:t>2. Цілі, задачі, принципи та основні функції антикризового фінансового управління.</a:t>
            </a:r>
            <a:br>
              <a:rPr lang="uk-UA" sz="3200" dirty="0"/>
            </a:br>
            <a:r>
              <a:rPr lang="uk-UA" sz="3200" dirty="0"/>
              <a:t>3. Об’єкти та суб’єкти антикризового фінансового управління підприємством.</a:t>
            </a: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/>
              <a:t>Тема 2. </a:t>
            </a:r>
            <a:r>
              <a:rPr lang="uk-UA" b="1" dirty="0" smtClean="0"/>
              <a:t>Антикризове фінансове управління на підприємстві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71600" y="332656"/>
            <a:ext cx="76328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 smtClean="0"/>
              <a:t>Антикризове фінансове управління підприємством треба розглядати в таких аспектах:</a:t>
            </a:r>
          </a:p>
          <a:p>
            <a:pPr algn="just"/>
            <a:r>
              <a:rPr lang="uk-UA" dirty="0" smtClean="0"/>
              <a:t>- як систему профілактичних заходів, спрямованих на попередження фінансової кризи, яка в свою чергу передбачає постійний аналіз слабких та сильних сторін підприємства, управління ризиками, впровадження системи попереджувальних заходів та прогнозування банкрутства;</a:t>
            </a:r>
          </a:p>
          <a:p>
            <a:pPr algn="just"/>
            <a:r>
              <a:rPr lang="uk-UA" dirty="0" smtClean="0"/>
              <a:t>- як систему управління фінансами, спрямовану на виведення підприємства з кризи.</a:t>
            </a:r>
          </a:p>
          <a:p>
            <a:pPr algn="just"/>
            <a:endParaRPr lang="uk-UA" dirty="0" smtClean="0"/>
          </a:p>
          <a:p>
            <a:pPr algn="just"/>
            <a:r>
              <a:rPr lang="uk-UA" b="1" dirty="0" smtClean="0"/>
              <a:t>Антикризове </a:t>
            </a:r>
            <a:r>
              <a:rPr lang="uk-UA" b="1" dirty="0"/>
              <a:t>фінансове управління </a:t>
            </a:r>
            <a:r>
              <a:rPr lang="uk-UA" dirty="0"/>
              <a:t>- це постійно діючий процес виявлення ознак кризових явищ та реалізації генерального плану недопущення поширення кризових явищ і стагнації розвитку підприємства, який здійснюється протягом усього періоду його функціонування. </a:t>
            </a:r>
            <a:endParaRPr lang="uk-UA" dirty="0" smtClean="0"/>
          </a:p>
          <a:p>
            <a:pPr algn="just"/>
            <a:endParaRPr lang="uk-UA" dirty="0"/>
          </a:p>
          <a:p>
            <a:pPr algn="just"/>
            <a:endParaRPr lang="uk-UA" dirty="0" smtClean="0"/>
          </a:p>
          <a:p>
            <a:pPr algn="just"/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2717194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uk-UA" sz="1800" b="1" dirty="0">
                <a:latin typeface="Times New Roman" pitchFamily="18" charset="0"/>
                <a:cs typeface="Times New Roman" pitchFamily="18" charset="0"/>
              </a:rPr>
              <a:t>Основні цілі антикризового фінансового управління: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1. Мінімізація наслідків фінансової кризи.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2. Покращення платоспроможності.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3. Запобігання зниженню ліквідності.</a:t>
            </a:r>
          </a:p>
          <a:p>
            <a:pPr marL="0" indent="0" algn="ctr">
              <a:spcBef>
                <a:spcPts val="0"/>
              </a:spcBef>
              <a:buNone/>
            </a:pPr>
            <a:endParaRPr lang="uk-UA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b="1" dirty="0" smtClean="0">
                <a:latin typeface="Times New Roman" pitchFamily="18" charset="0"/>
                <a:cs typeface="Times New Roman" pitchFamily="18" charset="0"/>
              </a:rPr>
              <a:t>Задачі </a:t>
            </a:r>
            <a:r>
              <a:rPr lang="uk-UA" sz="1800" b="1" dirty="0">
                <a:latin typeface="Times New Roman" pitchFamily="18" charset="0"/>
                <a:cs typeface="Times New Roman" pitchFamily="18" charset="0"/>
              </a:rPr>
              <a:t>антикризового фінансового управління: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- діагностика кризових симптомів фінансового розвитку підприємства;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- розробка стратегії фінансового оздоровлення підприємства;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- усунення неплатоспроможності підприємства;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- встановлення фінансової стійкості підприємства;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- забезпечення фінансової стійкості у процесі розвитку підприємства.</a:t>
            </a:r>
          </a:p>
          <a:p>
            <a:pPr marL="0" indent="0" algn="ctr">
              <a:spcBef>
                <a:spcPts val="0"/>
              </a:spcBef>
              <a:buNone/>
            </a:pPr>
            <a:endParaRPr lang="uk-UA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680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000" dirty="0" smtClean="0"/>
              <a:t>Таблиця 1</a:t>
            </a:r>
          </a:p>
          <a:p>
            <a:pPr marL="0" indent="0" algn="ctr">
              <a:buNone/>
            </a:pPr>
            <a:r>
              <a:rPr lang="uk-UA" sz="2000" dirty="0" smtClean="0"/>
              <a:t>Принципи антикризового фінансового управління підприємством</a:t>
            </a:r>
          </a:p>
          <a:p>
            <a:pPr marL="0" indent="0" algn="ctr">
              <a:buNone/>
            </a:pPr>
            <a:endParaRPr lang="uk-UA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579" y="908720"/>
            <a:ext cx="6883400" cy="583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0902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404664"/>
            <a:ext cx="6096000" cy="319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403648" y="3429000"/>
            <a:ext cx="63120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Рис.1. </a:t>
            </a:r>
            <a:r>
              <a:rPr lang="uk-UA" dirty="0" smtClean="0"/>
              <a:t>Функції антикризового фінансового управління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7822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Об'єктом антикризового фінансового управління підприємства виступають </a:t>
            </a:r>
            <a:r>
              <a:rPr lang="uk-UA" sz="2100" dirty="0"/>
              <a:t>його активи, капітал та фінансові потоки, пов'язані з формуванням, розподілом та використанням фінансових ресурсів. </a:t>
            </a:r>
            <a:endParaRPr lang="uk-UA" sz="2100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just">
              <a:buNone/>
            </a:pPr>
            <a:r>
              <a:rPr lang="uk-UA" sz="2100" b="1" dirty="0" smtClean="0"/>
              <a:t>Групи </a:t>
            </a:r>
            <a:r>
              <a:rPr lang="uk-UA" sz="2100" b="1" dirty="0"/>
              <a:t>суб’єктів антикризового фінансового управління:</a:t>
            </a:r>
          </a:p>
          <a:p>
            <a:pPr marL="0" indent="0" algn="just">
              <a:buNone/>
            </a:pPr>
            <a:r>
              <a:rPr lang="uk-UA" sz="2100" dirty="0"/>
              <a:t>- власники підприємства;</a:t>
            </a:r>
          </a:p>
          <a:p>
            <a:pPr marL="0" indent="0" algn="just">
              <a:buNone/>
            </a:pPr>
            <a:r>
              <a:rPr lang="uk-UA" sz="2100" dirty="0"/>
              <a:t>- фахівці обліково-фінансового спрямування;</a:t>
            </a:r>
          </a:p>
          <a:p>
            <a:pPr marL="0" indent="0" algn="just">
              <a:buNone/>
            </a:pPr>
            <a:r>
              <a:rPr lang="uk-UA" sz="2100" dirty="0"/>
              <a:t>- функціональні антикризові менеджери-співробітники підприємства;</a:t>
            </a:r>
          </a:p>
          <a:p>
            <a:pPr marL="0" indent="0" algn="just">
              <a:buNone/>
            </a:pPr>
            <a:r>
              <a:rPr lang="uk-UA" sz="2100" dirty="0"/>
              <a:t>- функціональні антикризові менеджери-фахівці консалтингових установ;</a:t>
            </a:r>
          </a:p>
          <a:p>
            <a:pPr marL="0" indent="0" algn="just">
              <a:buNone/>
            </a:pPr>
            <a:r>
              <a:rPr lang="uk-UA" sz="2100" dirty="0"/>
              <a:t>- представники </a:t>
            </a:r>
            <a:r>
              <a:rPr lang="uk-UA" sz="2100" dirty="0" err="1"/>
              <a:t>санаторів</a:t>
            </a:r>
            <a:r>
              <a:rPr lang="uk-UA" sz="2100" dirty="0"/>
              <a:t>;</a:t>
            </a:r>
          </a:p>
          <a:p>
            <a:pPr marL="0" indent="0" algn="just">
              <a:buNone/>
            </a:pPr>
            <a:r>
              <a:rPr lang="uk-UA" sz="2100" dirty="0"/>
              <a:t>- представники кредиторів;</a:t>
            </a:r>
          </a:p>
          <a:p>
            <a:pPr marL="0" indent="0" algn="just">
              <a:buNone/>
            </a:pPr>
            <a:r>
              <a:rPr lang="uk-UA" sz="2100" dirty="0"/>
              <a:t>- представники органів державних та місцевих органів влади;</a:t>
            </a:r>
          </a:p>
          <a:p>
            <a:pPr marL="0" indent="0" algn="just">
              <a:buNone/>
            </a:pPr>
            <a:r>
              <a:rPr lang="uk-UA" sz="2100" dirty="0"/>
              <a:t>- арбітражні керуючі.</a:t>
            </a:r>
          </a:p>
          <a:p>
            <a:pPr marL="0" indent="0" algn="ctr">
              <a:buNone/>
            </a:pPr>
            <a:r>
              <a:rPr lang="uk-UA" sz="2100" b="1" dirty="0" smtClean="0"/>
              <a:t>Алгоритм </a:t>
            </a:r>
            <a:r>
              <a:rPr lang="uk-UA" sz="2100" b="1" dirty="0"/>
              <a:t>розробки плану дій антикризової робочої групи:</a:t>
            </a:r>
          </a:p>
          <a:p>
            <a:pPr marL="0" indent="0" algn="just">
              <a:buNone/>
            </a:pPr>
            <a:r>
              <a:rPr lang="uk-UA" sz="2100" dirty="0" smtClean="0"/>
              <a:t>1. Створення </a:t>
            </a:r>
            <a:r>
              <a:rPr lang="uk-UA" sz="2100" dirty="0"/>
              <a:t>і регламентація діяльності антикризової робочої групи.</a:t>
            </a:r>
          </a:p>
          <a:p>
            <a:pPr marL="0" indent="0" algn="just">
              <a:buNone/>
            </a:pPr>
            <a:r>
              <a:rPr lang="uk-UA" sz="2100" dirty="0" smtClean="0"/>
              <a:t>2. Аудит </a:t>
            </a:r>
            <a:r>
              <a:rPr lang="uk-UA" sz="2100" dirty="0"/>
              <a:t>зовнішнього і внутрішнього середовища підприємства.</a:t>
            </a:r>
          </a:p>
          <a:p>
            <a:pPr marL="0" indent="0" algn="just">
              <a:buNone/>
            </a:pPr>
            <a:r>
              <a:rPr lang="uk-UA" sz="2100" dirty="0" smtClean="0"/>
              <a:t>3. Оцінка </a:t>
            </a:r>
            <a:r>
              <a:rPr lang="uk-UA" sz="2100" dirty="0"/>
              <a:t>потенціалу ринку і стійкості підприємства на ринку.</a:t>
            </a:r>
          </a:p>
          <a:p>
            <a:pPr marL="0" indent="0" algn="just">
              <a:buNone/>
            </a:pPr>
            <a:r>
              <a:rPr lang="uk-UA" sz="2100" dirty="0" smtClean="0"/>
              <a:t>4. Коригування </a:t>
            </a:r>
            <a:r>
              <a:rPr lang="uk-UA" sz="2100" dirty="0"/>
              <a:t>стратегічних і тактичних цілей розвитку підприємства.</a:t>
            </a:r>
          </a:p>
          <a:p>
            <a:pPr marL="0" indent="0" algn="just">
              <a:buNone/>
            </a:pPr>
            <a:r>
              <a:rPr lang="uk-UA" sz="2100" dirty="0" smtClean="0"/>
              <a:t>5. Порівняльний </a:t>
            </a:r>
            <a:r>
              <a:rPr lang="uk-UA" sz="2100" dirty="0"/>
              <a:t>аналіз стратегічних альтернатив.</a:t>
            </a:r>
          </a:p>
          <a:p>
            <a:pPr marL="0" indent="0" algn="just">
              <a:buNone/>
            </a:pPr>
            <a:r>
              <a:rPr lang="uk-UA" sz="2100" dirty="0" smtClean="0"/>
              <a:t>6. Оцінка </a:t>
            </a:r>
            <a:r>
              <a:rPr lang="uk-UA" sz="2100" dirty="0"/>
              <a:t>ризиків реалізації альтернативних антикризових стратегій і аналіз їх ресурсного забезпечення.</a:t>
            </a:r>
          </a:p>
          <a:p>
            <a:pPr marL="0" indent="0" algn="just">
              <a:buNone/>
            </a:pPr>
            <a:r>
              <a:rPr lang="uk-UA" sz="2100" dirty="0" smtClean="0"/>
              <a:t>7. Вибір </a:t>
            </a:r>
            <a:r>
              <a:rPr lang="uk-UA" sz="2100" dirty="0"/>
              <a:t>і остаточне компонування антикризової стратегії.</a:t>
            </a:r>
          </a:p>
          <a:p>
            <a:pPr marL="0" indent="0" algn="just">
              <a:buNone/>
            </a:pPr>
            <a:r>
              <a:rPr lang="uk-UA" sz="2100" dirty="0" smtClean="0"/>
              <a:t>8. Розробка </a:t>
            </a:r>
            <a:r>
              <a:rPr lang="uk-UA" sz="2100" dirty="0"/>
              <a:t>плану антикризових довгострокових, середньострокових, короткострокових заходів.</a:t>
            </a:r>
          </a:p>
          <a:p>
            <a:pPr marL="0" indent="0" algn="just">
              <a:buNone/>
            </a:pPr>
            <a:r>
              <a:rPr lang="uk-UA" sz="2100" dirty="0" smtClean="0"/>
              <a:t>9. Ревізія </a:t>
            </a:r>
            <a:r>
              <a:rPr lang="uk-UA" sz="2100" dirty="0"/>
              <a:t>і реінжиніринг ключових бізнес-процесів, що впливають на ефективність антикризової стратегії.</a:t>
            </a:r>
          </a:p>
          <a:p>
            <a:pPr marL="0" indent="0" algn="just">
              <a:buNone/>
            </a:pPr>
            <a:r>
              <a:rPr lang="uk-UA" sz="2100" dirty="0" smtClean="0"/>
              <a:t>10. Розробка </a:t>
            </a:r>
            <a:r>
              <a:rPr lang="uk-UA" sz="2100" dirty="0"/>
              <a:t>системи індикаторів оцінки реалізації стратегії і моніторинг ефективності реалізації антикризової стратегії.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68295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0675" y="52389"/>
            <a:ext cx="5962650" cy="6184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051720" y="6237313"/>
            <a:ext cx="60486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 smtClean="0"/>
              <a:t>Рис. 2. Регламент роботи антикризової робочої групи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830930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388</Words>
  <Application>Microsoft Office PowerPoint</Application>
  <PresentationFormat>Экран (4:3)</PresentationFormat>
  <Paragraphs>55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1. Сутність антикризового фінансового управління на підприємстві. 2. Цілі, задачі, принципи та основні функції антикризового фінансового управління. 3. Об’єкти та суб’єкти антикризового фінансового управління підприємством.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26</cp:revision>
  <dcterms:created xsi:type="dcterms:W3CDTF">2020-08-26T06:53:27Z</dcterms:created>
  <dcterms:modified xsi:type="dcterms:W3CDTF">2022-09-14T13:05:33Z</dcterms:modified>
</cp:coreProperties>
</file>