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56" r:id="rId2"/>
    <p:sldId id="260" r:id="rId3"/>
    <p:sldId id="257" r:id="rId4"/>
    <p:sldId id="258" r:id="rId5"/>
    <p:sldId id="264" r:id="rId6"/>
    <p:sldId id="263" r:id="rId7"/>
    <p:sldId id="268" r:id="rId8"/>
    <p:sldId id="262" r:id="rId9"/>
    <p:sldId id="269" r:id="rId10"/>
    <p:sldId id="261" r:id="rId11"/>
    <p:sldId id="266" r:id="rId12"/>
    <p:sldId id="270" r:id="rId13"/>
    <p:sldId id="265" r:id="rId14"/>
    <p:sldId id="271" r:id="rId15"/>
    <p:sldId id="272" r:id="rId16"/>
    <p:sldId id="275" r:id="rId17"/>
    <p:sldId id="273" r:id="rId18"/>
    <p:sldId id="277" r:id="rId19"/>
    <p:sldId id="276" r:id="rId20"/>
    <p:sldId id="278" r:id="rId21"/>
    <p:sldId id="279" r:id="rId22"/>
    <p:sldId id="280" r:id="rId23"/>
    <p:sldId id="281" r:id="rId24"/>
    <p:sldId id="282" r:id="rId25"/>
    <p:sldId id="284" r:id="rId26"/>
    <p:sldId id="283" r:id="rId27"/>
    <p:sldId id="285" r:id="rId28"/>
    <p:sldId id="289" r:id="rId29"/>
    <p:sldId id="286" r:id="rId30"/>
    <p:sldId id="287" r:id="rId31"/>
    <p:sldId id="288"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915E8"/>
    <a:srgbClr val="8511D4"/>
    <a:srgbClr val="2E9471"/>
    <a:srgbClr val="8131B2"/>
    <a:srgbClr val="C471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361"/>
    <p:restoredTop sz="94651"/>
  </p:normalViewPr>
  <p:slideViewPr>
    <p:cSldViewPr snapToGrid="0" snapToObjects="1">
      <p:cViewPr varScale="1">
        <p:scale>
          <a:sx n="110" d="100"/>
          <a:sy n="110" d="100"/>
        </p:scale>
        <p:origin x="192" y="2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ru-RU"/>
              <a:t>Образец заголовка</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5/13/24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5/13/24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5/13/24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5/13/24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ru-RU"/>
              <a:t>Образец заголовка</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5586B75A-687E-405C-8A0B-8D00578BA2C3}" type="datetimeFigureOut">
              <a:rPr lang="en-US" dirty="0"/>
              <a:pPr/>
              <a:t>5/13/24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5/13/24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5/13/24</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ru-RU"/>
              <a:t>Образец заголовка</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5/13/24</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5/13/24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ru-RU"/>
              <a:t>Образец заголовка</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8" name="Date Placeholder 7"/>
          <p:cNvSpPr>
            <a:spLocks noGrp="1"/>
          </p:cNvSpPr>
          <p:nvPr>
            <p:ph type="dt" sz="half" idx="10"/>
          </p:nvPr>
        </p:nvSpPr>
        <p:spPr/>
        <p:txBody>
          <a:bodyPr/>
          <a:lstStyle/>
          <a:p>
            <a:fld id="{5586B75A-687E-405C-8A0B-8D00578BA2C3}" type="datetimeFigureOut">
              <a:rPr lang="en-US" dirty="0"/>
              <a:pPr/>
              <a:t>5/13/24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8" name="Date Placeholder 7"/>
          <p:cNvSpPr>
            <a:spLocks noGrp="1"/>
          </p:cNvSpPr>
          <p:nvPr>
            <p:ph type="dt" sz="half" idx="10"/>
          </p:nvPr>
        </p:nvSpPr>
        <p:spPr/>
        <p:txBody>
          <a:bodyPr/>
          <a:lstStyle/>
          <a:p>
            <a:fld id="{5586B75A-687E-405C-8A0B-8D00578BA2C3}" type="datetimeFigureOut">
              <a:rPr lang="en-US" dirty="0"/>
              <a:pPr/>
              <a:t>5/13/24</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5/13/24</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6.xml"/><Relationship Id="rId4" Type="http://schemas.openxmlformats.org/officeDocument/2006/relationships/image" Target="../media/image22.tiff"/></Relationships>
</file>

<file path=ppt/slides/_rels/slide12.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tif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tif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tiff"/><Relationship Id="rId1" Type="http://schemas.openxmlformats.org/officeDocument/2006/relationships/slideLayout" Target="../slideLayouts/slideLayout6.xml"/><Relationship Id="rId4" Type="http://schemas.openxmlformats.org/officeDocument/2006/relationships/image" Target="../media/image33.tiff"/></Relationships>
</file>

<file path=ppt/slides/_rels/slide18.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tiff"/></Relationships>
</file>

<file path=ppt/slides/_rels/slide20.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tif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tif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48.tif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7.xml"/><Relationship Id="rId4" Type="http://schemas.openxmlformats.org/officeDocument/2006/relationships/image" Target="../media/image13.tiff"/></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18000">
              <a:schemeClr val="accent6">
                <a:lumMod val="40000"/>
                <a:lumOff val="60000"/>
              </a:schemeClr>
            </a:gs>
            <a:gs pos="43000">
              <a:schemeClr val="accent1">
                <a:lumMod val="45000"/>
                <a:lumOff val="55000"/>
              </a:schemeClr>
            </a:gs>
            <a:gs pos="6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75A869D-3629-5046-8337-1743A6507D8F}"/>
              </a:ext>
            </a:extLst>
          </p:cNvPr>
          <p:cNvSpPr>
            <a:spLocks noGrp="1"/>
          </p:cNvSpPr>
          <p:nvPr>
            <p:ph type="ctrTitle"/>
          </p:nvPr>
        </p:nvSpPr>
        <p:spPr>
          <a:xfrm>
            <a:off x="184021" y="818390"/>
            <a:ext cx="8429625" cy="1481898"/>
          </a:xfrm>
        </p:spPr>
        <p:txBody>
          <a:bodyPr>
            <a:normAutofit fontScale="90000"/>
          </a:bodyPr>
          <a:lstStyle/>
          <a:p>
            <a:r>
              <a:rPr lang="ru-UA" b="1" i="1" dirty="0"/>
              <a:t>Класична </a:t>
            </a:r>
            <a:br>
              <a:rPr lang="ru-UA" b="1" i="1" dirty="0"/>
            </a:br>
            <a:r>
              <a:rPr lang="ru-UA" b="1" i="1" dirty="0"/>
              <a:t>англо-американська геополітика</a:t>
            </a:r>
          </a:p>
        </p:txBody>
      </p:sp>
      <p:sp>
        <p:nvSpPr>
          <p:cNvPr id="3" name="Подзаголовок 2">
            <a:extLst>
              <a:ext uri="{FF2B5EF4-FFF2-40B4-BE49-F238E27FC236}">
                <a16:creationId xmlns:a16="http://schemas.microsoft.com/office/drawing/2014/main" id="{40E823DD-8E65-DC4F-9ED0-3E3DCCB6D868}"/>
              </a:ext>
            </a:extLst>
          </p:cNvPr>
          <p:cNvSpPr>
            <a:spLocks noGrp="1"/>
          </p:cNvSpPr>
          <p:nvPr>
            <p:ph type="subTitle" idx="1"/>
          </p:nvPr>
        </p:nvSpPr>
        <p:spPr>
          <a:xfrm>
            <a:off x="9544050" y="5172074"/>
            <a:ext cx="2428875" cy="798333"/>
          </a:xfrm>
        </p:spPr>
        <p:txBody>
          <a:bodyPr>
            <a:normAutofit lnSpcReduction="10000"/>
          </a:bodyPr>
          <a:lstStyle/>
          <a:p>
            <a:r>
              <a:rPr lang="ru-UA" b="1" i="1" dirty="0">
                <a:solidFill>
                  <a:srgbClr val="0070C0"/>
                </a:solidFill>
                <a:latin typeface="Arial" panose="020B0604020202020204" pitchFamily="34" charset="0"/>
                <a:cs typeface="Arial" panose="020B0604020202020204" pitchFamily="34" charset="0"/>
              </a:rPr>
              <a:t>к. політ. </a:t>
            </a:r>
            <a:r>
              <a:rPr lang="ru-RU" b="1" i="1" dirty="0">
                <a:solidFill>
                  <a:srgbClr val="0070C0"/>
                </a:solidFill>
                <a:latin typeface="Arial" panose="020B0604020202020204" pitchFamily="34" charset="0"/>
                <a:cs typeface="Arial" panose="020B0604020202020204" pitchFamily="34" charset="0"/>
              </a:rPr>
              <a:t>н</a:t>
            </a:r>
            <a:r>
              <a:rPr lang="ru-UA" b="1" i="1" dirty="0">
                <a:solidFill>
                  <a:srgbClr val="0070C0"/>
                </a:solidFill>
                <a:latin typeface="Arial" panose="020B0604020202020204" pitchFamily="34" charset="0"/>
                <a:cs typeface="Arial" panose="020B0604020202020204" pitchFamily="34" charset="0"/>
              </a:rPr>
              <a:t>. </a:t>
            </a:r>
          </a:p>
          <a:p>
            <a:r>
              <a:rPr lang="ru-UA" b="1" i="1" dirty="0">
                <a:solidFill>
                  <a:srgbClr val="0070C0"/>
                </a:solidFill>
                <a:latin typeface="Arial" panose="020B0604020202020204" pitchFamily="34" charset="0"/>
                <a:cs typeface="Arial" panose="020B0604020202020204" pitchFamily="34" charset="0"/>
              </a:rPr>
              <a:t>Н.В. Лепська</a:t>
            </a:r>
          </a:p>
        </p:txBody>
      </p:sp>
      <p:pic>
        <p:nvPicPr>
          <p:cNvPr id="4" name="Рисунок 3">
            <a:extLst>
              <a:ext uri="{FF2B5EF4-FFF2-40B4-BE49-F238E27FC236}">
                <a16:creationId xmlns:a16="http://schemas.microsoft.com/office/drawing/2014/main" id="{0893B9C9-EF42-F247-A103-0877FE28B5B4}"/>
              </a:ext>
            </a:extLst>
          </p:cNvPr>
          <p:cNvPicPr>
            <a:picLocks noChangeAspect="1"/>
          </p:cNvPicPr>
          <p:nvPr/>
        </p:nvPicPr>
        <p:blipFill rotWithShape="1">
          <a:blip r:embed="rId2"/>
          <a:srcRect l="1115" t="417" r="-1115" b="33125"/>
          <a:stretch/>
        </p:blipFill>
        <p:spPr>
          <a:xfrm>
            <a:off x="0" y="2278857"/>
            <a:ext cx="8429625" cy="4557712"/>
          </a:xfrm>
          <a:prstGeom prst="rect">
            <a:avLst/>
          </a:prstGeom>
          <a:effectLst>
            <a:softEdge rad="317500"/>
          </a:effectLst>
        </p:spPr>
      </p:pic>
    </p:spTree>
    <p:extLst>
      <p:ext uri="{BB962C8B-B14F-4D97-AF65-F5344CB8AC3E}">
        <p14:creationId xmlns:p14="http://schemas.microsoft.com/office/powerpoint/2010/main" val="21802494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18000">
              <a:schemeClr val="accent3">
                <a:lumMod val="20000"/>
                <a:lumOff val="80000"/>
              </a:schemeClr>
            </a:gs>
            <a:gs pos="43000">
              <a:schemeClr val="accent1">
                <a:lumMod val="45000"/>
                <a:lumOff val="55000"/>
              </a:schemeClr>
            </a:gs>
            <a:gs pos="6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FC2E5B0B-6080-1447-83BB-3F66B7F46DEF}"/>
              </a:ext>
            </a:extLst>
          </p:cNvPr>
          <p:cNvSpPr/>
          <p:nvPr/>
        </p:nvSpPr>
        <p:spPr>
          <a:xfrm>
            <a:off x="4831080" y="0"/>
            <a:ext cx="7360920" cy="7017306"/>
          </a:xfrm>
          <a:prstGeom prst="rect">
            <a:avLst/>
          </a:prstGeom>
        </p:spPr>
        <p:txBody>
          <a:bodyPr wrap="square">
            <a:spAutoFit/>
          </a:bodyPr>
          <a:lstStyle/>
          <a:p>
            <a:pPr indent="449580" algn="just">
              <a:spcAft>
                <a:spcPts val="0"/>
              </a:spcAft>
            </a:pP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Постулат Мехена </a:t>
            </a:r>
            <a:r>
              <a:rPr lang="uk-UA" b="1" i="1" dirty="0">
                <a:solidFill>
                  <a:srgbClr val="FF0000"/>
                </a:solidFill>
                <a:latin typeface="Arial" panose="020B0604020202020204" pitchFamily="34" charset="0"/>
                <a:ea typeface="Times New Roman" panose="02020603050405020304" pitchFamily="18" charset="0"/>
                <a:cs typeface="Arial" panose="020B0604020202020204" pitchFamily="34" charset="0"/>
              </a:rPr>
              <a:t>«Хто володіє морем – володіє суходолом і усіма його багатствами»</a:t>
            </a:r>
            <a:r>
              <a:rPr lang="uk-UA"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став вихідними в системі базових принципів цивілізації Заходу.</a:t>
            </a:r>
          </a:p>
          <a:p>
            <a:pPr indent="449580" algn="just">
              <a:spcAft>
                <a:spcPts val="0"/>
              </a:spcAft>
            </a:pP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 За Мехеном </a:t>
            </a:r>
            <a:r>
              <a:rPr lang="uk-UA" b="1" dirty="0">
                <a:solidFill>
                  <a:srgbClr val="FF0000"/>
                </a:solidFill>
                <a:latin typeface="Arial" panose="020B0604020202020204" pitchFamily="34" charset="0"/>
                <a:ea typeface="Times New Roman" panose="02020603050405020304" pitchFamily="18" charset="0"/>
                <a:cs typeface="Arial" panose="020B0604020202020204" pitchFamily="34" charset="0"/>
              </a:rPr>
              <a:t>морські країни мають природні переваги перед державами суходолу</a:t>
            </a: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 а морська могутність значною мірою визначає історичні долі країн і народів. </a:t>
            </a:r>
          </a:p>
          <a:p>
            <a:pPr algn="just">
              <a:spcAft>
                <a:spcPts val="0"/>
              </a:spcAft>
            </a:pP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Мехен виділяв </a:t>
            </a:r>
            <a:r>
              <a:rPr lang="uk-UA" b="1" i="1" dirty="0">
                <a:solidFill>
                  <a:srgbClr val="FF0000"/>
                </a:solidFill>
                <a:latin typeface="Arial" panose="020B0604020202020204" pitchFamily="34" charset="0"/>
                <a:ea typeface="Times New Roman" panose="02020603050405020304" pitchFamily="18" charset="0"/>
                <a:cs typeface="Arial" panose="020B0604020202020204" pitchFamily="34" charset="0"/>
              </a:rPr>
              <a:t>6 основних параметрів морської сили</a:t>
            </a: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 які у свою чергу визначають </a:t>
            </a:r>
            <a:r>
              <a:rPr lang="uk-UA" b="1" dirty="0">
                <a:solidFill>
                  <a:srgbClr val="FF0000"/>
                </a:solidFill>
                <a:latin typeface="Arial" panose="020B0604020202020204" pitchFamily="34" charset="0"/>
                <a:ea typeface="Times New Roman" panose="02020603050405020304" pitchFamily="18" charset="0"/>
                <a:cs typeface="Arial" panose="020B0604020202020204" pitchFamily="34" charset="0"/>
              </a:rPr>
              <a:t>планетарний статус держави</a:t>
            </a: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pPr marL="342900" indent="-342900" algn="just">
              <a:spcAft>
                <a:spcPts val="0"/>
              </a:spcAft>
              <a:buFont typeface="+mj-lt"/>
              <a:buAutoNum type="arabicPeriod"/>
            </a:pPr>
            <a:r>
              <a:rPr lang="uk-UA" b="1" dirty="0">
                <a:solidFill>
                  <a:srgbClr val="FF0000"/>
                </a:solidFill>
                <a:latin typeface="Arial" panose="020B0604020202020204" pitchFamily="34" charset="0"/>
                <a:ea typeface="Times New Roman" panose="02020603050405020304" pitchFamily="18" charset="0"/>
                <a:cs typeface="Arial" panose="020B0604020202020204" pitchFamily="34" charset="0"/>
              </a:rPr>
              <a:t>географічне положення </a:t>
            </a: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(максимально вигідно, коли </a:t>
            </a:r>
            <a:r>
              <a:rPr lang="uk-UA" b="1" dirty="0">
                <a:solidFill>
                  <a:srgbClr val="7030A0"/>
                </a:solidFill>
                <a:latin typeface="Arial" panose="020B0604020202020204" pitchFamily="34" charset="0"/>
                <a:ea typeface="Times New Roman" panose="02020603050405020304" pitchFamily="18" charset="0"/>
                <a:cs typeface="Arial" panose="020B0604020202020204" pitchFamily="34" charset="0"/>
              </a:rPr>
              <a:t>країна не має континентальних кордонів</a:t>
            </a: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 природним чином захищена від зовнішніх загроз, і сама </a:t>
            </a:r>
            <a:r>
              <a:rPr lang="uk-UA" b="1" dirty="0">
                <a:solidFill>
                  <a:srgbClr val="7030A0"/>
                </a:solidFill>
                <a:latin typeface="Arial" panose="020B0604020202020204" pitchFamily="34" charset="0"/>
                <a:ea typeface="Times New Roman" panose="02020603050405020304" pitchFamily="18" charset="0"/>
                <a:cs typeface="Arial" panose="020B0604020202020204" pitchFamily="34" charset="0"/>
              </a:rPr>
              <a:t>може своїм флотом загрожувати іншим</a:t>
            </a: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pPr marL="342900" indent="-342900" algn="just">
              <a:spcAft>
                <a:spcPts val="0"/>
              </a:spcAft>
              <a:buFont typeface="+mj-lt"/>
              <a:buAutoNum type="arabicPeriod"/>
            </a:pPr>
            <a:r>
              <a:rPr lang="uk-UA" b="1" dirty="0">
                <a:solidFill>
                  <a:srgbClr val="FF0000"/>
                </a:solidFill>
                <a:latin typeface="Arial" panose="020B0604020202020204" pitchFamily="34" charset="0"/>
                <a:ea typeface="Times New Roman" panose="02020603050405020304" pitchFamily="18" charset="0"/>
                <a:cs typeface="Arial" panose="020B0604020202020204" pitchFamily="34" charset="0"/>
              </a:rPr>
              <a:t>фізична будова </a:t>
            </a: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(природна продуктивність, клімат, конфігурація берегової лінії, сприятлива для розміщення портів); </a:t>
            </a:r>
          </a:p>
          <a:p>
            <a:pPr marL="342900" indent="-342900" algn="just">
              <a:spcAft>
                <a:spcPts val="0"/>
              </a:spcAft>
              <a:buFont typeface="+mj-lt"/>
              <a:buAutoNum type="arabicPeriod"/>
            </a:pPr>
            <a:r>
              <a:rPr lang="uk-UA" b="1" dirty="0">
                <a:solidFill>
                  <a:srgbClr val="FF0000"/>
                </a:solidFill>
                <a:latin typeface="Arial" panose="020B0604020202020204" pitchFamily="34" charset="0"/>
                <a:ea typeface="Times New Roman" panose="02020603050405020304" pitchFamily="18" charset="0"/>
                <a:cs typeface="Arial" panose="020B0604020202020204" pitchFamily="34" charset="0"/>
              </a:rPr>
              <a:t>розміри території </a:t>
            </a: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(вимірюються не площею, а </a:t>
            </a:r>
            <a:r>
              <a:rPr lang="uk-UA" b="1" dirty="0">
                <a:solidFill>
                  <a:srgbClr val="7030A0"/>
                </a:solidFill>
                <a:latin typeface="Arial" panose="020B0604020202020204" pitchFamily="34" charset="0"/>
                <a:ea typeface="Times New Roman" panose="02020603050405020304" pitchFamily="18" charset="0"/>
                <a:cs typeface="Arial" panose="020B0604020202020204" pitchFamily="34" charset="0"/>
              </a:rPr>
              <a:t>загальною протяжністю берегової лінії та характером гаваней</a:t>
            </a: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pPr marL="342900" indent="-342900" algn="just">
              <a:spcAft>
                <a:spcPts val="0"/>
              </a:spcAft>
              <a:buFont typeface="+mj-lt"/>
              <a:buAutoNum type="arabicPeriod"/>
            </a:pPr>
            <a:r>
              <a:rPr lang="uk-UA" b="1" dirty="0">
                <a:solidFill>
                  <a:srgbClr val="FF0000"/>
                </a:solidFill>
                <a:latin typeface="Arial" panose="020B0604020202020204" pitchFamily="34" charset="0"/>
                <a:ea typeface="Times New Roman" panose="02020603050405020304" pitchFamily="18" charset="0"/>
                <a:cs typeface="Arial" panose="020B0604020202020204" pitchFamily="34" charset="0"/>
              </a:rPr>
              <a:t>чисельність населення держави </a:t>
            </a: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(важлива для оцінки здатності держави побудувати флот, обслуговувати кораблі);</a:t>
            </a:r>
          </a:p>
          <a:p>
            <a:pPr marL="342900" indent="-342900" algn="just">
              <a:spcAft>
                <a:spcPts val="0"/>
              </a:spcAft>
              <a:buFont typeface="+mj-lt"/>
              <a:buAutoNum type="arabicPeriod"/>
            </a:pPr>
            <a:r>
              <a:rPr lang="uk-UA" b="1" dirty="0">
                <a:solidFill>
                  <a:srgbClr val="FF0000"/>
                </a:solidFill>
                <a:latin typeface="Arial" panose="020B0604020202020204" pitchFamily="34" charset="0"/>
                <a:ea typeface="Times New Roman" panose="02020603050405020304" pitchFamily="18" charset="0"/>
                <a:cs typeface="Arial" panose="020B0604020202020204" pitchFamily="34" charset="0"/>
              </a:rPr>
              <a:t>національний характер </a:t>
            </a: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r>
              <a:rPr lang="uk-UA" b="1" dirty="0">
                <a:solidFill>
                  <a:srgbClr val="7030A0"/>
                </a:solidFill>
                <a:latin typeface="Arial" panose="020B0604020202020204" pitchFamily="34" charset="0"/>
                <a:ea typeface="Times New Roman" panose="02020603050405020304" pitchFamily="18" charset="0"/>
                <a:cs typeface="Arial" panose="020B0604020202020204" pitchFamily="34" charset="0"/>
              </a:rPr>
              <a:t>нація, яка прагне до володіння морською силою, повинна мати схильність до торгівлі</a:t>
            </a: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pPr marL="342900" indent="-342900" algn="just">
              <a:spcAft>
                <a:spcPts val="0"/>
              </a:spcAft>
              <a:buFont typeface="+mj-lt"/>
              <a:buAutoNum type="arabicPeriod"/>
            </a:pPr>
            <a:r>
              <a:rPr lang="uk-UA" b="1" dirty="0">
                <a:solidFill>
                  <a:srgbClr val="FF0000"/>
                </a:solidFill>
                <a:latin typeface="Arial" panose="020B0604020202020204" pitchFamily="34" charset="0"/>
                <a:ea typeface="Times New Roman" panose="02020603050405020304" pitchFamily="18" charset="0"/>
                <a:cs typeface="Arial" panose="020B0604020202020204" pitchFamily="34" charset="0"/>
              </a:rPr>
              <a:t>характер правління </a:t>
            </a: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(уряд має зосередитися на </a:t>
            </a:r>
            <a:r>
              <a:rPr lang="uk-UA" b="1" dirty="0">
                <a:solidFill>
                  <a:srgbClr val="7030A0"/>
                </a:solidFill>
                <a:latin typeface="Arial" panose="020B0604020202020204" pitchFamily="34" charset="0"/>
                <a:ea typeface="Times New Roman" panose="02020603050405020304" pitchFamily="18" charset="0"/>
                <a:cs typeface="Arial" panose="020B0604020202020204" pitchFamily="34" charset="0"/>
              </a:rPr>
              <a:t>формуванні морської сили держави</a:t>
            </a: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 не відволікаючись на другорядні питання).</a:t>
            </a:r>
            <a:endParaRPr lang="ru-UA" b="1"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7" name="Рисунок 6">
            <a:extLst>
              <a:ext uri="{FF2B5EF4-FFF2-40B4-BE49-F238E27FC236}">
                <a16:creationId xmlns:a16="http://schemas.microsoft.com/office/drawing/2014/main" id="{193477C8-4AFF-D34D-9454-DAE95965B110}"/>
              </a:ext>
            </a:extLst>
          </p:cNvPr>
          <p:cNvPicPr>
            <a:picLocks noChangeAspect="1"/>
          </p:cNvPicPr>
          <p:nvPr/>
        </p:nvPicPr>
        <p:blipFill rotWithShape="1">
          <a:blip r:embed="rId2"/>
          <a:srcRect l="11185" t="6223" r="7136" b="4889"/>
          <a:stretch/>
        </p:blipFill>
        <p:spPr>
          <a:xfrm>
            <a:off x="259080" y="259080"/>
            <a:ext cx="4201162" cy="6096000"/>
          </a:xfrm>
          <a:prstGeom prst="rect">
            <a:avLst/>
          </a:prstGeom>
        </p:spPr>
      </p:pic>
    </p:spTree>
    <p:extLst>
      <p:ext uri="{BB962C8B-B14F-4D97-AF65-F5344CB8AC3E}">
        <p14:creationId xmlns:p14="http://schemas.microsoft.com/office/powerpoint/2010/main" val="2540230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18000">
              <a:schemeClr val="accent3">
                <a:lumMod val="20000"/>
                <a:lumOff val="80000"/>
              </a:schemeClr>
            </a:gs>
            <a:gs pos="43000">
              <a:schemeClr val="accent1">
                <a:lumMod val="45000"/>
                <a:lumOff val="55000"/>
              </a:schemeClr>
            </a:gs>
            <a:gs pos="6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BBAF8F3D-DDF3-2546-8949-AB9E6B52F0F1}"/>
              </a:ext>
            </a:extLst>
          </p:cNvPr>
          <p:cNvPicPr>
            <a:picLocks noChangeAspect="1"/>
          </p:cNvPicPr>
          <p:nvPr/>
        </p:nvPicPr>
        <p:blipFill>
          <a:blip r:embed="rId2"/>
          <a:stretch>
            <a:fillRect/>
          </a:stretch>
        </p:blipFill>
        <p:spPr>
          <a:xfrm>
            <a:off x="26352" y="3107247"/>
            <a:ext cx="3954145" cy="3750753"/>
          </a:xfrm>
          <a:prstGeom prst="rect">
            <a:avLst/>
          </a:prstGeom>
          <a:effectLst>
            <a:softEdge rad="127000"/>
          </a:effectLst>
        </p:spPr>
      </p:pic>
      <p:sp>
        <p:nvSpPr>
          <p:cNvPr id="3" name="Объект 2">
            <a:extLst>
              <a:ext uri="{FF2B5EF4-FFF2-40B4-BE49-F238E27FC236}">
                <a16:creationId xmlns:a16="http://schemas.microsoft.com/office/drawing/2014/main" id="{589FAF5B-5537-1547-9616-303430C02182}"/>
              </a:ext>
            </a:extLst>
          </p:cNvPr>
          <p:cNvSpPr txBox="1">
            <a:spLocks/>
          </p:cNvSpPr>
          <p:nvPr/>
        </p:nvSpPr>
        <p:spPr>
          <a:xfrm>
            <a:off x="5357859" y="2780455"/>
            <a:ext cx="6307667" cy="4023591"/>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Font typeface="Wingdings 2" pitchFamily="18" charset="2"/>
              <a:buNone/>
            </a:pPr>
            <a:r>
              <a:rPr lang="uk-UA" b="1" dirty="0">
                <a:solidFill>
                  <a:srgbClr val="002060"/>
                </a:solidFill>
                <a:latin typeface="Arial" panose="020B0604020202020204" pitchFamily="34" charset="0"/>
                <a:cs typeface="Arial" panose="020B0604020202020204" pitchFamily="34" charset="0"/>
              </a:rPr>
              <a:t>Мехен здійснив одним з перших </a:t>
            </a:r>
            <a:r>
              <a:rPr lang="uk-UA" b="1" dirty="0">
                <a:solidFill>
                  <a:srgbClr val="FF0000"/>
                </a:solidFill>
                <a:latin typeface="Arial" panose="020B0604020202020204" pitchFamily="34" charset="0"/>
                <a:cs typeface="Arial" panose="020B0604020202020204" pitchFamily="34" charset="0"/>
              </a:rPr>
              <a:t>спробу аналізу планетарних геополітичних структур «великих просторів». </a:t>
            </a:r>
          </a:p>
          <a:p>
            <a:pPr marL="0" indent="0">
              <a:buFont typeface="Wingdings 2" pitchFamily="18" charset="2"/>
              <a:buNone/>
            </a:pPr>
            <a:r>
              <a:rPr lang="uk-UA" b="1" dirty="0">
                <a:solidFill>
                  <a:srgbClr val="FF0000"/>
                </a:solidFill>
                <a:latin typeface="Arial" panose="020B0604020202020204" pitchFamily="34" charset="0"/>
                <a:cs typeface="Arial" panose="020B0604020202020204" pitchFamily="34" charset="0"/>
              </a:rPr>
              <a:t>Основною такою структурою, що здатна внаслідок інтенсивності торгівлі та політичної активності боротися за світовий вплив, є «північна континентальна пів-сфера»</a:t>
            </a:r>
            <a:r>
              <a:rPr lang="uk-UA" b="1" dirty="0">
                <a:solidFill>
                  <a:srgbClr val="002060"/>
                </a:solidFill>
                <a:latin typeface="Arial" panose="020B0604020202020204" pitchFamily="34" charset="0"/>
                <a:cs typeface="Arial" panose="020B0604020202020204" pitchFamily="34" charset="0"/>
              </a:rPr>
              <a:t>, південний кордон якої в районі Суецького та Панамського каналів (саме тут найбільш інтенсивна світова торгівля та політична активність). </a:t>
            </a:r>
            <a:r>
              <a:rPr lang="uk-UA" b="1" dirty="0">
                <a:solidFill>
                  <a:srgbClr val="FF0000"/>
                </a:solidFill>
                <a:latin typeface="Arial" panose="020B0604020202020204" pitchFamily="34" charset="0"/>
                <a:cs typeface="Arial" panose="020B0604020202020204" pitchFamily="34" charset="0"/>
              </a:rPr>
              <a:t>Найбільш</a:t>
            </a:r>
            <a:r>
              <a:rPr lang="uk-UA" b="1" dirty="0">
                <a:solidFill>
                  <a:srgbClr val="002060"/>
                </a:solidFill>
                <a:latin typeface="Arial" panose="020B0604020202020204" pitchFamily="34" charset="0"/>
                <a:cs typeface="Arial" panose="020B0604020202020204" pitchFamily="34" charset="0"/>
              </a:rPr>
              <a:t> </a:t>
            </a:r>
            <a:r>
              <a:rPr lang="uk-UA" b="1" dirty="0">
                <a:solidFill>
                  <a:srgbClr val="FF0000"/>
                </a:solidFill>
                <a:latin typeface="Arial" panose="020B0604020202020204" pitchFamily="34" charset="0"/>
                <a:cs typeface="Arial" panose="020B0604020202020204" pitchFamily="34" charset="0"/>
              </a:rPr>
              <a:t>важливим елементом всередині цієї пів-сфери в межах Євразії Мехен вважав Росію як домінантну континентальну державу</a:t>
            </a:r>
            <a:r>
              <a:rPr lang="uk-UA" b="1" dirty="0">
                <a:solidFill>
                  <a:srgbClr val="002060"/>
                </a:solidFill>
                <a:latin typeface="Arial" panose="020B0604020202020204" pitchFamily="34" charset="0"/>
                <a:cs typeface="Arial" panose="020B0604020202020204" pitchFamily="34" charset="0"/>
              </a:rPr>
              <a:t>.</a:t>
            </a:r>
          </a:p>
        </p:txBody>
      </p:sp>
      <p:pic>
        <p:nvPicPr>
          <p:cNvPr id="4" name="Рисунок 3">
            <a:extLst>
              <a:ext uri="{FF2B5EF4-FFF2-40B4-BE49-F238E27FC236}">
                <a16:creationId xmlns:a16="http://schemas.microsoft.com/office/drawing/2014/main" id="{FD434204-A4A6-2E4A-8A3C-20B22ED524ED}"/>
              </a:ext>
            </a:extLst>
          </p:cNvPr>
          <p:cNvPicPr>
            <a:picLocks noChangeAspect="1"/>
          </p:cNvPicPr>
          <p:nvPr/>
        </p:nvPicPr>
        <p:blipFill>
          <a:blip r:embed="rId3"/>
          <a:stretch>
            <a:fillRect/>
          </a:stretch>
        </p:blipFill>
        <p:spPr>
          <a:xfrm>
            <a:off x="1668509" y="0"/>
            <a:ext cx="3689350" cy="3822901"/>
          </a:xfrm>
          <a:prstGeom prst="rect">
            <a:avLst/>
          </a:prstGeom>
          <a:effectLst>
            <a:softEdge rad="127000"/>
          </a:effectLst>
        </p:spPr>
      </p:pic>
      <p:pic>
        <p:nvPicPr>
          <p:cNvPr id="6" name="Рисунок 5">
            <a:extLst>
              <a:ext uri="{FF2B5EF4-FFF2-40B4-BE49-F238E27FC236}">
                <a16:creationId xmlns:a16="http://schemas.microsoft.com/office/drawing/2014/main" id="{25BE97EF-246C-1C41-9812-2B2413EFC94E}"/>
              </a:ext>
            </a:extLst>
          </p:cNvPr>
          <p:cNvPicPr>
            <a:picLocks noChangeAspect="1"/>
          </p:cNvPicPr>
          <p:nvPr/>
        </p:nvPicPr>
        <p:blipFill>
          <a:blip r:embed="rId4"/>
          <a:stretch>
            <a:fillRect/>
          </a:stretch>
        </p:blipFill>
        <p:spPr>
          <a:xfrm>
            <a:off x="6283598" y="53954"/>
            <a:ext cx="4456188" cy="2639969"/>
          </a:xfrm>
          <a:prstGeom prst="rect">
            <a:avLst/>
          </a:prstGeom>
        </p:spPr>
      </p:pic>
    </p:spTree>
    <p:extLst>
      <p:ext uri="{BB962C8B-B14F-4D97-AF65-F5344CB8AC3E}">
        <p14:creationId xmlns:p14="http://schemas.microsoft.com/office/powerpoint/2010/main" val="28414765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18000">
              <a:schemeClr val="accent3">
                <a:lumMod val="20000"/>
                <a:lumOff val="80000"/>
              </a:schemeClr>
            </a:gs>
            <a:gs pos="43000">
              <a:schemeClr val="accent1">
                <a:lumMod val="45000"/>
                <a:lumOff val="55000"/>
              </a:schemeClr>
            </a:gs>
            <a:gs pos="6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DC1BA330-9778-B64F-A939-375B75FB57C2}"/>
              </a:ext>
            </a:extLst>
          </p:cNvPr>
          <p:cNvSpPr/>
          <p:nvPr/>
        </p:nvSpPr>
        <p:spPr>
          <a:xfrm>
            <a:off x="5360270" y="0"/>
            <a:ext cx="6839223" cy="6740307"/>
          </a:xfrm>
          <a:prstGeom prst="rect">
            <a:avLst/>
          </a:prstGeom>
        </p:spPr>
        <p:txBody>
          <a:bodyPr wrap="square">
            <a:spAutoFit/>
          </a:bodyPr>
          <a:lstStyle/>
          <a:p>
            <a:r>
              <a:rPr lang="uk-UA" sz="2400" b="1" dirty="0">
                <a:solidFill>
                  <a:srgbClr val="002060"/>
                </a:solidFill>
                <a:latin typeface="Arial" panose="020B0604020202020204" pitchFamily="34" charset="0"/>
                <a:cs typeface="Arial" panose="020B0604020202020204" pitchFamily="34" charset="0"/>
              </a:rPr>
              <a:t>За Мехеном Сполучені Шати мають стати світовим лідером, лідером європейської цивілізації, наступником та спадкоємцем Великої Британії</a:t>
            </a:r>
            <a:endParaRPr lang="uk-UA" sz="2400" b="1" dirty="0">
              <a:solidFill>
                <a:srgbClr val="FF0000"/>
              </a:solidFill>
              <a:latin typeface="Arial" panose="020B0604020202020204" pitchFamily="34" charset="0"/>
              <a:cs typeface="Arial" panose="020B0604020202020204" pitchFamily="34" charset="0"/>
            </a:endParaRPr>
          </a:p>
          <a:p>
            <a:r>
              <a:rPr lang="uk-UA" sz="2400" b="1" dirty="0">
                <a:solidFill>
                  <a:srgbClr val="FF0000"/>
                </a:solidFill>
                <a:latin typeface="Arial" panose="020B0604020202020204" pitchFamily="34" charset="0"/>
                <a:cs typeface="Arial" panose="020B0604020202020204" pitchFamily="34" charset="0"/>
              </a:rPr>
              <a:t>«Контур їх (США) території представляє мало таких пунктів, які були б слабкі через своє ізольоване положення, і всі важливі частини кордонів штатів легко доступні з внутрішніх областей - дешево водою, швидко по залізницях. Слабша межа, Тихий океан, далеко відсунула від найнебезпечнішого з можливих ворогів. Ця «зумовлена ​​доля» (Manifest Destiny) полягає на першому етапі в стратегічній інтеграції всього американського континенту, включаючи Центральну і Південну Америки, а потім і у встановленні світового панування» (А. Мехен).</a:t>
            </a:r>
          </a:p>
        </p:txBody>
      </p:sp>
      <p:pic>
        <p:nvPicPr>
          <p:cNvPr id="5" name="Рисунок 4">
            <a:extLst>
              <a:ext uri="{FF2B5EF4-FFF2-40B4-BE49-F238E27FC236}">
                <a16:creationId xmlns:a16="http://schemas.microsoft.com/office/drawing/2014/main" id="{640CBAF9-3671-494C-9ECD-E1EF0FDAF3B6}"/>
              </a:ext>
            </a:extLst>
          </p:cNvPr>
          <p:cNvPicPr>
            <a:picLocks noChangeAspect="1"/>
          </p:cNvPicPr>
          <p:nvPr/>
        </p:nvPicPr>
        <p:blipFill>
          <a:blip r:embed="rId2"/>
          <a:stretch>
            <a:fillRect/>
          </a:stretch>
        </p:blipFill>
        <p:spPr>
          <a:xfrm>
            <a:off x="235542" y="4107802"/>
            <a:ext cx="4889240" cy="2750198"/>
          </a:xfrm>
          <a:prstGeom prst="rect">
            <a:avLst/>
          </a:prstGeom>
          <a:effectLst>
            <a:softEdge rad="127000"/>
          </a:effectLst>
        </p:spPr>
      </p:pic>
      <p:pic>
        <p:nvPicPr>
          <p:cNvPr id="6" name="Рисунок 5">
            <a:extLst>
              <a:ext uri="{FF2B5EF4-FFF2-40B4-BE49-F238E27FC236}">
                <a16:creationId xmlns:a16="http://schemas.microsoft.com/office/drawing/2014/main" id="{C220E748-2A8A-3742-89B4-867802A00255}"/>
              </a:ext>
            </a:extLst>
          </p:cNvPr>
          <p:cNvPicPr>
            <a:picLocks noChangeAspect="1"/>
          </p:cNvPicPr>
          <p:nvPr/>
        </p:nvPicPr>
        <p:blipFill>
          <a:blip r:embed="rId3"/>
          <a:stretch>
            <a:fillRect/>
          </a:stretch>
        </p:blipFill>
        <p:spPr>
          <a:xfrm>
            <a:off x="160767" y="235386"/>
            <a:ext cx="5038789" cy="3872416"/>
          </a:xfrm>
          <a:prstGeom prst="rect">
            <a:avLst/>
          </a:prstGeom>
          <a:effectLst>
            <a:softEdge rad="127000"/>
          </a:effectLst>
        </p:spPr>
      </p:pic>
    </p:spTree>
    <p:extLst>
      <p:ext uri="{BB962C8B-B14F-4D97-AF65-F5344CB8AC3E}">
        <p14:creationId xmlns:p14="http://schemas.microsoft.com/office/powerpoint/2010/main" val="15562613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18000">
              <a:schemeClr val="accent3">
                <a:lumMod val="20000"/>
                <a:lumOff val="80000"/>
              </a:schemeClr>
            </a:gs>
            <a:gs pos="43000">
              <a:schemeClr val="accent1">
                <a:lumMod val="45000"/>
                <a:lumOff val="55000"/>
              </a:schemeClr>
            </a:gs>
            <a:gs pos="6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18C7E5BE-5FE0-3F4F-B419-192A031869B3}"/>
              </a:ext>
            </a:extLst>
          </p:cNvPr>
          <p:cNvSpPr/>
          <p:nvPr/>
        </p:nvSpPr>
        <p:spPr>
          <a:xfrm>
            <a:off x="5265171" y="0"/>
            <a:ext cx="6797040" cy="4862870"/>
          </a:xfrm>
          <a:prstGeom prst="rect">
            <a:avLst/>
          </a:prstGeom>
        </p:spPr>
        <p:txBody>
          <a:bodyPr wrap="square">
            <a:spAutoFit/>
          </a:bodyPr>
          <a:lstStyle/>
          <a:p>
            <a:pPr indent="457200" algn="just">
              <a:spcAft>
                <a:spcPts val="0"/>
              </a:spcAft>
            </a:pP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Важливе значення у геополітичній теорії Мехена має розроблений ще генералом Дж. Мак-Клелланом під час громад. війни в США (1861-1865) </a:t>
            </a:r>
            <a:r>
              <a:rPr lang="uk-UA"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r>
              <a:rPr lang="uk-UA" b="1" i="1" dirty="0">
                <a:solidFill>
                  <a:srgbClr val="FF0000"/>
                </a:solidFill>
                <a:latin typeface="Arial" panose="020B0604020202020204" pitchFamily="34" charset="0"/>
                <a:ea typeface="Times New Roman" panose="02020603050405020304" pitchFamily="18" charset="0"/>
                <a:cs typeface="Arial" panose="020B0604020202020204" pitchFamily="34" charset="0"/>
              </a:rPr>
              <a:t>принцип анаконди</a:t>
            </a:r>
            <a:r>
              <a:rPr lang="uk-UA"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який Мехен обґрунтував щодо американської геостратегії і загалом для сфери міждержавних відносин. </a:t>
            </a:r>
          </a:p>
          <a:p>
            <a:pPr indent="457200" algn="just">
              <a:spcAft>
                <a:spcPts val="0"/>
              </a:spcAft>
            </a:pP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Суть його полягає у </a:t>
            </a:r>
            <a:r>
              <a:rPr lang="uk-UA" b="1" dirty="0">
                <a:solidFill>
                  <a:srgbClr val="FF0000"/>
                </a:solidFill>
                <a:latin typeface="Arial" panose="020B0604020202020204" pitchFamily="34" charset="0"/>
                <a:ea typeface="Times New Roman" panose="02020603050405020304" pitchFamily="18" charset="0"/>
                <a:cs typeface="Arial" panose="020B0604020202020204" pitchFamily="34" charset="0"/>
              </a:rPr>
              <a:t>блокуванні континентальної маси з моря та уздовж берегових ліній, які поступово звужуються, як кільця «анаконди». </a:t>
            </a:r>
          </a:p>
          <a:p>
            <a:pPr indent="457200" algn="just">
              <a:spcAft>
                <a:spcPts val="0"/>
              </a:spcAft>
            </a:pPr>
            <a:endPar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indent="457200" algn="just">
              <a:spcAft>
                <a:spcPts val="0"/>
              </a:spcAft>
            </a:pP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Така стратегія 🔹виснажує і економічно придушує супротивника, 🔹виводить узбережжя з-під контролю «континенту», 🔹унеможливлює вихід до моря та утворення коаліцій держав, об’єднаних аналогічною метою. Тобто, йде боротьба з економічним центром, а не з армією.</a:t>
            </a:r>
          </a:p>
          <a:p>
            <a:pPr indent="457200" algn="just">
              <a:spcAft>
                <a:spcPts val="0"/>
              </a:spcAft>
            </a:pPr>
            <a:br>
              <a:rPr lang="ru-RU" sz="2000" dirty="0"/>
            </a:br>
            <a:endParaRPr lang="uk-UA" sz="2000"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4" name="Рисунок 3">
            <a:extLst>
              <a:ext uri="{FF2B5EF4-FFF2-40B4-BE49-F238E27FC236}">
                <a16:creationId xmlns:a16="http://schemas.microsoft.com/office/drawing/2014/main" id="{3782E290-CA34-D242-A51B-FD1FCD929754}"/>
              </a:ext>
            </a:extLst>
          </p:cNvPr>
          <p:cNvPicPr>
            <a:picLocks noChangeAspect="1"/>
          </p:cNvPicPr>
          <p:nvPr/>
        </p:nvPicPr>
        <p:blipFill>
          <a:blip r:embed="rId2"/>
          <a:stretch>
            <a:fillRect/>
          </a:stretch>
        </p:blipFill>
        <p:spPr>
          <a:xfrm>
            <a:off x="-101612" y="1381329"/>
            <a:ext cx="5366783" cy="4327750"/>
          </a:xfrm>
          <a:prstGeom prst="rect">
            <a:avLst/>
          </a:prstGeom>
          <a:effectLst>
            <a:softEdge rad="127000"/>
          </a:effectLst>
        </p:spPr>
      </p:pic>
      <p:sp>
        <p:nvSpPr>
          <p:cNvPr id="6" name="Прямоугольник 5">
            <a:extLst>
              <a:ext uri="{FF2B5EF4-FFF2-40B4-BE49-F238E27FC236}">
                <a16:creationId xmlns:a16="http://schemas.microsoft.com/office/drawing/2014/main" id="{28CB7B13-DE19-F74A-9A5B-DDFA4A6E90CE}"/>
              </a:ext>
            </a:extLst>
          </p:cNvPr>
          <p:cNvSpPr/>
          <p:nvPr/>
        </p:nvSpPr>
        <p:spPr>
          <a:xfrm>
            <a:off x="5153931" y="4322509"/>
            <a:ext cx="6797040" cy="2308324"/>
          </a:xfrm>
          <a:prstGeom prst="rect">
            <a:avLst/>
          </a:prstGeom>
        </p:spPr>
        <p:txBody>
          <a:bodyPr wrap="square">
            <a:spAutoFit/>
          </a:bodyPr>
          <a:lstStyle/>
          <a:p>
            <a:pPr indent="457200" algn="just">
              <a:spcAft>
                <a:spcPts val="0"/>
              </a:spcAft>
            </a:pPr>
            <a:r>
              <a:rPr lang="uk-UA" b="1" dirty="0">
                <a:solidFill>
                  <a:srgbClr val="FF0000"/>
                </a:solidFill>
                <a:latin typeface="Arial" panose="020B0604020202020204" pitchFamily="34" charset="0"/>
                <a:cs typeface="Arial" panose="020B0604020202020204" pitchFamily="34" charset="0"/>
              </a:rPr>
              <a:t>«Складність полягає в тому, що Сполучені Штати як держава не розуміють або ще не визнають, що у них є сильний інтерес на морських просторах. Варто нарощувати їх бойовий склад. Причому основою флоту повинні бути лінійні кораблі, адже для завоювання панування над морем флот повинен діяти наступально. Нація, яка бажає панувати над морем, повинна завжди атакувати» (А. Мехен). </a:t>
            </a:r>
            <a:endParaRPr lang="uk-UA"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195975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18000">
              <a:schemeClr val="accent3">
                <a:lumMod val="20000"/>
                <a:lumOff val="80000"/>
              </a:schemeClr>
            </a:gs>
            <a:gs pos="43000">
              <a:schemeClr val="accent1">
                <a:lumMod val="45000"/>
                <a:lumOff val="55000"/>
              </a:schemeClr>
            </a:gs>
            <a:gs pos="6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1B1806B7-3573-A04D-AC35-5EBB0A363832}"/>
              </a:ext>
            </a:extLst>
          </p:cNvPr>
          <p:cNvSpPr/>
          <p:nvPr/>
        </p:nvSpPr>
        <p:spPr>
          <a:xfrm>
            <a:off x="4887088" y="351299"/>
            <a:ext cx="7098083" cy="2585323"/>
          </a:xfrm>
          <a:prstGeom prst="rect">
            <a:avLst/>
          </a:prstGeom>
        </p:spPr>
        <p:txBody>
          <a:bodyPr wrap="square">
            <a:spAutoFit/>
          </a:bodyPr>
          <a:lstStyle/>
          <a:p>
            <a:pPr indent="457200" algn="just">
              <a:spcAft>
                <a:spcPts val="0"/>
              </a:spcAft>
            </a:pP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Тобто, Мехен вважав, якщо міць держави визначається морською силою, то у разі протистояння стратегічним завданням номер однин є недопущення отримання цією сили супротивником.</a:t>
            </a:r>
          </a:p>
          <a:p>
            <a:pPr indent="457200" algn="just">
              <a:spcAft>
                <a:spcPts val="0"/>
              </a:spcAft>
            </a:pPr>
            <a:r>
              <a:rPr lang="uk-UA" b="1" dirty="0">
                <a:solidFill>
                  <a:srgbClr val="FF0000"/>
                </a:solidFill>
                <a:latin typeface="Arial" panose="020B0604020202020204" pitchFamily="34" charset="0"/>
                <a:ea typeface="Times New Roman" panose="02020603050405020304" pitchFamily="18" charset="0"/>
                <a:cs typeface="Arial" panose="020B0604020202020204" pitchFamily="34" charset="0"/>
              </a:rPr>
              <a:t>За Мехеном євразійські держави (Росія,  Китай, Німеччина) потрібно придушити у кільцях «анаконди», стискаючи континентальну масу за рахунок виведених з-під її контролю берегових зон та перекриваючи за можливістю виходи до морських просторів.</a:t>
            </a:r>
          </a:p>
        </p:txBody>
      </p:sp>
      <p:sp>
        <p:nvSpPr>
          <p:cNvPr id="5" name="Заголовок 1">
            <a:extLst>
              <a:ext uri="{FF2B5EF4-FFF2-40B4-BE49-F238E27FC236}">
                <a16:creationId xmlns:a16="http://schemas.microsoft.com/office/drawing/2014/main" id="{31E21122-0ED4-B64E-9E84-9D1B21CD9741}"/>
              </a:ext>
            </a:extLst>
          </p:cNvPr>
          <p:cNvSpPr txBox="1">
            <a:spLocks/>
          </p:cNvSpPr>
          <p:nvPr/>
        </p:nvSpPr>
        <p:spPr>
          <a:xfrm>
            <a:off x="2064327" y="3177497"/>
            <a:ext cx="6415087" cy="36250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br>
              <a:rPr lang="ru-UA" sz="3100" dirty="0"/>
            </a:br>
            <a:br>
              <a:rPr lang="ru-UA" dirty="0"/>
            </a:br>
            <a:endParaRPr lang="ru-UA" dirty="0"/>
          </a:p>
        </p:txBody>
      </p:sp>
      <p:sp>
        <p:nvSpPr>
          <p:cNvPr id="6" name="Прямоугольник 5">
            <a:extLst>
              <a:ext uri="{FF2B5EF4-FFF2-40B4-BE49-F238E27FC236}">
                <a16:creationId xmlns:a16="http://schemas.microsoft.com/office/drawing/2014/main" id="{9D54E3C9-327D-034D-A5D7-BDFD9FA1A8E2}"/>
              </a:ext>
            </a:extLst>
          </p:cNvPr>
          <p:cNvSpPr/>
          <p:nvPr/>
        </p:nvSpPr>
        <p:spPr>
          <a:xfrm>
            <a:off x="4698352" y="3177497"/>
            <a:ext cx="7450208" cy="2862322"/>
          </a:xfrm>
          <a:prstGeom prst="rect">
            <a:avLst/>
          </a:prstGeom>
        </p:spPr>
        <p:txBody>
          <a:bodyPr wrap="square">
            <a:spAutoFit/>
          </a:bodyPr>
          <a:lstStyle/>
          <a:p>
            <a:pPr indent="457200" algn="just">
              <a:spcAft>
                <a:spcPts val="0"/>
              </a:spcAft>
            </a:pP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Стратегія Мехена реалізовувалася у Першій та Другій світових війнах, а також під час холодної війни, коли США та їх союзники намагалися ізолювати континентальну міць СРСР, стискаючи його збройні сили по периметру всієї території, а у зовнішньому кільці створювали постійну ракетно-ядерну загрозу.</a:t>
            </a:r>
          </a:p>
          <a:p>
            <a:pPr indent="457200" algn="just">
              <a:spcAft>
                <a:spcPts val="0"/>
              </a:spcAft>
            </a:pP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У євразійській прибережній зоні США створили дві лінії військово-морських баз: с заходу вздовж євразійського узбережжя розташовувалися військові блоки НАТО, СЕАТО (1956 – 1977) та СЕНТО (1955 – 1979).</a:t>
            </a:r>
            <a:endParaRPr lang="uk-UA"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7" name="Рисунок 6">
            <a:extLst>
              <a:ext uri="{FF2B5EF4-FFF2-40B4-BE49-F238E27FC236}">
                <a16:creationId xmlns:a16="http://schemas.microsoft.com/office/drawing/2014/main" id="{6F9913C8-D721-1646-8FA0-9AB3F5F03DD8}"/>
              </a:ext>
            </a:extLst>
          </p:cNvPr>
          <p:cNvPicPr>
            <a:picLocks noChangeAspect="1"/>
          </p:cNvPicPr>
          <p:nvPr/>
        </p:nvPicPr>
        <p:blipFill>
          <a:blip r:embed="rId2"/>
          <a:stretch>
            <a:fillRect/>
          </a:stretch>
        </p:blipFill>
        <p:spPr>
          <a:xfrm>
            <a:off x="206829" y="426258"/>
            <a:ext cx="4372924" cy="6005484"/>
          </a:xfrm>
          <a:prstGeom prst="rect">
            <a:avLst/>
          </a:prstGeom>
          <a:effectLst>
            <a:softEdge rad="127000"/>
          </a:effectLst>
        </p:spPr>
      </p:pic>
    </p:spTree>
    <p:extLst>
      <p:ext uri="{BB962C8B-B14F-4D97-AF65-F5344CB8AC3E}">
        <p14:creationId xmlns:p14="http://schemas.microsoft.com/office/powerpoint/2010/main" val="10449644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18000">
              <a:schemeClr val="accent3">
                <a:lumMod val="20000"/>
                <a:lumOff val="80000"/>
              </a:schemeClr>
            </a:gs>
            <a:gs pos="43000">
              <a:schemeClr val="accent1">
                <a:lumMod val="45000"/>
                <a:lumOff val="55000"/>
              </a:schemeClr>
            </a:gs>
            <a:gs pos="6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51A4E226-A3F6-4142-A8EC-6FEDF511616C}"/>
              </a:ext>
            </a:extLst>
          </p:cNvPr>
          <p:cNvPicPr>
            <a:picLocks noChangeAspect="1"/>
          </p:cNvPicPr>
          <p:nvPr/>
        </p:nvPicPr>
        <p:blipFill>
          <a:blip r:embed="rId2"/>
          <a:stretch>
            <a:fillRect/>
          </a:stretch>
        </p:blipFill>
        <p:spPr>
          <a:xfrm>
            <a:off x="135658" y="341815"/>
            <a:ext cx="3666629" cy="4801314"/>
          </a:xfrm>
          <a:prstGeom prst="rect">
            <a:avLst/>
          </a:prstGeom>
        </p:spPr>
      </p:pic>
      <p:sp>
        <p:nvSpPr>
          <p:cNvPr id="2" name="Заголовок 1">
            <a:extLst>
              <a:ext uri="{FF2B5EF4-FFF2-40B4-BE49-F238E27FC236}">
                <a16:creationId xmlns:a16="http://schemas.microsoft.com/office/drawing/2014/main" id="{057CE8D0-54FE-9B41-90D6-73E7DE06BAA7}"/>
              </a:ext>
            </a:extLst>
          </p:cNvPr>
          <p:cNvSpPr>
            <a:spLocks noGrp="1"/>
          </p:cNvSpPr>
          <p:nvPr>
            <p:ph type="title"/>
          </p:nvPr>
        </p:nvSpPr>
        <p:spPr>
          <a:xfrm>
            <a:off x="260432" y="6119092"/>
            <a:ext cx="2947482" cy="666543"/>
          </a:xfrm>
        </p:spPr>
        <p:txBody>
          <a:bodyPr>
            <a:normAutofit/>
          </a:bodyPr>
          <a:lstStyle/>
          <a:p>
            <a:pPr algn="ctr"/>
            <a:r>
              <a:rPr lang="uk-UA" sz="1600" b="1" dirty="0">
                <a:solidFill>
                  <a:srgbClr val="FF0000"/>
                </a:solidFill>
                <a:latin typeface="Arial" panose="020B0604020202020204" pitchFamily="34" charset="0"/>
                <a:ea typeface="Times New Roman" panose="02020603050405020304" pitchFamily="18" charset="0"/>
                <a:cs typeface="Arial" panose="020B0604020202020204" pitchFamily="34" charset="0"/>
              </a:rPr>
              <a:t>ГЕЛФОРД ДЖОН МАККІНДЕР</a:t>
            </a:r>
            <a:br>
              <a:rPr lang="uk-UA" sz="1600" b="1" dirty="0">
                <a:solidFill>
                  <a:srgbClr val="FF0000"/>
                </a:solidFill>
                <a:latin typeface="Arial" panose="020B0604020202020204" pitchFamily="34" charset="0"/>
                <a:ea typeface="Times New Roman" panose="02020603050405020304" pitchFamily="18" charset="0"/>
                <a:cs typeface="Arial" panose="020B0604020202020204" pitchFamily="34" charset="0"/>
              </a:rPr>
            </a:br>
            <a:r>
              <a:rPr lang="uk-UA" sz="1600" b="1" dirty="0">
                <a:solidFill>
                  <a:srgbClr val="FF0000"/>
                </a:solidFill>
                <a:latin typeface="Arial" panose="020B0604020202020204" pitchFamily="34" charset="0"/>
                <a:ea typeface="Times New Roman" panose="02020603050405020304" pitchFamily="18" charset="0"/>
                <a:cs typeface="Arial" panose="020B0604020202020204" pitchFamily="34" charset="0"/>
              </a:rPr>
              <a:t>(1861 – 1947)</a:t>
            </a:r>
            <a:endParaRPr lang="ru-UA" sz="1600" dirty="0"/>
          </a:p>
        </p:txBody>
      </p:sp>
      <p:sp>
        <p:nvSpPr>
          <p:cNvPr id="3" name="Прямоугольник 2">
            <a:extLst>
              <a:ext uri="{FF2B5EF4-FFF2-40B4-BE49-F238E27FC236}">
                <a16:creationId xmlns:a16="http://schemas.microsoft.com/office/drawing/2014/main" id="{05E3AB59-E1B9-5443-86E3-1519DD523827}"/>
              </a:ext>
            </a:extLst>
          </p:cNvPr>
          <p:cNvSpPr/>
          <p:nvPr/>
        </p:nvSpPr>
        <p:spPr>
          <a:xfrm>
            <a:off x="5915761" y="169348"/>
            <a:ext cx="6015807" cy="6740307"/>
          </a:xfrm>
          <a:prstGeom prst="rect">
            <a:avLst/>
          </a:prstGeom>
        </p:spPr>
        <p:txBody>
          <a:bodyPr wrap="square">
            <a:spAutoFit/>
          </a:bodyPr>
          <a:lstStyle/>
          <a:p>
            <a:pPr indent="457200" algn="just">
              <a:spcAft>
                <a:spcPts val="0"/>
              </a:spcAft>
            </a:pP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сер </a:t>
            </a:r>
            <a:r>
              <a:rPr lang="uk-UA" b="1" dirty="0">
                <a:solidFill>
                  <a:srgbClr val="FF0000"/>
                </a:solidFill>
                <a:latin typeface="Arial" panose="020B0604020202020204" pitchFamily="34" charset="0"/>
                <a:ea typeface="Times New Roman" panose="02020603050405020304" pitchFamily="18" charset="0"/>
                <a:cs typeface="Arial" panose="020B0604020202020204" pitchFamily="34" charset="0"/>
              </a:rPr>
              <a:t>ГЕЛФОРД ДЖОН МАККІНДЕР</a:t>
            </a:r>
          </a:p>
          <a:p>
            <a:pPr indent="457200" algn="just">
              <a:spcAft>
                <a:spcPts val="0"/>
              </a:spcAft>
            </a:pP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Англійський громадсько-політичний діяч і дослідник, засновник британської геополітики, заснував Оксфордську школу географії у1899 р., 1903-1908 був директором Лондонської школи економіки, 1910-1922 член парламенту Шотландії від консерваторів, 1919-1920 британський представник на півдні Росії, 1922-1947 очолював кілька комітетів Британської імперії  </a:t>
            </a:r>
          </a:p>
          <a:p>
            <a:pPr indent="457200" algn="just">
              <a:spcAft>
                <a:spcPts val="0"/>
              </a:spcAft>
            </a:pP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Його доктринальні положення представлені в працях: «Предмет та методи географії» (1887), «Британія та Британські моря» (1902), «Демократичні ідеали та реальність» (1919). </a:t>
            </a:r>
          </a:p>
          <a:p>
            <a:pPr indent="457200" algn="just">
              <a:spcAft>
                <a:spcPts val="0"/>
              </a:spcAft>
            </a:pP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Проте світове визнання отримала доповідь Маккіндера «</a:t>
            </a:r>
            <a:r>
              <a:rPr lang="uk-UA" b="1" dirty="0">
                <a:solidFill>
                  <a:srgbClr val="FF0000"/>
                </a:solidFill>
                <a:latin typeface="Arial" panose="020B0604020202020204" pitchFamily="34" charset="0"/>
                <a:ea typeface="Times New Roman" panose="02020603050405020304" pitchFamily="18" charset="0"/>
                <a:cs typeface="Arial" panose="020B0604020202020204" pitchFamily="34" charset="0"/>
              </a:rPr>
              <a:t>Географічна вісь історії», яку він зачитав 25 січня 1904р</a:t>
            </a:r>
            <a:r>
              <a:rPr lang="uk-UA" b="1" i="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r>
              <a:rPr lang="uk-UA"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у Королівському Географічному товаристві, саме тут</a:t>
            </a:r>
            <a:r>
              <a:rPr lang="uk-UA" b="1" i="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він </a:t>
            </a:r>
            <a:r>
              <a:rPr lang="uk-UA" b="1" dirty="0">
                <a:solidFill>
                  <a:srgbClr val="FF0000"/>
                </a:solidFill>
                <a:latin typeface="Arial" panose="020B0604020202020204" pitchFamily="34" charset="0"/>
                <a:ea typeface="Times New Roman" panose="02020603050405020304" pitchFamily="18" charset="0"/>
                <a:cs typeface="Arial" panose="020B0604020202020204" pitchFamily="34" charset="0"/>
              </a:rPr>
              <a:t>запропонував нове сприйняття світу у світовому масштабі з точки зору глобальних політичних процесів</a:t>
            </a: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 на відміну від домінуючої тоді європоцентричної концепції аналізу світоустрою.</a:t>
            </a:r>
            <a:r>
              <a:rPr lang="ru-RU" dirty="0"/>
              <a:t> </a:t>
            </a:r>
            <a:r>
              <a:rPr lang="uk-UA" b="1" dirty="0">
                <a:solidFill>
                  <a:srgbClr val="002060"/>
                </a:solidFill>
              </a:rPr>
              <a:t>Саме ця подія символічно вважається </a:t>
            </a:r>
            <a:r>
              <a:rPr lang="uk-UA" b="1" i="1" dirty="0">
                <a:solidFill>
                  <a:srgbClr val="FF0000"/>
                </a:solidFill>
              </a:rPr>
              <a:t>«днем народження геополітики»</a:t>
            </a:r>
            <a:r>
              <a:rPr lang="uk-UA" b="1" dirty="0">
                <a:solidFill>
                  <a:srgbClr val="002060"/>
                </a:solidFill>
              </a:rPr>
              <a:t>, хоча сам Маккіндер термін «геополітика» майже не використовував </a:t>
            </a:r>
            <a:endPar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5" name="Рисунок 4">
            <a:extLst>
              <a:ext uri="{FF2B5EF4-FFF2-40B4-BE49-F238E27FC236}">
                <a16:creationId xmlns:a16="http://schemas.microsoft.com/office/drawing/2014/main" id="{7E537035-FEAE-2B45-B637-30BACEA4F215}"/>
              </a:ext>
            </a:extLst>
          </p:cNvPr>
          <p:cNvPicPr>
            <a:picLocks noChangeAspect="1"/>
          </p:cNvPicPr>
          <p:nvPr/>
        </p:nvPicPr>
        <p:blipFill rotWithShape="1">
          <a:blip r:embed="rId3"/>
          <a:srcRect l="64796" b="67475"/>
          <a:stretch/>
        </p:blipFill>
        <p:spPr>
          <a:xfrm>
            <a:off x="2692472" y="3888510"/>
            <a:ext cx="3223289" cy="2230582"/>
          </a:xfrm>
          <a:prstGeom prst="rect">
            <a:avLst/>
          </a:prstGeom>
        </p:spPr>
      </p:pic>
      <p:pic>
        <p:nvPicPr>
          <p:cNvPr id="6" name="Рисунок 5">
            <a:extLst>
              <a:ext uri="{FF2B5EF4-FFF2-40B4-BE49-F238E27FC236}">
                <a16:creationId xmlns:a16="http://schemas.microsoft.com/office/drawing/2014/main" id="{F3EEEEDC-A0FE-8144-99C5-2269106BEC71}"/>
              </a:ext>
            </a:extLst>
          </p:cNvPr>
          <p:cNvPicPr>
            <a:picLocks noChangeAspect="1"/>
          </p:cNvPicPr>
          <p:nvPr/>
        </p:nvPicPr>
        <p:blipFill rotWithShape="1">
          <a:blip r:embed="rId3"/>
          <a:srcRect t="37172" r="73000" b="16162"/>
          <a:stretch/>
        </p:blipFill>
        <p:spPr>
          <a:xfrm>
            <a:off x="3443691" y="514963"/>
            <a:ext cx="2472070" cy="3200400"/>
          </a:xfrm>
          <a:prstGeom prst="rect">
            <a:avLst/>
          </a:prstGeom>
        </p:spPr>
      </p:pic>
    </p:spTree>
    <p:extLst>
      <p:ext uri="{BB962C8B-B14F-4D97-AF65-F5344CB8AC3E}">
        <p14:creationId xmlns:p14="http://schemas.microsoft.com/office/powerpoint/2010/main" val="7241374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18000">
              <a:schemeClr val="accent3">
                <a:lumMod val="20000"/>
                <a:lumOff val="80000"/>
              </a:schemeClr>
            </a:gs>
            <a:gs pos="43000">
              <a:schemeClr val="accent1">
                <a:lumMod val="45000"/>
                <a:lumOff val="55000"/>
              </a:schemeClr>
            </a:gs>
            <a:gs pos="6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7DC81504-07EF-244E-B2D4-1DC681D91F2E}"/>
              </a:ext>
            </a:extLst>
          </p:cNvPr>
          <p:cNvSpPr/>
          <p:nvPr/>
        </p:nvSpPr>
        <p:spPr>
          <a:xfrm>
            <a:off x="6673272" y="734292"/>
            <a:ext cx="5126182" cy="5909310"/>
          </a:xfrm>
          <a:prstGeom prst="rect">
            <a:avLst/>
          </a:prstGeom>
        </p:spPr>
        <p:txBody>
          <a:bodyPr wrap="square">
            <a:spAutoFit/>
          </a:bodyPr>
          <a:lstStyle/>
          <a:p>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Маккіндер обґрунтував</a:t>
            </a:r>
            <a:r>
              <a:rPr lang="uk-UA" b="1" i="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uk-UA" b="1" dirty="0">
                <a:solidFill>
                  <a:srgbClr val="4915E8"/>
                </a:solidFill>
                <a:latin typeface="Arial" panose="020B0604020202020204" pitchFamily="34" charset="0"/>
                <a:ea typeface="Times New Roman" panose="02020603050405020304" pitchFamily="18" charset="0"/>
                <a:cs typeface="Arial" panose="020B0604020202020204" pitchFamily="34" charset="0"/>
              </a:rPr>
              <a:t>глобальний геополітичний сценарій, за допомогою якого «...можна буде визначити перспективу розвитку деяких конкуруючих сил сучасного міжнародного політичного життя».</a:t>
            </a:r>
            <a:r>
              <a:rPr lang="uk-UA" b="1" dirty="0">
                <a:solidFill>
                  <a:srgbClr val="00B0F0"/>
                </a:solidFill>
                <a:latin typeface="Arial" panose="020B0604020202020204" pitchFamily="34" charset="0"/>
                <a:ea typeface="Times New Roman" panose="02020603050405020304" pitchFamily="18" charset="0"/>
                <a:cs typeface="Arial" panose="020B0604020202020204" pitchFamily="34" charset="0"/>
              </a:rPr>
              <a:t> </a:t>
            </a:r>
          </a:p>
          <a:p>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Стверджував, що </a:t>
            </a:r>
            <a:r>
              <a:rPr lang="uk-UA" b="1" dirty="0">
                <a:solidFill>
                  <a:srgbClr val="4915E8"/>
                </a:solidFill>
                <a:latin typeface="Arial" panose="020B0604020202020204" pitchFamily="34" charset="0"/>
                <a:ea typeface="Times New Roman" panose="02020603050405020304" pitchFamily="18" charset="0"/>
                <a:cs typeface="Arial" panose="020B0604020202020204" pitchFamily="34" charset="0"/>
              </a:rPr>
              <a:t>світ – єдина цілісність, замкнена політична система глобального масштабу, між елементами якої існують сталі повторювані зв’язки</a:t>
            </a: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 а </a:t>
            </a:r>
            <a:r>
              <a:rPr lang="uk-UA" b="1" i="1" dirty="0">
                <a:solidFill>
                  <a:srgbClr val="FF0000"/>
                </a:solidFill>
                <a:latin typeface="Arial" panose="020B0604020202020204" pitchFamily="34" charset="0"/>
                <a:ea typeface="Times New Roman" panose="02020603050405020304" pitchFamily="18" charset="0"/>
                <a:cs typeface="Arial" panose="020B0604020202020204" pitchFamily="34" charset="0"/>
              </a:rPr>
              <a:t>світова історія – це постійна конфронтація між морськими та континентальними державами</a:t>
            </a:r>
            <a:r>
              <a:rPr lang="uk-UA" b="1" i="1"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 яку він вважає за необхідне розглядати в часово-просторовому вимірі. </a:t>
            </a:r>
            <a:r>
              <a:rPr lang="uk-UA" b="1" dirty="0">
                <a:solidFill>
                  <a:srgbClr val="002060"/>
                </a:solidFill>
                <a:latin typeface="Arial" panose="020B0604020202020204" pitchFamily="34" charset="0"/>
                <a:cs typeface="Arial" panose="020B0604020202020204" pitchFamily="34" charset="0"/>
              </a:rPr>
              <a:t>Фундаментальне значення Маккіндер надає тому факту, що початок XX ст. визначається як кінець великої історичної епохи, світ у своїх найбільш віддалених межах був відкритий уже до того, як почали говорити про його фактичне політичне освоєння</a:t>
            </a:r>
            <a:r>
              <a:rPr lang="uk-UA" b="1" dirty="0">
                <a:solidFill>
                  <a:srgbClr val="002060"/>
                </a:solidFill>
              </a:rPr>
              <a:t>. </a:t>
            </a:r>
            <a:endPar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4" name="Рисунок 3">
            <a:extLst>
              <a:ext uri="{FF2B5EF4-FFF2-40B4-BE49-F238E27FC236}">
                <a16:creationId xmlns:a16="http://schemas.microsoft.com/office/drawing/2014/main" id="{8AE4D552-0E29-DE40-ADEA-6E7E4FFCD800}"/>
              </a:ext>
            </a:extLst>
          </p:cNvPr>
          <p:cNvPicPr>
            <a:picLocks noChangeAspect="1"/>
          </p:cNvPicPr>
          <p:nvPr/>
        </p:nvPicPr>
        <p:blipFill rotWithShape="1">
          <a:blip r:embed="rId2"/>
          <a:srcRect l="2131" t="3778" r="1349" b="2007"/>
          <a:stretch/>
        </p:blipFill>
        <p:spPr>
          <a:xfrm>
            <a:off x="138545" y="2806434"/>
            <a:ext cx="6534727" cy="3837168"/>
          </a:xfrm>
          <a:prstGeom prst="rect">
            <a:avLst/>
          </a:prstGeom>
        </p:spPr>
      </p:pic>
      <p:pic>
        <p:nvPicPr>
          <p:cNvPr id="5" name="Рисунок 4">
            <a:extLst>
              <a:ext uri="{FF2B5EF4-FFF2-40B4-BE49-F238E27FC236}">
                <a16:creationId xmlns:a16="http://schemas.microsoft.com/office/drawing/2014/main" id="{D3B75556-B45E-C447-9AA3-4E7A5352A42B}"/>
              </a:ext>
            </a:extLst>
          </p:cNvPr>
          <p:cNvPicPr>
            <a:picLocks noChangeAspect="1"/>
          </p:cNvPicPr>
          <p:nvPr/>
        </p:nvPicPr>
        <p:blipFill rotWithShape="1">
          <a:blip r:embed="rId3"/>
          <a:srcRect l="8739" t="-1723" r="10876"/>
          <a:stretch/>
        </p:blipFill>
        <p:spPr>
          <a:xfrm>
            <a:off x="3820886" y="193335"/>
            <a:ext cx="2574184" cy="2613099"/>
          </a:xfrm>
          <a:prstGeom prst="rect">
            <a:avLst/>
          </a:prstGeom>
        </p:spPr>
      </p:pic>
    </p:spTree>
    <p:extLst>
      <p:ext uri="{BB962C8B-B14F-4D97-AF65-F5344CB8AC3E}">
        <p14:creationId xmlns:p14="http://schemas.microsoft.com/office/powerpoint/2010/main" val="31789889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18000">
              <a:schemeClr val="accent3">
                <a:lumMod val="20000"/>
                <a:lumOff val="80000"/>
              </a:schemeClr>
            </a:gs>
            <a:gs pos="43000">
              <a:schemeClr val="accent1">
                <a:lumMod val="45000"/>
                <a:lumOff val="55000"/>
              </a:schemeClr>
            </a:gs>
            <a:gs pos="6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FA9636EC-93EB-8840-ABA6-B4E0DD12EFA6}"/>
              </a:ext>
            </a:extLst>
          </p:cNvPr>
          <p:cNvPicPr>
            <a:picLocks noChangeAspect="1"/>
          </p:cNvPicPr>
          <p:nvPr/>
        </p:nvPicPr>
        <p:blipFill>
          <a:blip r:embed="rId2"/>
          <a:stretch>
            <a:fillRect/>
          </a:stretch>
        </p:blipFill>
        <p:spPr>
          <a:xfrm>
            <a:off x="717204" y="2628901"/>
            <a:ext cx="4225799" cy="2819400"/>
          </a:xfrm>
          <a:prstGeom prst="rect">
            <a:avLst/>
          </a:prstGeom>
          <a:effectLst>
            <a:softEdge rad="127000"/>
          </a:effectLst>
        </p:spPr>
      </p:pic>
      <p:sp>
        <p:nvSpPr>
          <p:cNvPr id="3" name="Прямоугольник 2">
            <a:extLst>
              <a:ext uri="{FF2B5EF4-FFF2-40B4-BE49-F238E27FC236}">
                <a16:creationId xmlns:a16="http://schemas.microsoft.com/office/drawing/2014/main" id="{C167F713-C5A8-104F-AD3C-9AFF8A3EE022}"/>
              </a:ext>
            </a:extLst>
          </p:cNvPr>
          <p:cNvSpPr/>
          <p:nvPr/>
        </p:nvSpPr>
        <p:spPr>
          <a:xfrm>
            <a:off x="5449333" y="0"/>
            <a:ext cx="6096000" cy="3139321"/>
          </a:xfrm>
          <a:prstGeom prst="rect">
            <a:avLst/>
          </a:prstGeom>
          <a:noFill/>
        </p:spPr>
        <p:txBody>
          <a:bodyPr>
            <a:spAutoFit/>
          </a:bodyPr>
          <a:lstStyle/>
          <a:p>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Задля цього Маккіндер вводить поняття </a:t>
            </a:r>
            <a:r>
              <a:rPr lang="uk-UA" b="1" i="1" dirty="0">
                <a:solidFill>
                  <a:srgbClr val="FF0000"/>
                </a:solidFill>
                <a:latin typeface="Arial" panose="020B0604020202020204" pitchFamily="34" charset="0"/>
                <a:ea typeface="Times New Roman" panose="02020603050405020304" pitchFamily="18" charset="0"/>
                <a:cs typeface="Arial" panose="020B0604020202020204" pitchFamily="34" charset="0"/>
              </a:rPr>
              <a:t>«Колумбова ера»</a:t>
            </a:r>
            <a:r>
              <a:rPr lang="uk-UA"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як тривалий за часом </a:t>
            </a:r>
            <a:r>
              <a:rPr lang="uk-UA" b="1" dirty="0">
                <a:solidFill>
                  <a:srgbClr val="FF0000"/>
                </a:solidFill>
                <a:latin typeface="Arial" panose="020B0604020202020204" pitchFamily="34" charset="0"/>
                <a:ea typeface="Times New Roman" panose="02020603050405020304" pitchFamily="18" charset="0"/>
                <a:cs typeface="Arial" panose="020B0604020202020204" pitchFamily="34" charset="0"/>
              </a:rPr>
              <a:t>період європейського розширення і встановлення світового панування морських держав, що на поч. ХХ ст. закінчився</a:t>
            </a: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 бо нові транспортні технології, насамперед залізниці – </a:t>
            </a:r>
            <a:r>
              <a:rPr lang="uk-UA" b="1" dirty="0">
                <a:solidFill>
                  <a:srgbClr val="FF0000"/>
                </a:solidFill>
                <a:latin typeface="Arial" panose="020B0604020202020204" pitchFamily="34" charset="0"/>
                <a:ea typeface="Times New Roman" panose="02020603050405020304" pitchFamily="18" charset="0"/>
                <a:cs typeface="Arial" panose="020B0604020202020204" pitchFamily="34" charset="0"/>
              </a:rPr>
              <a:t>« ...залізниці роблять у степу небачені чудеса» </a:t>
            </a: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 змінюють співвідношення морських і континентальних держав на користь останніх, що найбільш яскраво демонструють центральні райони Євро-Азії</a:t>
            </a:r>
            <a:r>
              <a:rPr lang="ru-UA" b="1" dirty="0">
                <a:solidFill>
                  <a:srgbClr val="002060"/>
                </a:solidFill>
                <a:latin typeface="Arial" panose="020B0604020202020204" pitchFamily="34" charset="0"/>
                <a:cs typeface="Arial" panose="020B0604020202020204" pitchFamily="34" charset="0"/>
              </a:rPr>
              <a:t> </a:t>
            </a:r>
          </a:p>
          <a:p>
            <a:endParaRPr lang="ru-UA" b="1" dirty="0">
              <a:solidFill>
                <a:srgbClr val="002060"/>
              </a:solidFill>
              <a:latin typeface="Arial" panose="020B0604020202020204" pitchFamily="34" charset="0"/>
              <a:cs typeface="Arial" panose="020B0604020202020204" pitchFamily="34" charset="0"/>
            </a:endParaRPr>
          </a:p>
        </p:txBody>
      </p:sp>
      <p:pic>
        <p:nvPicPr>
          <p:cNvPr id="5" name="Рисунок 4">
            <a:extLst>
              <a:ext uri="{FF2B5EF4-FFF2-40B4-BE49-F238E27FC236}">
                <a16:creationId xmlns:a16="http://schemas.microsoft.com/office/drawing/2014/main" id="{776ABDBB-0158-3C49-95BB-CDDB8BFF2E24}"/>
              </a:ext>
            </a:extLst>
          </p:cNvPr>
          <p:cNvPicPr>
            <a:picLocks noChangeAspect="1"/>
          </p:cNvPicPr>
          <p:nvPr/>
        </p:nvPicPr>
        <p:blipFill>
          <a:blip r:embed="rId3"/>
          <a:stretch>
            <a:fillRect/>
          </a:stretch>
        </p:blipFill>
        <p:spPr>
          <a:xfrm>
            <a:off x="-47634" y="-109476"/>
            <a:ext cx="5238750" cy="2819400"/>
          </a:xfrm>
          <a:prstGeom prst="rect">
            <a:avLst/>
          </a:prstGeom>
          <a:effectLst>
            <a:softEdge rad="127000"/>
          </a:effectLst>
        </p:spPr>
      </p:pic>
      <p:pic>
        <p:nvPicPr>
          <p:cNvPr id="7" name="Рисунок 6">
            <a:extLst>
              <a:ext uri="{FF2B5EF4-FFF2-40B4-BE49-F238E27FC236}">
                <a16:creationId xmlns:a16="http://schemas.microsoft.com/office/drawing/2014/main" id="{A0B4D36E-D254-BE4C-B7E1-AD8676900F11}"/>
              </a:ext>
            </a:extLst>
          </p:cNvPr>
          <p:cNvPicPr>
            <a:picLocks noChangeAspect="1"/>
          </p:cNvPicPr>
          <p:nvPr/>
        </p:nvPicPr>
        <p:blipFill>
          <a:blip r:embed="rId4"/>
          <a:stretch>
            <a:fillRect/>
          </a:stretch>
        </p:blipFill>
        <p:spPr>
          <a:xfrm>
            <a:off x="2924175" y="4421023"/>
            <a:ext cx="3696078" cy="2454427"/>
          </a:xfrm>
          <a:prstGeom prst="rect">
            <a:avLst/>
          </a:prstGeom>
          <a:effectLst>
            <a:softEdge rad="127000"/>
          </a:effectLst>
        </p:spPr>
      </p:pic>
      <p:sp>
        <p:nvSpPr>
          <p:cNvPr id="14" name="Прямоугольник 13">
            <a:extLst>
              <a:ext uri="{FF2B5EF4-FFF2-40B4-BE49-F238E27FC236}">
                <a16:creationId xmlns:a16="http://schemas.microsoft.com/office/drawing/2014/main" id="{1F50C93D-8F53-0641-AC2F-FF5ABD5C5C8F}"/>
              </a:ext>
            </a:extLst>
          </p:cNvPr>
          <p:cNvSpPr/>
          <p:nvPr/>
        </p:nvSpPr>
        <p:spPr>
          <a:xfrm>
            <a:off x="6878470" y="3011323"/>
            <a:ext cx="5058641" cy="3693319"/>
          </a:xfrm>
          <a:prstGeom prst="rect">
            <a:avLst/>
          </a:prstGeom>
        </p:spPr>
        <p:txBody>
          <a:bodyPr wrap="square">
            <a:spAutoFit/>
          </a:bodyPr>
          <a:lstStyle/>
          <a:p>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На думку Маккіндера, фундаментальне значення тепер набуває </a:t>
            </a:r>
            <a:r>
              <a:rPr lang="uk-UA" b="1" dirty="0">
                <a:solidFill>
                  <a:srgbClr val="FF0000"/>
                </a:solidFill>
                <a:latin typeface="Arial" panose="020B0604020202020204" pitchFamily="34" charset="0"/>
                <a:ea typeface="Times New Roman" panose="02020603050405020304" pitchFamily="18" charset="0"/>
                <a:cs typeface="Arial" panose="020B0604020202020204" pitchFamily="34" charset="0"/>
              </a:rPr>
              <a:t>євразійський регіон, який є осьовим регіоном у світовій політиці</a:t>
            </a: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 нині покритий </a:t>
            </a:r>
            <a:r>
              <a:rPr lang="uk-UA" b="1" dirty="0">
                <a:solidFill>
                  <a:srgbClr val="002060"/>
                </a:solidFill>
                <a:latin typeface="Arial" panose="020B0604020202020204" pitchFamily="34" charset="0"/>
                <a:cs typeface="Arial" panose="020B0604020202020204" pitchFamily="34" charset="0"/>
              </a:rPr>
              <a:t>мережею залізниць; тут існували й продовжують існувати</a:t>
            </a:r>
            <a:r>
              <a:rPr lang="ru-UA" b="1" dirty="0">
                <a:solidFill>
                  <a:srgbClr val="002060"/>
                </a:solidFill>
                <a:latin typeface="Arial" panose="020B0604020202020204" pitchFamily="34" charset="0"/>
                <a:cs typeface="Arial" panose="020B0604020202020204" pitchFamily="34" charset="0"/>
              </a:rPr>
              <a:t> </a:t>
            </a:r>
            <a:r>
              <a:rPr lang="uk-UA" b="1" dirty="0">
                <a:solidFill>
                  <a:srgbClr val="002060"/>
                </a:solidFill>
                <a:latin typeface="Arial" panose="020B0604020202020204" pitchFamily="34" charset="0"/>
                <a:cs typeface="Arial" panose="020B0604020202020204" pitchFamily="34" charset="0"/>
              </a:rPr>
              <a:t>умови, сприятливі для розвитку військових і промислових держав. </a:t>
            </a:r>
          </a:p>
          <a:p>
            <a:endParaRPr lang="uk-UA" b="1" dirty="0">
              <a:solidFill>
                <a:srgbClr val="FF0000"/>
              </a:solidFill>
              <a:latin typeface="Arial" panose="020B0604020202020204" pitchFamily="34" charset="0"/>
              <a:cs typeface="Arial" panose="020B0604020202020204" pitchFamily="34" charset="0"/>
            </a:endParaRPr>
          </a:p>
          <a:p>
            <a:endParaRPr lang="uk-UA" b="1" dirty="0">
              <a:solidFill>
                <a:srgbClr val="FF0000"/>
              </a:solidFill>
              <a:latin typeface="Arial" panose="020B0604020202020204" pitchFamily="34" charset="0"/>
              <a:cs typeface="Arial" panose="020B0604020202020204" pitchFamily="34" charset="0"/>
            </a:endParaRPr>
          </a:p>
          <a:p>
            <a:r>
              <a:rPr lang="uk-UA" b="1" dirty="0">
                <a:solidFill>
                  <a:srgbClr val="FF0000"/>
                </a:solidFill>
                <a:latin typeface="Arial" panose="020B0604020202020204" pitchFamily="34" charset="0"/>
                <a:cs typeface="Arial" panose="020B0604020202020204" pitchFamily="34" charset="0"/>
              </a:rPr>
              <a:t>Саме Росія, на переконання Маккіндера, займає у цьому світі таке центральне стратегічне положення, як Німеччина у Європі. </a:t>
            </a:r>
          </a:p>
        </p:txBody>
      </p:sp>
    </p:spTree>
    <p:extLst>
      <p:ext uri="{BB962C8B-B14F-4D97-AF65-F5344CB8AC3E}">
        <p14:creationId xmlns:p14="http://schemas.microsoft.com/office/powerpoint/2010/main" val="20996998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18000">
              <a:schemeClr val="accent3">
                <a:lumMod val="20000"/>
                <a:lumOff val="80000"/>
              </a:schemeClr>
            </a:gs>
            <a:gs pos="43000">
              <a:schemeClr val="accent1">
                <a:lumMod val="45000"/>
                <a:lumOff val="55000"/>
              </a:schemeClr>
            </a:gs>
            <a:gs pos="6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CA52ED21-27D2-7C41-8CE8-4082A3080B7D}"/>
              </a:ext>
            </a:extLst>
          </p:cNvPr>
          <p:cNvSpPr/>
          <p:nvPr/>
        </p:nvSpPr>
        <p:spPr>
          <a:xfrm>
            <a:off x="96981" y="109601"/>
            <a:ext cx="11928763" cy="2031325"/>
          </a:xfrm>
          <a:prstGeom prst="rect">
            <a:avLst/>
          </a:prstGeom>
        </p:spPr>
        <p:txBody>
          <a:bodyPr wrap="square">
            <a:spAutoFit/>
          </a:bodyPr>
          <a:lstStyle/>
          <a:p>
            <a:pPr indent="457200" algn="just">
              <a:spcAft>
                <a:spcPts val="0"/>
              </a:spcAft>
            </a:pP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Маккіндер винайшов для </a:t>
            </a:r>
            <a:r>
              <a:rPr lang="uk-UA" b="1" i="1" dirty="0">
                <a:solidFill>
                  <a:srgbClr val="FF0000"/>
                </a:solidFill>
                <a:latin typeface="Arial" panose="020B0604020202020204" pitchFamily="34" charset="0"/>
                <a:ea typeface="Times New Roman" panose="02020603050405020304" pitchFamily="18" charset="0"/>
                <a:cs typeface="Arial" panose="020B0604020202020204" pitchFamily="34" charset="0"/>
              </a:rPr>
              <a:t>осьового регіону</a:t>
            </a:r>
            <a:r>
              <a:rPr lang="uk-UA"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неологізм </a:t>
            </a:r>
            <a:r>
              <a:rPr lang="uk-UA" b="1" i="1" dirty="0">
                <a:solidFill>
                  <a:srgbClr val="FF0000"/>
                </a:solidFill>
                <a:latin typeface="Arial" panose="020B0604020202020204" pitchFamily="34" charset="0"/>
                <a:ea typeface="Times New Roman" panose="02020603050405020304" pitchFamily="18" charset="0"/>
                <a:cs typeface="Arial" panose="020B0604020202020204" pitchFamily="34" charset="0"/>
              </a:rPr>
              <a:t>«харт-ленд»</a:t>
            </a:r>
            <a:r>
              <a:rPr lang="uk-UA"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r>
              <a:rPr lang="uk-UA" b="1" dirty="0">
                <a:solidFill>
                  <a:srgbClr val="002060"/>
                </a:solidFill>
                <a:latin typeface="Arial" panose="020B0604020202020204" pitchFamily="34" charset="0"/>
                <a:cs typeface="Arial" panose="020B0604020202020204" pitchFamily="34" charset="0"/>
              </a:rPr>
              <a:t>«</a:t>
            </a:r>
            <a:r>
              <a:rPr lang="ru-RU" b="1" dirty="0">
                <a:solidFill>
                  <a:srgbClr val="002060"/>
                </a:solidFill>
                <a:latin typeface="Arial" panose="020B0604020202020204" pitchFamily="34" charset="0"/>
                <a:cs typeface="Arial" panose="020B0604020202020204" pitchFamily="34" charset="0"/>
              </a:rPr>
              <a:t>the heart</a:t>
            </a:r>
            <a:r>
              <a:rPr lang="uk-UA" b="1" dirty="0">
                <a:solidFill>
                  <a:srgbClr val="002060"/>
                </a:solidFill>
                <a:latin typeface="Arial" panose="020B0604020202020204" pitchFamily="34" charset="0"/>
                <a:cs typeface="Arial" panose="020B0604020202020204" pitchFamily="34" charset="0"/>
              </a:rPr>
              <a:t>-</a:t>
            </a:r>
            <a:r>
              <a:rPr lang="ru-RU" b="1" dirty="0">
                <a:solidFill>
                  <a:srgbClr val="002060"/>
                </a:solidFill>
                <a:latin typeface="Arial" panose="020B0604020202020204" pitchFamily="34" charset="0"/>
                <a:cs typeface="Arial" panose="020B0604020202020204" pitchFamily="34" charset="0"/>
              </a:rPr>
              <a:t>land of Euro</a:t>
            </a:r>
            <a:r>
              <a:rPr lang="uk-UA" b="1" dirty="0">
                <a:solidFill>
                  <a:srgbClr val="002060"/>
                </a:solidFill>
                <a:latin typeface="Arial" panose="020B0604020202020204" pitchFamily="34" charset="0"/>
                <a:cs typeface="Arial" panose="020B0604020202020204" pitchFamily="34" charset="0"/>
              </a:rPr>
              <a:t>-</a:t>
            </a:r>
            <a:r>
              <a:rPr lang="ru-RU" b="1" dirty="0">
                <a:solidFill>
                  <a:srgbClr val="002060"/>
                </a:solidFill>
                <a:latin typeface="Arial" panose="020B0604020202020204" pitchFamily="34" charset="0"/>
                <a:cs typeface="Arial" panose="020B0604020202020204" pitchFamily="34" charset="0"/>
              </a:rPr>
              <a:t>Asia</a:t>
            </a:r>
            <a:r>
              <a:rPr lang="uk-UA" b="1" dirty="0">
                <a:solidFill>
                  <a:srgbClr val="002060"/>
                </a:solidFill>
                <a:latin typeface="Arial" panose="020B0604020202020204" pitchFamily="34" charset="0"/>
                <a:cs typeface="Arial" panose="020B0604020202020204" pitchFamily="34" charset="0"/>
              </a:rPr>
              <a:t>» – територіальне осереддя або «серцевинна земля» Євро-Азії»), який, до речі, використовувався ним у статті мимохідь та й ще через дефіс (широкого вжиття термін «</a:t>
            </a:r>
            <a:r>
              <a:rPr lang="uk-UA" b="1" dirty="0" err="1">
                <a:solidFill>
                  <a:srgbClr val="002060"/>
                </a:solidFill>
                <a:latin typeface="Arial" panose="020B0604020202020204" pitchFamily="34" charset="0"/>
                <a:cs typeface="Arial" panose="020B0604020202020204" pitchFamily="34" charset="0"/>
              </a:rPr>
              <a:t>хартленд</a:t>
            </a:r>
            <a:r>
              <a:rPr lang="uk-UA" b="1" dirty="0">
                <a:solidFill>
                  <a:srgbClr val="002060"/>
                </a:solidFill>
                <a:latin typeface="Arial" panose="020B0604020202020204" pitchFamily="34" charset="0"/>
                <a:cs typeface="Arial" panose="020B0604020202020204" pitchFamily="34" charset="0"/>
              </a:rPr>
              <a:t>» набув лише з 1915</a:t>
            </a:r>
            <a:r>
              <a:rPr lang="ru-RU" b="1" dirty="0">
                <a:solidFill>
                  <a:srgbClr val="002060"/>
                </a:solidFill>
                <a:latin typeface="Arial" panose="020B0604020202020204" pitchFamily="34" charset="0"/>
                <a:cs typeface="Arial" panose="020B0604020202020204" pitchFamily="34" charset="0"/>
              </a:rPr>
              <a:t> </a:t>
            </a:r>
            <a:r>
              <a:rPr lang="uk-UA" b="1" dirty="0">
                <a:solidFill>
                  <a:srgbClr val="002060"/>
                </a:solidFill>
                <a:latin typeface="Arial" panose="020B0604020202020204" pitchFamily="34" charset="0"/>
                <a:cs typeface="Arial" panose="020B0604020202020204" pitchFamily="34" charset="0"/>
              </a:rPr>
              <a:t>р. завдяки роботам британського географа Дж.</a:t>
            </a:r>
            <a:r>
              <a:rPr lang="ru-RU" b="1" dirty="0">
                <a:solidFill>
                  <a:srgbClr val="002060"/>
                </a:solidFill>
                <a:latin typeface="Arial" panose="020B0604020202020204" pitchFamily="34" charset="0"/>
                <a:cs typeface="Arial" panose="020B0604020202020204" pitchFamily="34" charset="0"/>
              </a:rPr>
              <a:t> Фейгрива, який дійшов незалежно від </a:t>
            </a:r>
            <a:r>
              <a:rPr lang="uk-UA" b="1" dirty="0">
                <a:solidFill>
                  <a:srgbClr val="002060"/>
                </a:solidFill>
                <a:latin typeface="Arial" panose="020B0604020202020204" pitchFamily="34" charset="0"/>
                <a:cs typeface="Arial" panose="020B0604020202020204" pitchFamily="34" charset="0"/>
              </a:rPr>
              <a:t>Маккіндера </a:t>
            </a:r>
            <a:r>
              <a:rPr lang="ru-RU" b="1" dirty="0">
                <a:solidFill>
                  <a:srgbClr val="002060"/>
                </a:solidFill>
                <a:latin typeface="Arial" panose="020B0604020202020204" pitchFamily="34" charset="0"/>
                <a:cs typeface="Arial" panose="020B0604020202020204" pitchFamily="34" charset="0"/>
              </a:rPr>
              <a:t>схожих висновків) Хартленд – </a:t>
            </a:r>
            <a:r>
              <a:rPr lang="uk-UA" b="1" dirty="0">
                <a:solidFill>
                  <a:srgbClr val="FF0000"/>
                </a:solidFill>
                <a:latin typeface="Arial" panose="020B0604020202020204" pitchFamily="34" charset="0"/>
                <a:ea typeface="Times New Roman" panose="02020603050405020304" pitchFamily="18" charset="0"/>
                <a:cs typeface="Arial" panose="020B0604020202020204" pitchFamily="34" charset="0"/>
              </a:rPr>
              <a:t>гігантська природна фортеця, непрониклива для морських імперій і багата на природні ресурси. </a:t>
            </a:r>
          </a:p>
          <a:p>
            <a:pPr indent="457200" algn="just">
              <a:spcAft>
                <a:spcPts val="0"/>
              </a:spcAft>
            </a:pPr>
            <a:endParaRPr lang="uk-UA"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3" name="Рисунок 2">
            <a:extLst>
              <a:ext uri="{FF2B5EF4-FFF2-40B4-BE49-F238E27FC236}">
                <a16:creationId xmlns:a16="http://schemas.microsoft.com/office/drawing/2014/main" id="{8FD0FE7F-8B27-504C-8B20-6AA6CD02A5E0}"/>
              </a:ext>
            </a:extLst>
          </p:cNvPr>
          <p:cNvPicPr>
            <a:picLocks noChangeAspect="1"/>
          </p:cNvPicPr>
          <p:nvPr/>
        </p:nvPicPr>
        <p:blipFill>
          <a:blip r:embed="rId2"/>
          <a:stretch>
            <a:fillRect/>
          </a:stretch>
        </p:blipFill>
        <p:spPr>
          <a:xfrm>
            <a:off x="2240476" y="1804140"/>
            <a:ext cx="8285018" cy="5053860"/>
          </a:xfrm>
          <a:prstGeom prst="rect">
            <a:avLst/>
          </a:prstGeom>
        </p:spPr>
      </p:pic>
    </p:spTree>
    <p:extLst>
      <p:ext uri="{BB962C8B-B14F-4D97-AF65-F5344CB8AC3E}">
        <p14:creationId xmlns:p14="http://schemas.microsoft.com/office/powerpoint/2010/main" val="30101857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18000">
              <a:schemeClr val="accent3">
                <a:lumMod val="20000"/>
                <a:lumOff val="80000"/>
              </a:schemeClr>
            </a:gs>
            <a:gs pos="43000">
              <a:schemeClr val="accent1">
                <a:lumMod val="45000"/>
                <a:lumOff val="55000"/>
              </a:schemeClr>
            </a:gs>
            <a:gs pos="6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5D77273D-1D85-6F49-BA8A-74FF1C2C1BC6}"/>
              </a:ext>
            </a:extLst>
          </p:cNvPr>
          <p:cNvSpPr/>
          <p:nvPr/>
        </p:nvSpPr>
        <p:spPr>
          <a:xfrm>
            <a:off x="6677891" y="152400"/>
            <a:ext cx="5514109" cy="6186309"/>
          </a:xfrm>
          <a:prstGeom prst="rect">
            <a:avLst/>
          </a:prstGeom>
        </p:spPr>
        <p:txBody>
          <a:bodyPr wrap="square">
            <a:spAutoFit/>
          </a:bodyPr>
          <a:lstStyle/>
          <a:p>
            <a:pPr indent="457200" algn="just">
              <a:spcAft>
                <a:spcPts val="0"/>
              </a:spcAft>
            </a:pP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Геополітична модель Маккіндера є структурою </a:t>
            </a:r>
            <a:r>
              <a:rPr lang="uk-UA" b="1" dirty="0">
                <a:solidFill>
                  <a:srgbClr val="4915E8"/>
                </a:solidFill>
                <a:latin typeface="Arial" panose="020B0604020202020204" pitchFamily="34" charset="0"/>
                <a:ea typeface="Times New Roman" panose="02020603050405020304" pitchFamily="18" charset="0"/>
                <a:cs typeface="Arial" panose="020B0604020202020204" pitchFamily="34" charset="0"/>
              </a:rPr>
              <a:t>3-х ієрархічних півконцентрічних кіл:</a:t>
            </a: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p>
          <a:p>
            <a:pPr indent="457200" algn="just">
              <a:spcAft>
                <a:spcPts val="0"/>
              </a:spcAft>
            </a:pPr>
            <a:r>
              <a:rPr lang="uk-UA" b="1" i="1"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r>
              <a:rPr lang="uk-UA"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хартленд</a:t>
            </a:r>
            <a:r>
              <a:rPr lang="uk-UA" b="1" i="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(центральна частина Євразії, яка географічно майже тотожна Росії)</a:t>
            </a:r>
          </a:p>
          <a:p>
            <a:pPr indent="457200" algn="just">
              <a:spcAft>
                <a:spcPts val="0"/>
              </a:spcAft>
            </a:pP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uk-UA" b="1" i="1"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r>
              <a:rPr lang="uk-UA" b="1" i="1" dirty="0">
                <a:solidFill>
                  <a:srgbClr val="FF0000"/>
                </a:solidFill>
                <a:latin typeface="Arial" panose="020B0604020202020204" pitchFamily="34" charset="0"/>
                <a:ea typeface="Times New Roman" panose="02020603050405020304" pitchFamily="18" charset="0"/>
                <a:cs typeface="Arial" panose="020B0604020202020204" pitchFamily="34" charset="0"/>
              </a:rPr>
              <a:t>внутрішній, або окраїнний, півмісяць</a:t>
            </a: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 (берегові простори Євразійського континенту як зона найбільш інтенсивного розвитку цивілізації: Німеччина, Австрія, Туреччина, Індія та Китай) </a:t>
            </a:r>
          </a:p>
          <a:p>
            <a:pPr indent="457200" algn="just">
              <a:spcAft>
                <a:spcPts val="0"/>
              </a:spcAft>
            </a:pPr>
            <a:r>
              <a:rPr lang="uk-UA" b="1" i="1"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r>
              <a:rPr lang="uk-UA" b="1" i="1" dirty="0">
                <a:solidFill>
                  <a:srgbClr val="FF0000"/>
                </a:solidFill>
                <a:latin typeface="Arial" panose="020B0604020202020204" pitchFamily="34" charset="0"/>
                <a:ea typeface="Times New Roman" panose="02020603050405020304" pitchFamily="18" charset="0"/>
                <a:cs typeface="Arial" panose="020B0604020202020204" pitchFamily="34" charset="0"/>
              </a:rPr>
              <a:t>зовнішній, або острівний, півмісяць</a:t>
            </a:r>
            <a:r>
              <a:rPr lang="uk-UA"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(Британія, Південна Африка, Австралія, США, Канада й Японія). </a:t>
            </a:r>
          </a:p>
          <a:p>
            <a:pPr indent="457200" algn="just">
              <a:spcAft>
                <a:spcPts val="0"/>
              </a:spcAft>
            </a:pPr>
            <a:endParaRPr lang="uk-UA"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indent="457200" algn="just">
              <a:spcAft>
                <a:spcPts val="0"/>
              </a:spcAft>
            </a:pPr>
            <a:r>
              <a:rPr lang="uk-UA" b="1" dirty="0">
                <a:solidFill>
                  <a:srgbClr val="FF0000"/>
                </a:solidFill>
                <a:latin typeface="Arial" panose="020B0604020202020204" pitchFamily="34" charset="0"/>
                <a:ea typeface="Times New Roman" panose="02020603050405020304" pitchFamily="18" charset="0"/>
                <a:cs typeface="Arial" panose="020B0604020202020204" pitchFamily="34" charset="0"/>
              </a:rPr>
              <a:t>Маккіндер наголошує на можливій небезпеці порушення балансу сил на користь осьової держави, що може втілитися у її експансії на прикордонні території Євразії і використанні нескінченних континентальних ресурсів для побудови флоту. Це може трапитися, якщо Німеччина забажає приєднатися до Росії як союзник.</a:t>
            </a:r>
            <a:endParaRPr lang="ru-UA"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4" name="Рисунок 3">
            <a:extLst>
              <a:ext uri="{FF2B5EF4-FFF2-40B4-BE49-F238E27FC236}">
                <a16:creationId xmlns:a16="http://schemas.microsoft.com/office/drawing/2014/main" id="{E1831E88-B5E2-7245-8D95-284CA4A9B781}"/>
              </a:ext>
            </a:extLst>
          </p:cNvPr>
          <p:cNvPicPr>
            <a:picLocks noChangeAspect="1"/>
          </p:cNvPicPr>
          <p:nvPr/>
        </p:nvPicPr>
        <p:blipFill rotWithShape="1">
          <a:blip r:embed="rId2"/>
          <a:srcRect b="678"/>
          <a:stretch/>
        </p:blipFill>
        <p:spPr>
          <a:xfrm>
            <a:off x="0" y="1371358"/>
            <a:ext cx="6541913" cy="3879515"/>
          </a:xfrm>
          <a:prstGeom prst="rect">
            <a:avLst/>
          </a:prstGeom>
        </p:spPr>
      </p:pic>
    </p:spTree>
    <p:extLst>
      <p:ext uri="{BB962C8B-B14F-4D97-AF65-F5344CB8AC3E}">
        <p14:creationId xmlns:p14="http://schemas.microsoft.com/office/powerpoint/2010/main" val="85229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18000">
              <a:schemeClr val="accent6">
                <a:lumMod val="40000"/>
                <a:lumOff val="60000"/>
              </a:schemeClr>
            </a:gs>
            <a:gs pos="43000">
              <a:schemeClr val="accent1">
                <a:lumMod val="45000"/>
                <a:lumOff val="55000"/>
              </a:schemeClr>
            </a:gs>
            <a:gs pos="6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C8C1D31-4158-BC48-A22C-7D82B5CA6391}"/>
              </a:ext>
            </a:extLst>
          </p:cNvPr>
          <p:cNvSpPr>
            <a:spLocks noGrp="1"/>
          </p:cNvSpPr>
          <p:nvPr>
            <p:ph type="ctrTitle"/>
          </p:nvPr>
        </p:nvSpPr>
        <p:spPr>
          <a:xfrm>
            <a:off x="185738" y="857251"/>
            <a:ext cx="6415087" cy="3625024"/>
          </a:xfrm>
        </p:spPr>
        <p:txBody>
          <a:bodyPr>
            <a:normAutofit/>
          </a:bodyPr>
          <a:lstStyle/>
          <a:p>
            <a:r>
              <a:rPr lang="ru-UA" sz="3100" b="1" dirty="0">
                <a:solidFill>
                  <a:srgbClr val="FF0000"/>
                </a:solidFill>
                <a:latin typeface="Arial" panose="020B0604020202020204" pitchFamily="34" charset="0"/>
                <a:cs typeface="Arial" panose="020B0604020202020204" pitchFamily="34" charset="0"/>
              </a:rPr>
              <a:t>ПЛАН</a:t>
            </a:r>
            <a:br>
              <a:rPr lang="ru-UA" sz="3100" dirty="0"/>
            </a:br>
            <a:r>
              <a:rPr lang="ru-UA" sz="2700" b="1" dirty="0">
                <a:latin typeface="Arial" panose="020B0604020202020204" pitchFamily="34" charset="0"/>
                <a:cs typeface="Arial" panose="020B0604020202020204" pitchFamily="34" charset="0"/>
              </a:rPr>
              <a:t>1. Особливості англо-американської геополітики</a:t>
            </a:r>
            <a:br>
              <a:rPr lang="ru-UA" sz="2700" b="1" dirty="0">
                <a:latin typeface="Arial" panose="020B0604020202020204" pitchFamily="34" charset="0"/>
                <a:cs typeface="Arial" panose="020B0604020202020204" pitchFamily="34" charset="0"/>
              </a:rPr>
            </a:br>
            <a:r>
              <a:rPr lang="ru-UA" sz="2700" b="1" dirty="0">
                <a:latin typeface="Arial" panose="020B0604020202020204" pitchFamily="34" charset="0"/>
                <a:cs typeface="Arial" panose="020B0604020202020204" pitchFamily="34" charset="0"/>
              </a:rPr>
              <a:t>2. </a:t>
            </a:r>
            <a:r>
              <a:rPr lang="uk-UA" sz="2700" b="1" dirty="0">
                <a:latin typeface="Arial" panose="020B0604020202020204" pitchFamily="34" charset="0"/>
                <a:cs typeface="Arial" panose="020B0604020202020204" pitchFamily="34" charset="0"/>
              </a:rPr>
              <a:t>Концепція морської могутності </a:t>
            </a:r>
            <a:br>
              <a:rPr lang="uk-UA" sz="2700" b="1" dirty="0">
                <a:latin typeface="Arial" panose="020B0604020202020204" pitchFamily="34" charset="0"/>
                <a:cs typeface="Arial" panose="020B0604020202020204" pitchFamily="34" charset="0"/>
              </a:rPr>
            </a:br>
            <a:r>
              <a:rPr lang="uk-UA" sz="2700" b="1" dirty="0">
                <a:latin typeface="Arial" panose="020B0604020202020204" pitchFamily="34" charset="0"/>
                <a:cs typeface="Arial" panose="020B0604020202020204" pitchFamily="34" charset="0"/>
              </a:rPr>
              <a:t>А. Мехена</a:t>
            </a:r>
            <a:r>
              <a:rPr lang="ru-UA" sz="2700" b="1" dirty="0">
                <a:latin typeface="Arial" panose="020B0604020202020204" pitchFamily="34" charset="0"/>
                <a:cs typeface="Arial" panose="020B0604020202020204" pitchFamily="34" charset="0"/>
              </a:rPr>
              <a:t> </a:t>
            </a:r>
            <a:br>
              <a:rPr lang="ru-UA" sz="2700" b="1" dirty="0">
                <a:latin typeface="Arial" panose="020B0604020202020204" pitchFamily="34" charset="0"/>
                <a:cs typeface="Arial" panose="020B0604020202020204" pitchFamily="34" charset="0"/>
              </a:rPr>
            </a:br>
            <a:r>
              <a:rPr lang="ru-UA" sz="2700" b="1" dirty="0">
                <a:latin typeface="Arial" panose="020B0604020202020204" pitchFamily="34" charset="0"/>
                <a:cs typeface="Arial" panose="020B0604020202020204" pitchFamily="34" charset="0"/>
              </a:rPr>
              <a:t>3.</a:t>
            </a:r>
            <a:r>
              <a:rPr lang="uk-UA" sz="2700" b="1" dirty="0">
                <a:latin typeface="Arial" panose="020B0604020202020204" pitchFamily="34" charset="0"/>
                <a:cs typeface="Arial" panose="020B0604020202020204" pitchFamily="34" charset="0"/>
              </a:rPr>
              <a:t> Теорія Хартленда Г. Маккіндера</a:t>
            </a:r>
            <a:br>
              <a:rPr lang="uk-UA" sz="2700" b="1" dirty="0">
                <a:latin typeface="Arial" panose="020B0604020202020204" pitchFamily="34" charset="0"/>
                <a:cs typeface="Arial" panose="020B0604020202020204" pitchFamily="34" charset="0"/>
              </a:rPr>
            </a:br>
            <a:r>
              <a:rPr lang="uk-UA" sz="2700" b="1" dirty="0">
                <a:latin typeface="Arial" panose="020B0604020202020204" pitchFamily="34" charset="0"/>
                <a:cs typeface="Arial" panose="020B0604020202020204" pitchFamily="34" charset="0"/>
              </a:rPr>
              <a:t>4. Теорія Римленда Н. Спайкмена</a:t>
            </a:r>
            <a:br>
              <a:rPr lang="ru-UA" dirty="0"/>
            </a:br>
            <a:endParaRPr lang="ru-UA" dirty="0"/>
          </a:p>
        </p:txBody>
      </p:sp>
      <p:pic>
        <p:nvPicPr>
          <p:cNvPr id="4" name="Объект 5">
            <a:extLst>
              <a:ext uri="{FF2B5EF4-FFF2-40B4-BE49-F238E27FC236}">
                <a16:creationId xmlns:a16="http://schemas.microsoft.com/office/drawing/2014/main" id="{D9EE00CB-76C1-D342-8254-0BBECB0B079D}"/>
              </a:ext>
            </a:extLst>
          </p:cNvPr>
          <p:cNvPicPr>
            <a:picLocks noChangeAspect="1"/>
          </p:cNvPicPr>
          <p:nvPr/>
        </p:nvPicPr>
        <p:blipFill>
          <a:blip r:embed="rId2"/>
          <a:stretch>
            <a:fillRect/>
          </a:stretch>
        </p:blipFill>
        <p:spPr>
          <a:xfrm>
            <a:off x="4015773" y="3714665"/>
            <a:ext cx="4202886" cy="3143335"/>
          </a:xfrm>
          <a:prstGeom prst="rect">
            <a:avLst/>
          </a:prstGeom>
          <a:effectLst>
            <a:softEdge rad="127000"/>
          </a:effectLst>
        </p:spPr>
      </p:pic>
      <p:pic>
        <p:nvPicPr>
          <p:cNvPr id="5" name="Рисунок 4">
            <a:extLst>
              <a:ext uri="{FF2B5EF4-FFF2-40B4-BE49-F238E27FC236}">
                <a16:creationId xmlns:a16="http://schemas.microsoft.com/office/drawing/2014/main" id="{610941E1-7BFA-124F-A485-5364552317B7}"/>
              </a:ext>
            </a:extLst>
          </p:cNvPr>
          <p:cNvPicPr>
            <a:picLocks noChangeAspect="1"/>
          </p:cNvPicPr>
          <p:nvPr/>
        </p:nvPicPr>
        <p:blipFill>
          <a:blip r:embed="rId3"/>
          <a:stretch>
            <a:fillRect/>
          </a:stretch>
        </p:blipFill>
        <p:spPr>
          <a:xfrm>
            <a:off x="6600825" y="2763951"/>
            <a:ext cx="5373856" cy="3070774"/>
          </a:xfrm>
          <a:prstGeom prst="rect">
            <a:avLst/>
          </a:prstGeom>
          <a:effectLst>
            <a:softEdge rad="127000"/>
          </a:effectLst>
        </p:spPr>
      </p:pic>
      <p:pic>
        <p:nvPicPr>
          <p:cNvPr id="6" name="Рисунок 5">
            <a:extLst>
              <a:ext uri="{FF2B5EF4-FFF2-40B4-BE49-F238E27FC236}">
                <a16:creationId xmlns:a16="http://schemas.microsoft.com/office/drawing/2014/main" id="{D36BC930-44BE-6743-BB53-500ACB71E11E}"/>
              </a:ext>
            </a:extLst>
          </p:cNvPr>
          <p:cNvPicPr>
            <a:picLocks noChangeAspect="1"/>
          </p:cNvPicPr>
          <p:nvPr/>
        </p:nvPicPr>
        <p:blipFill>
          <a:blip r:embed="rId4"/>
          <a:stretch>
            <a:fillRect/>
          </a:stretch>
        </p:blipFill>
        <p:spPr>
          <a:xfrm>
            <a:off x="206953" y="4449789"/>
            <a:ext cx="3787605" cy="2256288"/>
          </a:xfrm>
          <a:prstGeom prst="rect">
            <a:avLst/>
          </a:prstGeom>
          <a:effectLst>
            <a:softEdge rad="127000"/>
          </a:effectLst>
        </p:spPr>
      </p:pic>
      <p:pic>
        <p:nvPicPr>
          <p:cNvPr id="1026" name="Picture 2" descr="Америка може втратити статус глобальної наддержави — Foreign Policy |  Новини Останній Бастіон">
            <a:extLst>
              <a:ext uri="{FF2B5EF4-FFF2-40B4-BE49-F238E27FC236}">
                <a16:creationId xmlns:a16="http://schemas.microsoft.com/office/drawing/2014/main" id="{B8435F44-2639-C04C-B884-84B16A33C9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53697" y="124878"/>
            <a:ext cx="5038303" cy="281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40877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CC10F158-48A1-EE47-8FA6-B7051068DD09}"/>
              </a:ext>
            </a:extLst>
          </p:cNvPr>
          <p:cNvPicPr>
            <a:picLocks noChangeAspect="1"/>
          </p:cNvPicPr>
          <p:nvPr/>
        </p:nvPicPr>
        <p:blipFill rotWithShape="1">
          <a:blip r:embed="rId2"/>
          <a:srcRect l="1511" t="3018" r="1890" b="2992"/>
          <a:stretch/>
        </p:blipFill>
        <p:spPr>
          <a:xfrm>
            <a:off x="124691" y="71648"/>
            <a:ext cx="11901054" cy="6714704"/>
          </a:xfrm>
          <a:prstGeom prst="rect">
            <a:avLst/>
          </a:prstGeom>
        </p:spPr>
      </p:pic>
    </p:spTree>
    <p:extLst>
      <p:ext uri="{BB962C8B-B14F-4D97-AF65-F5344CB8AC3E}">
        <p14:creationId xmlns:p14="http://schemas.microsoft.com/office/powerpoint/2010/main" val="26023572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18000">
              <a:schemeClr val="accent3">
                <a:lumMod val="20000"/>
                <a:lumOff val="80000"/>
              </a:schemeClr>
            </a:gs>
            <a:gs pos="43000">
              <a:schemeClr val="accent1">
                <a:lumMod val="45000"/>
                <a:lumOff val="55000"/>
              </a:schemeClr>
            </a:gs>
            <a:gs pos="6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2315B113-7AAB-E546-AA5F-9D460CF85D64}"/>
              </a:ext>
            </a:extLst>
          </p:cNvPr>
          <p:cNvSpPr/>
          <p:nvPr/>
        </p:nvSpPr>
        <p:spPr>
          <a:xfrm>
            <a:off x="5555673" y="221673"/>
            <a:ext cx="6096000" cy="2031325"/>
          </a:xfrm>
          <a:prstGeom prst="rect">
            <a:avLst/>
          </a:prstGeom>
        </p:spPr>
        <p:txBody>
          <a:bodyPr wrap="square">
            <a:spAutoFit/>
          </a:bodyPr>
          <a:lstStyle/>
          <a:p>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Свою теорію Хартленда Маккіндер далі розвиває у праці </a:t>
            </a:r>
            <a:r>
              <a:rPr lang="uk-UA" b="1" dirty="0">
                <a:solidFill>
                  <a:srgbClr val="4915E8"/>
                </a:solidFill>
                <a:latin typeface="Arial" panose="020B0604020202020204" pitchFamily="34" charset="0"/>
                <a:ea typeface="Times New Roman" panose="02020603050405020304" pitchFamily="18" charset="0"/>
                <a:cs typeface="Arial" panose="020B0604020202020204" pitchFamily="34" charset="0"/>
              </a:rPr>
              <a:t>«Демократичні ідеали та реальність» (1919)</a:t>
            </a: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 у якій вводить поняття </a:t>
            </a:r>
            <a:r>
              <a:rPr lang="uk-UA" b="1" i="1" dirty="0">
                <a:solidFill>
                  <a:srgbClr val="FF0000"/>
                </a:solidFill>
                <a:latin typeface="Arial" panose="020B0604020202020204" pitchFamily="34" charset="0"/>
                <a:ea typeface="Times New Roman" panose="02020603050405020304" pitchFamily="18" charset="0"/>
                <a:cs typeface="Arial" panose="020B0604020202020204" pitchFamily="34" charset="0"/>
              </a:rPr>
              <a:t>Світового острову</a:t>
            </a: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 що </a:t>
            </a:r>
            <a:r>
              <a:rPr lang="uk-UA" b="1" dirty="0">
                <a:solidFill>
                  <a:srgbClr val="FF0000"/>
                </a:solidFill>
                <a:latin typeface="Arial" panose="020B0604020202020204" pitchFamily="34" charset="0"/>
                <a:ea typeface="Times New Roman" panose="02020603050405020304" pitchFamily="18" charset="0"/>
                <a:cs typeface="Arial" panose="020B0604020202020204" pitchFamily="34" charset="0"/>
              </a:rPr>
              <a:t>поєднує Євразію і Африку і складається з 6 регіонів</a:t>
            </a: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 він </a:t>
            </a:r>
            <a:r>
              <a:rPr lang="uk-UA" b="1" dirty="0">
                <a:solidFill>
                  <a:srgbClr val="4915E8"/>
                </a:solidFill>
                <a:latin typeface="Arial" panose="020B0604020202020204" pitchFamily="34" charset="0"/>
                <a:ea typeface="Times New Roman" panose="02020603050405020304" pitchFamily="18" charset="0"/>
                <a:cs typeface="Arial" panose="020B0604020202020204" pitchFamily="34" charset="0"/>
              </a:rPr>
              <a:t>розширив межі Хартленду за рахунок приєднання до нього Тибету і Монголії на сході та Центрально-Східної Європи на заході. </a:t>
            </a:r>
            <a:endParaRPr lang="ru-UA" b="1" dirty="0">
              <a:solidFill>
                <a:srgbClr val="4915E8"/>
              </a:solidFill>
              <a:latin typeface="Arial" panose="020B0604020202020204" pitchFamily="34" charset="0"/>
              <a:cs typeface="Arial" panose="020B0604020202020204" pitchFamily="34" charset="0"/>
            </a:endParaRPr>
          </a:p>
        </p:txBody>
      </p:sp>
      <p:sp>
        <p:nvSpPr>
          <p:cNvPr id="4" name="Прямоугольник 3">
            <a:extLst>
              <a:ext uri="{FF2B5EF4-FFF2-40B4-BE49-F238E27FC236}">
                <a16:creationId xmlns:a16="http://schemas.microsoft.com/office/drawing/2014/main" id="{1ACB53CD-ED3B-CF4F-A094-D7EF4FF1B198}"/>
              </a:ext>
            </a:extLst>
          </p:cNvPr>
          <p:cNvSpPr/>
          <p:nvPr/>
        </p:nvSpPr>
        <p:spPr>
          <a:xfrm>
            <a:off x="5527964" y="2702787"/>
            <a:ext cx="6096000" cy="3970318"/>
          </a:xfrm>
          <a:prstGeom prst="rect">
            <a:avLst/>
          </a:prstGeom>
        </p:spPr>
        <p:txBody>
          <a:bodyPr>
            <a:spAutoFit/>
          </a:bodyPr>
          <a:lstStyle/>
          <a:p>
            <a:pPr indent="450215" algn="just">
              <a:spcAft>
                <a:spcPts val="0"/>
              </a:spcAft>
            </a:pPr>
            <a:r>
              <a:rPr lang="uk-UA" b="1" dirty="0">
                <a:solidFill>
                  <a:srgbClr val="4915E8"/>
                </a:solidFill>
                <a:latin typeface="Arial" panose="020B0604020202020204" pitchFamily="34" charset="0"/>
                <a:ea typeface="Times New Roman" panose="02020603050405020304" pitchFamily="18" charset="0"/>
                <a:cs typeface="Arial" panose="020B0604020202020204" pitchFamily="34" charset="0"/>
              </a:rPr>
              <a:t>Маккіндер сформулював тут свої  знамениті </a:t>
            </a:r>
            <a:r>
              <a:rPr lang="uk-UA" b="1" u="sng" dirty="0">
                <a:solidFill>
                  <a:srgbClr val="FF0000"/>
                </a:solidFill>
                <a:latin typeface="Arial" panose="020B0604020202020204" pitchFamily="34" charset="0"/>
                <a:ea typeface="Times New Roman" panose="02020603050405020304" pitchFamily="18" charset="0"/>
                <a:cs typeface="Arial" panose="020B0604020202020204" pitchFamily="34" charset="0"/>
              </a:rPr>
              <a:t>три максими</a:t>
            </a:r>
            <a:r>
              <a:rPr lang="uk-UA" b="1" dirty="0">
                <a:solidFill>
                  <a:srgbClr val="4915E8"/>
                </a:solidFill>
                <a:latin typeface="Arial" panose="020B0604020202020204" pitchFamily="34" charset="0"/>
                <a:ea typeface="Times New Roman" panose="02020603050405020304" pitchFamily="18" charset="0"/>
                <a:cs typeface="Arial" panose="020B0604020202020204" pitchFamily="34" charset="0"/>
              </a:rPr>
              <a:t>, які лаконічно пояснювали його геополітичні конструкції:</a:t>
            </a:r>
          </a:p>
          <a:p>
            <a:pPr indent="450215" algn="just">
              <a:spcAft>
                <a:spcPts val="0"/>
              </a:spcAft>
            </a:pPr>
            <a:r>
              <a:rPr lang="uk-UA" b="1" dirty="0">
                <a:solidFill>
                  <a:srgbClr val="4915E8"/>
                </a:solidFill>
                <a:latin typeface="Arial" panose="020B0604020202020204" pitchFamily="34" charset="0"/>
                <a:ea typeface="Times New Roman" panose="02020603050405020304" pitchFamily="18" charset="0"/>
                <a:cs typeface="Arial" panose="020B0604020202020204" pitchFamily="34" charset="0"/>
              </a:rPr>
              <a:t> </a:t>
            </a:r>
            <a:r>
              <a:rPr lang="uk-UA" b="1" i="1" dirty="0">
                <a:solidFill>
                  <a:srgbClr val="FF0000"/>
                </a:solidFill>
                <a:latin typeface="Arial" panose="020B0604020202020204" pitchFamily="34" charset="0"/>
                <a:ea typeface="Times New Roman" panose="02020603050405020304" pitchFamily="18" charset="0"/>
                <a:cs typeface="Arial" panose="020B0604020202020204" pitchFamily="34" charset="0"/>
              </a:rPr>
              <a:t>1) хто править Східною Європою, той панує над Хартлендом;</a:t>
            </a:r>
          </a:p>
          <a:p>
            <a:pPr indent="450215" algn="just">
              <a:spcAft>
                <a:spcPts val="0"/>
              </a:spcAft>
            </a:pPr>
            <a:r>
              <a:rPr lang="uk-UA"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2) хто править Хартлендом, той панує над Світовим Островом; </a:t>
            </a:r>
          </a:p>
          <a:p>
            <a:pPr indent="450215" algn="just">
              <a:spcAft>
                <a:spcPts val="0"/>
              </a:spcAft>
            </a:pPr>
            <a:r>
              <a:rPr lang="uk-UA" b="1" i="1" dirty="0">
                <a:solidFill>
                  <a:srgbClr val="FF0000"/>
                </a:solidFill>
                <a:latin typeface="Arial" panose="020B0604020202020204" pitchFamily="34" charset="0"/>
                <a:ea typeface="Times New Roman" panose="02020603050405020304" pitchFamily="18" charset="0"/>
                <a:cs typeface="Arial" panose="020B0604020202020204" pitchFamily="34" charset="0"/>
              </a:rPr>
              <a:t>3) хто править Світовим Островом, той панує над світом.</a:t>
            </a:r>
            <a:r>
              <a:rPr lang="uk-UA"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p>
          <a:p>
            <a:pPr indent="450215" algn="just">
              <a:spcAft>
                <a:spcPts val="0"/>
              </a:spcAft>
            </a:pPr>
            <a:r>
              <a:rPr lang="uk-UA" b="1" dirty="0">
                <a:solidFill>
                  <a:srgbClr val="4915E8"/>
                </a:solidFill>
                <a:latin typeface="Arial" panose="020B0604020202020204" pitchFamily="34" charset="0"/>
                <a:ea typeface="Times New Roman" panose="02020603050405020304" pitchFamily="18" charset="0"/>
                <a:cs typeface="Arial" panose="020B0604020202020204" pitchFamily="34" charset="0"/>
              </a:rPr>
              <a:t>Ці принципи закладені у Версальському договорі, за умовами якого створювалася смуга буферних держав, що перешкоджали об’єднанню зусиль Німеччини і Росії щодо створення світової континентальної імперії. </a:t>
            </a:r>
          </a:p>
        </p:txBody>
      </p:sp>
      <p:pic>
        <p:nvPicPr>
          <p:cNvPr id="6" name="Рисунок 5">
            <a:extLst>
              <a:ext uri="{FF2B5EF4-FFF2-40B4-BE49-F238E27FC236}">
                <a16:creationId xmlns:a16="http://schemas.microsoft.com/office/drawing/2014/main" id="{CD27B3BB-BE61-AA42-8546-C31E2D06B8B1}"/>
              </a:ext>
            </a:extLst>
          </p:cNvPr>
          <p:cNvPicPr>
            <a:picLocks noChangeAspect="1"/>
          </p:cNvPicPr>
          <p:nvPr/>
        </p:nvPicPr>
        <p:blipFill rotWithShape="1">
          <a:blip r:embed="rId2"/>
          <a:srcRect l="20201" t="43571" r="19732" b="2847"/>
          <a:stretch/>
        </p:blipFill>
        <p:spPr>
          <a:xfrm>
            <a:off x="0" y="943421"/>
            <a:ext cx="5413664" cy="4702629"/>
          </a:xfrm>
          <a:prstGeom prst="rect">
            <a:avLst/>
          </a:prstGeom>
        </p:spPr>
      </p:pic>
    </p:spTree>
    <p:extLst>
      <p:ext uri="{BB962C8B-B14F-4D97-AF65-F5344CB8AC3E}">
        <p14:creationId xmlns:p14="http://schemas.microsoft.com/office/powerpoint/2010/main" val="32025654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19000">
              <a:schemeClr val="accent3">
                <a:lumMod val="20000"/>
                <a:lumOff val="80000"/>
              </a:schemeClr>
            </a:gs>
            <a:gs pos="54000">
              <a:schemeClr val="accent1">
                <a:lumMod val="45000"/>
                <a:lumOff val="55000"/>
              </a:schemeClr>
            </a:gs>
            <a:gs pos="68000">
              <a:schemeClr val="accent1">
                <a:lumMod val="45000"/>
                <a:lumOff val="55000"/>
              </a:schemeClr>
            </a:gs>
            <a:gs pos="88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0E0EA0B7-4BFE-4E41-B827-B877A3F8C39D}"/>
              </a:ext>
            </a:extLst>
          </p:cNvPr>
          <p:cNvSpPr/>
          <p:nvPr/>
        </p:nvSpPr>
        <p:spPr>
          <a:xfrm>
            <a:off x="4890233" y="142186"/>
            <a:ext cx="7301767" cy="6740307"/>
          </a:xfrm>
          <a:prstGeom prst="rect">
            <a:avLst/>
          </a:prstGeom>
        </p:spPr>
        <p:txBody>
          <a:bodyPr wrap="square">
            <a:spAutoFit/>
          </a:bodyPr>
          <a:lstStyle/>
          <a:p>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У 1943 Маккіндер пише статтю </a:t>
            </a:r>
            <a:r>
              <a:rPr lang="uk-UA" b="1" dirty="0">
                <a:solidFill>
                  <a:srgbClr val="4915E8"/>
                </a:solidFill>
                <a:latin typeface="Arial" panose="020B0604020202020204" pitchFamily="34" charset="0"/>
                <a:ea typeface="Times New Roman" panose="02020603050405020304" pitchFamily="18" charset="0"/>
                <a:cs typeface="Arial" panose="020B0604020202020204" pitchFamily="34" charset="0"/>
              </a:rPr>
              <a:t>«Земна куля і завоювання світу»</a:t>
            </a: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pPr marL="285750" indent="-285750">
              <a:buFont typeface="Wingdings" pitchFamily="2" charset="2"/>
              <a:buChar char="Ø"/>
            </a:pPr>
            <a:r>
              <a:rPr lang="uk-UA" b="1" dirty="0">
                <a:solidFill>
                  <a:srgbClr val="4915E8"/>
                </a:solidFill>
                <a:latin typeface="Arial" panose="020B0604020202020204" pitchFamily="34" charset="0"/>
                <a:ea typeface="Times New Roman" panose="02020603050405020304" pitchFamily="18" charset="0"/>
                <a:cs typeface="Arial" panose="020B0604020202020204" pitchFamily="34" charset="0"/>
              </a:rPr>
              <a:t>знову змінив кордони Хартленда, вилучивши з нього територію Східного Сибіру (Lenaland), яка може бути використана морськими державами проти Хартленда.</a:t>
            </a:r>
          </a:p>
          <a:p>
            <a:pPr marL="285750" indent="-285750">
              <a:buFont typeface="Wingdings" pitchFamily="2" charset="2"/>
              <a:buChar char="Ø"/>
            </a:pPr>
            <a:r>
              <a:rPr lang="uk-UA" b="1" dirty="0">
                <a:solidFill>
                  <a:srgbClr val="FF0000"/>
                </a:solidFill>
                <a:latin typeface="Arial" panose="020B0604020202020204" pitchFamily="34" charset="0"/>
                <a:ea typeface="Times New Roman" panose="02020603050405020304" pitchFamily="18" charset="0"/>
                <a:cs typeface="Arial" panose="020B0604020202020204" pitchFamily="34" charset="0"/>
              </a:rPr>
              <a:t>ототожнював Хартленд із СРСР; тепер його геополітична модель відображувала союз СРСР, США, Великобританії і Франції. Тобто,</a:t>
            </a: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uk-UA" b="1" dirty="0">
                <a:solidFill>
                  <a:srgbClr val="FF0000"/>
                </a:solidFill>
                <a:latin typeface="Arial" panose="020B0604020202020204" pitchFamily="34" charset="0"/>
                <a:ea typeface="Times New Roman" panose="02020603050405020304" pitchFamily="18" charset="0"/>
                <a:cs typeface="Arial" panose="020B0604020202020204" pitchFamily="34" charset="0"/>
              </a:rPr>
              <a:t>не протиставляв категорично морські і континентальні держави</a:t>
            </a: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 хоча і виказував певну недовіру до СРСР як потенційно універсальної держави, що може правити світом.</a:t>
            </a:r>
          </a:p>
          <a:p>
            <a:pPr marL="285750" indent="-285750">
              <a:buFont typeface="Wingdings" pitchFamily="2" charset="2"/>
              <a:buChar char="Ø"/>
            </a:pP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uk-UA" b="1" dirty="0">
                <a:solidFill>
                  <a:srgbClr val="FF0000"/>
                </a:solidFill>
                <a:latin typeface="Arial" panose="020B0604020202020204" pitchFamily="34" charset="0"/>
                <a:ea typeface="Times New Roman" panose="02020603050405020304" pitchFamily="18" charset="0"/>
                <a:cs typeface="Arial" panose="020B0604020202020204" pitchFamily="34" charset="0"/>
              </a:rPr>
              <a:t>якщо СРСР вийде переможцем з війни з Німеччиною, то він перетвориться у величезну сухопутну державу на планеті</a:t>
            </a: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p>
          <a:p>
            <a:pPr marL="285750" indent="-285750">
              <a:buFont typeface="Wingdings" pitchFamily="2" charset="2"/>
              <a:buChar char="Ø"/>
            </a:pP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зауважував, що </a:t>
            </a:r>
            <a:r>
              <a:rPr lang="uk-UA" b="1" dirty="0">
                <a:solidFill>
                  <a:srgbClr val="FF0000"/>
                </a:solidFill>
                <a:latin typeface="Arial" panose="020B0604020202020204" pitchFamily="34" charset="0"/>
                <a:ea typeface="Times New Roman" panose="02020603050405020304" pitchFamily="18" charset="0"/>
                <a:cs typeface="Arial" panose="020B0604020202020204" pitchFamily="34" charset="0"/>
              </a:rPr>
              <a:t>морські держави не зможуть протидіяти ані Євразії, ані Росії </a:t>
            </a: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зокрема, оскільки паралельно з розширенням території континентального союзу і зміцненням його бази, </a:t>
            </a:r>
            <a:r>
              <a:rPr lang="uk-UA" b="1" dirty="0">
                <a:solidFill>
                  <a:srgbClr val="FF0000"/>
                </a:solidFill>
                <a:latin typeface="Arial" panose="020B0604020202020204" pitchFamily="34" charset="0"/>
                <a:ea typeface="Times New Roman" panose="02020603050405020304" pitchFamily="18" charset="0"/>
                <a:cs typeface="Arial" panose="020B0604020202020204" pitchFamily="34" charset="0"/>
              </a:rPr>
              <a:t>міць країн зовнішнього півмісяця буде зменшуватися,</a:t>
            </a: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 що буде сприяти занепаду цих держав.</a:t>
            </a:r>
          </a:p>
          <a:p>
            <a:pPr marL="285750" indent="-285750">
              <a:buFont typeface="Wingdings" pitchFamily="2" charset="2"/>
              <a:buChar char="Ø"/>
            </a:pP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uk-UA" b="1" dirty="0">
                <a:solidFill>
                  <a:srgbClr val="FF0000"/>
                </a:solidFill>
                <a:latin typeface="Arial" panose="020B0604020202020204" pitchFamily="34" charset="0"/>
                <a:ea typeface="Times New Roman" panose="02020603050405020304" pitchFamily="18" charset="0"/>
                <a:cs typeface="Arial" panose="020B0604020202020204" pitchFamily="34" charset="0"/>
              </a:rPr>
              <a:t>вказував на необхідність об’єднання прибережних держав Міжконтинентального океану (Західна Європа і Англо-Америка за його визначенням) задля збалансування могутності СРСР, що у майбутньому втілилося у створенні блока НАТО.</a:t>
            </a:r>
            <a:r>
              <a:rPr lang="uk-UA" b="1" dirty="0">
                <a:solidFill>
                  <a:srgbClr val="FF0000"/>
                </a:solidFill>
                <a:latin typeface="Arial" panose="020B0604020202020204" pitchFamily="34" charset="0"/>
                <a:cs typeface="Arial" panose="020B0604020202020204" pitchFamily="34" charset="0"/>
              </a:rPr>
              <a:t> </a:t>
            </a:r>
          </a:p>
        </p:txBody>
      </p:sp>
      <p:pic>
        <p:nvPicPr>
          <p:cNvPr id="6" name="Рисунок 5">
            <a:extLst>
              <a:ext uri="{FF2B5EF4-FFF2-40B4-BE49-F238E27FC236}">
                <a16:creationId xmlns:a16="http://schemas.microsoft.com/office/drawing/2014/main" id="{017C690E-7C59-2E40-9D82-E2ABDFB70D70}"/>
              </a:ext>
            </a:extLst>
          </p:cNvPr>
          <p:cNvPicPr>
            <a:picLocks noChangeAspect="1"/>
          </p:cNvPicPr>
          <p:nvPr/>
        </p:nvPicPr>
        <p:blipFill rotWithShape="1">
          <a:blip r:embed="rId2"/>
          <a:srcRect l="3810" t="5110" r="5080" b="5128"/>
          <a:stretch/>
        </p:blipFill>
        <p:spPr>
          <a:xfrm>
            <a:off x="203933" y="142186"/>
            <a:ext cx="4686300" cy="6155872"/>
          </a:xfrm>
          <a:prstGeom prst="rect">
            <a:avLst/>
          </a:prstGeom>
        </p:spPr>
      </p:pic>
      <p:sp>
        <p:nvSpPr>
          <p:cNvPr id="7" name="Заголовок 1">
            <a:extLst>
              <a:ext uri="{FF2B5EF4-FFF2-40B4-BE49-F238E27FC236}">
                <a16:creationId xmlns:a16="http://schemas.microsoft.com/office/drawing/2014/main" id="{59391283-AD12-B94B-8781-4B3A329DAB39}"/>
              </a:ext>
            </a:extLst>
          </p:cNvPr>
          <p:cNvSpPr>
            <a:spLocks noGrp="1"/>
          </p:cNvSpPr>
          <p:nvPr>
            <p:ph type="title"/>
          </p:nvPr>
        </p:nvSpPr>
        <p:spPr>
          <a:xfrm>
            <a:off x="260432" y="6298058"/>
            <a:ext cx="4474854" cy="487577"/>
          </a:xfrm>
        </p:spPr>
        <p:txBody>
          <a:bodyPr>
            <a:normAutofit/>
          </a:bodyPr>
          <a:lstStyle/>
          <a:p>
            <a:pPr algn="ctr"/>
            <a:r>
              <a:rPr lang="en-US" sz="1600" b="1" dirty="0">
                <a:solidFill>
                  <a:srgbClr val="FF0000"/>
                </a:solidFill>
                <a:latin typeface="Arial" panose="020B0604020202020204" pitchFamily="34" charset="0"/>
                <a:ea typeface="Times New Roman" panose="02020603050405020304" pitchFamily="18" charset="0"/>
                <a:cs typeface="Arial" panose="020B0604020202020204" pitchFamily="34" charset="0"/>
              </a:rPr>
              <a:t>Pax Britannica</a:t>
            </a:r>
            <a:endParaRPr lang="ru-UA" sz="1600" dirty="0"/>
          </a:p>
        </p:txBody>
      </p:sp>
    </p:spTree>
    <p:extLst>
      <p:ext uri="{BB962C8B-B14F-4D97-AF65-F5344CB8AC3E}">
        <p14:creationId xmlns:p14="http://schemas.microsoft.com/office/powerpoint/2010/main" val="41540191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11000">
              <a:schemeClr val="accent3">
                <a:lumMod val="20000"/>
                <a:lumOff val="80000"/>
              </a:schemeClr>
            </a:gs>
            <a:gs pos="33000">
              <a:schemeClr val="accent1">
                <a:lumMod val="45000"/>
                <a:lumOff val="55000"/>
              </a:schemeClr>
            </a:gs>
            <a:gs pos="6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E99EE816-91E5-7141-BE0E-F7038E3975F7}"/>
              </a:ext>
            </a:extLst>
          </p:cNvPr>
          <p:cNvPicPr>
            <a:picLocks noChangeAspect="1"/>
          </p:cNvPicPr>
          <p:nvPr/>
        </p:nvPicPr>
        <p:blipFill>
          <a:blip r:embed="rId2"/>
          <a:stretch>
            <a:fillRect/>
          </a:stretch>
        </p:blipFill>
        <p:spPr>
          <a:xfrm>
            <a:off x="741501" y="126503"/>
            <a:ext cx="3691706" cy="5024822"/>
          </a:xfrm>
          <a:prstGeom prst="rect">
            <a:avLst/>
          </a:prstGeom>
        </p:spPr>
      </p:pic>
      <p:sp>
        <p:nvSpPr>
          <p:cNvPr id="2" name="Заголовок 1">
            <a:extLst>
              <a:ext uri="{FF2B5EF4-FFF2-40B4-BE49-F238E27FC236}">
                <a16:creationId xmlns:a16="http://schemas.microsoft.com/office/drawing/2014/main" id="{FB2C9988-5165-DE4F-B7A1-EB393C186F6D}"/>
              </a:ext>
            </a:extLst>
          </p:cNvPr>
          <p:cNvSpPr>
            <a:spLocks noGrp="1"/>
          </p:cNvSpPr>
          <p:nvPr>
            <p:ph type="title"/>
          </p:nvPr>
        </p:nvSpPr>
        <p:spPr>
          <a:xfrm>
            <a:off x="798651" y="5477280"/>
            <a:ext cx="3577406" cy="776562"/>
          </a:xfrm>
        </p:spPr>
        <p:txBody>
          <a:bodyPr>
            <a:normAutofit fontScale="90000"/>
          </a:bodyPr>
          <a:lstStyle/>
          <a:p>
            <a:pPr algn="ctr"/>
            <a:r>
              <a:rPr lang="ru-UA" b="1" dirty="0">
                <a:solidFill>
                  <a:srgbClr val="4915E8"/>
                </a:solidFill>
              </a:rPr>
              <a:t>НіколасСпікмен</a:t>
            </a:r>
            <a:br>
              <a:rPr lang="ru-UA" b="1" dirty="0">
                <a:solidFill>
                  <a:srgbClr val="4915E8"/>
                </a:solidFill>
              </a:rPr>
            </a:br>
            <a:r>
              <a:rPr lang="ru-UA" b="1" dirty="0">
                <a:solidFill>
                  <a:srgbClr val="4915E8"/>
                </a:solidFill>
              </a:rPr>
              <a:t>1893 - 1943</a:t>
            </a:r>
          </a:p>
        </p:txBody>
      </p:sp>
      <p:sp>
        <p:nvSpPr>
          <p:cNvPr id="3" name="Прямоугольник 2">
            <a:extLst>
              <a:ext uri="{FF2B5EF4-FFF2-40B4-BE49-F238E27FC236}">
                <a16:creationId xmlns:a16="http://schemas.microsoft.com/office/drawing/2014/main" id="{D8C5C762-ACC8-1A4D-8E6E-24C524F40950}"/>
              </a:ext>
            </a:extLst>
          </p:cNvPr>
          <p:cNvSpPr/>
          <p:nvPr/>
        </p:nvSpPr>
        <p:spPr>
          <a:xfrm>
            <a:off x="5170715" y="0"/>
            <a:ext cx="7021285" cy="6924973"/>
          </a:xfrm>
          <a:prstGeom prst="rect">
            <a:avLst/>
          </a:prstGeom>
        </p:spPr>
        <p:txBody>
          <a:bodyPr wrap="square">
            <a:spAutoFit/>
          </a:bodyPr>
          <a:lstStyle/>
          <a:p>
            <a:r>
              <a:rPr lang="uk-UA"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НІКОЛАС ДЖОН СПІКМЕН</a:t>
            </a:r>
            <a:endPar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a:p>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американський геополітик нідерландського походження, професор міжнародних відносин, директор Єльського інституту міжнародних досліджень. </a:t>
            </a:r>
          </a:p>
          <a:p>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На відміну від ранніх геополітиків, він не надто цікавився географією та впливом рельєфу на національний характер, хоча сам географічний фактор вважав одним з провідних.</a:t>
            </a:r>
          </a:p>
          <a:p>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Розглядав </a:t>
            </a:r>
            <a:r>
              <a:rPr lang="uk-UA" sz="2000" b="1" dirty="0">
                <a:solidFill>
                  <a:srgbClr val="FF0000"/>
                </a:solidFill>
                <a:latin typeface="Arial" panose="020B0604020202020204" pitchFamily="34" charset="0"/>
                <a:ea typeface="Times New Roman" panose="02020603050405020304" pitchFamily="18" charset="0"/>
                <a:cs typeface="Arial" panose="020B0604020202020204" pitchFamily="34" charset="0"/>
              </a:rPr>
              <a:t>геополітику не як науку про вплив природного середовища на державу, а як найважливіший інструмент конкретної міжнародної політики, як аналітичний метод, який дозволяє розробити найефективнішу стратегію зовнішньої політики держави, передусім США</a:t>
            </a:r>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 Тому з точки зору свого </a:t>
            </a:r>
            <a:r>
              <a:rPr lang="uk-UA" sz="2000" b="1" u="sng" dirty="0">
                <a:solidFill>
                  <a:srgbClr val="FF0000"/>
                </a:solidFill>
                <a:latin typeface="Arial" panose="020B0604020202020204" pitchFamily="34" charset="0"/>
                <a:ea typeface="Times New Roman" panose="02020603050405020304" pitchFamily="18" charset="0"/>
                <a:cs typeface="Arial" panose="020B0604020202020204" pitchFamily="34" charset="0"/>
              </a:rPr>
              <a:t>прагматичного підходу </a:t>
            </a:r>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він </a:t>
            </a:r>
            <a:r>
              <a:rPr lang="uk-UA" sz="2000" b="1" dirty="0">
                <a:solidFill>
                  <a:srgbClr val="FF0000"/>
                </a:solidFill>
                <a:latin typeface="Arial" panose="020B0604020202020204" pitchFamily="34" charset="0"/>
                <a:ea typeface="Times New Roman" panose="02020603050405020304" pitchFamily="18" charset="0"/>
                <a:cs typeface="Arial" panose="020B0604020202020204" pitchFamily="34" charset="0"/>
              </a:rPr>
              <a:t>жорстко критикував німецьку геополітичну школу, презирливо називаючи її концепції «метафізичною нісенітницею»</a:t>
            </a:r>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p>
          <a:p>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Основні праці: «Стратегія Америки у світовій політиці: Сполучені Штати та баланс влади» (1942) та «Географія світу» (1944)</a:t>
            </a:r>
            <a:endParaRPr lang="ru-UA" sz="20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14825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11000">
              <a:schemeClr val="accent3">
                <a:lumMod val="20000"/>
                <a:lumOff val="80000"/>
              </a:schemeClr>
            </a:gs>
            <a:gs pos="33000">
              <a:schemeClr val="accent1">
                <a:lumMod val="45000"/>
                <a:lumOff val="55000"/>
              </a:schemeClr>
            </a:gs>
            <a:gs pos="6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266E11EC-8F4F-3449-B639-D6E2277595CF}"/>
              </a:ext>
            </a:extLst>
          </p:cNvPr>
          <p:cNvPicPr>
            <a:picLocks noChangeAspect="1"/>
          </p:cNvPicPr>
          <p:nvPr/>
        </p:nvPicPr>
        <p:blipFill>
          <a:blip r:embed="rId2"/>
          <a:stretch>
            <a:fillRect/>
          </a:stretch>
        </p:blipFill>
        <p:spPr>
          <a:xfrm>
            <a:off x="0" y="1542143"/>
            <a:ext cx="5842000" cy="3479800"/>
          </a:xfrm>
          <a:prstGeom prst="rect">
            <a:avLst/>
          </a:prstGeom>
        </p:spPr>
      </p:pic>
      <p:sp>
        <p:nvSpPr>
          <p:cNvPr id="3" name="Прямоугольник 2">
            <a:extLst>
              <a:ext uri="{FF2B5EF4-FFF2-40B4-BE49-F238E27FC236}">
                <a16:creationId xmlns:a16="http://schemas.microsoft.com/office/drawing/2014/main" id="{42C09D88-581F-9247-AC06-4B6C36DA7B7B}"/>
              </a:ext>
            </a:extLst>
          </p:cNvPr>
          <p:cNvSpPr/>
          <p:nvPr/>
        </p:nvSpPr>
        <p:spPr>
          <a:xfrm>
            <a:off x="5843080" y="300496"/>
            <a:ext cx="6348919" cy="6309420"/>
          </a:xfrm>
          <a:prstGeom prst="rect">
            <a:avLst/>
          </a:prstGeom>
        </p:spPr>
        <p:txBody>
          <a:bodyPr wrap="square">
            <a:spAutoFit/>
          </a:bodyPr>
          <a:lstStyle/>
          <a:p>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Докладно вивчивши праці Маккіндера, </a:t>
            </a:r>
            <a:r>
              <a:rPr lang="uk-UA" sz="2000" b="1" dirty="0" err="1">
                <a:solidFill>
                  <a:srgbClr val="002060"/>
                </a:solidFill>
                <a:latin typeface="Arial" panose="020B0604020202020204" pitchFamily="34" charset="0"/>
                <a:ea typeface="Times New Roman" panose="02020603050405020304" pitchFamily="18" charset="0"/>
                <a:cs typeface="Arial" panose="020B0604020202020204" pitchFamily="34" charset="0"/>
              </a:rPr>
              <a:t>Спікмен</a:t>
            </a:r>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uk-UA" sz="2000" b="1" dirty="0">
                <a:solidFill>
                  <a:srgbClr val="FF0000"/>
                </a:solidFill>
                <a:latin typeface="Arial" panose="020B0604020202020204" pitchFamily="34" charset="0"/>
                <a:ea typeface="Times New Roman" panose="02020603050405020304" pitchFamily="18" charset="0"/>
                <a:cs typeface="Arial" panose="020B0604020202020204" pitchFamily="34" charset="0"/>
              </a:rPr>
              <a:t>запропонував свою версію організації планетарного простору</a:t>
            </a:r>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 Він не погоджувався з думкою британського геополітика, що контроль над Хартлендом забезпечить світову владу. </a:t>
            </a:r>
          </a:p>
          <a:p>
            <a:r>
              <a:rPr lang="uk-UA"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uk-UA" sz="2000" b="1" dirty="0">
                <a:solidFill>
                  <a:srgbClr val="FF0000"/>
                </a:solidFill>
                <a:latin typeface="Arial" panose="020B0604020202020204" pitchFamily="34" charset="0"/>
                <a:ea typeface="Times New Roman" panose="02020603050405020304" pitchFamily="18" charset="0"/>
                <a:cs typeface="Arial" panose="020B0604020202020204" pitchFamily="34" charset="0"/>
              </a:rPr>
              <a:t>Хартленд є лише потенційним простором, який отримує усі культурні імпульси із берегових зон, тому він не несе жодної самостійної геополітичної місії в історії</a:t>
            </a:r>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p>
          <a:p>
            <a:endPar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А от «внутрішній півмісяць», євразійські берегові зони, тобто </a:t>
            </a:r>
            <a:r>
              <a:rPr lang="uk-UA" sz="20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Римленд</a:t>
            </a:r>
            <a:r>
              <a:rPr lang="uk-UA" sz="2000" b="1" dirty="0">
                <a:solidFill>
                  <a:srgbClr val="FF0000"/>
                </a:solidFill>
                <a:latin typeface="Arial" panose="020B0604020202020204" pitchFamily="34" charset="0"/>
                <a:ea typeface="Times New Roman" panose="02020603050405020304" pitchFamily="18" charset="0"/>
                <a:cs typeface="Arial" panose="020B0604020202020204" pitchFamily="34" charset="0"/>
              </a:rPr>
              <a:t> (від англ. </a:t>
            </a:r>
            <a:r>
              <a:rPr lang="en-US" sz="2000" b="1" dirty="0">
                <a:solidFill>
                  <a:srgbClr val="FF0000"/>
                </a:solidFill>
                <a:latin typeface="Arial" panose="020B0604020202020204" pitchFamily="34" charset="0"/>
                <a:ea typeface="Times New Roman" panose="02020603050405020304" pitchFamily="18" charset="0"/>
                <a:cs typeface="Arial" panose="020B0604020202020204" pitchFamily="34" charset="0"/>
              </a:rPr>
              <a:t>rim</a:t>
            </a:r>
            <a:r>
              <a:rPr lang="uk-UA" sz="2000" b="1" dirty="0">
                <a:solidFill>
                  <a:srgbClr val="FF0000"/>
                </a:solidFill>
                <a:latin typeface="Arial" panose="020B0604020202020204" pitchFamily="34" charset="0"/>
                <a:ea typeface="Times New Roman" panose="02020603050405020304" pitchFamily="18" charset="0"/>
                <a:cs typeface="Arial" panose="020B0604020202020204" pitchFamily="34" charset="0"/>
              </a:rPr>
              <a:t> – край, </a:t>
            </a:r>
            <a:r>
              <a:rPr lang="en-US" sz="2000" b="1" dirty="0">
                <a:solidFill>
                  <a:srgbClr val="FF0000"/>
                </a:solidFill>
                <a:latin typeface="Arial" panose="020B0604020202020204" pitchFamily="34" charset="0"/>
                <a:ea typeface="Times New Roman" panose="02020603050405020304" pitchFamily="18" charset="0"/>
                <a:cs typeface="Arial" panose="020B0604020202020204" pitchFamily="34" charset="0"/>
              </a:rPr>
              <a:t>land</a:t>
            </a:r>
            <a:r>
              <a:rPr lang="uk-UA" sz="2000" b="1" dirty="0">
                <a:solidFill>
                  <a:srgbClr val="FF0000"/>
                </a:solidFill>
                <a:latin typeface="Arial" panose="020B0604020202020204" pitchFamily="34" charset="0"/>
                <a:ea typeface="Times New Roman" panose="02020603050405020304" pitchFamily="18" charset="0"/>
                <a:cs typeface="Arial" panose="020B0604020202020204" pitchFamily="34" charset="0"/>
              </a:rPr>
              <a:t> – земля), і є ключом до світового панування.</a:t>
            </a:r>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 Зона Римленду включає прибережні держави Євразії від Англії і до Японії та Охотського моря, які, на думку </a:t>
            </a:r>
            <a:r>
              <a:rPr lang="uk-UA" sz="2000" b="1" dirty="0" err="1">
                <a:solidFill>
                  <a:srgbClr val="002060"/>
                </a:solidFill>
                <a:latin typeface="Arial" panose="020B0604020202020204" pitchFamily="34" charset="0"/>
                <a:ea typeface="Times New Roman" panose="02020603050405020304" pitchFamily="18" charset="0"/>
                <a:cs typeface="Arial" panose="020B0604020202020204" pitchFamily="34" charset="0"/>
              </a:rPr>
              <a:t>Спікмена</a:t>
            </a:r>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 утворилися внаслідок наступу кочових племен з материкової серцевини. Це </a:t>
            </a:r>
            <a:r>
              <a:rPr lang="uk-UA" sz="2000" b="1" dirty="0">
                <a:solidFill>
                  <a:srgbClr val="FF0000"/>
                </a:solidFill>
                <a:latin typeface="Arial" panose="020B0604020202020204" pitchFamily="34" charset="0"/>
                <a:ea typeface="Times New Roman" panose="02020603050405020304" pitchFamily="18" charset="0"/>
                <a:cs typeface="Arial" panose="020B0604020202020204" pitchFamily="34" charset="0"/>
              </a:rPr>
              <a:t>геостратегічний простір, який дозволяє контролювати великі морські шляхи світу</a:t>
            </a:r>
            <a:r>
              <a:rPr lang="ru-UA" sz="2000" b="1" dirty="0">
                <a:solidFill>
                  <a:srgbClr val="FF000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466018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11000">
              <a:schemeClr val="accent3">
                <a:lumMod val="20000"/>
                <a:lumOff val="80000"/>
              </a:schemeClr>
            </a:gs>
            <a:gs pos="33000">
              <a:schemeClr val="accent1">
                <a:lumMod val="45000"/>
                <a:lumOff val="55000"/>
              </a:schemeClr>
            </a:gs>
            <a:gs pos="6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77D55F35-3BC2-EB4E-BF5F-E8E6C02C5A87}"/>
              </a:ext>
            </a:extLst>
          </p:cNvPr>
          <p:cNvSpPr/>
          <p:nvPr/>
        </p:nvSpPr>
        <p:spPr>
          <a:xfrm>
            <a:off x="228600" y="130857"/>
            <a:ext cx="11710481" cy="1569660"/>
          </a:xfrm>
          <a:prstGeom prst="rect">
            <a:avLst/>
          </a:prstGeom>
        </p:spPr>
        <p:txBody>
          <a:bodyPr wrap="square">
            <a:spAutoFit/>
          </a:bodyPr>
          <a:lstStyle/>
          <a:p>
            <a:pPr algn="just">
              <a:spcAft>
                <a:spcPts val="0"/>
              </a:spcAft>
              <a:tabLst>
                <a:tab pos="228600" algn="l"/>
              </a:tabLst>
            </a:pPr>
            <a:r>
              <a:rPr lang="uk-UA" sz="2400" b="1" dirty="0" err="1">
                <a:solidFill>
                  <a:srgbClr val="4915E8"/>
                </a:solidFill>
                <a:latin typeface="Arial" panose="020B0604020202020204" pitchFamily="34" charset="0"/>
                <a:ea typeface="Times New Roman" panose="02020603050405020304" pitchFamily="18" charset="0"/>
                <a:cs typeface="Arial" panose="020B0604020202020204" pitchFamily="34" charset="0"/>
              </a:rPr>
              <a:t>Спікмен</a:t>
            </a:r>
            <a:r>
              <a:rPr lang="uk-UA" sz="2400" b="1" dirty="0">
                <a:solidFill>
                  <a:srgbClr val="4915E8"/>
                </a:solidFill>
                <a:latin typeface="Arial" panose="020B0604020202020204" pitchFamily="34" charset="0"/>
                <a:ea typeface="Times New Roman" panose="02020603050405020304" pitchFamily="18" charset="0"/>
                <a:cs typeface="Arial" panose="020B0604020202020204" pitchFamily="34" charset="0"/>
              </a:rPr>
              <a:t> замінив формулу Маккіндера щодо осьового Хартленда своєю моделлю Римленда, і його постулат світового панування стверджується так: </a:t>
            </a:r>
            <a:r>
              <a:rPr lang="uk-UA"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«Той, хто домінує над Римлендом, домінує над Євразією; той, хто домінує над Євразією, тримає долю світу у своїх руках»</a:t>
            </a:r>
            <a:r>
              <a:rPr lang="uk-UA"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endParaRPr lang="ru-UA" sz="2400"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3" name="Text Box 54">
            <a:extLst>
              <a:ext uri="{FF2B5EF4-FFF2-40B4-BE49-F238E27FC236}">
                <a16:creationId xmlns:a16="http://schemas.microsoft.com/office/drawing/2014/main" id="{1705EB6F-2922-8F42-B5B9-67F31219577C}"/>
              </a:ext>
            </a:extLst>
          </p:cNvPr>
          <p:cNvSpPr txBox="1">
            <a:spLocks noChangeAspect="1" noEditPoints="1" noChangeArrowheads="1" noChangeShapeType="1" noTextEdit="1"/>
          </p:cNvSpPr>
          <p:nvPr/>
        </p:nvSpPr>
        <p:spPr bwMode="auto">
          <a:xfrm>
            <a:off x="6502400" y="2299462"/>
            <a:ext cx="5436681" cy="38592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just">
              <a:spcAft>
                <a:spcPts val="0"/>
              </a:spcAft>
            </a:pPr>
            <a:r>
              <a:rPr lang="uk-UA" sz="2000" b="1" dirty="0">
                <a:solidFill>
                  <a:srgbClr val="4915E8"/>
                </a:solidFill>
                <a:effectLst/>
                <a:latin typeface="Arial" panose="020B0604020202020204" pitchFamily="34" charset="0"/>
                <a:ea typeface="Times New Roman" panose="02020603050405020304" pitchFamily="18" charset="0"/>
                <a:cs typeface="Arial" panose="020B0604020202020204" pitchFamily="34" charset="0"/>
              </a:rPr>
              <a:t>«</a:t>
            </a:r>
            <a:r>
              <a:rPr lang="en-US" sz="2000" b="1" dirty="0">
                <a:solidFill>
                  <a:srgbClr val="4915E8"/>
                </a:solidFill>
                <a:effectLst/>
                <a:latin typeface="Arial" panose="020B0604020202020204" pitchFamily="34" charset="0"/>
                <a:ea typeface="Times New Roman" panose="02020603050405020304" pitchFamily="18" charset="0"/>
                <a:cs typeface="Arial" panose="020B0604020202020204" pitchFamily="34" charset="0"/>
              </a:rPr>
              <a:t>Rimland</a:t>
            </a:r>
            <a:r>
              <a:rPr lang="uk-UA" sz="2000" b="1" dirty="0">
                <a:solidFill>
                  <a:srgbClr val="4915E8"/>
                </a:solidFill>
                <a:effectLst/>
                <a:latin typeface="Arial" panose="020B0604020202020204" pitchFamily="34" charset="0"/>
                <a:ea typeface="Times New Roman" panose="02020603050405020304" pitchFamily="18" charset="0"/>
                <a:cs typeface="Arial" panose="020B0604020202020204" pitchFamily="34" charset="0"/>
              </a:rPr>
              <a:t> варто розглядати як проміжну зону між </a:t>
            </a:r>
            <a:r>
              <a:rPr lang="en-US" sz="2000" b="1" dirty="0">
                <a:solidFill>
                  <a:srgbClr val="4915E8"/>
                </a:solidFill>
                <a:effectLst/>
                <a:latin typeface="Arial" panose="020B0604020202020204" pitchFamily="34" charset="0"/>
                <a:ea typeface="Times New Roman" panose="02020603050405020304" pitchFamily="18" charset="0"/>
                <a:cs typeface="Arial" panose="020B0604020202020204" pitchFamily="34" charset="0"/>
              </a:rPr>
              <a:t>heartland</a:t>
            </a:r>
            <a:r>
              <a:rPr lang="uk-UA" sz="2000" b="1" dirty="0">
                <a:solidFill>
                  <a:srgbClr val="4915E8"/>
                </a:solidFill>
                <a:effectLst/>
                <a:latin typeface="Arial" panose="020B0604020202020204" pitchFamily="34" charset="0"/>
                <a:ea typeface="Times New Roman" panose="02020603050405020304" pitchFamily="18" charset="0"/>
                <a:cs typeface="Arial" panose="020B0604020202020204" pitchFamily="34" charset="0"/>
              </a:rPr>
              <a:t> та морями, які </a:t>
            </a:r>
            <a:r>
              <a:rPr lang="uk-UA" sz="2000" b="1" dirty="0" err="1">
                <a:solidFill>
                  <a:srgbClr val="4915E8"/>
                </a:solidFill>
                <a:effectLst/>
                <a:latin typeface="Arial" panose="020B0604020202020204" pitchFamily="34" charset="0"/>
                <a:ea typeface="Times New Roman" panose="02020603050405020304" pitchFamily="18" charset="0"/>
                <a:cs typeface="Arial" panose="020B0604020202020204" pitchFamily="34" charset="0"/>
              </a:rPr>
              <a:t>омивіють</a:t>
            </a:r>
            <a:r>
              <a:rPr lang="uk-UA" sz="2000" b="1" dirty="0">
                <a:solidFill>
                  <a:srgbClr val="4915E8"/>
                </a:solidFill>
                <a:effectLst/>
                <a:latin typeface="Arial" panose="020B0604020202020204" pitchFamily="34" charset="0"/>
                <a:ea typeface="Times New Roman" panose="02020603050405020304" pitchFamily="18" charset="0"/>
                <a:cs typeface="Arial" panose="020B0604020202020204" pitchFamily="34" charset="0"/>
              </a:rPr>
              <a:t> материки. Таким чином, </a:t>
            </a:r>
            <a:r>
              <a:rPr lang="en-US" sz="2000" b="1" dirty="0">
                <a:solidFill>
                  <a:srgbClr val="4915E8"/>
                </a:solidFill>
                <a:effectLst/>
                <a:latin typeface="Arial" panose="020B0604020202020204" pitchFamily="34" charset="0"/>
                <a:ea typeface="Times New Roman" panose="02020603050405020304" pitchFamily="18" charset="0"/>
                <a:cs typeface="Arial" panose="020B0604020202020204" pitchFamily="34" charset="0"/>
              </a:rPr>
              <a:t>rimland</a:t>
            </a:r>
            <a:r>
              <a:rPr lang="uk-UA" sz="2000" b="1" dirty="0">
                <a:solidFill>
                  <a:srgbClr val="4915E8"/>
                </a:solidFill>
                <a:effectLst/>
                <a:latin typeface="Arial" panose="020B0604020202020204" pitchFamily="34" charset="0"/>
                <a:ea typeface="Times New Roman" panose="02020603050405020304" pitchFamily="18" charset="0"/>
                <a:cs typeface="Arial" panose="020B0604020202020204" pitchFamily="34" charset="0"/>
              </a:rPr>
              <a:t> є зоною конфлікту між морськими і континентальними державами. Оскільки він розташовується по обидві сторони від берегової лінії, його захист потрібно забезпечувати одночасно на суші і на морі... Його двоїста природа (суша-море) обумовлює специфічні проблеми його захисту ». </a:t>
            </a:r>
            <a:r>
              <a:rPr lang="uk-UA" sz="2000" b="1" i="1" dirty="0">
                <a:solidFill>
                  <a:srgbClr val="4915E8"/>
                </a:solidFill>
                <a:effectLst/>
                <a:latin typeface="Arial" panose="020B0604020202020204" pitchFamily="34" charset="0"/>
                <a:ea typeface="Times New Roman" panose="02020603050405020304" pitchFamily="18" charset="0"/>
                <a:cs typeface="Arial" panose="020B0604020202020204" pitchFamily="34" charset="0"/>
              </a:rPr>
              <a:t>(</a:t>
            </a:r>
            <a:r>
              <a:rPr lang="uk-UA" sz="2000" b="1" i="1" dirty="0" err="1">
                <a:solidFill>
                  <a:srgbClr val="4915E8"/>
                </a:solidFill>
                <a:effectLst/>
                <a:latin typeface="Arial" panose="020B0604020202020204" pitchFamily="34" charset="0"/>
                <a:ea typeface="Times New Roman" panose="02020603050405020304" pitchFamily="18" charset="0"/>
                <a:cs typeface="Arial" panose="020B0604020202020204" pitchFamily="34" charset="0"/>
              </a:rPr>
              <a:t>Н.Спікмен</a:t>
            </a:r>
            <a:r>
              <a:rPr lang="uk-UA" sz="2000" b="1" i="1" dirty="0">
                <a:solidFill>
                  <a:srgbClr val="4915E8"/>
                </a:solidFill>
                <a:effectLst/>
                <a:latin typeface="Arial" panose="020B0604020202020204" pitchFamily="34" charset="0"/>
                <a:ea typeface="Times New Roman" panose="02020603050405020304" pitchFamily="18" charset="0"/>
                <a:cs typeface="Arial" panose="020B0604020202020204" pitchFamily="34" charset="0"/>
              </a:rPr>
              <a:t>)</a:t>
            </a:r>
            <a:endParaRPr lang="ru-UA" sz="2000" b="1" dirty="0">
              <a:solidFill>
                <a:srgbClr val="4915E8"/>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4" name="Рисунок 3">
            <a:extLst>
              <a:ext uri="{FF2B5EF4-FFF2-40B4-BE49-F238E27FC236}">
                <a16:creationId xmlns:a16="http://schemas.microsoft.com/office/drawing/2014/main" id="{23691BA5-3F34-A94E-B404-459B1D7D4419}"/>
              </a:ext>
            </a:extLst>
          </p:cNvPr>
          <p:cNvPicPr>
            <a:picLocks noChangeAspect="1"/>
          </p:cNvPicPr>
          <p:nvPr/>
        </p:nvPicPr>
        <p:blipFill>
          <a:blip r:embed="rId2"/>
          <a:stretch>
            <a:fillRect/>
          </a:stretch>
        </p:blipFill>
        <p:spPr>
          <a:xfrm>
            <a:off x="0" y="2057400"/>
            <a:ext cx="6502400" cy="4343400"/>
          </a:xfrm>
          <a:prstGeom prst="rect">
            <a:avLst/>
          </a:prstGeom>
        </p:spPr>
      </p:pic>
    </p:spTree>
    <p:extLst>
      <p:ext uri="{BB962C8B-B14F-4D97-AF65-F5344CB8AC3E}">
        <p14:creationId xmlns:p14="http://schemas.microsoft.com/office/powerpoint/2010/main" val="15755648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11000">
              <a:schemeClr val="accent3">
                <a:lumMod val="20000"/>
                <a:lumOff val="80000"/>
              </a:schemeClr>
            </a:gs>
            <a:gs pos="33000">
              <a:schemeClr val="accent1">
                <a:lumMod val="45000"/>
                <a:lumOff val="55000"/>
              </a:schemeClr>
            </a:gs>
            <a:gs pos="6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2CEF7739-E122-9549-BF8A-10F44FD526E4}"/>
              </a:ext>
            </a:extLst>
          </p:cNvPr>
          <p:cNvSpPr/>
          <p:nvPr/>
        </p:nvSpPr>
        <p:spPr>
          <a:xfrm>
            <a:off x="6858000" y="818029"/>
            <a:ext cx="5159827" cy="5221942"/>
          </a:xfrm>
          <a:prstGeom prst="rect">
            <a:avLst/>
          </a:prstGeom>
        </p:spPr>
        <p:txBody>
          <a:bodyPr wrap="square">
            <a:spAutoFit/>
          </a:bodyPr>
          <a:lstStyle/>
          <a:p>
            <a:pPr marL="19050" marR="19050" indent="304800" algn="just" fontAlgn="t">
              <a:spcBef>
                <a:spcPts val="150"/>
              </a:spcBef>
              <a:spcAft>
                <a:spcPts val="150"/>
              </a:spcAft>
            </a:pPr>
            <a:r>
              <a:rPr lang="uk-UA" sz="2000" b="1" dirty="0" err="1">
                <a:solidFill>
                  <a:srgbClr val="002060"/>
                </a:solidFill>
                <a:latin typeface="Arial" panose="020B0604020202020204" pitchFamily="34" charset="0"/>
                <a:ea typeface="Times New Roman" panose="02020603050405020304" pitchFamily="18" charset="0"/>
                <a:cs typeface="Arial" panose="020B0604020202020204" pitchFamily="34" charset="0"/>
              </a:rPr>
              <a:t>Н.Спікмен</a:t>
            </a:r>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 визначав шкалу </a:t>
            </a:r>
            <a:r>
              <a:rPr lang="uk-UA" sz="20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10 основних критеріїв геополітичної міці держави</a:t>
            </a:r>
            <a:r>
              <a:rPr lang="uk-UA" sz="2000" b="1" dirty="0">
                <a:solidFill>
                  <a:srgbClr val="4915E8"/>
                </a:solidFill>
                <a:latin typeface="Arial" panose="020B0604020202020204" pitchFamily="34" charset="0"/>
                <a:ea typeface="Times New Roman" panose="02020603050405020304" pitchFamily="18" charset="0"/>
                <a:cs typeface="Arial" panose="020B0604020202020204" pitchFamily="34" charset="0"/>
              </a:rPr>
              <a:t>: </a:t>
            </a:r>
            <a:endParaRPr lang="ru-UA" sz="2000" b="1" dirty="0">
              <a:solidFill>
                <a:srgbClr val="4915E8"/>
              </a:solidFill>
              <a:latin typeface="Arial" panose="020B0604020202020204" pitchFamily="34" charset="0"/>
              <a:ea typeface="Times New Roman" panose="02020603050405020304" pitchFamily="18" charset="0"/>
              <a:cs typeface="Arial" panose="020B0604020202020204" pitchFamily="34" charset="0"/>
            </a:endParaRPr>
          </a:p>
          <a:p>
            <a:pPr marL="342900" marR="19050" lvl="0" indent="-342900" algn="just" fontAlgn="t">
              <a:spcBef>
                <a:spcPts val="150"/>
              </a:spcBef>
              <a:spcAft>
                <a:spcPts val="150"/>
              </a:spcAft>
              <a:buFont typeface="Symbol" pitchFamily="2" charset="2"/>
              <a:buChar char=""/>
              <a:tabLst>
                <a:tab pos="495935" algn="l"/>
              </a:tabLst>
            </a:pPr>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поверхня території;</a:t>
            </a:r>
            <a:endParaRPr lang="ru-UA" sz="2000" b="1"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342900" marR="19050" lvl="0" indent="-342900" algn="just" fontAlgn="t">
              <a:spcBef>
                <a:spcPts val="150"/>
              </a:spcBef>
              <a:spcAft>
                <a:spcPts val="150"/>
              </a:spcAft>
              <a:buFont typeface="Symbol" pitchFamily="2" charset="2"/>
              <a:buChar char=""/>
              <a:tabLst>
                <a:tab pos="495935" algn="l"/>
              </a:tabLst>
            </a:pPr>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природа кордонів;</a:t>
            </a:r>
            <a:endParaRPr lang="ru-UA" sz="2000" b="1"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342900" marR="19050" lvl="0" indent="-342900" algn="just" fontAlgn="t">
              <a:spcBef>
                <a:spcPts val="150"/>
              </a:spcBef>
              <a:spcAft>
                <a:spcPts val="150"/>
              </a:spcAft>
              <a:buFont typeface="Symbol" pitchFamily="2" charset="2"/>
              <a:buChar char=""/>
              <a:tabLst>
                <a:tab pos="495935" algn="l"/>
              </a:tabLst>
            </a:pPr>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обсяг населення;</a:t>
            </a:r>
            <a:endParaRPr lang="ru-UA" sz="2000" b="1"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342900" marR="19050" lvl="0" indent="-342900" algn="just" fontAlgn="t">
              <a:spcBef>
                <a:spcPts val="150"/>
              </a:spcBef>
              <a:spcAft>
                <a:spcPts val="150"/>
              </a:spcAft>
              <a:buFont typeface="Symbol" pitchFamily="2" charset="2"/>
              <a:buChar char=""/>
              <a:tabLst>
                <a:tab pos="495935" algn="l"/>
              </a:tabLst>
            </a:pPr>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наявність або відсутність корисних копалин;</a:t>
            </a:r>
            <a:endParaRPr lang="ru-UA" sz="2000" b="1"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342900" marR="19050" lvl="0" indent="-342900" algn="just" fontAlgn="t">
              <a:spcBef>
                <a:spcPts val="150"/>
              </a:spcBef>
              <a:spcAft>
                <a:spcPts val="150"/>
              </a:spcAft>
              <a:buFont typeface="Symbol" pitchFamily="2" charset="2"/>
              <a:buChar char=""/>
              <a:tabLst>
                <a:tab pos="495935" algn="l"/>
              </a:tabLst>
            </a:pPr>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економічний і технологічний розвиток;</a:t>
            </a:r>
            <a:endParaRPr lang="ru-UA" sz="2000" b="1"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342900" marR="19050" lvl="0" indent="-342900" algn="just" fontAlgn="t">
              <a:spcBef>
                <a:spcPts val="150"/>
              </a:spcBef>
              <a:spcAft>
                <a:spcPts val="150"/>
              </a:spcAft>
              <a:buFont typeface="Symbol" pitchFamily="2" charset="2"/>
              <a:buChar char=""/>
              <a:tabLst>
                <a:tab pos="495935" algn="l"/>
              </a:tabLst>
            </a:pPr>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фінансова міць;</a:t>
            </a:r>
            <a:endParaRPr lang="ru-UA" sz="2000" b="1"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342900" marR="19050" lvl="0" indent="-342900" algn="just" fontAlgn="t">
              <a:spcBef>
                <a:spcPts val="150"/>
              </a:spcBef>
              <a:spcAft>
                <a:spcPts val="150"/>
              </a:spcAft>
              <a:buFont typeface="Symbol" pitchFamily="2" charset="2"/>
              <a:buChar char=""/>
              <a:tabLst>
                <a:tab pos="495935" algn="l"/>
              </a:tabLst>
            </a:pPr>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етнічна однорідність;</a:t>
            </a:r>
            <a:endParaRPr lang="ru-UA" sz="2000" b="1"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342900" marR="19050" lvl="0" indent="-342900" algn="just" fontAlgn="t">
              <a:spcBef>
                <a:spcPts val="150"/>
              </a:spcBef>
              <a:spcAft>
                <a:spcPts val="150"/>
              </a:spcAft>
              <a:buFont typeface="Symbol" pitchFamily="2" charset="2"/>
              <a:buChar char=""/>
              <a:tabLst>
                <a:tab pos="495935" algn="l"/>
              </a:tabLst>
            </a:pPr>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рівень соціальної інтеграції;</a:t>
            </a:r>
            <a:endParaRPr lang="ru-UA" sz="2000" b="1"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342900" marR="19050" lvl="0" indent="-342900" algn="just" fontAlgn="t">
              <a:spcBef>
                <a:spcPts val="150"/>
              </a:spcBef>
              <a:spcAft>
                <a:spcPts val="150"/>
              </a:spcAft>
              <a:buFont typeface="Symbol" pitchFamily="2" charset="2"/>
              <a:buChar char=""/>
              <a:tabLst>
                <a:tab pos="495935" algn="l"/>
              </a:tabLst>
            </a:pPr>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політична стабільність;</a:t>
            </a:r>
            <a:endParaRPr lang="ru-UA" sz="2000" b="1"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342900" marR="19050" lvl="0" indent="-342900" algn="just" fontAlgn="t">
              <a:spcBef>
                <a:spcPts val="150"/>
              </a:spcBef>
              <a:spcAft>
                <a:spcPts val="150"/>
              </a:spcAft>
              <a:buFont typeface="Symbol" pitchFamily="2" charset="2"/>
              <a:buChar char=""/>
              <a:tabLst>
                <a:tab pos="495935" algn="l"/>
              </a:tabLst>
            </a:pPr>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національний дух. </a:t>
            </a:r>
            <a:endParaRPr lang="ru-UA" sz="2000" b="1"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8" name="Рисунок 7">
            <a:extLst>
              <a:ext uri="{FF2B5EF4-FFF2-40B4-BE49-F238E27FC236}">
                <a16:creationId xmlns:a16="http://schemas.microsoft.com/office/drawing/2014/main" id="{E5F60CE5-289E-9845-A322-4898B14E9813}"/>
              </a:ext>
            </a:extLst>
          </p:cNvPr>
          <p:cNvPicPr>
            <a:picLocks noChangeAspect="1"/>
          </p:cNvPicPr>
          <p:nvPr/>
        </p:nvPicPr>
        <p:blipFill>
          <a:blip r:embed="rId2"/>
          <a:stretch>
            <a:fillRect/>
          </a:stretch>
        </p:blipFill>
        <p:spPr>
          <a:xfrm>
            <a:off x="0" y="714900"/>
            <a:ext cx="6858000" cy="5325071"/>
          </a:xfrm>
          <a:prstGeom prst="rect">
            <a:avLst/>
          </a:prstGeom>
          <a:effectLst>
            <a:softEdge rad="127000"/>
          </a:effectLst>
        </p:spPr>
      </p:pic>
    </p:spTree>
    <p:extLst>
      <p:ext uri="{BB962C8B-B14F-4D97-AF65-F5344CB8AC3E}">
        <p14:creationId xmlns:p14="http://schemas.microsoft.com/office/powerpoint/2010/main" val="991552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11000">
              <a:schemeClr val="accent3">
                <a:lumMod val="20000"/>
                <a:lumOff val="80000"/>
              </a:schemeClr>
            </a:gs>
            <a:gs pos="33000">
              <a:schemeClr val="accent1">
                <a:lumMod val="45000"/>
                <a:lumOff val="55000"/>
              </a:schemeClr>
            </a:gs>
            <a:gs pos="6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186973C4-B01B-D34A-ACE0-71DC02019D70}"/>
              </a:ext>
            </a:extLst>
          </p:cNvPr>
          <p:cNvPicPr>
            <a:picLocks noChangeAspect="1"/>
          </p:cNvPicPr>
          <p:nvPr/>
        </p:nvPicPr>
        <p:blipFill>
          <a:blip r:embed="rId2"/>
          <a:stretch>
            <a:fillRect/>
          </a:stretch>
        </p:blipFill>
        <p:spPr>
          <a:xfrm>
            <a:off x="2062107" y="3550331"/>
            <a:ext cx="5681356" cy="320365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Прямоугольник 2">
            <a:extLst>
              <a:ext uri="{FF2B5EF4-FFF2-40B4-BE49-F238E27FC236}">
                <a16:creationId xmlns:a16="http://schemas.microsoft.com/office/drawing/2014/main" id="{68A53EBB-B0DA-B74A-A8F1-468A7D497665}"/>
              </a:ext>
            </a:extLst>
          </p:cNvPr>
          <p:cNvSpPr/>
          <p:nvPr/>
        </p:nvSpPr>
        <p:spPr>
          <a:xfrm>
            <a:off x="6599463" y="604158"/>
            <a:ext cx="4933951" cy="2862322"/>
          </a:xfrm>
          <a:prstGeom prst="rect">
            <a:avLst/>
          </a:prstGeom>
        </p:spPr>
        <p:txBody>
          <a:bodyPr wrap="square">
            <a:spAutoFit/>
          </a:bodyPr>
          <a:lstStyle/>
          <a:p>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якщо сумарний результат оцінки геополітичних можливостей держави за цими критеріями буде відносно невисокий, це майже безальтернативна необхідність входження цієї держави до більшого стратегічного союзу, але поступившись частиною свого суверенітету</a:t>
            </a:r>
            <a:endParaRPr lang="ru-UA" sz="2000" b="1" dirty="0">
              <a:solidFill>
                <a:srgbClr val="002060"/>
              </a:solidFill>
              <a:latin typeface="Arial" panose="020B0604020202020204" pitchFamily="34" charset="0"/>
              <a:cs typeface="Arial" panose="020B0604020202020204" pitchFamily="34" charset="0"/>
            </a:endParaRPr>
          </a:p>
        </p:txBody>
      </p:sp>
      <p:pic>
        <p:nvPicPr>
          <p:cNvPr id="3074" name="Picture 2" descr="РИА «Новости» рассказало, как США разрушали СССР. Поводом оказалась колонка  карикатуриста с сомнительной репутацией в левацком издании - Российский  Репортёр">
            <a:extLst>
              <a:ext uri="{FF2B5EF4-FFF2-40B4-BE49-F238E27FC236}">
                <a16:creationId xmlns:a16="http://schemas.microsoft.com/office/drawing/2014/main" id="{E9CE0D1F-A463-EB41-94FC-224581BDF6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599896" cy="36637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1832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11000">
              <a:schemeClr val="accent3">
                <a:lumMod val="20000"/>
                <a:lumOff val="80000"/>
              </a:schemeClr>
            </a:gs>
            <a:gs pos="33000">
              <a:schemeClr val="accent1">
                <a:lumMod val="45000"/>
                <a:lumOff val="55000"/>
              </a:schemeClr>
            </a:gs>
            <a:gs pos="6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24DC0E0B-835D-1B42-A887-AEC3A7DA0B72}"/>
              </a:ext>
            </a:extLst>
          </p:cNvPr>
          <p:cNvSpPr/>
          <p:nvPr/>
        </p:nvSpPr>
        <p:spPr>
          <a:xfrm>
            <a:off x="4165600" y="136450"/>
            <a:ext cx="7873999" cy="2913618"/>
          </a:xfrm>
          <a:prstGeom prst="rect">
            <a:avLst/>
          </a:prstGeom>
        </p:spPr>
        <p:txBody>
          <a:bodyPr wrap="square">
            <a:spAutoFit/>
          </a:bodyPr>
          <a:lstStyle/>
          <a:p>
            <a:pPr marR="19050" indent="457200" algn="just" fontAlgn="t">
              <a:spcBef>
                <a:spcPts val="150"/>
              </a:spcBef>
              <a:spcAft>
                <a:spcPts val="150"/>
              </a:spcAft>
            </a:pPr>
            <a:r>
              <a:rPr lang="uk-UA" sz="2000" b="1" dirty="0" err="1">
                <a:solidFill>
                  <a:srgbClr val="002060"/>
                </a:solidFill>
                <a:latin typeface="Arial" panose="020B0604020202020204" pitchFamily="34" charset="0"/>
                <a:ea typeface="Times New Roman" panose="02020603050405020304" pitchFamily="18" charset="0"/>
                <a:cs typeface="Arial" panose="020B0604020202020204" pitchFamily="34" charset="0"/>
              </a:rPr>
              <a:t>Спікмен</a:t>
            </a:r>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 був затятим прихильником глобальної системи безпеки США, яку назвав </a:t>
            </a:r>
            <a:r>
              <a:rPr lang="uk-UA" sz="20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«інтегрованим контролем над територією»</a:t>
            </a:r>
            <a:r>
              <a:rPr lang="uk-UA" sz="20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відкинувши ідею американського ізоляціонізму і відстоюючи ідею активного втручання США у справи Європи. </a:t>
            </a:r>
          </a:p>
          <a:p>
            <a:pPr marR="19050" indent="457200" algn="just" fontAlgn="t">
              <a:spcBef>
                <a:spcPts val="150"/>
              </a:spcBef>
              <a:spcAft>
                <a:spcPts val="150"/>
              </a:spcAft>
            </a:pPr>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Спайкмен вперше висунув ідею здійснення </a:t>
            </a:r>
            <a:r>
              <a:rPr lang="uk-UA" sz="20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«політики анаконди» на планетарному рівні</a:t>
            </a:r>
            <a:r>
              <a:rPr lang="uk-UA" sz="20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 намагався обґрунтувати контроль і придушення за її допомогою берегових територій афро-азійських, арабських країн, Індії та Китаю.</a:t>
            </a:r>
            <a:endParaRPr lang="ru-UA" sz="2000" b="1"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6" name="Рисунок 5">
            <a:extLst>
              <a:ext uri="{FF2B5EF4-FFF2-40B4-BE49-F238E27FC236}">
                <a16:creationId xmlns:a16="http://schemas.microsoft.com/office/drawing/2014/main" id="{A096D9D9-544A-5C4C-B032-A86E85DA7E19}"/>
              </a:ext>
            </a:extLst>
          </p:cNvPr>
          <p:cNvPicPr>
            <a:picLocks noChangeAspect="1"/>
          </p:cNvPicPr>
          <p:nvPr/>
        </p:nvPicPr>
        <p:blipFill>
          <a:blip r:embed="rId2"/>
          <a:stretch>
            <a:fillRect/>
          </a:stretch>
        </p:blipFill>
        <p:spPr>
          <a:xfrm>
            <a:off x="4031228" y="3429000"/>
            <a:ext cx="5434657" cy="322305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098" name="Picture 2" descr="Поштовий блок &quot;Холодна війна&quot; (Центральноафриканська Республіка, 2017) |  BOMARKA">
            <a:extLst>
              <a:ext uri="{FF2B5EF4-FFF2-40B4-BE49-F238E27FC236}">
                <a16:creationId xmlns:a16="http://schemas.microsoft.com/office/drawing/2014/main" id="{5A3B8A7A-965F-0844-8262-CBC7CB7661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7026"/>
            <a:ext cx="4031228" cy="512480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58407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11000">
              <a:schemeClr val="accent3">
                <a:lumMod val="20000"/>
                <a:lumOff val="80000"/>
              </a:schemeClr>
            </a:gs>
            <a:gs pos="33000">
              <a:schemeClr val="accent1">
                <a:lumMod val="45000"/>
                <a:lumOff val="55000"/>
              </a:schemeClr>
            </a:gs>
            <a:gs pos="6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6EB18066-186F-7B4C-993A-1335F4E0129D}"/>
              </a:ext>
            </a:extLst>
          </p:cNvPr>
          <p:cNvSpPr/>
          <p:nvPr/>
        </p:nvSpPr>
        <p:spPr>
          <a:xfrm>
            <a:off x="5758543" y="305068"/>
            <a:ext cx="6096000" cy="6247864"/>
          </a:xfrm>
          <a:prstGeom prst="rect">
            <a:avLst/>
          </a:prstGeom>
        </p:spPr>
        <p:txBody>
          <a:bodyPr>
            <a:spAutoFit/>
          </a:bodyPr>
          <a:lstStyle/>
          <a:p>
            <a:pPr marR="19050" indent="457200" algn="just" fontAlgn="t">
              <a:spcBef>
                <a:spcPts val="150"/>
              </a:spcBef>
              <a:spcAft>
                <a:spcPts val="150"/>
              </a:spcAft>
            </a:pPr>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Серед наукових здобутків </a:t>
            </a:r>
            <a:r>
              <a:rPr lang="uk-UA" sz="2000" b="1" dirty="0" err="1">
                <a:solidFill>
                  <a:srgbClr val="002060"/>
                </a:solidFill>
                <a:latin typeface="Arial" panose="020B0604020202020204" pitchFamily="34" charset="0"/>
                <a:ea typeface="Times New Roman" panose="02020603050405020304" pitchFamily="18" charset="0"/>
                <a:cs typeface="Arial" panose="020B0604020202020204" pitchFamily="34" charset="0"/>
              </a:rPr>
              <a:t>Спікмена</a:t>
            </a:r>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 слід відзначити введення ним у науковий обіг </a:t>
            </a:r>
            <a:r>
              <a:rPr lang="uk-UA" sz="2000" b="1" dirty="0">
                <a:solidFill>
                  <a:srgbClr val="FF0000"/>
                </a:solidFill>
                <a:latin typeface="Arial" panose="020B0604020202020204" pitchFamily="34" charset="0"/>
                <a:ea typeface="Times New Roman" panose="02020603050405020304" pitchFamily="18" charset="0"/>
                <a:cs typeface="Arial" panose="020B0604020202020204" pitchFamily="34" charset="0"/>
              </a:rPr>
              <a:t>концепту</a:t>
            </a:r>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uk-UA" sz="20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«Серединного океану»</a:t>
            </a:r>
            <a:r>
              <a:rPr lang="uk-UA" sz="20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b="1" dirty="0">
                <a:solidFill>
                  <a:srgbClr val="FF0000"/>
                </a:solidFill>
                <a:latin typeface="Arial" panose="020B0604020202020204" pitchFamily="34" charset="0"/>
                <a:ea typeface="Times New Roman" panose="02020603050405020304" pitchFamily="18" charset="0"/>
                <a:cs typeface="Arial" panose="020B0604020202020204" pitchFamily="34" charset="0"/>
              </a:rPr>
              <a:t>Midland Ocean</a:t>
            </a:r>
            <a:r>
              <a:rPr lang="uk-UA" sz="20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 На думку автора, в стародавньому світі та епоху середньовіччя роль Серединного океану відігравало Середземне море, </a:t>
            </a:r>
            <a:r>
              <a:rPr lang="uk-UA" sz="2000" b="1" dirty="0">
                <a:solidFill>
                  <a:srgbClr val="FF0000"/>
                </a:solidFill>
                <a:latin typeface="Arial" panose="020B0604020202020204" pitchFamily="34" charset="0"/>
                <a:ea typeface="Times New Roman" panose="02020603050405020304" pitchFamily="18" charset="0"/>
                <a:cs typeface="Arial" panose="020B0604020202020204" pitchFamily="34" charset="0"/>
              </a:rPr>
              <a:t>в сучасних же геополітичних реаліях ця роль перейшла до Атлантичного океану і </a:t>
            </a:r>
            <a:r>
              <a:rPr lang="uk-UA" sz="20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«атлантичного континенту»</a:t>
            </a:r>
            <a:r>
              <a:rPr lang="uk-UA" sz="2000" b="1" dirty="0">
                <a:solidFill>
                  <a:srgbClr val="FF0000"/>
                </a:solidFill>
                <a:latin typeface="Arial" panose="020B0604020202020204" pitchFamily="34" charset="0"/>
                <a:ea typeface="Times New Roman" panose="02020603050405020304" pitchFamily="18" charset="0"/>
                <a:cs typeface="Arial" panose="020B0604020202020204" pitchFamily="34" charset="0"/>
              </a:rPr>
              <a:t> – США і Західної Європи.</a:t>
            </a:r>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p>
          <a:p>
            <a:pPr marR="19050" indent="457200" algn="just" fontAlgn="t">
              <a:spcBef>
                <a:spcPts val="150"/>
              </a:spcBef>
              <a:spcAft>
                <a:spcPts val="150"/>
              </a:spcAft>
            </a:pPr>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Цей теоретично визначений континент, </a:t>
            </a:r>
            <a:r>
              <a:rPr lang="uk-UA" sz="20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«Нова Атлантида»</a:t>
            </a:r>
            <a:r>
              <a:rPr lang="uk-UA" sz="2000" b="1" dirty="0">
                <a:solidFill>
                  <a:srgbClr val="FF0000"/>
                </a:solidFill>
                <a:latin typeface="Arial" panose="020B0604020202020204" pitchFamily="34" charset="0"/>
                <a:ea typeface="Times New Roman" panose="02020603050405020304" pitchFamily="18" charset="0"/>
                <a:cs typeface="Arial" panose="020B0604020202020204" pitchFamily="34" charset="0"/>
              </a:rPr>
              <a:t>, об’єднує усі держави атлантистського простору</a:t>
            </a:r>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 які пов’язані спільною західноєвропейською культурою, ідеологією лібералізму і демократії, єдністю політичної і технологічної долі. </a:t>
            </a:r>
            <a:r>
              <a:rPr lang="uk-UA" sz="2000" b="1" dirty="0">
                <a:solidFill>
                  <a:srgbClr val="FF0000"/>
                </a:solidFill>
                <a:latin typeface="Arial" panose="020B0604020202020204" pitchFamily="34" charset="0"/>
                <a:ea typeface="Times New Roman" panose="02020603050405020304" pitchFamily="18" charset="0"/>
                <a:cs typeface="Arial" panose="020B0604020202020204" pitchFamily="34" charset="0"/>
              </a:rPr>
              <a:t>Західна Європа і Східне узбережжя Північної Америки є своєрідним мозком атлантистської спільноти, а Європа загалом є економічним, військовим і інтелектуальним додатком США</a:t>
            </a:r>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endParaRPr lang="ru-UA" sz="2000" b="1"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3" name="Рисунок 2">
            <a:extLst>
              <a:ext uri="{FF2B5EF4-FFF2-40B4-BE49-F238E27FC236}">
                <a16:creationId xmlns:a16="http://schemas.microsoft.com/office/drawing/2014/main" id="{F57DD41F-CE68-4D42-A85D-0CC48D7CF936}"/>
              </a:ext>
            </a:extLst>
          </p:cNvPr>
          <p:cNvPicPr>
            <a:picLocks noChangeAspect="1"/>
          </p:cNvPicPr>
          <p:nvPr/>
        </p:nvPicPr>
        <p:blipFill>
          <a:blip r:embed="rId2"/>
          <a:stretch>
            <a:fillRect/>
          </a:stretch>
        </p:blipFill>
        <p:spPr>
          <a:xfrm>
            <a:off x="337457" y="753834"/>
            <a:ext cx="5350331" cy="5350331"/>
          </a:xfrm>
          <a:prstGeom prst="rect">
            <a:avLst/>
          </a:prstGeom>
        </p:spPr>
      </p:pic>
    </p:spTree>
    <p:extLst>
      <p:ext uri="{BB962C8B-B14F-4D97-AF65-F5344CB8AC3E}">
        <p14:creationId xmlns:p14="http://schemas.microsoft.com/office/powerpoint/2010/main" val="34585505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18000">
              <a:schemeClr val="accent3">
                <a:lumMod val="20000"/>
                <a:lumOff val="80000"/>
              </a:schemeClr>
            </a:gs>
            <a:gs pos="43000">
              <a:schemeClr val="accent1">
                <a:lumMod val="45000"/>
                <a:lumOff val="55000"/>
              </a:schemeClr>
            </a:gs>
            <a:gs pos="6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Текст 3">
            <a:extLst>
              <a:ext uri="{FF2B5EF4-FFF2-40B4-BE49-F238E27FC236}">
                <a16:creationId xmlns:a16="http://schemas.microsoft.com/office/drawing/2014/main" id="{E0B1CC90-DFF4-CB48-8775-64AE22C52305}"/>
              </a:ext>
            </a:extLst>
          </p:cNvPr>
          <p:cNvSpPr>
            <a:spLocks noGrp="1"/>
          </p:cNvSpPr>
          <p:nvPr>
            <p:ph type="body" sz="half" idx="2"/>
          </p:nvPr>
        </p:nvSpPr>
        <p:spPr>
          <a:xfrm>
            <a:off x="5866394" y="85725"/>
            <a:ext cx="6291262" cy="6686550"/>
          </a:xfrm>
          <a:gradFill>
            <a:gsLst>
              <a:gs pos="18000">
                <a:schemeClr val="accent3">
                  <a:lumMod val="20000"/>
                  <a:lumOff val="80000"/>
                </a:schemeClr>
              </a:gs>
              <a:gs pos="43000">
                <a:schemeClr val="accent1">
                  <a:lumMod val="45000"/>
                  <a:lumOff val="55000"/>
                </a:schemeClr>
              </a:gs>
              <a:gs pos="64000">
                <a:schemeClr val="accent1">
                  <a:lumMod val="45000"/>
                  <a:lumOff val="55000"/>
                </a:schemeClr>
              </a:gs>
              <a:gs pos="100000">
                <a:schemeClr val="accent1">
                  <a:lumMod val="30000"/>
                  <a:lumOff val="70000"/>
                </a:schemeClr>
              </a:gs>
            </a:gsLst>
            <a:lin ang="5400000" scaled="1"/>
          </a:gradFill>
        </p:spPr>
        <p:txBody>
          <a:bodyPr>
            <a:normAutofit fontScale="85000" lnSpcReduction="10000"/>
          </a:bodyPr>
          <a:lstStyle/>
          <a:p>
            <a:r>
              <a:rPr lang="uk-UA" sz="2100" b="1" i="1" dirty="0">
                <a:solidFill>
                  <a:srgbClr val="FF0000"/>
                </a:solidFill>
                <a:latin typeface="Arial" panose="020B0604020202020204" pitchFamily="34" charset="0"/>
                <a:cs typeface="Arial" panose="020B0604020202020204" pitchFamily="34" charset="0"/>
              </a:rPr>
              <a:t>Англо-американська геополітика має низку відмінностей від європейської традиції</a:t>
            </a:r>
            <a:r>
              <a:rPr lang="uk-UA" sz="1900" b="1" dirty="0">
                <a:solidFill>
                  <a:srgbClr val="FF0000"/>
                </a:solidFill>
                <a:latin typeface="Arial" panose="020B0604020202020204" pitchFamily="34" charset="0"/>
                <a:cs typeface="Arial" panose="020B0604020202020204" pitchFamily="34" charset="0"/>
              </a:rPr>
              <a:t>:</a:t>
            </a:r>
            <a:endParaRPr lang="ru-UA" sz="1900" b="1" dirty="0">
              <a:solidFill>
                <a:srgbClr val="FF0000"/>
              </a:solidFill>
              <a:latin typeface="Arial" panose="020B0604020202020204" pitchFamily="34" charset="0"/>
              <a:cs typeface="Arial" panose="020B0604020202020204" pitchFamily="34" charset="0"/>
            </a:endParaRPr>
          </a:p>
          <a:p>
            <a:pPr marL="342900" lvl="0" indent="-342900">
              <a:buFont typeface="Wingdings" pitchFamily="2" charset="2"/>
              <a:buChar char="ü"/>
            </a:pPr>
            <a:r>
              <a:rPr lang="uk-UA" sz="1900" b="1" dirty="0">
                <a:solidFill>
                  <a:srgbClr val="002060"/>
                </a:solidFill>
                <a:latin typeface="Arial" panose="020B0604020202020204" pitchFamily="34" charset="0"/>
                <a:cs typeface="Arial" panose="020B0604020202020204" pitchFamily="34" charset="0"/>
              </a:rPr>
              <a:t>орієнтувалася більше на </a:t>
            </a:r>
            <a:r>
              <a:rPr lang="uk-UA" sz="1900" b="1" dirty="0">
                <a:solidFill>
                  <a:srgbClr val="FF0000"/>
                </a:solidFill>
                <a:latin typeface="Arial" panose="020B0604020202020204" pitchFamily="34" charset="0"/>
                <a:cs typeface="Arial" panose="020B0604020202020204" pitchFamily="34" charset="0"/>
              </a:rPr>
              <a:t>морський простір</a:t>
            </a:r>
            <a:r>
              <a:rPr lang="uk-UA" sz="1900" b="1" dirty="0">
                <a:solidFill>
                  <a:srgbClr val="002060"/>
                </a:solidFill>
                <a:latin typeface="Arial" panose="020B0604020202020204" pitchFamily="34" charset="0"/>
                <a:cs typeface="Arial" panose="020B0604020202020204" pitchFamily="34" charset="0"/>
              </a:rPr>
              <a:t>, що було обумовлено особливостями англосаксонського світу, який панував на морях;</a:t>
            </a:r>
            <a:endParaRPr lang="ru-UA" sz="1900" b="1" dirty="0">
              <a:solidFill>
                <a:srgbClr val="002060"/>
              </a:solidFill>
              <a:latin typeface="Arial" panose="020B0604020202020204" pitchFamily="34" charset="0"/>
              <a:cs typeface="Arial" panose="020B0604020202020204" pitchFamily="34" charset="0"/>
            </a:endParaRPr>
          </a:p>
          <a:p>
            <a:pPr marL="342900" lvl="0" indent="-342900">
              <a:buFont typeface="Wingdings" pitchFamily="2" charset="2"/>
              <a:buChar char="ü"/>
            </a:pPr>
            <a:r>
              <a:rPr lang="uk-UA" sz="1900" b="1" dirty="0">
                <a:solidFill>
                  <a:srgbClr val="FF0000"/>
                </a:solidFill>
                <a:latin typeface="Arial" panose="020B0604020202020204" pitchFamily="34" charset="0"/>
                <a:cs typeface="Arial" panose="020B0604020202020204" pitchFamily="34" charset="0"/>
              </a:rPr>
              <a:t>позбавлена духу реваншизму</a:t>
            </a:r>
            <a:r>
              <a:rPr lang="uk-UA" sz="1900" b="1" dirty="0">
                <a:solidFill>
                  <a:srgbClr val="002060"/>
                </a:solidFill>
                <a:latin typeface="Arial" panose="020B0604020202020204" pitchFamily="34" charset="0"/>
                <a:cs typeface="Arial" panose="020B0604020202020204" pitchFamily="34" charset="0"/>
              </a:rPr>
              <a:t>, однак, водночас, </a:t>
            </a:r>
            <a:r>
              <a:rPr lang="uk-UA" sz="1900" b="1" dirty="0">
                <a:solidFill>
                  <a:srgbClr val="FF0000"/>
                </a:solidFill>
                <a:latin typeface="Arial" panose="020B0604020202020204" pitchFamily="34" charset="0"/>
                <a:cs typeface="Arial" panose="020B0604020202020204" pitchFamily="34" charset="0"/>
              </a:rPr>
              <a:t>не була вільна від колоніалізму, імперіалізму і мілітаризму</a:t>
            </a:r>
            <a:r>
              <a:rPr lang="uk-UA" sz="1900" b="1" dirty="0">
                <a:solidFill>
                  <a:srgbClr val="002060"/>
                </a:solidFill>
                <a:latin typeface="Arial" panose="020B0604020202020204" pitchFamily="34" charset="0"/>
                <a:cs typeface="Arial" panose="020B0604020202020204" pitchFamily="34" charset="0"/>
              </a:rPr>
              <a:t>;</a:t>
            </a:r>
            <a:endParaRPr lang="ru-UA" sz="1900" b="1" dirty="0">
              <a:solidFill>
                <a:srgbClr val="002060"/>
              </a:solidFill>
              <a:latin typeface="Arial" panose="020B0604020202020204" pitchFamily="34" charset="0"/>
              <a:cs typeface="Arial" panose="020B0604020202020204" pitchFamily="34" charset="0"/>
            </a:endParaRPr>
          </a:p>
          <a:p>
            <a:pPr marL="342900" lvl="0" indent="-342900">
              <a:buFont typeface="Wingdings" pitchFamily="2" charset="2"/>
              <a:buChar char="ü"/>
            </a:pPr>
            <a:r>
              <a:rPr lang="uk-UA" sz="1900" b="1" dirty="0">
                <a:solidFill>
                  <a:srgbClr val="002060"/>
                </a:solidFill>
                <a:latin typeface="Arial" panose="020B0604020202020204" pitchFamily="34" charset="0"/>
                <a:cs typeface="Arial" panose="020B0604020202020204" pitchFamily="34" charset="0"/>
              </a:rPr>
              <a:t>базувалася на </a:t>
            </a:r>
            <a:r>
              <a:rPr lang="uk-UA" sz="1900" b="1" dirty="0">
                <a:solidFill>
                  <a:srgbClr val="FF0000"/>
                </a:solidFill>
                <a:latin typeface="Arial" panose="020B0604020202020204" pitchFamily="34" charset="0"/>
                <a:cs typeface="Arial" panose="020B0604020202020204" pitchFamily="34" charset="0"/>
              </a:rPr>
              <a:t>визнанні світового лідерства як ключової цінності глобальної політики і морської могутності як найбільш ефективного способу освоєння світового простор</a:t>
            </a:r>
            <a:r>
              <a:rPr lang="uk-UA" sz="1900" b="1" dirty="0">
                <a:solidFill>
                  <a:srgbClr val="002060"/>
                </a:solidFill>
                <a:latin typeface="Arial" panose="020B0604020202020204" pitchFamily="34" charset="0"/>
                <a:cs typeface="Arial" panose="020B0604020202020204" pitchFamily="34" charset="0"/>
              </a:rPr>
              <a:t>у, тож місія морського типу цивілізації – це світове панування;</a:t>
            </a:r>
            <a:endParaRPr lang="ru-UA" sz="1900" b="1" dirty="0">
              <a:solidFill>
                <a:srgbClr val="002060"/>
              </a:solidFill>
              <a:latin typeface="Arial" panose="020B0604020202020204" pitchFamily="34" charset="0"/>
              <a:cs typeface="Arial" panose="020B0604020202020204" pitchFamily="34" charset="0"/>
            </a:endParaRPr>
          </a:p>
          <a:p>
            <a:pPr marL="342900" lvl="0" indent="-342900">
              <a:buFont typeface="Wingdings" pitchFamily="2" charset="2"/>
              <a:buChar char="ü"/>
            </a:pPr>
            <a:r>
              <a:rPr lang="uk-UA" sz="1900" b="1" dirty="0">
                <a:solidFill>
                  <a:srgbClr val="002060"/>
                </a:solidFill>
                <a:latin typeface="Arial" panose="020B0604020202020204" pitchFamily="34" charset="0"/>
                <a:cs typeface="Arial" panose="020B0604020202020204" pitchFamily="34" charset="0"/>
              </a:rPr>
              <a:t>мала </a:t>
            </a:r>
            <a:r>
              <a:rPr lang="uk-UA" sz="1900" b="1" dirty="0">
                <a:solidFill>
                  <a:srgbClr val="FF0000"/>
                </a:solidFill>
                <a:latin typeface="Arial" panose="020B0604020202020204" pitchFamily="34" charset="0"/>
                <a:cs typeface="Arial" panose="020B0604020202020204" pitchFamily="34" charset="0"/>
              </a:rPr>
              <a:t>прикладну орієнтацію з використанням силового фактору</a:t>
            </a:r>
            <a:r>
              <a:rPr lang="uk-UA" sz="1900" b="1" dirty="0">
                <a:solidFill>
                  <a:srgbClr val="002060"/>
                </a:solidFill>
                <a:latin typeface="Arial" panose="020B0604020202020204" pitchFamily="34" charset="0"/>
                <a:cs typeface="Arial" panose="020B0604020202020204" pitchFamily="34" charset="0"/>
              </a:rPr>
              <a:t>, обіймалася не тільки формуванням теоретичної спадщини, але й безпосередньо </a:t>
            </a:r>
            <a:r>
              <a:rPr lang="uk-UA" sz="1900" b="1" dirty="0">
                <a:solidFill>
                  <a:srgbClr val="FF0000"/>
                </a:solidFill>
                <a:latin typeface="Arial" panose="020B0604020202020204" pitchFamily="34" charset="0"/>
                <a:cs typeface="Arial" panose="020B0604020202020204" pitchFamily="34" charset="0"/>
              </a:rPr>
              <a:t>«здійснювала» геополітику</a:t>
            </a:r>
            <a:r>
              <a:rPr lang="uk-UA" sz="1900" b="1" dirty="0">
                <a:solidFill>
                  <a:srgbClr val="002060"/>
                </a:solidFill>
                <a:latin typeface="Arial" panose="020B0604020202020204" pitchFamily="34" charset="0"/>
                <a:cs typeface="Arial" panose="020B0604020202020204" pitchFamily="34" charset="0"/>
              </a:rPr>
              <a:t>, розробивши цілий арсенал </a:t>
            </a:r>
            <a:r>
              <a:rPr lang="uk-UA" sz="1900" b="1" dirty="0">
                <a:solidFill>
                  <a:srgbClr val="FF0000"/>
                </a:solidFill>
                <a:latin typeface="Arial" panose="020B0604020202020204" pitchFamily="34" charset="0"/>
                <a:cs typeface="Arial" panose="020B0604020202020204" pitchFamily="34" charset="0"/>
              </a:rPr>
              <a:t>реальних геополітичних технологій</a:t>
            </a:r>
            <a:r>
              <a:rPr lang="uk-UA" sz="1900" b="1" dirty="0">
                <a:solidFill>
                  <a:srgbClr val="002060"/>
                </a:solidFill>
                <a:latin typeface="Arial" panose="020B0604020202020204" pitchFamily="34" charset="0"/>
                <a:cs typeface="Arial" panose="020B0604020202020204" pitchFamily="34" charset="0"/>
              </a:rPr>
              <a:t>;</a:t>
            </a:r>
            <a:endParaRPr lang="ru-UA" sz="1900" b="1" dirty="0">
              <a:solidFill>
                <a:srgbClr val="002060"/>
              </a:solidFill>
              <a:latin typeface="Arial" panose="020B0604020202020204" pitchFamily="34" charset="0"/>
              <a:cs typeface="Arial" panose="020B0604020202020204" pitchFamily="34" charset="0"/>
            </a:endParaRPr>
          </a:p>
          <a:p>
            <a:pPr marL="342900" lvl="0" indent="-342900">
              <a:buFont typeface="Wingdings" pitchFamily="2" charset="2"/>
              <a:buChar char="ü"/>
            </a:pPr>
            <a:r>
              <a:rPr lang="uk-UA" sz="1900" b="1" dirty="0">
                <a:solidFill>
                  <a:srgbClr val="002060"/>
                </a:solidFill>
                <a:latin typeface="Arial" panose="020B0604020202020204" pitchFamily="34" charset="0"/>
                <a:cs typeface="Arial" panose="020B0604020202020204" pitchFamily="34" charset="0"/>
              </a:rPr>
              <a:t>якщо у континентальній геополітиці йшлося передусім про форми контроля, що пов’язані з етнокультурними засадами державності і мають радше континентальний або регіональний вимір, то </a:t>
            </a:r>
            <a:r>
              <a:rPr lang="uk-UA" sz="1900" b="1" dirty="0">
                <a:solidFill>
                  <a:srgbClr val="FF0000"/>
                </a:solidFill>
                <a:latin typeface="Arial" panose="020B0604020202020204" pitchFamily="34" charset="0"/>
                <a:cs typeface="Arial" panose="020B0604020202020204" pitchFamily="34" charset="0"/>
              </a:rPr>
              <a:t>англо-американська геополітична школа відпрацьовувала ідею світового простору як єдиного організму і механізми втілення світового панування загал</a:t>
            </a:r>
            <a:r>
              <a:rPr lang="uk-UA" sz="1900" b="1" dirty="0">
                <a:solidFill>
                  <a:srgbClr val="002060"/>
                </a:solidFill>
                <a:latin typeface="Arial" panose="020B0604020202020204" pitchFamily="34" charset="0"/>
                <a:cs typeface="Arial" panose="020B0604020202020204" pitchFamily="34" charset="0"/>
              </a:rPr>
              <a:t>ом.</a:t>
            </a:r>
            <a:endParaRPr lang="ru-UA" sz="1900" b="1" dirty="0">
              <a:solidFill>
                <a:srgbClr val="002060"/>
              </a:solidFill>
              <a:latin typeface="Arial" panose="020B0604020202020204" pitchFamily="34" charset="0"/>
              <a:cs typeface="Arial" panose="020B0604020202020204" pitchFamily="34" charset="0"/>
            </a:endParaRPr>
          </a:p>
          <a:p>
            <a:endParaRPr lang="ru-UA" dirty="0"/>
          </a:p>
        </p:txBody>
      </p:sp>
      <p:pic>
        <p:nvPicPr>
          <p:cNvPr id="7" name="Рисунок 6">
            <a:extLst>
              <a:ext uri="{FF2B5EF4-FFF2-40B4-BE49-F238E27FC236}">
                <a16:creationId xmlns:a16="http://schemas.microsoft.com/office/drawing/2014/main" id="{CC4724C3-7899-C940-BDB0-20240A58124D}"/>
              </a:ext>
            </a:extLst>
          </p:cNvPr>
          <p:cNvPicPr>
            <a:picLocks noChangeAspect="1"/>
          </p:cNvPicPr>
          <p:nvPr/>
        </p:nvPicPr>
        <p:blipFill>
          <a:blip r:embed="rId2"/>
          <a:stretch>
            <a:fillRect/>
          </a:stretch>
        </p:blipFill>
        <p:spPr>
          <a:xfrm>
            <a:off x="-115746" y="0"/>
            <a:ext cx="5809456" cy="6858000"/>
          </a:xfrm>
          <a:prstGeom prst="rect">
            <a:avLst/>
          </a:prstGeom>
          <a:ln>
            <a:noFill/>
          </a:ln>
          <a:effectLst>
            <a:softEdge rad="112500"/>
          </a:effectLst>
        </p:spPr>
      </p:pic>
    </p:spTree>
    <p:extLst>
      <p:ext uri="{BB962C8B-B14F-4D97-AF65-F5344CB8AC3E}">
        <p14:creationId xmlns:p14="http://schemas.microsoft.com/office/powerpoint/2010/main" val="22960430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11000">
              <a:schemeClr val="accent3">
                <a:lumMod val="20000"/>
                <a:lumOff val="80000"/>
              </a:schemeClr>
            </a:gs>
            <a:gs pos="33000">
              <a:schemeClr val="accent1">
                <a:lumMod val="45000"/>
                <a:lumOff val="55000"/>
              </a:schemeClr>
            </a:gs>
            <a:gs pos="6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46D94BC0-CF4D-7345-AC79-0990A415F8D4}"/>
              </a:ext>
            </a:extLst>
          </p:cNvPr>
          <p:cNvSpPr/>
          <p:nvPr/>
        </p:nvSpPr>
        <p:spPr>
          <a:xfrm>
            <a:off x="6096000" y="423013"/>
            <a:ext cx="6096000" cy="5632311"/>
          </a:xfrm>
          <a:prstGeom prst="rect">
            <a:avLst/>
          </a:prstGeom>
        </p:spPr>
        <p:txBody>
          <a:bodyPr>
            <a:spAutoFit/>
          </a:bodyPr>
          <a:lstStyle/>
          <a:p>
            <a:r>
              <a:rPr lang="uk-UA" sz="2000" b="1" dirty="0" err="1">
                <a:solidFill>
                  <a:srgbClr val="002060"/>
                </a:solidFill>
                <a:latin typeface="Arial" panose="020B0604020202020204" pitchFamily="34" charset="0"/>
                <a:ea typeface="Times New Roman" panose="02020603050405020304" pitchFamily="18" charset="0"/>
                <a:cs typeface="Arial" panose="020B0604020202020204" pitchFamily="34" charset="0"/>
              </a:rPr>
              <a:t>Спікмен</a:t>
            </a:r>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 запевняв, що з </a:t>
            </a:r>
            <a:r>
              <a:rPr lang="uk-UA" sz="2000" b="1" dirty="0">
                <a:solidFill>
                  <a:srgbClr val="FF0000"/>
                </a:solidFill>
                <a:latin typeface="Arial" panose="020B0604020202020204" pitchFamily="34" charset="0"/>
                <a:ea typeface="Times New Roman" panose="02020603050405020304" pitchFamily="18" charset="0"/>
                <a:cs typeface="Arial" panose="020B0604020202020204" pitchFamily="34" charset="0"/>
              </a:rPr>
              <a:t>часом має зменшуватися політична суверенність європейських держав</a:t>
            </a:r>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 а влада перейде до особливої </a:t>
            </a:r>
            <a:r>
              <a:rPr lang="uk-UA" sz="2000" b="1" dirty="0">
                <a:solidFill>
                  <a:srgbClr val="FF0000"/>
                </a:solidFill>
                <a:latin typeface="Arial" panose="020B0604020202020204" pitchFamily="34" charset="0"/>
                <a:ea typeface="Times New Roman" panose="02020603050405020304" pitchFamily="18" charset="0"/>
                <a:cs typeface="Arial" panose="020B0604020202020204" pitchFamily="34" charset="0"/>
              </a:rPr>
              <a:t>інстанції, що об’єднує представників усіх «атлантичних просторів» і підкорюється домінуванню США</a:t>
            </a:r>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p>
          <a:p>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Серед 3-х найбільших центрів світової могутності, які виділив </a:t>
            </a:r>
            <a:r>
              <a:rPr lang="uk-UA" sz="2000" b="1" dirty="0" err="1">
                <a:solidFill>
                  <a:srgbClr val="002060"/>
                </a:solidFill>
                <a:latin typeface="Arial" panose="020B0604020202020204" pitchFamily="34" charset="0"/>
                <a:ea typeface="Times New Roman" panose="02020603050405020304" pitchFamily="18" charset="0"/>
                <a:cs typeface="Arial" panose="020B0604020202020204" pitchFamily="34" charset="0"/>
              </a:rPr>
              <a:t>Спікмен</a:t>
            </a:r>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 а саме Атлантичне узбережжя Північної Америки, Європейське узбережжя, Євразійський Далекий Схід, </a:t>
            </a:r>
            <a:r>
              <a:rPr lang="uk-UA" sz="2000" b="1" dirty="0">
                <a:solidFill>
                  <a:srgbClr val="FF0000"/>
                </a:solidFill>
                <a:latin typeface="Arial" panose="020B0604020202020204" pitchFamily="34" charset="0"/>
                <a:ea typeface="Times New Roman" panose="02020603050405020304" pitchFamily="18" charset="0"/>
                <a:cs typeface="Arial" panose="020B0604020202020204" pitchFamily="34" charset="0"/>
              </a:rPr>
              <a:t>ключову роль буде відігравати Атлантичний блок </a:t>
            </a:r>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(хоча він вважав можливим і перетворення Індії у четвертий центр світової політики). </a:t>
            </a:r>
            <a:r>
              <a:rPr lang="uk-UA" sz="2000" b="1" dirty="0">
                <a:solidFill>
                  <a:srgbClr val="FF0000"/>
                </a:solidFill>
                <a:latin typeface="Arial" panose="020B0604020202020204" pitchFamily="34" charset="0"/>
                <a:ea typeface="Times New Roman" panose="02020603050405020304" pitchFamily="18" charset="0"/>
                <a:cs typeface="Arial" panose="020B0604020202020204" pitchFamily="34" charset="0"/>
              </a:rPr>
              <a:t>Тим самим </a:t>
            </a:r>
            <a:r>
              <a:rPr lang="uk-UA" sz="20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Спікмен</a:t>
            </a:r>
            <a:r>
              <a:rPr lang="uk-UA" sz="2000" b="1" dirty="0">
                <a:solidFill>
                  <a:srgbClr val="FF0000"/>
                </a:solidFill>
                <a:latin typeface="Arial" panose="020B0604020202020204" pitchFamily="34" charset="0"/>
                <a:ea typeface="Times New Roman" panose="02020603050405020304" pitchFamily="18" charset="0"/>
                <a:cs typeface="Arial" panose="020B0604020202020204" pitchFamily="34" charset="0"/>
              </a:rPr>
              <a:t> зі своєю концепцією Серединного океану став одним з фундаторів створення Північно-Атлантистського Союзу після Другої світової війни. </a:t>
            </a:r>
            <a:endParaRPr lang="ru-UA" sz="2000" b="1" dirty="0">
              <a:solidFill>
                <a:srgbClr val="FF0000"/>
              </a:solidFill>
              <a:latin typeface="Arial" panose="020B0604020202020204" pitchFamily="34" charset="0"/>
              <a:cs typeface="Arial" panose="020B0604020202020204" pitchFamily="34" charset="0"/>
            </a:endParaRPr>
          </a:p>
        </p:txBody>
      </p:sp>
      <p:pic>
        <p:nvPicPr>
          <p:cNvPr id="3" name="Рисунок 2">
            <a:extLst>
              <a:ext uri="{FF2B5EF4-FFF2-40B4-BE49-F238E27FC236}">
                <a16:creationId xmlns:a16="http://schemas.microsoft.com/office/drawing/2014/main" id="{A33434A2-17E4-1E42-88DD-9BA3EC594988}"/>
              </a:ext>
            </a:extLst>
          </p:cNvPr>
          <p:cNvPicPr>
            <a:picLocks noChangeAspect="1"/>
          </p:cNvPicPr>
          <p:nvPr/>
        </p:nvPicPr>
        <p:blipFill>
          <a:blip r:embed="rId2"/>
          <a:stretch>
            <a:fillRect/>
          </a:stretch>
        </p:blipFill>
        <p:spPr>
          <a:xfrm>
            <a:off x="371740" y="145350"/>
            <a:ext cx="5436981" cy="3093818"/>
          </a:xfrm>
          <a:prstGeom prst="rect">
            <a:avLst/>
          </a:prstGeom>
        </p:spPr>
      </p:pic>
      <p:pic>
        <p:nvPicPr>
          <p:cNvPr id="4" name="Рисунок 3">
            <a:extLst>
              <a:ext uri="{FF2B5EF4-FFF2-40B4-BE49-F238E27FC236}">
                <a16:creationId xmlns:a16="http://schemas.microsoft.com/office/drawing/2014/main" id="{78C0E8F9-3DF0-7845-9F95-C5CE5989D82A}"/>
              </a:ext>
            </a:extLst>
          </p:cNvPr>
          <p:cNvPicPr>
            <a:picLocks noChangeAspect="1"/>
          </p:cNvPicPr>
          <p:nvPr/>
        </p:nvPicPr>
        <p:blipFill>
          <a:blip r:embed="rId3"/>
          <a:stretch>
            <a:fillRect/>
          </a:stretch>
        </p:blipFill>
        <p:spPr>
          <a:xfrm>
            <a:off x="859471" y="3219947"/>
            <a:ext cx="4461517" cy="3638053"/>
          </a:xfrm>
          <a:prstGeom prst="rect">
            <a:avLst/>
          </a:prstGeom>
        </p:spPr>
      </p:pic>
    </p:spTree>
    <p:extLst>
      <p:ext uri="{BB962C8B-B14F-4D97-AF65-F5344CB8AC3E}">
        <p14:creationId xmlns:p14="http://schemas.microsoft.com/office/powerpoint/2010/main" val="31353007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11000">
              <a:schemeClr val="accent3">
                <a:lumMod val="20000"/>
                <a:lumOff val="80000"/>
              </a:schemeClr>
            </a:gs>
            <a:gs pos="33000">
              <a:schemeClr val="accent1">
                <a:lumMod val="45000"/>
                <a:lumOff val="55000"/>
              </a:schemeClr>
            </a:gs>
            <a:gs pos="6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C285B7C-87B7-E54F-B827-6DB3F094605E}"/>
              </a:ext>
            </a:extLst>
          </p:cNvPr>
          <p:cNvSpPr txBox="1">
            <a:spLocks/>
          </p:cNvSpPr>
          <p:nvPr/>
        </p:nvSpPr>
        <p:spPr>
          <a:xfrm>
            <a:off x="4238951" y="2908139"/>
            <a:ext cx="3714098" cy="1698171"/>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uk-UA" b="1" i="1" dirty="0">
                <a:solidFill>
                  <a:srgbClr val="FF0000"/>
                </a:solidFill>
                <a:latin typeface="Arial" panose="020B0604020202020204" pitchFamily="34" charset="0"/>
                <a:ea typeface="Times New Roman" panose="02020603050405020304" pitchFamily="18" charset="0"/>
                <a:cs typeface="Arial" panose="020B0604020202020204" pitchFamily="34" charset="0"/>
              </a:rPr>
              <a:t>ДЯКУЮ ЗА УВАГУ!</a:t>
            </a:r>
            <a:br>
              <a:rPr lang="uk-UA" b="1" i="1" dirty="0">
                <a:solidFill>
                  <a:srgbClr val="FF0000"/>
                </a:solidFill>
                <a:latin typeface="Arial" panose="020B0604020202020204" pitchFamily="34" charset="0"/>
                <a:ea typeface="Times New Roman" panose="02020603050405020304" pitchFamily="18" charset="0"/>
                <a:cs typeface="Arial" panose="020B0604020202020204" pitchFamily="34" charset="0"/>
              </a:rPr>
            </a:br>
            <a:endParaRPr lang="ru-UA" i="1" dirty="0"/>
          </a:p>
        </p:txBody>
      </p:sp>
    </p:spTree>
    <p:extLst>
      <p:ext uri="{BB962C8B-B14F-4D97-AF65-F5344CB8AC3E}">
        <p14:creationId xmlns:p14="http://schemas.microsoft.com/office/powerpoint/2010/main" val="6108384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18000">
              <a:schemeClr val="accent3">
                <a:lumMod val="20000"/>
                <a:lumOff val="80000"/>
              </a:schemeClr>
            </a:gs>
            <a:gs pos="43000">
              <a:schemeClr val="accent1">
                <a:lumMod val="45000"/>
                <a:lumOff val="55000"/>
              </a:schemeClr>
            </a:gs>
            <a:gs pos="6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22474F8E-0713-C04F-AD95-9C48BA001411}"/>
              </a:ext>
            </a:extLst>
          </p:cNvPr>
          <p:cNvSpPr>
            <a:spLocks noGrp="1"/>
          </p:cNvSpPr>
          <p:nvPr>
            <p:ph idx="1"/>
          </p:nvPr>
        </p:nvSpPr>
        <p:spPr>
          <a:xfrm>
            <a:off x="6153915" y="212673"/>
            <a:ext cx="5845011" cy="6507481"/>
          </a:xfrm>
        </p:spPr>
        <p:txBody>
          <a:bodyPr>
            <a:normAutofit fontScale="92500"/>
          </a:bodyPr>
          <a:lstStyle/>
          <a:p>
            <a:pPr marL="0" indent="0">
              <a:buNone/>
            </a:pPr>
            <a:r>
              <a:rPr lang="uk-UA" sz="2600" b="1" dirty="0">
                <a:solidFill>
                  <a:srgbClr val="FF0000"/>
                </a:solidFill>
                <a:latin typeface="Arial" panose="020B0604020202020204" pitchFamily="34" charset="0"/>
                <a:cs typeface="Arial" panose="020B0604020202020204" pitchFamily="34" charset="0"/>
              </a:rPr>
              <a:t>АЛЬФРЕД ТАЙЄР МЕХЕН  </a:t>
            </a:r>
          </a:p>
          <a:p>
            <a:pPr marL="0" indent="0">
              <a:buNone/>
            </a:pPr>
            <a:r>
              <a:rPr lang="uk-UA" sz="2400" b="1" dirty="0">
                <a:solidFill>
                  <a:srgbClr val="4915E8"/>
                </a:solidFill>
              </a:rPr>
              <a:t>«Батько атлантизму» </a:t>
            </a:r>
          </a:p>
          <a:p>
            <a:pPr marL="0" indent="0">
              <a:buNone/>
            </a:pPr>
            <a:r>
              <a:rPr lang="uk-UA" sz="2400" b="1" dirty="0">
                <a:solidFill>
                  <a:srgbClr val="002060"/>
                </a:solidFill>
              </a:rPr>
              <a:t>адмірал флоту США, військовий історик, військово-морський теоретик;  кайзер Вільгельм ІІ вчив напам'ять Мехена</a:t>
            </a:r>
          </a:p>
          <a:p>
            <a:pPr marL="0" indent="0">
              <a:buNone/>
            </a:pPr>
            <a:r>
              <a:rPr lang="uk-UA" sz="2400" b="1" dirty="0">
                <a:solidFill>
                  <a:srgbClr val="002060"/>
                </a:solidFill>
              </a:rPr>
              <a:t>Основні його ідеї викладені в таких працях:</a:t>
            </a:r>
          </a:p>
          <a:p>
            <a:pPr marL="0" indent="0">
              <a:buNone/>
            </a:pPr>
            <a:r>
              <a:rPr lang="uk-UA" sz="2400" b="1" dirty="0">
                <a:solidFill>
                  <a:srgbClr val="002060"/>
                </a:solidFill>
              </a:rPr>
              <a:t> </a:t>
            </a:r>
            <a:r>
              <a:rPr lang="uk-UA" sz="2400" b="1" dirty="0">
                <a:solidFill>
                  <a:srgbClr val="4915E8"/>
                </a:solidFill>
              </a:rPr>
              <a:t>«Вплив морської сили на історію (1660-1783)» (1890) </a:t>
            </a:r>
            <a:r>
              <a:rPr lang="uk-UA" sz="2400" b="1" dirty="0">
                <a:solidFill>
                  <a:srgbClr val="002060"/>
                </a:solidFill>
              </a:rPr>
              <a:t>– ця робота перевидавалася у США та Великобританії 32 разів; «Євангеліє британської величі»</a:t>
            </a:r>
          </a:p>
          <a:p>
            <a:pPr marL="0" indent="0">
              <a:buNone/>
            </a:pPr>
            <a:r>
              <a:rPr lang="uk-UA" sz="2400" b="1" dirty="0">
                <a:solidFill>
                  <a:srgbClr val="002060"/>
                </a:solidFill>
              </a:rPr>
              <a:t>«Вплив морської сили на Французьку революцію та Імперію: 1793-1812» (1892), </a:t>
            </a:r>
          </a:p>
          <a:p>
            <a:pPr marL="0" indent="0">
              <a:buNone/>
            </a:pPr>
            <a:r>
              <a:rPr lang="uk-UA" sz="2400" b="1" dirty="0">
                <a:solidFill>
                  <a:srgbClr val="002060"/>
                </a:solidFill>
              </a:rPr>
              <a:t>«Зацікавленість Америки в морській силі в теперішньому та майбутньому» (1897), </a:t>
            </a:r>
            <a:r>
              <a:rPr lang="uk-UA" sz="2400" b="1" i="1" dirty="0">
                <a:solidFill>
                  <a:srgbClr val="002060"/>
                </a:solidFill>
              </a:rPr>
              <a:t>«</a:t>
            </a:r>
            <a:r>
              <a:rPr lang="uk-UA" sz="2400" b="1" dirty="0">
                <a:solidFill>
                  <a:srgbClr val="002060"/>
                </a:solidFill>
              </a:rPr>
              <a:t>Проблема Азії та її вплив на міжнародну політику» (1900), «Морська сила та її відношення до війни 1812 року» (1905). </a:t>
            </a:r>
            <a:endParaRPr lang="ru-UA" sz="2400" b="1" dirty="0">
              <a:solidFill>
                <a:srgbClr val="002060"/>
              </a:solidFill>
            </a:endParaRPr>
          </a:p>
          <a:p>
            <a:endParaRPr lang="ru-UA" dirty="0"/>
          </a:p>
        </p:txBody>
      </p:sp>
      <p:sp>
        <p:nvSpPr>
          <p:cNvPr id="6" name="Заголовок 5">
            <a:extLst>
              <a:ext uri="{FF2B5EF4-FFF2-40B4-BE49-F238E27FC236}">
                <a16:creationId xmlns:a16="http://schemas.microsoft.com/office/drawing/2014/main" id="{28AF0D8B-B5F7-5049-B82B-8855222D95DA}"/>
              </a:ext>
            </a:extLst>
          </p:cNvPr>
          <p:cNvSpPr>
            <a:spLocks noGrp="1"/>
          </p:cNvSpPr>
          <p:nvPr>
            <p:ph type="title"/>
          </p:nvPr>
        </p:nvSpPr>
        <p:spPr>
          <a:xfrm>
            <a:off x="477098" y="4979773"/>
            <a:ext cx="2834640" cy="991552"/>
          </a:xfrm>
        </p:spPr>
        <p:txBody>
          <a:bodyPr>
            <a:normAutofit fontScale="90000"/>
          </a:bodyPr>
          <a:lstStyle/>
          <a:p>
            <a:pPr algn="ctr"/>
            <a:r>
              <a:rPr lang="ru-UA" b="1" dirty="0">
                <a:solidFill>
                  <a:srgbClr val="7030A0"/>
                </a:solidFill>
              </a:rPr>
              <a:t>Альфред Мехен</a:t>
            </a:r>
            <a:br>
              <a:rPr lang="ru-UA" b="1" dirty="0">
                <a:solidFill>
                  <a:srgbClr val="7030A0"/>
                </a:solidFill>
              </a:rPr>
            </a:br>
            <a:r>
              <a:rPr lang="ru-UA" b="1" dirty="0">
                <a:solidFill>
                  <a:srgbClr val="7030A0"/>
                </a:solidFill>
              </a:rPr>
              <a:t>(1840 – 1914)</a:t>
            </a:r>
          </a:p>
        </p:txBody>
      </p:sp>
      <p:pic>
        <p:nvPicPr>
          <p:cNvPr id="2050" name="Picture 2" descr="Альфред Тайер Мэхэн – лучшие книги">
            <a:extLst>
              <a:ext uri="{FF2B5EF4-FFF2-40B4-BE49-F238E27FC236}">
                <a16:creationId xmlns:a16="http://schemas.microsoft.com/office/drawing/2014/main" id="{19B268EF-5638-E148-B661-ED75C398F9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2049" y="1183184"/>
            <a:ext cx="2400300" cy="36449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Альфред Тайер Мэхэн — Тайны Веков">
            <a:extLst>
              <a:ext uri="{FF2B5EF4-FFF2-40B4-BE49-F238E27FC236}">
                <a16:creationId xmlns:a16="http://schemas.microsoft.com/office/drawing/2014/main" id="{145FB247-C280-424F-B0B2-E2CF386A52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2673"/>
            <a:ext cx="3788836" cy="464739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265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18000">
              <a:schemeClr val="accent3">
                <a:lumMod val="20000"/>
                <a:lumOff val="80000"/>
              </a:schemeClr>
            </a:gs>
            <a:gs pos="43000">
              <a:schemeClr val="accent1">
                <a:lumMod val="45000"/>
                <a:lumOff val="55000"/>
              </a:schemeClr>
            </a:gs>
            <a:gs pos="6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F8F83905-6A11-F540-82BD-FE5A951D8D8F}"/>
              </a:ext>
            </a:extLst>
          </p:cNvPr>
          <p:cNvPicPr>
            <a:picLocks noChangeAspect="1"/>
          </p:cNvPicPr>
          <p:nvPr/>
        </p:nvPicPr>
        <p:blipFill>
          <a:blip r:embed="rId2"/>
          <a:stretch>
            <a:fillRect/>
          </a:stretch>
        </p:blipFill>
        <p:spPr>
          <a:xfrm>
            <a:off x="121149" y="146374"/>
            <a:ext cx="3771900" cy="3739101"/>
          </a:xfrm>
          <a:prstGeom prst="rect">
            <a:avLst/>
          </a:prstGeom>
        </p:spPr>
      </p:pic>
      <p:sp>
        <p:nvSpPr>
          <p:cNvPr id="3" name="Объект 2">
            <a:extLst>
              <a:ext uri="{FF2B5EF4-FFF2-40B4-BE49-F238E27FC236}">
                <a16:creationId xmlns:a16="http://schemas.microsoft.com/office/drawing/2014/main" id="{BD48E7D9-F364-0F4D-A6D7-F02607B948DC}"/>
              </a:ext>
            </a:extLst>
          </p:cNvPr>
          <p:cNvSpPr>
            <a:spLocks noGrp="1"/>
          </p:cNvSpPr>
          <p:nvPr>
            <p:ph idx="1"/>
          </p:nvPr>
        </p:nvSpPr>
        <p:spPr>
          <a:xfrm>
            <a:off x="4434839" y="0"/>
            <a:ext cx="7757161" cy="6858000"/>
          </a:xfrm>
        </p:spPr>
        <p:txBody>
          <a:bodyPr>
            <a:noAutofit/>
          </a:bodyPr>
          <a:lstStyle/>
          <a:p>
            <a:pPr marL="0" indent="0">
              <a:buNone/>
            </a:pPr>
            <a:r>
              <a:rPr lang="uk-UA" sz="2400" b="1" dirty="0">
                <a:solidFill>
                  <a:srgbClr val="FF0000"/>
                </a:solidFill>
              </a:rPr>
              <a:t>Мехен одним з перших розглядав категорію «національні інтереси» в контексті зовнішньої політики</a:t>
            </a:r>
            <a:r>
              <a:rPr lang="en-US" sz="2400" b="1" dirty="0">
                <a:solidFill>
                  <a:srgbClr val="FF0000"/>
                </a:solidFill>
              </a:rPr>
              <a:t> </a:t>
            </a:r>
            <a:r>
              <a:rPr lang="uk-UA" sz="2400" b="1" dirty="0">
                <a:solidFill>
                  <a:srgbClr val="FF0000"/>
                </a:solidFill>
              </a:rPr>
              <a:t>держави. </a:t>
            </a:r>
          </a:p>
          <a:p>
            <a:pPr marL="0" indent="0">
              <a:buNone/>
            </a:pPr>
            <a:r>
              <a:rPr lang="ru-RU" sz="2400" b="1" dirty="0">
                <a:solidFill>
                  <a:srgbClr val="4915E8"/>
                </a:solidFill>
              </a:rPr>
              <a:t>З</a:t>
            </a:r>
            <a:r>
              <a:rPr lang="ru-UA" sz="2400" b="1" dirty="0">
                <a:solidFill>
                  <a:srgbClr val="4915E8"/>
                </a:solidFill>
              </a:rPr>
              <a:t>а Мехеном </a:t>
            </a:r>
            <a:r>
              <a:rPr lang="ru-UA" sz="2400" b="1" dirty="0">
                <a:solidFill>
                  <a:srgbClr val="FF0000"/>
                </a:solidFill>
              </a:rPr>
              <a:t>національні інтереси США</a:t>
            </a:r>
            <a:r>
              <a:rPr lang="ru-UA" sz="2400" b="1" dirty="0">
                <a:solidFill>
                  <a:srgbClr val="4915E8"/>
                </a:solidFill>
              </a:rPr>
              <a:t> – </a:t>
            </a:r>
          </a:p>
          <a:p>
            <a:pPr>
              <a:buFont typeface="Wingdings" pitchFamily="2" charset="2"/>
              <a:buChar char="§"/>
            </a:pPr>
            <a:r>
              <a:rPr lang="ru-RU" sz="2400" b="1" dirty="0">
                <a:solidFill>
                  <a:srgbClr val="4915E8"/>
                </a:solidFill>
              </a:rPr>
              <a:t>О</a:t>
            </a:r>
            <a:r>
              <a:rPr lang="ru-UA" sz="2400" b="1" dirty="0">
                <a:solidFill>
                  <a:srgbClr val="4915E8"/>
                </a:solidFill>
              </a:rPr>
              <a:t>борона </a:t>
            </a:r>
            <a:r>
              <a:rPr lang="ru-UA" sz="2400" b="1" dirty="0">
                <a:solidFill>
                  <a:srgbClr val="2E9471"/>
                </a:solidFill>
              </a:rPr>
              <a:t>національних кордонів</a:t>
            </a:r>
          </a:p>
          <a:p>
            <a:pPr>
              <a:buFont typeface="Wingdings" pitchFamily="2" charset="2"/>
              <a:buChar char="§"/>
            </a:pPr>
            <a:r>
              <a:rPr lang="ru-RU" sz="2400" b="1" dirty="0">
                <a:solidFill>
                  <a:srgbClr val="4915E8"/>
                </a:solidFill>
              </a:rPr>
              <a:t>А</a:t>
            </a:r>
            <a:r>
              <a:rPr lang="ru-UA" sz="2400" b="1" dirty="0">
                <a:solidFill>
                  <a:srgbClr val="4915E8"/>
                </a:solidFill>
              </a:rPr>
              <a:t>ктивізація </a:t>
            </a:r>
            <a:r>
              <a:rPr lang="ru-UA" sz="2400" b="1" dirty="0">
                <a:solidFill>
                  <a:srgbClr val="2E9471"/>
                </a:solidFill>
              </a:rPr>
              <a:t>морської торгівлі </a:t>
            </a:r>
            <a:r>
              <a:rPr lang="ru-UA" sz="2400" b="1" dirty="0">
                <a:solidFill>
                  <a:srgbClr val="4915E8"/>
                </a:solidFill>
              </a:rPr>
              <a:t>(передусім з Китаєм)</a:t>
            </a:r>
          </a:p>
          <a:p>
            <a:pPr>
              <a:buFont typeface="Wingdings" pitchFamily="2" charset="2"/>
              <a:buChar char="§"/>
            </a:pPr>
            <a:r>
              <a:rPr lang="ru-RU" sz="2400" b="1" dirty="0">
                <a:solidFill>
                  <a:srgbClr val="4915E8"/>
                </a:solidFill>
              </a:rPr>
              <a:t>П</a:t>
            </a:r>
            <a:r>
              <a:rPr lang="ru-UA" sz="2400" b="1" dirty="0">
                <a:solidFill>
                  <a:srgbClr val="4915E8"/>
                </a:solidFill>
              </a:rPr>
              <a:t>ридбання </a:t>
            </a:r>
            <a:r>
              <a:rPr lang="ru-UA" sz="2400" b="1" dirty="0">
                <a:solidFill>
                  <a:srgbClr val="2E9471"/>
                </a:solidFill>
              </a:rPr>
              <a:t>територіальних володінь</a:t>
            </a:r>
            <a:r>
              <a:rPr lang="ru-UA" sz="2400" b="1" dirty="0">
                <a:solidFill>
                  <a:srgbClr val="4915E8"/>
                </a:solidFill>
              </a:rPr>
              <a:t>, які б сприяли </a:t>
            </a:r>
            <a:r>
              <a:rPr lang="ru-UA" sz="2400" b="1" dirty="0">
                <a:solidFill>
                  <a:srgbClr val="2E9471"/>
                </a:solidFill>
              </a:rPr>
              <a:t>контролю США над морями</a:t>
            </a:r>
          </a:p>
          <a:p>
            <a:pPr>
              <a:buFont typeface="Wingdings" pitchFamily="2" charset="2"/>
              <a:buChar char="§"/>
            </a:pPr>
            <a:r>
              <a:rPr lang="ru-RU" sz="2400" b="1" dirty="0">
                <a:solidFill>
                  <a:srgbClr val="4915E8"/>
                </a:solidFill>
              </a:rPr>
              <a:t>П</a:t>
            </a:r>
            <a:r>
              <a:rPr lang="ru-UA" sz="2400" b="1" dirty="0">
                <a:solidFill>
                  <a:srgbClr val="4915E8"/>
                </a:solidFill>
              </a:rPr>
              <a:t>ідтримка </a:t>
            </a:r>
            <a:r>
              <a:rPr lang="ru-UA" sz="2400" b="1" dirty="0">
                <a:solidFill>
                  <a:srgbClr val="2E9471"/>
                </a:solidFill>
              </a:rPr>
              <a:t>гегемонії США у Карибському басейні</a:t>
            </a:r>
          </a:p>
          <a:p>
            <a:pPr>
              <a:buFont typeface="Wingdings" pitchFamily="2" charset="2"/>
              <a:buChar char="§"/>
            </a:pPr>
            <a:r>
              <a:rPr lang="ru-RU" sz="2400" b="1" dirty="0">
                <a:solidFill>
                  <a:srgbClr val="4915E8"/>
                </a:solidFill>
              </a:rPr>
              <a:t>П</a:t>
            </a:r>
            <a:r>
              <a:rPr lang="ru-UA" sz="2400" b="1" dirty="0">
                <a:solidFill>
                  <a:srgbClr val="4915E8"/>
                </a:solidFill>
              </a:rPr>
              <a:t>ідтримка </a:t>
            </a:r>
            <a:r>
              <a:rPr lang="ru-UA" sz="2400" b="1" dirty="0">
                <a:solidFill>
                  <a:srgbClr val="2E9471"/>
                </a:solidFill>
              </a:rPr>
              <a:t>доктрини Монро «Америка для америкаців» </a:t>
            </a:r>
            <a:r>
              <a:rPr lang="ru-UA" sz="2400" b="1" dirty="0">
                <a:solidFill>
                  <a:srgbClr val="4915E8"/>
                </a:solidFill>
              </a:rPr>
              <a:t>(перша геополітична доктрина США, що проголошена у посланні президента США Джеймса Монро Конгресу 2.12.1823 р., згідно з якою висувався принцип розділення політичного впливу у світі між США та Європою, а ткож проголошувалася провідна роль США у Латинській Америці)</a:t>
            </a:r>
          </a:p>
        </p:txBody>
      </p:sp>
      <p:pic>
        <p:nvPicPr>
          <p:cNvPr id="6" name="Рисунок 5">
            <a:extLst>
              <a:ext uri="{FF2B5EF4-FFF2-40B4-BE49-F238E27FC236}">
                <a16:creationId xmlns:a16="http://schemas.microsoft.com/office/drawing/2014/main" id="{C4ECB5D2-EA67-5F4E-8125-7958845EA20E}"/>
              </a:ext>
            </a:extLst>
          </p:cNvPr>
          <p:cNvPicPr>
            <a:picLocks noChangeAspect="1"/>
          </p:cNvPicPr>
          <p:nvPr/>
        </p:nvPicPr>
        <p:blipFill>
          <a:blip r:embed="rId3"/>
          <a:stretch>
            <a:fillRect/>
          </a:stretch>
        </p:blipFill>
        <p:spPr>
          <a:xfrm>
            <a:off x="-106681" y="3555076"/>
            <a:ext cx="4541520" cy="3302924"/>
          </a:xfrm>
          <a:prstGeom prst="rect">
            <a:avLst/>
          </a:prstGeom>
        </p:spPr>
      </p:pic>
    </p:spTree>
    <p:extLst>
      <p:ext uri="{BB962C8B-B14F-4D97-AF65-F5344CB8AC3E}">
        <p14:creationId xmlns:p14="http://schemas.microsoft.com/office/powerpoint/2010/main" val="6861869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18000">
              <a:schemeClr val="accent3">
                <a:lumMod val="20000"/>
                <a:lumOff val="80000"/>
              </a:schemeClr>
            </a:gs>
            <a:gs pos="43000">
              <a:schemeClr val="accent1">
                <a:lumMod val="45000"/>
                <a:lumOff val="55000"/>
              </a:schemeClr>
            </a:gs>
            <a:gs pos="6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D8F51A4E-F82D-0241-A9F4-4206DAF3DD63}"/>
              </a:ext>
            </a:extLst>
          </p:cNvPr>
          <p:cNvPicPr>
            <a:picLocks noChangeAspect="1"/>
          </p:cNvPicPr>
          <p:nvPr/>
        </p:nvPicPr>
        <p:blipFill>
          <a:blip r:embed="rId2"/>
          <a:stretch>
            <a:fillRect/>
          </a:stretch>
        </p:blipFill>
        <p:spPr>
          <a:xfrm>
            <a:off x="-106680" y="50753"/>
            <a:ext cx="4556760" cy="3378247"/>
          </a:xfrm>
          <a:prstGeom prst="rect">
            <a:avLst/>
          </a:prstGeom>
          <a:effectLst>
            <a:softEdge rad="127000"/>
          </a:effectLst>
        </p:spPr>
      </p:pic>
      <p:sp>
        <p:nvSpPr>
          <p:cNvPr id="4" name="Объект 2">
            <a:extLst>
              <a:ext uri="{FF2B5EF4-FFF2-40B4-BE49-F238E27FC236}">
                <a16:creationId xmlns:a16="http://schemas.microsoft.com/office/drawing/2014/main" id="{9D5ECD3A-D1A9-0046-A12B-3C232B775944}"/>
              </a:ext>
            </a:extLst>
          </p:cNvPr>
          <p:cNvSpPr txBox="1">
            <a:spLocks/>
          </p:cNvSpPr>
          <p:nvPr/>
        </p:nvSpPr>
        <p:spPr>
          <a:xfrm>
            <a:off x="6096000" y="0"/>
            <a:ext cx="6007379" cy="6858000"/>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Font typeface="Wingdings 2" pitchFamily="18" charset="2"/>
              <a:buNone/>
            </a:pPr>
            <a:r>
              <a:rPr lang="uk-UA" sz="2400" b="1" dirty="0">
                <a:solidFill>
                  <a:srgbClr val="FF0000"/>
                </a:solidFill>
                <a:latin typeface="Arial" panose="020B0604020202020204" pitchFamily="34" charset="0"/>
                <a:cs typeface="Arial" panose="020B0604020202020204" pitchFamily="34" charset="0"/>
              </a:rPr>
              <a:t>!!! За Мехеном тільки морська сила забезпечить США планетарну долю та світове панування </a:t>
            </a:r>
          </a:p>
          <a:p>
            <a:pPr marL="0" indent="0">
              <a:buFont typeface="Wingdings 2" pitchFamily="18" charset="2"/>
              <a:buNone/>
            </a:pPr>
            <a:r>
              <a:rPr lang="uk-UA" sz="2400" b="1" dirty="0">
                <a:solidFill>
                  <a:srgbClr val="4915E8"/>
                </a:solidFill>
                <a:latin typeface="Arial" panose="020B0604020202020204" pitchFamily="34" charset="0"/>
                <a:cs typeface="Arial" panose="020B0604020202020204" pitchFamily="34" charset="0"/>
              </a:rPr>
              <a:t>Задля цього США потрібно</a:t>
            </a:r>
            <a:r>
              <a:rPr lang="uk-UA" sz="2400" b="1" dirty="0">
                <a:solidFill>
                  <a:srgbClr val="FF0000"/>
                </a:solidFill>
                <a:latin typeface="Arial" panose="020B0604020202020204" pitchFamily="34" charset="0"/>
                <a:cs typeface="Arial" panose="020B0604020202020204" pitchFamily="34" charset="0"/>
              </a:rPr>
              <a:t>:</a:t>
            </a:r>
          </a:p>
          <a:p>
            <a:pPr>
              <a:buFont typeface="Wingdings" pitchFamily="2" charset="2"/>
              <a:buChar char="Ø"/>
            </a:pPr>
            <a:r>
              <a:rPr lang="uk-UA" b="1" dirty="0">
                <a:solidFill>
                  <a:srgbClr val="FF0000"/>
                </a:solidFill>
                <a:latin typeface="Arial" panose="020B0604020202020204" pitchFamily="34" charset="0"/>
                <a:cs typeface="Arial" panose="020B0604020202020204" pitchFamily="34" charset="0"/>
              </a:rPr>
              <a:t>Поставити край самоізоляції США в Західній півкулі</a:t>
            </a:r>
          </a:p>
          <a:p>
            <a:pPr>
              <a:buFont typeface="Wingdings" pitchFamily="2" charset="2"/>
              <a:buChar char="Ø"/>
            </a:pPr>
            <a:r>
              <a:rPr lang="uk-UA" b="1" dirty="0">
                <a:solidFill>
                  <a:srgbClr val="FF0000"/>
                </a:solidFill>
                <a:latin typeface="Arial" panose="020B0604020202020204" pitchFamily="34" charset="0"/>
                <a:cs typeface="Arial" panose="020B0604020202020204" pitchFamily="34" charset="0"/>
              </a:rPr>
              <a:t>Побудувати потужний флот</a:t>
            </a:r>
          </a:p>
          <a:p>
            <a:pPr>
              <a:buFont typeface="Wingdings" pitchFamily="2" charset="2"/>
              <a:buChar char="Ø"/>
            </a:pPr>
            <a:r>
              <a:rPr lang="uk-UA" b="1" dirty="0">
                <a:solidFill>
                  <a:srgbClr val="FF0000"/>
                </a:solidFill>
                <a:latin typeface="Arial" panose="020B0604020202020204" pitchFamily="34" charset="0"/>
                <a:cs typeface="Arial" panose="020B0604020202020204" pitchFamily="34" charset="0"/>
              </a:rPr>
              <a:t>Розширити участь у світовій політиці та торгівлі</a:t>
            </a:r>
          </a:p>
          <a:p>
            <a:pPr>
              <a:buFont typeface="Wingdings" pitchFamily="2" charset="2"/>
              <a:buChar char="Ø"/>
            </a:pPr>
            <a:r>
              <a:rPr lang="uk-UA" b="1" dirty="0">
                <a:solidFill>
                  <a:srgbClr val="FF0000"/>
                </a:solidFill>
                <a:latin typeface="Arial" panose="020B0604020202020204" pitchFamily="34" charset="0"/>
                <a:cs typeface="Arial" panose="020B0604020202020204" pitchFamily="34" charset="0"/>
              </a:rPr>
              <a:t>США мають створити американо-британський альянс, який би керував морями та океанами світу і був би противагою материковим державам, які контролюють більшу частину Євразії, передусім Росії і Китаю, у другу чергу – Німеччині </a:t>
            </a:r>
          </a:p>
          <a:p>
            <a:pPr>
              <a:buFont typeface="Wingdings" pitchFamily="2" charset="2"/>
              <a:buChar char="Ø"/>
            </a:pPr>
            <a:r>
              <a:rPr lang="uk-UA" b="1" dirty="0">
                <a:solidFill>
                  <a:srgbClr val="FF0000"/>
                </a:solidFill>
                <a:latin typeface="Arial" panose="020B0604020202020204" pitchFamily="34" charset="0"/>
                <a:cs typeface="Arial" panose="020B0604020202020204" pitchFamily="34" charset="0"/>
              </a:rPr>
              <a:t>Пильно стежити за експансією Японії у Тихому океані та протидіяти їй</a:t>
            </a:r>
          </a:p>
          <a:p>
            <a:pPr>
              <a:buFont typeface="Wingdings" pitchFamily="2" charset="2"/>
              <a:buChar char="Ø"/>
            </a:pPr>
            <a:r>
              <a:rPr lang="uk-UA" b="1" dirty="0">
                <a:solidFill>
                  <a:srgbClr val="FF0000"/>
                </a:solidFill>
                <a:latin typeface="Arial" panose="020B0604020202020204" pitchFamily="34" charset="0"/>
                <a:cs typeface="Arial" panose="020B0604020202020204" pitchFamily="34" charset="0"/>
              </a:rPr>
              <a:t>Координувати разом з європейцями спільні ді проти народів Азії</a:t>
            </a:r>
            <a:endParaRPr lang="uk-UA" b="1" dirty="0">
              <a:solidFill>
                <a:srgbClr val="002060"/>
              </a:solidFill>
              <a:latin typeface="Arial" panose="020B0604020202020204" pitchFamily="34" charset="0"/>
              <a:cs typeface="Arial" panose="020B0604020202020204" pitchFamily="34" charset="0"/>
            </a:endParaRPr>
          </a:p>
        </p:txBody>
      </p:sp>
      <p:pic>
        <p:nvPicPr>
          <p:cNvPr id="5" name="Рисунок 4">
            <a:extLst>
              <a:ext uri="{FF2B5EF4-FFF2-40B4-BE49-F238E27FC236}">
                <a16:creationId xmlns:a16="http://schemas.microsoft.com/office/drawing/2014/main" id="{EE97E12E-2EFE-EA44-B681-80A2D32119AF}"/>
              </a:ext>
            </a:extLst>
          </p:cNvPr>
          <p:cNvPicPr>
            <a:picLocks noChangeAspect="1"/>
          </p:cNvPicPr>
          <p:nvPr/>
        </p:nvPicPr>
        <p:blipFill>
          <a:blip r:embed="rId3"/>
          <a:stretch>
            <a:fillRect/>
          </a:stretch>
        </p:blipFill>
        <p:spPr>
          <a:xfrm>
            <a:off x="2171699" y="2426019"/>
            <a:ext cx="3976171" cy="2789254"/>
          </a:xfrm>
          <a:prstGeom prst="rect">
            <a:avLst/>
          </a:prstGeom>
          <a:effectLst>
            <a:softEdge rad="127000"/>
          </a:effectLst>
        </p:spPr>
      </p:pic>
      <p:sp>
        <p:nvSpPr>
          <p:cNvPr id="6" name="Заголовок 1">
            <a:extLst>
              <a:ext uri="{FF2B5EF4-FFF2-40B4-BE49-F238E27FC236}">
                <a16:creationId xmlns:a16="http://schemas.microsoft.com/office/drawing/2014/main" id="{5E30A004-5E57-AE4C-BF45-AB5F818E08D5}"/>
              </a:ext>
            </a:extLst>
          </p:cNvPr>
          <p:cNvSpPr txBox="1">
            <a:spLocks/>
          </p:cNvSpPr>
          <p:nvPr/>
        </p:nvSpPr>
        <p:spPr>
          <a:xfrm>
            <a:off x="-106680" y="125832"/>
            <a:ext cx="3584785" cy="685799"/>
          </a:xfrm>
          <a:prstGeom prst="rect">
            <a:avLst/>
          </a:prstGeom>
        </p:spPr>
        <p:txBody>
          <a:bodyP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ru-UA" sz="2000" b="1" dirty="0">
                <a:solidFill>
                  <a:srgbClr val="002060"/>
                </a:solidFill>
              </a:rPr>
              <a:t>Карикатури  америк. </a:t>
            </a:r>
            <a:r>
              <a:rPr lang="ru-RU" sz="2000" b="1" dirty="0">
                <a:solidFill>
                  <a:srgbClr val="002060"/>
                </a:solidFill>
              </a:rPr>
              <a:t>х</a:t>
            </a:r>
            <a:r>
              <a:rPr lang="ru-UA" sz="2000" b="1" dirty="0">
                <a:solidFill>
                  <a:srgbClr val="002060"/>
                </a:solidFill>
              </a:rPr>
              <a:t>удожн. </a:t>
            </a:r>
          </a:p>
          <a:p>
            <a:pPr algn="ctr"/>
            <a:r>
              <a:rPr lang="ru-UA" sz="2000" b="1" dirty="0">
                <a:solidFill>
                  <a:srgbClr val="002060"/>
                </a:solidFill>
              </a:rPr>
              <a:t>Віктора Джильяма 1899 р.</a:t>
            </a:r>
          </a:p>
        </p:txBody>
      </p:sp>
      <p:pic>
        <p:nvPicPr>
          <p:cNvPr id="7" name="Рисунок 6">
            <a:extLst>
              <a:ext uri="{FF2B5EF4-FFF2-40B4-BE49-F238E27FC236}">
                <a16:creationId xmlns:a16="http://schemas.microsoft.com/office/drawing/2014/main" id="{D19918B7-97CB-EE44-8162-67955D0F0513}"/>
              </a:ext>
            </a:extLst>
          </p:cNvPr>
          <p:cNvPicPr>
            <a:picLocks noChangeAspect="1"/>
          </p:cNvPicPr>
          <p:nvPr/>
        </p:nvPicPr>
        <p:blipFill>
          <a:blip r:embed="rId4"/>
          <a:stretch>
            <a:fillRect/>
          </a:stretch>
        </p:blipFill>
        <p:spPr>
          <a:xfrm>
            <a:off x="88621" y="4201726"/>
            <a:ext cx="4166157" cy="2656274"/>
          </a:xfrm>
          <a:prstGeom prst="rect">
            <a:avLst/>
          </a:prstGeom>
          <a:effectLst>
            <a:softEdge rad="127000"/>
          </a:effectLst>
        </p:spPr>
      </p:pic>
    </p:spTree>
    <p:extLst>
      <p:ext uri="{BB962C8B-B14F-4D97-AF65-F5344CB8AC3E}">
        <p14:creationId xmlns:p14="http://schemas.microsoft.com/office/powerpoint/2010/main" val="14705259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89EE954E-7C1B-BB4C-9BE5-5928F69FB2A7}"/>
              </a:ext>
            </a:extLst>
          </p:cNvPr>
          <p:cNvSpPr/>
          <p:nvPr/>
        </p:nvSpPr>
        <p:spPr>
          <a:xfrm>
            <a:off x="6210992" y="90684"/>
            <a:ext cx="5899265" cy="3693319"/>
          </a:xfrm>
          <a:prstGeom prst="rect">
            <a:avLst/>
          </a:prstGeom>
          <a:blipFill>
            <a:blip r:embed="rId3"/>
            <a:tile tx="0" ty="0" sx="100000" sy="100000" flip="none" algn="tl"/>
          </a:blipFill>
          <a:effectLst>
            <a:softEdge rad="127000"/>
          </a:effectLst>
        </p:spPr>
        <p:txBody>
          <a:bodyPr wrap="square">
            <a:spAutoFit/>
          </a:bodyPr>
          <a:lstStyle/>
          <a:p>
            <a:r>
              <a:rPr lang="uk-UA" b="1" dirty="0">
                <a:solidFill>
                  <a:srgbClr val="002060"/>
                </a:solidFill>
                <a:latin typeface="Arial" panose="020B0604020202020204" pitchFamily="34" charset="0"/>
                <a:cs typeface="Arial" panose="020B0604020202020204" pitchFamily="34" charset="0"/>
              </a:rPr>
              <a:t>Обґрунтовуючи посилення експансії США, він стверджував, що </a:t>
            </a:r>
            <a:r>
              <a:rPr lang="uk-UA" b="1" dirty="0">
                <a:solidFill>
                  <a:srgbClr val="FF0000"/>
                </a:solidFill>
                <a:latin typeface="Arial" panose="020B0604020202020204" pitchFamily="34" charset="0"/>
                <a:cs typeface="Arial" panose="020B0604020202020204" pitchFamily="34" charset="0"/>
              </a:rPr>
              <a:t>«морська міць необхідна Сполученим Штатам задля того, щоб цивілізувати навколишній світ, оскільки все ще велика частина світу належить дикунам або ж державам, які в економічному чи політичному аспектах недорозвинені і через це не в змозі використати повний потенціал територій, якими вони володіють. З іншого боку, у високоцивілізованих держав нагромаджуються надлишки енергії. Ця енергія в дуже близькому майбутньому повинна бути спрямована на завоювання нових просторів» (А. Мехен).</a:t>
            </a:r>
            <a:endParaRPr lang="ru-UA" b="1" dirty="0">
              <a:solidFill>
                <a:srgbClr val="FF0000"/>
              </a:solidFill>
              <a:latin typeface="Arial" panose="020B0604020202020204" pitchFamily="34" charset="0"/>
              <a:cs typeface="Arial" panose="020B0604020202020204" pitchFamily="34" charset="0"/>
            </a:endParaRPr>
          </a:p>
        </p:txBody>
      </p:sp>
      <p:sp>
        <p:nvSpPr>
          <p:cNvPr id="3" name="Прямоугольник 2">
            <a:extLst>
              <a:ext uri="{FF2B5EF4-FFF2-40B4-BE49-F238E27FC236}">
                <a16:creationId xmlns:a16="http://schemas.microsoft.com/office/drawing/2014/main" id="{4B172707-58C0-C54A-B3C4-4683F7AE197A}"/>
              </a:ext>
            </a:extLst>
          </p:cNvPr>
          <p:cNvSpPr/>
          <p:nvPr/>
        </p:nvSpPr>
        <p:spPr>
          <a:xfrm>
            <a:off x="246611" y="211675"/>
            <a:ext cx="5613861" cy="3416320"/>
          </a:xfrm>
          <a:prstGeom prst="rect">
            <a:avLst/>
          </a:prstGeom>
          <a:blipFill>
            <a:blip r:embed="rId3"/>
            <a:tile tx="0" ty="0" sx="100000" sy="100000" flip="none" algn="tl"/>
          </a:blipFill>
          <a:effectLst>
            <a:softEdge rad="127000"/>
          </a:effectLst>
        </p:spPr>
        <p:txBody>
          <a:bodyPr wrap="square">
            <a:spAutoFit/>
          </a:bodyPr>
          <a:lstStyle/>
          <a:p>
            <a:r>
              <a:rPr lang="uk-UA" b="1" dirty="0">
                <a:solidFill>
                  <a:srgbClr val="002060"/>
                </a:solidFill>
                <a:latin typeface="Arial" panose="020B0604020202020204" pitchFamily="34" charset="0"/>
                <a:cs typeface="Arial" panose="020B0604020202020204" pitchFamily="34" charset="0"/>
              </a:rPr>
              <a:t>Для того щоб у нових умовах відігравати активну роль у світовій політиці і успішно захищати інтереси, від Сполучених Штатів було потрібно розсовувати межі свого впливу і проводити більш експансіоністську політику: </a:t>
            </a:r>
            <a:r>
              <a:rPr lang="uk-UA" b="1" dirty="0">
                <a:solidFill>
                  <a:srgbClr val="FF0000"/>
                </a:solidFill>
                <a:latin typeface="Arial" panose="020B0604020202020204" pitchFamily="34" charset="0"/>
                <a:cs typeface="Arial" panose="020B0604020202020204" pitchFamily="34" charset="0"/>
              </a:rPr>
              <a:t>«У нашому дитинстві ми межували тільки з Атлантикою, - писав Мехен, - в роки юності ми пересунули наш кордон до Мексиканської затоки; сьогодні зрілість застає нас на берегах Тихого океану. Невже ми не маємо права або не чуємо призову до просування далі - в будь-якому напрямку?» (А. Мехен)</a:t>
            </a:r>
            <a:endParaRPr lang="ru-UA" b="1" dirty="0">
              <a:solidFill>
                <a:srgbClr val="FF0000"/>
              </a:solidFill>
              <a:latin typeface="Arial" panose="020B0604020202020204" pitchFamily="34" charset="0"/>
              <a:cs typeface="Arial" panose="020B0604020202020204" pitchFamily="34" charset="0"/>
            </a:endParaRPr>
          </a:p>
        </p:txBody>
      </p:sp>
      <p:sp>
        <p:nvSpPr>
          <p:cNvPr id="4" name="Прямоугольник 3">
            <a:extLst>
              <a:ext uri="{FF2B5EF4-FFF2-40B4-BE49-F238E27FC236}">
                <a16:creationId xmlns:a16="http://schemas.microsoft.com/office/drawing/2014/main" id="{FFFDE16C-1C9B-E74F-AE3D-B713FBADC84A}"/>
              </a:ext>
            </a:extLst>
          </p:cNvPr>
          <p:cNvSpPr/>
          <p:nvPr/>
        </p:nvSpPr>
        <p:spPr>
          <a:xfrm>
            <a:off x="2497974" y="3784003"/>
            <a:ext cx="8017625" cy="2862322"/>
          </a:xfrm>
          <a:prstGeom prst="rect">
            <a:avLst/>
          </a:prstGeom>
          <a:blipFill>
            <a:blip r:embed="rId3"/>
            <a:tile tx="0" ty="0" sx="100000" sy="100000" flip="none" algn="tl"/>
          </a:blipFill>
          <a:effectLst>
            <a:softEdge rad="127000"/>
          </a:effectLst>
        </p:spPr>
        <p:txBody>
          <a:bodyPr wrap="square">
            <a:spAutoFit/>
          </a:bodyPr>
          <a:lstStyle/>
          <a:p>
            <a:r>
              <a:rPr lang="uk-UA" b="1" dirty="0">
                <a:solidFill>
                  <a:srgbClr val="002060"/>
                </a:solidFill>
                <a:latin typeface="Arial" panose="020B0604020202020204" pitchFamily="34" charset="0"/>
                <a:cs typeface="Arial" panose="020B0604020202020204" pitchFamily="34" charset="0"/>
              </a:rPr>
              <a:t>Особливо цікавила Мехена Євразія (як район, що належить «дикунам» і «недорозвиненим державам»), зокрема простір, який простягався від Китаю до Середземного моря, що лежить між 30-й і 40-й паралелями. Мехен підкреслював, що </a:t>
            </a:r>
            <a:r>
              <a:rPr lang="uk-UA" b="1" dirty="0">
                <a:solidFill>
                  <a:srgbClr val="FF0000"/>
                </a:solidFill>
                <a:latin typeface="Arial" panose="020B0604020202020204" pitchFamily="34" charset="0"/>
                <a:cs typeface="Arial" panose="020B0604020202020204" pitchFamily="34" charset="0"/>
              </a:rPr>
              <a:t>«цей простір «оспорюваний і спірний» (</a:t>
            </a:r>
            <a:r>
              <a:rPr lang="uk-UA" b="1" dirty="0" err="1">
                <a:solidFill>
                  <a:srgbClr val="FF0000"/>
                </a:solidFill>
                <a:latin typeface="Arial" panose="020B0604020202020204" pitchFamily="34" charset="0"/>
                <a:cs typeface="Arial" panose="020B0604020202020204" pitchFamily="34" charset="0"/>
              </a:rPr>
              <a:t>Debated</a:t>
            </a:r>
            <a:r>
              <a:rPr lang="uk-UA" b="1" dirty="0">
                <a:solidFill>
                  <a:srgbClr val="FF0000"/>
                </a:solidFill>
                <a:latin typeface="Arial" panose="020B0604020202020204" pitchFamily="34" charset="0"/>
                <a:cs typeface="Arial" panose="020B0604020202020204" pitchFamily="34" charset="0"/>
              </a:rPr>
              <a:t> </a:t>
            </a:r>
            <a:r>
              <a:rPr lang="uk-UA" b="1" dirty="0" err="1">
                <a:solidFill>
                  <a:srgbClr val="FF0000"/>
                </a:solidFill>
                <a:latin typeface="Arial" panose="020B0604020202020204" pitchFamily="34" charset="0"/>
                <a:cs typeface="Arial" panose="020B0604020202020204" pitchFamily="34" charset="0"/>
              </a:rPr>
              <a:t>and</a:t>
            </a:r>
            <a:r>
              <a:rPr lang="uk-UA" b="1" dirty="0">
                <a:solidFill>
                  <a:srgbClr val="FF0000"/>
                </a:solidFill>
                <a:latin typeface="Arial" panose="020B0604020202020204" pitchFamily="34" charset="0"/>
                <a:cs typeface="Arial" panose="020B0604020202020204" pitchFamily="34" charset="0"/>
              </a:rPr>
              <a:t> </a:t>
            </a:r>
            <a:r>
              <a:rPr lang="uk-UA" b="1" dirty="0" err="1">
                <a:solidFill>
                  <a:srgbClr val="FF0000"/>
                </a:solidFill>
                <a:latin typeface="Arial" panose="020B0604020202020204" pitchFamily="34" charset="0"/>
                <a:cs typeface="Arial" panose="020B0604020202020204" pitchFamily="34" charset="0"/>
              </a:rPr>
              <a:t>debatable</a:t>
            </a:r>
            <a:r>
              <a:rPr lang="uk-UA" b="1" dirty="0">
                <a:solidFill>
                  <a:srgbClr val="FF0000"/>
                </a:solidFill>
                <a:latin typeface="Arial" panose="020B0604020202020204" pitchFamily="34" charset="0"/>
                <a:cs typeface="Arial" panose="020B0604020202020204" pitchFamily="34" charset="0"/>
              </a:rPr>
              <a:t> </a:t>
            </a:r>
            <a:r>
              <a:rPr lang="uk-UA" b="1" dirty="0" err="1">
                <a:solidFill>
                  <a:srgbClr val="FF0000"/>
                </a:solidFill>
                <a:latin typeface="Arial" panose="020B0604020202020204" pitchFamily="34" charset="0"/>
                <a:cs typeface="Arial" panose="020B0604020202020204" pitchFamily="34" charset="0"/>
              </a:rPr>
              <a:t>land</a:t>
            </a:r>
            <a:r>
              <a:rPr lang="uk-UA" b="1" dirty="0">
                <a:solidFill>
                  <a:srgbClr val="FF0000"/>
                </a:solidFill>
                <a:latin typeface="Arial" panose="020B0604020202020204" pitchFamily="34" charset="0"/>
                <a:cs typeface="Arial" panose="020B0604020202020204" pitchFamily="34" charset="0"/>
              </a:rPr>
              <a:t>), в якому будуть стикатися геополітичні інтереси морських сил - США і Великобританії - і інтереси сухопутної континентальної сили - Росії. Цей «оспорюваний і спірний» простір нікому не належить, він нічий, і прийдешнє захоплення Євразії повинно початися зі встановлення американського контролю над цим простором» (А. Мехен).</a:t>
            </a:r>
            <a:endParaRPr lang="ru-UA"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0453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11000">
              <a:schemeClr val="accent3">
                <a:lumMod val="20000"/>
                <a:lumOff val="80000"/>
              </a:schemeClr>
            </a:gs>
            <a:gs pos="36000">
              <a:schemeClr val="accent1">
                <a:lumMod val="45000"/>
                <a:lumOff val="55000"/>
              </a:schemeClr>
            </a:gs>
            <a:gs pos="6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9B60FA27-296F-4D4E-842F-E8A75200735D}"/>
              </a:ext>
            </a:extLst>
          </p:cNvPr>
          <p:cNvPicPr>
            <a:picLocks noChangeAspect="1"/>
          </p:cNvPicPr>
          <p:nvPr/>
        </p:nvPicPr>
        <p:blipFill>
          <a:blip r:embed="rId2"/>
          <a:stretch>
            <a:fillRect/>
          </a:stretch>
        </p:blipFill>
        <p:spPr>
          <a:xfrm>
            <a:off x="0" y="1184491"/>
            <a:ext cx="6467559" cy="3555149"/>
          </a:xfrm>
          <a:prstGeom prst="rect">
            <a:avLst/>
          </a:prstGeom>
        </p:spPr>
      </p:pic>
      <p:sp>
        <p:nvSpPr>
          <p:cNvPr id="2" name="Заголовок 1">
            <a:extLst>
              <a:ext uri="{FF2B5EF4-FFF2-40B4-BE49-F238E27FC236}">
                <a16:creationId xmlns:a16="http://schemas.microsoft.com/office/drawing/2014/main" id="{E1664804-119B-CC49-9601-252761F7D86E}"/>
              </a:ext>
            </a:extLst>
          </p:cNvPr>
          <p:cNvSpPr>
            <a:spLocks noGrp="1"/>
          </p:cNvSpPr>
          <p:nvPr>
            <p:ph type="title"/>
          </p:nvPr>
        </p:nvSpPr>
        <p:spPr>
          <a:xfrm>
            <a:off x="548640" y="4480560"/>
            <a:ext cx="5547360" cy="2042160"/>
          </a:xfrm>
        </p:spPr>
        <p:txBody>
          <a:bodyPr>
            <a:normAutofit/>
          </a:bodyPr>
          <a:lstStyle/>
          <a:p>
            <a:pPr algn="ctr"/>
            <a:r>
              <a:rPr lang="ru-UA" sz="2400" b="1" dirty="0">
                <a:solidFill>
                  <a:srgbClr val="002060"/>
                </a:solidFill>
              </a:rPr>
              <a:t>Військово-морський  коледж підвищення кваліфікації морських офіцерів у Нью-Порті, президентом якого </a:t>
            </a:r>
            <a:br>
              <a:rPr lang="ru-UA" sz="2400" b="1" dirty="0">
                <a:solidFill>
                  <a:srgbClr val="002060"/>
                </a:solidFill>
              </a:rPr>
            </a:br>
            <a:r>
              <a:rPr lang="ru-UA" sz="2400" b="1" dirty="0">
                <a:solidFill>
                  <a:srgbClr val="002060"/>
                </a:solidFill>
              </a:rPr>
              <a:t>у 1886-88 та 1892-1893 був А. Мехен</a:t>
            </a:r>
          </a:p>
        </p:txBody>
      </p:sp>
      <p:sp>
        <p:nvSpPr>
          <p:cNvPr id="3" name="Объект 2">
            <a:extLst>
              <a:ext uri="{FF2B5EF4-FFF2-40B4-BE49-F238E27FC236}">
                <a16:creationId xmlns:a16="http://schemas.microsoft.com/office/drawing/2014/main" id="{40D4F486-35DC-D949-A2A5-85FB507C8041}"/>
              </a:ext>
            </a:extLst>
          </p:cNvPr>
          <p:cNvSpPr>
            <a:spLocks noGrp="1"/>
          </p:cNvSpPr>
          <p:nvPr>
            <p:ph idx="1"/>
          </p:nvPr>
        </p:nvSpPr>
        <p:spPr>
          <a:xfrm>
            <a:off x="6517154" y="0"/>
            <a:ext cx="5596954" cy="6690147"/>
          </a:xfrm>
        </p:spPr>
        <p:txBody>
          <a:bodyPr>
            <a:noAutofit/>
          </a:bodyPr>
          <a:lstStyle/>
          <a:p>
            <a:pPr marL="0" indent="0">
              <a:buNone/>
            </a:pPr>
            <a:r>
              <a:rPr lang="uk-UA" sz="2400" b="1" dirty="0">
                <a:solidFill>
                  <a:srgbClr val="FF0000"/>
                </a:solidFill>
                <a:latin typeface="Arial" panose="020B0604020202020204" pitchFamily="34" charset="0"/>
                <a:cs typeface="Arial" panose="020B0604020202020204" pitchFamily="34" charset="0"/>
              </a:rPr>
              <a:t>Основоположним геополітичним фактором сили за Мехеном є використання морів та контроль над ними</a:t>
            </a:r>
            <a:r>
              <a:rPr lang="uk-UA" sz="2400" b="1" dirty="0">
                <a:solidFill>
                  <a:srgbClr val="7030A0"/>
                </a:solidFill>
                <a:latin typeface="Arial" panose="020B0604020202020204" pitchFamily="34" charset="0"/>
                <a:cs typeface="Arial" panose="020B0604020202020204" pitchFamily="34" charset="0"/>
              </a:rPr>
              <a:t> </a:t>
            </a:r>
          </a:p>
          <a:p>
            <a:pPr marL="0" indent="0">
              <a:buNone/>
            </a:pPr>
            <a:r>
              <a:rPr lang="uk-UA" sz="2400" b="1" dirty="0">
                <a:solidFill>
                  <a:srgbClr val="7030A0"/>
                </a:solidFill>
                <a:latin typeface="Arial" panose="020B0604020202020204" pitchFamily="34" charset="0"/>
                <a:cs typeface="Arial" panose="020B0604020202020204" pitchFamily="34" charset="0"/>
              </a:rPr>
              <a:t>Адмірал вивів </a:t>
            </a:r>
            <a:r>
              <a:rPr lang="uk-UA" sz="2400" b="1" i="1" u="sng" dirty="0">
                <a:solidFill>
                  <a:srgbClr val="FF0000"/>
                </a:solidFill>
                <a:latin typeface="Arial" panose="020B0604020202020204" pitchFamily="34" charset="0"/>
                <a:cs typeface="Arial" panose="020B0604020202020204" pitchFamily="34" charset="0"/>
              </a:rPr>
              <a:t>формулу морської сили держави</a:t>
            </a:r>
            <a:endParaRPr lang="uk-UA" sz="2400" b="1" u="sng" dirty="0">
              <a:solidFill>
                <a:srgbClr val="7030A0"/>
              </a:solidFill>
              <a:latin typeface="Arial" panose="020B0604020202020204" pitchFamily="34" charset="0"/>
              <a:cs typeface="Arial" panose="020B0604020202020204" pitchFamily="34" charset="0"/>
            </a:endParaRPr>
          </a:p>
          <a:p>
            <a:pPr marL="0" indent="0">
              <a:buNone/>
            </a:pPr>
            <a:r>
              <a:rPr lang="en" sz="2800" b="1" dirty="0">
                <a:solidFill>
                  <a:srgbClr val="4915E8"/>
                </a:solidFill>
              </a:rPr>
              <a:t>SP = N + </a:t>
            </a:r>
            <a:r>
              <a:rPr lang="ru-RU" sz="2800" b="1" dirty="0">
                <a:solidFill>
                  <a:srgbClr val="4915E8"/>
                </a:solidFill>
              </a:rPr>
              <a:t>ММ + </a:t>
            </a:r>
            <a:r>
              <a:rPr lang="en" sz="2800" b="1" dirty="0">
                <a:solidFill>
                  <a:srgbClr val="4915E8"/>
                </a:solidFill>
              </a:rPr>
              <a:t>NB</a:t>
            </a:r>
            <a:endParaRPr lang="ru-RU" sz="2800" b="1" dirty="0">
              <a:solidFill>
                <a:srgbClr val="4915E8"/>
              </a:solidFill>
            </a:endParaRPr>
          </a:p>
          <a:p>
            <a:pPr marL="0" indent="0">
              <a:buNone/>
            </a:pPr>
            <a:r>
              <a:rPr lang="uk-UA" sz="2400" b="1" dirty="0">
                <a:solidFill>
                  <a:srgbClr val="4915E8"/>
                </a:solidFill>
                <a:latin typeface="Arial" panose="020B0604020202020204" pitchFamily="34" charset="0"/>
                <a:cs typeface="Arial" panose="020B0604020202020204" pitchFamily="34" charset="0"/>
              </a:rPr>
              <a:t>морська сила держави </a:t>
            </a:r>
            <a:r>
              <a:rPr lang="ru-RU" sz="2400" b="1" dirty="0">
                <a:solidFill>
                  <a:srgbClr val="4915E8"/>
                </a:solidFill>
              </a:rPr>
              <a:t>(</a:t>
            </a:r>
            <a:r>
              <a:rPr lang="en" sz="2400" b="1" dirty="0">
                <a:solidFill>
                  <a:srgbClr val="4915E8"/>
                </a:solidFill>
              </a:rPr>
              <a:t>sea power) </a:t>
            </a:r>
            <a:r>
              <a:rPr lang="uk-UA" sz="2400" b="1" dirty="0">
                <a:solidFill>
                  <a:srgbClr val="4915E8"/>
                </a:solidFill>
                <a:latin typeface="Arial" panose="020B0604020202020204" pitchFamily="34" charset="0"/>
                <a:cs typeface="Arial" panose="020B0604020202020204" pitchFamily="34" charset="0"/>
              </a:rPr>
              <a:t>= військовий флот </a:t>
            </a:r>
            <a:r>
              <a:rPr lang="ru-RU" sz="2400" b="1" dirty="0">
                <a:solidFill>
                  <a:srgbClr val="4915E8"/>
                </a:solidFill>
              </a:rPr>
              <a:t>(</a:t>
            </a:r>
            <a:r>
              <a:rPr lang="en" sz="2400" b="1" dirty="0">
                <a:solidFill>
                  <a:srgbClr val="4915E8"/>
                </a:solidFill>
              </a:rPr>
              <a:t>navy) </a:t>
            </a:r>
            <a:r>
              <a:rPr lang="uk-UA" sz="2400" b="1" dirty="0">
                <a:solidFill>
                  <a:srgbClr val="4915E8"/>
                </a:solidFill>
                <a:latin typeface="Arial" panose="020B0604020202020204" pitchFamily="34" charset="0"/>
                <a:cs typeface="Arial" panose="020B0604020202020204" pitchFamily="34" charset="0"/>
              </a:rPr>
              <a:t>+ торговельний флот </a:t>
            </a:r>
            <a:r>
              <a:rPr lang="ru-RU" sz="2400" b="1" dirty="0">
                <a:solidFill>
                  <a:srgbClr val="4915E8"/>
                </a:solidFill>
              </a:rPr>
              <a:t>(</a:t>
            </a:r>
            <a:r>
              <a:rPr lang="en" sz="2400" b="1" dirty="0">
                <a:solidFill>
                  <a:srgbClr val="4915E8"/>
                </a:solidFill>
              </a:rPr>
              <a:t>merchant marine) </a:t>
            </a:r>
            <a:r>
              <a:rPr lang="uk-UA" sz="2400" b="1" dirty="0">
                <a:solidFill>
                  <a:srgbClr val="4915E8"/>
                </a:solidFill>
                <a:latin typeface="Arial" panose="020B0604020202020204" pitchFamily="34" charset="0"/>
                <a:cs typeface="Arial" panose="020B0604020202020204" pitchFamily="34" charset="0"/>
              </a:rPr>
              <a:t>+ військово-морські бази </a:t>
            </a:r>
            <a:r>
              <a:rPr lang="ru-RU" sz="2400" b="1" dirty="0">
                <a:solidFill>
                  <a:srgbClr val="4915E8"/>
                </a:solidFill>
              </a:rPr>
              <a:t>(</a:t>
            </a:r>
            <a:r>
              <a:rPr lang="en" sz="2400" b="1" dirty="0">
                <a:solidFill>
                  <a:srgbClr val="4915E8"/>
                </a:solidFill>
              </a:rPr>
              <a:t>naval bases</a:t>
            </a:r>
            <a:r>
              <a:rPr lang="uk-UA" sz="2400" b="1" dirty="0">
                <a:solidFill>
                  <a:srgbClr val="4915E8"/>
                </a:solidFill>
              </a:rPr>
              <a:t>)</a:t>
            </a:r>
            <a:endParaRPr lang="uk-UA" sz="2400" b="1"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43107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18000">
              <a:schemeClr val="accent3">
                <a:lumMod val="20000"/>
                <a:lumOff val="80000"/>
              </a:schemeClr>
            </a:gs>
            <a:gs pos="43000">
              <a:schemeClr val="accent1">
                <a:lumMod val="45000"/>
                <a:lumOff val="55000"/>
              </a:schemeClr>
            </a:gs>
            <a:gs pos="6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60E818B4-465D-8D41-A076-63FA211A6710}"/>
              </a:ext>
            </a:extLst>
          </p:cNvPr>
          <p:cNvPicPr>
            <a:picLocks noChangeAspect="1"/>
          </p:cNvPicPr>
          <p:nvPr/>
        </p:nvPicPr>
        <p:blipFill>
          <a:blip r:embed="rId2"/>
          <a:stretch>
            <a:fillRect/>
          </a:stretch>
        </p:blipFill>
        <p:spPr>
          <a:xfrm>
            <a:off x="805959" y="4107676"/>
            <a:ext cx="4135120" cy="2761372"/>
          </a:xfrm>
          <a:prstGeom prst="rect">
            <a:avLst/>
          </a:prstGeom>
          <a:effectLst>
            <a:softEdge rad="127000"/>
          </a:effectLst>
        </p:spPr>
      </p:pic>
      <p:sp>
        <p:nvSpPr>
          <p:cNvPr id="3" name="Прямоугольник 2">
            <a:extLst>
              <a:ext uri="{FF2B5EF4-FFF2-40B4-BE49-F238E27FC236}">
                <a16:creationId xmlns:a16="http://schemas.microsoft.com/office/drawing/2014/main" id="{7BA0E932-8165-594D-9765-3DDEECE37CB4}"/>
              </a:ext>
            </a:extLst>
          </p:cNvPr>
          <p:cNvSpPr/>
          <p:nvPr/>
        </p:nvSpPr>
        <p:spPr>
          <a:xfrm>
            <a:off x="5756967" y="0"/>
            <a:ext cx="6328353" cy="6555641"/>
          </a:xfrm>
          <a:prstGeom prst="rect">
            <a:avLst/>
          </a:prstGeom>
        </p:spPr>
        <p:txBody>
          <a:bodyPr wrap="square">
            <a:spAutoFit/>
          </a:bodyPr>
          <a:lstStyle/>
          <a:p>
            <a:r>
              <a:rPr lang="uk-UA" sz="2000" b="1" dirty="0">
                <a:solidFill>
                  <a:srgbClr val="002060"/>
                </a:solidFill>
                <a:latin typeface="Arial" panose="020B0604020202020204" pitchFamily="34" charset="0"/>
                <a:cs typeface="Arial" panose="020B0604020202020204" pitchFamily="34" charset="0"/>
              </a:rPr>
              <a:t>Вихідним елементом морської сили є вільна морська торгівля, для захисту якої необхідні військово-морський флот та військово-морські бази. </a:t>
            </a:r>
            <a:r>
              <a:rPr lang="uk-UA" sz="2000" b="1" dirty="0">
                <a:solidFill>
                  <a:srgbClr val="FF0000"/>
                </a:solidFill>
              </a:rPr>
              <a:t>«Вигідна морська торгівля має особливу цінність для будь-якої країни і в силу цього є джерелом воєн. Зіткнення інтересів, роздратування, що породжувалося спробами домогтися більшої частки у вигодах морської торгівлі, якщо не захопити її повністю, приводили до воєн. Колонізація, захоплення морських комунікацій та інші дії держав, що прагнуть до монополізації торгівлі, – все це вело до воєн: тому історія морської сили ... є в значній мірі і військова історія» (А. Мехен).</a:t>
            </a:r>
            <a:endParaRPr lang="uk-UA" sz="2000" b="1" dirty="0">
              <a:solidFill>
                <a:srgbClr val="FF0000"/>
              </a:solidFill>
              <a:latin typeface="Arial" panose="020B0604020202020204" pitchFamily="34" charset="0"/>
              <a:cs typeface="Arial" panose="020B0604020202020204" pitchFamily="34" charset="0"/>
            </a:endParaRPr>
          </a:p>
          <a:p>
            <a:r>
              <a:rPr lang="uk-UA" sz="2000" b="1" dirty="0">
                <a:solidFill>
                  <a:srgbClr val="002060"/>
                </a:solidFill>
                <a:latin typeface="Arial" panose="020B0604020202020204" pitchFamily="34" charset="0"/>
                <a:cs typeface="Arial" panose="020B0604020202020204" pitchFamily="34" charset="0"/>
              </a:rPr>
              <a:t>Військово-політичні і економічні чинники посилюють один одного, виділяючи </a:t>
            </a:r>
            <a:r>
              <a:rPr lang="uk-UA" sz="2000" b="1" dirty="0">
                <a:solidFill>
                  <a:srgbClr val="4915E8"/>
                </a:solidFill>
                <a:latin typeface="Arial" panose="020B0604020202020204" pitchFamily="34" charset="0"/>
                <a:cs typeface="Arial" panose="020B0604020202020204" pitchFamily="34" charset="0"/>
              </a:rPr>
              <a:t>три основні чинники морської сили</a:t>
            </a:r>
            <a:r>
              <a:rPr lang="uk-UA" sz="2000" b="1" dirty="0">
                <a:solidFill>
                  <a:srgbClr val="7030A0"/>
                </a:solidFill>
                <a:latin typeface="Arial" panose="020B0604020202020204" pitchFamily="34" charset="0"/>
                <a:cs typeface="Arial" panose="020B0604020202020204" pitchFamily="34" charset="0"/>
              </a:rPr>
              <a:t>: </a:t>
            </a:r>
          </a:p>
          <a:p>
            <a:pPr>
              <a:buFont typeface="Wingdings" pitchFamily="2" charset="2"/>
              <a:buChar char="Ø"/>
            </a:pPr>
            <a:r>
              <a:rPr lang="uk-UA" sz="2000" b="1" dirty="0">
                <a:solidFill>
                  <a:srgbClr val="002060"/>
                </a:solidFill>
                <a:latin typeface="Arial" panose="020B0604020202020204" pitchFamily="34" charset="0"/>
                <a:cs typeface="Arial" panose="020B0604020202020204" pitchFamily="34" charset="0"/>
              </a:rPr>
              <a:t>виробництво товарів із необхідністю їх подальшого обміну; </a:t>
            </a:r>
          </a:p>
          <a:p>
            <a:pPr>
              <a:buFont typeface="Wingdings" pitchFamily="2" charset="2"/>
              <a:buChar char="Ø"/>
            </a:pPr>
            <a:r>
              <a:rPr lang="uk-UA" sz="2000" b="1" dirty="0">
                <a:solidFill>
                  <a:srgbClr val="002060"/>
                </a:solidFill>
                <a:latin typeface="Arial" panose="020B0604020202020204" pitchFamily="34" charset="0"/>
                <a:cs typeface="Arial" panose="020B0604020202020204" pitchFamily="34" charset="0"/>
              </a:rPr>
              <a:t>навігація, яка реалізує цей обмін товарами;</a:t>
            </a:r>
          </a:p>
          <a:p>
            <a:pPr>
              <a:buFont typeface="Wingdings" pitchFamily="2" charset="2"/>
              <a:buChar char="Ø"/>
            </a:pPr>
            <a:r>
              <a:rPr lang="uk-UA" sz="2000" b="1" dirty="0">
                <a:solidFill>
                  <a:srgbClr val="002060"/>
                </a:solidFill>
                <a:latin typeface="Arial" panose="020B0604020202020204" pitchFamily="34" charset="0"/>
                <a:cs typeface="Arial" panose="020B0604020202020204" pitchFamily="34" charset="0"/>
              </a:rPr>
              <a:t> колонії, які полегшують і розширюють навігацію</a:t>
            </a:r>
            <a:r>
              <a:rPr lang="ru-UA" sz="2000" b="1" dirty="0">
                <a:solidFill>
                  <a:srgbClr val="002060"/>
                </a:solidFill>
                <a:latin typeface="Arial" panose="020B0604020202020204" pitchFamily="34" charset="0"/>
                <a:cs typeface="Arial" panose="020B0604020202020204" pitchFamily="34" charset="0"/>
              </a:rPr>
              <a:t> </a:t>
            </a:r>
          </a:p>
        </p:txBody>
      </p:sp>
      <p:pic>
        <p:nvPicPr>
          <p:cNvPr id="4" name="Рисунок 3">
            <a:extLst>
              <a:ext uri="{FF2B5EF4-FFF2-40B4-BE49-F238E27FC236}">
                <a16:creationId xmlns:a16="http://schemas.microsoft.com/office/drawing/2014/main" id="{C51DB3A1-710D-3442-8C26-CFDB362F10CD}"/>
              </a:ext>
            </a:extLst>
          </p:cNvPr>
          <p:cNvPicPr>
            <a:picLocks noChangeAspect="1"/>
          </p:cNvPicPr>
          <p:nvPr/>
        </p:nvPicPr>
        <p:blipFill>
          <a:blip r:embed="rId3"/>
          <a:stretch>
            <a:fillRect/>
          </a:stretch>
        </p:blipFill>
        <p:spPr>
          <a:xfrm>
            <a:off x="308726" y="0"/>
            <a:ext cx="5129586" cy="4107676"/>
          </a:xfrm>
          <a:prstGeom prst="rect">
            <a:avLst/>
          </a:prstGeom>
          <a:effectLst>
            <a:softEdge rad="127000"/>
          </a:effectLst>
        </p:spPr>
      </p:pic>
    </p:spTree>
    <p:extLst>
      <p:ext uri="{BB962C8B-B14F-4D97-AF65-F5344CB8AC3E}">
        <p14:creationId xmlns:p14="http://schemas.microsoft.com/office/powerpoint/2010/main" val="3072485573"/>
      </p:ext>
    </p:extLst>
  </p:cSld>
  <p:clrMapOvr>
    <a:masterClrMapping/>
  </p:clrMapOvr>
</p:sld>
</file>

<file path=ppt/theme/theme1.xml><?xml version="1.0" encoding="utf-8"?>
<a:theme xmlns:a="http://schemas.openxmlformats.org/drawingml/2006/main" name="Рамка">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docProps/app.xml><?xml version="1.0" encoding="utf-8"?>
<Properties xmlns="http://schemas.openxmlformats.org/officeDocument/2006/extended-properties" xmlns:vt="http://schemas.openxmlformats.org/officeDocument/2006/docPropsVTypes">
  <Template>Рамка</Template>
  <TotalTime>3806</TotalTime>
  <Words>3366</Words>
  <Application>Microsoft Macintosh PowerPoint</Application>
  <PresentationFormat>Широкоэкранный</PresentationFormat>
  <Paragraphs>136</Paragraphs>
  <Slides>31</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31</vt:i4>
      </vt:variant>
    </vt:vector>
  </HeadingPairs>
  <TitlesOfParts>
    <vt:vector size="37" baseType="lpstr">
      <vt:lpstr>Arial</vt:lpstr>
      <vt:lpstr>Corbel</vt:lpstr>
      <vt:lpstr>Symbol</vt:lpstr>
      <vt:lpstr>Wingdings</vt:lpstr>
      <vt:lpstr>Wingdings 2</vt:lpstr>
      <vt:lpstr>Рамка</vt:lpstr>
      <vt:lpstr>Класична  англо-американська геополітика</vt:lpstr>
      <vt:lpstr>ПЛАН 1. Особливості англо-американської геополітики 2. Концепція морської могутності  А. Мехена  3. Теорія Хартленда Г. Маккіндера 4. Теорія Римленда Н. Спайкмена </vt:lpstr>
      <vt:lpstr>Презентация PowerPoint</vt:lpstr>
      <vt:lpstr>Альфред Мехен (1840 – 1914)</vt:lpstr>
      <vt:lpstr>Презентация PowerPoint</vt:lpstr>
      <vt:lpstr>Презентация PowerPoint</vt:lpstr>
      <vt:lpstr>Презентация PowerPoint</vt:lpstr>
      <vt:lpstr>Військово-морський  коледж підвищення кваліфікації морських офіцерів у Нью-Порті, президентом якого  у 1886-88 та 1892-1893 був А. Мехен</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ГЕЛФОРД ДЖОН МАККІНДЕР (1861 – 1947)</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Pax Britannica</vt:lpstr>
      <vt:lpstr>НіколасСпікмен 1893 - 1943</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Класична англо-саксонська геополітика</dc:title>
  <dc:creator>Microsoft Office User</dc:creator>
  <cp:lastModifiedBy>Microsoft Office User</cp:lastModifiedBy>
  <cp:revision>56</cp:revision>
  <dcterms:created xsi:type="dcterms:W3CDTF">2020-05-05T18:02:22Z</dcterms:created>
  <dcterms:modified xsi:type="dcterms:W3CDTF">2024-05-14T14:05:56Z</dcterms:modified>
</cp:coreProperties>
</file>