
<file path=[Content_Types].xml><?xml version="1.0" encoding="utf-8"?>
<Types xmlns="http://schemas.openxmlformats.org/package/2006/content-types">
  <Default Extension="jfif"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59" r:id="rId5"/>
    <p:sldId id="270" r:id="rId6"/>
    <p:sldId id="269" r:id="rId7"/>
    <p:sldId id="268" r:id="rId8"/>
    <p:sldId id="267" r:id="rId9"/>
    <p:sldId id="266" r:id="rId10"/>
    <p:sldId id="265" r:id="rId11"/>
    <p:sldId id="271" r:id="rId12"/>
    <p:sldId id="274" r:id="rId13"/>
    <p:sldId id="275" r:id="rId14"/>
    <p:sldId id="279" r:id="rId15"/>
    <p:sldId id="273" r:id="rId16"/>
    <p:sldId id="276" r:id="rId17"/>
    <p:sldId id="278" r:id="rId18"/>
    <p:sldId id="277" r:id="rId19"/>
    <p:sldId id="283" r:id="rId20"/>
    <p:sldId id="284" r:id="rId21"/>
    <p:sldId id="285" r:id="rId22"/>
    <p:sldId id="282" r:id="rId23"/>
    <p:sldId id="281" r:id="rId24"/>
    <p:sldId id="280" r:id="rId25"/>
    <p:sldId id="287" r:id="rId26"/>
    <p:sldId id="272" r:id="rId27"/>
    <p:sldId id="286" r:id="rId28"/>
    <p:sldId id="264" r:id="rId29"/>
    <p:sldId id="263" r:id="rId30"/>
    <p:sldId id="262" r:id="rId31"/>
    <p:sldId id="261" r:id="rId32"/>
    <p:sldId id="28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8" d="100"/>
          <a:sy n="78" d="100"/>
        </p:scale>
        <p:origin x="45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D4D2C68E-867C-47CD-89BA-CDCDDCC41722}" type="datetimeFigureOut">
              <a:rPr lang="uk-UA" smtClean="0"/>
              <a:t>21.03.2020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7A493E-CBF1-4713-9F2C-78E4D1C53948}" type="slidenum">
              <a:rPr lang="uk-UA" smtClean="0"/>
              <a:t>‹#›</a:t>
            </a:fld>
            <a:endParaRPr lang="uk-UA"/>
          </a:p>
        </p:txBody>
      </p:sp>
    </p:spTree>
    <p:extLst>
      <p:ext uri="{BB962C8B-B14F-4D97-AF65-F5344CB8AC3E}">
        <p14:creationId xmlns:p14="http://schemas.microsoft.com/office/powerpoint/2010/main" val="529842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4D2C68E-867C-47CD-89BA-CDCDDCC41722}" type="datetimeFigureOut">
              <a:rPr lang="uk-UA" smtClean="0"/>
              <a:t>21.03.2020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27A493E-CBF1-4713-9F2C-78E4D1C53948}" type="slidenum">
              <a:rPr lang="uk-UA" smtClean="0"/>
              <a:t>‹#›</a:t>
            </a:fld>
            <a:endParaRPr lang="uk-UA"/>
          </a:p>
        </p:txBody>
      </p:sp>
    </p:spTree>
    <p:extLst>
      <p:ext uri="{BB962C8B-B14F-4D97-AF65-F5344CB8AC3E}">
        <p14:creationId xmlns:p14="http://schemas.microsoft.com/office/powerpoint/2010/main" val="2312813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4D2C68E-867C-47CD-89BA-CDCDDCC41722}" type="datetimeFigureOut">
              <a:rPr lang="uk-UA" smtClean="0"/>
              <a:t>21.03.2020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27A493E-CBF1-4713-9F2C-78E4D1C53948}" type="slidenum">
              <a:rPr lang="uk-UA" smtClean="0"/>
              <a:t>‹#›</a:t>
            </a:fld>
            <a:endParaRPr lang="uk-UA"/>
          </a:p>
        </p:txBody>
      </p:sp>
    </p:spTree>
    <p:extLst>
      <p:ext uri="{BB962C8B-B14F-4D97-AF65-F5344CB8AC3E}">
        <p14:creationId xmlns:p14="http://schemas.microsoft.com/office/powerpoint/2010/main" val="3896279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4D2C68E-867C-47CD-89BA-CDCDDCC41722}" type="datetimeFigureOut">
              <a:rPr lang="uk-UA" smtClean="0"/>
              <a:t>21.03.2020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27A493E-CBF1-4713-9F2C-78E4D1C53948}" type="slidenum">
              <a:rPr lang="uk-UA" smtClean="0"/>
              <a:t>‹#›</a:t>
            </a:fld>
            <a:endParaRPr lang="uk-UA"/>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58212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4D2C68E-867C-47CD-89BA-CDCDDCC41722}" type="datetimeFigureOut">
              <a:rPr lang="uk-UA" smtClean="0"/>
              <a:t>21.03.2020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27A493E-CBF1-4713-9F2C-78E4D1C53948}" type="slidenum">
              <a:rPr lang="uk-UA" smtClean="0"/>
              <a:t>‹#›</a:t>
            </a:fld>
            <a:endParaRPr lang="uk-UA"/>
          </a:p>
        </p:txBody>
      </p:sp>
    </p:spTree>
    <p:extLst>
      <p:ext uri="{BB962C8B-B14F-4D97-AF65-F5344CB8AC3E}">
        <p14:creationId xmlns:p14="http://schemas.microsoft.com/office/powerpoint/2010/main" val="2884344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D4D2C68E-867C-47CD-89BA-CDCDDCC41722}" type="datetimeFigureOut">
              <a:rPr lang="uk-UA" smtClean="0"/>
              <a:t>21.03.2020</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D27A493E-CBF1-4713-9F2C-78E4D1C53948}" type="slidenum">
              <a:rPr lang="uk-UA" smtClean="0"/>
              <a:t>‹#›</a:t>
            </a:fld>
            <a:endParaRPr lang="uk-UA"/>
          </a:p>
        </p:txBody>
      </p:sp>
    </p:spTree>
    <p:extLst>
      <p:ext uri="{BB962C8B-B14F-4D97-AF65-F5344CB8AC3E}">
        <p14:creationId xmlns:p14="http://schemas.microsoft.com/office/powerpoint/2010/main" val="446286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D4D2C68E-867C-47CD-89BA-CDCDDCC41722}" type="datetimeFigureOut">
              <a:rPr lang="uk-UA" smtClean="0"/>
              <a:t>21.03.2020</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D27A493E-CBF1-4713-9F2C-78E4D1C53948}" type="slidenum">
              <a:rPr lang="uk-UA" smtClean="0"/>
              <a:t>‹#›</a:t>
            </a:fld>
            <a:endParaRPr lang="uk-UA"/>
          </a:p>
        </p:txBody>
      </p:sp>
    </p:spTree>
    <p:extLst>
      <p:ext uri="{BB962C8B-B14F-4D97-AF65-F5344CB8AC3E}">
        <p14:creationId xmlns:p14="http://schemas.microsoft.com/office/powerpoint/2010/main" val="3693151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4D2C68E-867C-47CD-89BA-CDCDDCC41722}" type="datetimeFigureOut">
              <a:rPr lang="uk-UA" smtClean="0"/>
              <a:t>21.03.2020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7A493E-CBF1-4713-9F2C-78E4D1C53948}" type="slidenum">
              <a:rPr lang="uk-UA" smtClean="0"/>
              <a:t>‹#›</a:t>
            </a:fld>
            <a:endParaRPr lang="uk-UA"/>
          </a:p>
        </p:txBody>
      </p:sp>
    </p:spTree>
    <p:extLst>
      <p:ext uri="{BB962C8B-B14F-4D97-AF65-F5344CB8AC3E}">
        <p14:creationId xmlns:p14="http://schemas.microsoft.com/office/powerpoint/2010/main" val="2132095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4D2C68E-867C-47CD-89BA-CDCDDCC41722}" type="datetimeFigureOut">
              <a:rPr lang="uk-UA" smtClean="0"/>
              <a:t>21.03.2020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7A493E-CBF1-4713-9F2C-78E4D1C53948}" type="slidenum">
              <a:rPr lang="uk-UA" smtClean="0"/>
              <a:t>‹#›</a:t>
            </a:fld>
            <a:endParaRPr lang="uk-UA"/>
          </a:p>
        </p:txBody>
      </p:sp>
    </p:spTree>
    <p:extLst>
      <p:ext uri="{BB962C8B-B14F-4D97-AF65-F5344CB8AC3E}">
        <p14:creationId xmlns:p14="http://schemas.microsoft.com/office/powerpoint/2010/main" val="3055856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4D2C68E-867C-47CD-89BA-CDCDDCC41722}" type="datetimeFigureOut">
              <a:rPr lang="uk-UA" smtClean="0"/>
              <a:t>21.03.2020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7A493E-CBF1-4713-9F2C-78E4D1C53948}" type="slidenum">
              <a:rPr lang="uk-UA" smtClean="0"/>
              <a:t>‹#›</a:t>
            </a:fld>
            <a:endParaRPr lang="uk-UA"/>
          </a:p>
        </p:txBody>
      </p:sp>
    </p:spTree>
    <p:extLst>
      <p:ext uri="{BB962C8B-B14F-4D97-AF65-F5344CB8AC3E}">
        <p14:creationId xmlns:p14="http://schemas.microsoft.com/office/powerpoint/2010/main" val="318364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4D2C68E-867C-47CD-89BA-CDCDDCC41722}" type="datetimeFigureOut">
              <a:rPr lang="uk-UA" smtClean="0"/>
              <a:t>21.03.2020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27A493E-CBF1-4713-9F2C-78E4D1C53948}" type="slidenum">
              <a:rPr lang="uk-UA" smtClean="0"/>
              <a:t>‹#›</a:t>
            </a:fld>
            <a:endParaRPr lang="uk-UA"/>
          </a:p>
        </p:txBody>
      </p:sp>
    </p:spTree>
    <p:extLst>
      <p:ext uri="{BB962C8B-B14F-4D97-AF65-F5344CB8AC3E}">
        <p14:creationId xmlns:p14="http://schemas.microsoft.com/office/powerpoint/2010/main" val="650838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4D2C68E-867C-47CD-89BA-CDCDDCC41722}" type="datetimeFigureOut">
              <a:rPr lang="uk-UA" smtClean="0"/>
              <a:t>21.03.2020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27A493E-CBF1-4713-9F2C-78E4D1C53948}" type="slidenum">
              <a:rPr lang="uk-UA" smtClean="0"/>
              <a:t>‹#›</a:t>
            </a:fld>
            <a:endParaRPr lang="uk-UA"/>
          </a:p>
        </p:txBody>
      </p:sp>
    </p:spTree>
    <p:extLst>
      <p:ext uri="{BB962C8B-B14F-4D97-AF65-F5344CB8AC3E}">
        <p14:creationId xmlns:p14="http://schemas.microsoft.com/office/powerpoint/2010/main" val="1979222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4D2C68E-867C-47CD-89BA-CDCDDCC41722}" type="datetimeFigureOut">
              <a:rPr lang="uk-UA" smtClean="0"/>
              <a:t>21.03.2020</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D27A493E-CBF1-4713-9F2C-78E4D1C53948}" type="slidenum">
              <a:rPr lang="uk-UA" smtClean="0"/>
              <a:t>‹#›</a:t>
            </a:fld>
            <a:endParaRPr lang="uk-UA"/>
          </a:p>
        </p:txBody>
      </p:sp>
    </p:spTree>
    <p:extLst>
      <p:ext uri="{BB962C8B-B14F-4D97-AF65-F5344CB8AC3E}">
        <p14:creationId xmlns:p14="http://schemas.microsoft.com/office/powerpoint/2010/main" val="3127388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4D2C68E-867C-47CD-89BA-CDCDDCC41722}" type="datetimeFigureOut">
              <a:rPr lang="uk-UA" smtClean="0"/>
              <a:t>21.03.2020</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D27A493E-CBF1-4713-9F2C-78E4D1C53948}" type="slidenum">
              <a:rPr lang="uk-UA" smtClean="0"/>
              <a:t>‹#›</a:t>
            </a:fld>
            <a:endParaRPr lang="uk-UA"/>
          </a:p>
        </p:txBody>
      </p:sp>
    </p:spTree>
    <p:extLst>
      <p:ext uri="{BB962C8B-B14F-4D97-AF65-F5344CB8AC3E}">
        <p14:creationId xmlns:p14="http://schemas.microsoft.com/office/powerpoint/2010/main" val="2525238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D4D2C68E-867C-47CD-89BA-CDCDDCC41722}" type="datetimeFigureOut">
              <a:rPr lang="uk-UA" smtClean="0"/>
              <a:t>21.03.2020</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D27A493E-CBF1-4713-9F2C-78E4D1C53948}" type="slidenum">
              <a:rPr lang="uk-UA" smtClean="0"/>
              <a:t>‹#›</a:t>
            </a:fld>
            <a:endParaRPr lang="uk-UA"/>
          </a:p>
        </p:txBody>
      </p:sp>
    </p:spTree>
    <p:extLst>
      <p:ext uri="{BB962C8B-B14F-4D97-AF65-F5344CB8AC3E}">
        <p14:creationId xmlns:p14="http://schemas.microsoft.com/office/powerpoint/2010/main" val="2079313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4D2C68E-867C-47CD-89BA-CDCDDCC41722}" type="datetimeFigureOut">
              <a:rPr lang="uk-UA" smtClean="0"/>
              <a:t>21.03.2020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27A493E-CBF1-4713-9F2C-78E4D1C53948}" type="slidenum">
              <a:rPr lang="uk-UA" smtClean="0"/>
              <a:t>‹#›</a:t>
            </a:fld>
            <a:endParaRPr lang="uk-UA"/>
          </a:p>
        </p:txBody>
      </p:sp>
    </p:spTree>
    <p:extLst>
      <p:ext uri="{BB962C8B-B14F-4D97-AF65-F5344CB8AC3E}">
        <p14:creationId xmlns:p14="http://schemas.microsoft.com/office/powerpoint/2010/main" val="178712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4D2C68E-867C-47CD-89BA-CDCDDCC41722}" type="datetimeFigureOut">
              <a:rPr lang="uk-UA" smtClean="0"/>
              <a:t>21.03.2020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27A493E-CBF1-4713-9F2C-78E4D1C53948}" type="slidenum">
              <a:rPr lang="uk-UA" smtClean="0"/>
              <a:t>‹#›</a:t>
            </a:fld>
            <a:endParaRPr lang="uk-UA"/>
          </a:p>
        </p:txBody>
      </p:sp>
    </p:spTree>
    <p:extLst>
      <p:ext uri="{BB962C8B-B14F-4D97-AF65-F5344CB8AC3E}">
        <p14:creationId xmlns:p14="http://schemas.microsoft.com/office/powerpoint/2010/main" val="1737260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D4D2C68E-867C-47CD-89BA-CDCDDCC41722}" type="datetimeFigureOut">
              <a:rPr lang="uk-UA" smtClean="0"/>
              <a:t>21.03.2020</a:t>
            </a:fld>
            <a:endParaRPr lang="uk-UA"/>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uk-UA"/>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27A493E-CBF1-4713-9F2C-78E4D1C53948}" type="slidenum">
              <a:rPr lang="uk-UA" smtClean="0"/>
              <a:t>‹#›</a:t>
            </a:fld>
            <a:endParaRPr lang="uk-UA"/>
          </a:p>
        </p:txBody>
      </p:sp>
    </p:spTree>
    <p:extLst>
      <p:ext uri="{BB962C8B-B14F-4D97-AF65-F5344CB8AC3E}">
        <p14:creationId xmlns:p14="http://schemas.microsoft.com/office/powerpoint/2010/main" val="301661244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9FCAF1-7467-49BA-8FAA-B9F8D8C61FA6}"/>
              </a:ext>
            </a:extLst>
          </p:cNvPr>
          <p:cNvSpPr>
            <a:spLocks noGrp="1"/>
          </p:cNvSpPr>
          <p:nvPr>
            <p:ph type="ctrTitle"/>
          </p:nvPr>
        </p:nvSpPr>
        <p:spPr>
          <a:xfrm>
            <a:off x="321276" y="321275"/>
            <a:ext cx="11870723" cy="6264875"/>
          </a:xfrm>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pPr algn="l"/>
            <a:r>
              <a:rPr lang="uk-UA" sz="3100" b="1" kern="0" dirty="0">
                <a:latin typeface="Times New Roman" panose="02020603050405020304" pitchFamily="18" charset="0"/>
                <a:cs typeface="Times New Roman" panose="02020603050405020304" pitchFamily="18" charset="0"/>
              </a:rPr>
              <a:t>лекція 3. стратегія ціноутворення і цінова політика підприємства готельної індустрії в умовах ринкової економіки</a:t>
            </a:r>
            <a:br>
              <a:rPr lang="uk-UA" sz="3100" b="1" kern="0" dirty="0">
                <a:latin typeface="Times New Roman" panose="02020603050405020304" pitchFamily="18" charset="0"/>
                <a:cs typeface="Times New Roman" panose="02020603050405020304" pitchFamily="18" charset="0"/>
              </a:rPr>
            </a:br>
            <a:br>
              <a:rPr lang="uk-UA" sz="3100" b="1" kern="0" dirty="0">
                <a:latin typeface="Times New Roman" panose="02020603050405020304" pitchFamily="18" charset="0"/>
                <a:cs typeface="Times New Roman" panose="02020603050405020304" pitchFamily="18" charset="0"/>
              </a:rPr>
            </a:br>
            <a:br>
              <a:rPr lang="uk-UA" sz="3100" b="1" kern="0" dirty="0">
                <a:latin typeface="Times New Roman" panose="02020603050405020304" pitchFamily="18" charset="0"/>
                <a:cs typeface="Times New Roman" panose="02020603050405020304" pitchFamily="18" charset="0"/>
              </a:rPr>
            </a:br>
            <a:r>
              <a:rPr lang="uk-UA" sz="3100" b="1" i="1" kern="0" cap="none" dirty="0">
                <a:latin typeface="Times New Roman" panose="02020603050405020304" pitchFamily="18" charset="0"/>
                <a:cs typeface="Times New Roman" panose="02020603050405020304" pitchFamily="18" charset="0"/>
              </a:rPr>
              <a:t>Мета</a:t>
            </a:r>
            <a:r>
              <a:rPr lang="uk-UA" sz="3100" kern="0" cap="none" dirty="0">
                <a:latin typeface="Times New Roman" panose="02020603050405020304" pitchFamily="18" charset="0"/>
                <a:cs typeface="Times New Roman" panose="02020603050405020304" pitchFamily="18" charset="0"/>
              </a:rPr>
              <a:t>: розглянути стратегії ціноутворення і методологію формування цінової політики готельного підприємства</a:t>
            </a:r>
            <a:br>
              <a:rPr lang="uk-UA" sz="3100" kern="0" cap="none" dirty="0">
                <a:latin typeface="Times New Roman" panose="02020603050405020304" pitchFamily="18" charset="0"/>
                <a:cs typeface="Times New Roman" panose="02020603050405020304" pitchFamily="18" charset="0"/>
              </a:rPr>
            </a:br>
            <a:br>
              <a:rPr lang="uk-UA" sz="3100" kern="0" cap="none" dirty="0">
                <a:latin typeface="Times New Roman" panose="02020603050405020304" pitchFamily="18" charset="0"/>
                <a:cs typeface="Times New Roman" panose="02020603050405020304" pitchFamily="18" charset="0"/>
              </a:rPr>
            </a:br>
            <a:r>
              <a:rPr lang="uk-UA" sz="3100" b="1" i="1" kern="0" cap="none" dirty="0">
                <a:latin typeface="Times New Roman" panose="02020603050405020304" pitchFamily="18" charset="0"/>
                <a:cs typeface="Times New Roman" panose="02020603050405020304" pitchFamily="18" charset="0"/>
              </a:rPr>
              <a:t>План:</a:t>
            </a:r>
            <a:br>
              <a:rPr lang="uk-UA" sz="3100" b="1" i="1" kern="0" cap="none" dirty="0">
                <a:latin typeface="Times New Roman" panose="02020603050405020304" pitchFamily="18" charset="0"/>
                <a:cs typeface="Times New Roman" panose="02020603050405020304" pitchFamily="18" charset="0"/>
              </a:rPr>
            </a:br>
            <a:r>
              <a:rPr lang="uk-UA" sz="3100" i="1" kern="0" cap="none" dirty="0">
                <a:latin typeface="Times New Roman" panose="02020603050405020304" pitchFamily="18" charset="0"/>
                <a:cs typeface="Times New Roman" panose="02020603050405020304" pitchFamily="18" charset="0"/>
              </a:rPr>
              <a:t>1. Цінові стратегії готельного підприємства в умовах ринку.</a:t>
            </a:r>
            <a:br>
              <a:rPr lang="uk-UA" sz="3100" i="1" kern="0" cap="none" dirty="0">
                <a:latin typeface="Times New Roman" panose="02020603050405020304" pitchFamily="18" charset="0"/>
                <a:cs typeface="Times New Roman" panose="02020603050405020304" pitchFamily="18" charset="0"/>
              </a:rPr>
            </a:br>
            <a:r>
              <a:rPr lang="uk-UA" sz="3100" i="1" kern="0" cap="none" dirty="0">
                <a:latin typeface="Times New Roman" panose="02020603050405020304" pitchFamily="18" charset="0"/>
                <a:cs typeface="Times New Roman" panose="02020603050405020304" pitchFamily="18" charset="0"/>
              </a:rPr>
              <a:t>2. Ціноутворення на підприємстві, цілі і завдання.</a:t>
            </a:r>
            <a:br>
              <a:rPr lang="uk-UA" sz="3100" i="1" kern="0" cap="none" dirty="0">
                <a:latin typeface="Times New Roman" panose="02020603050405020304" pitchFamily="18" charset="0"/>
                <a:cs typeface="Times New Roman" panose="02020603050405020304" pitchFamily="18" charset="0"/>
              </a:rPr>
            </a:br>
            <a:r>
              <a:rPr lang="uk-UA" sz="3100" i="1" kern="0" cap="none" dirty="0">
                <a:latin typeface="Times New Roman" panose="02020603050405020304" pitchFamily="18" charset="0"/>
                <a:cs typeface="Times New Roman" panose="02020603050405020304" pitchFamily="18" charset="0"/>
              </a:rPr>
              <a:t>3. Основні сфери ринкового ціноутворення.</a:t>
            </a:r>
            <a:br>
              <a:rPr lang="uk-UA" sz="3100" i="1" kern="0" cap="none" dirty="0">
                <a:latin typeface="Times New Roman" panose="02020603050405020304" pitchFamily="18" charset="0"/>
                <a:cs typeface="Times New Roman" panose="02020603050405020304" pitchFamily="18" charset="0"/>
              </a:rPr>
            </a:br>
            <a:r>
              <a:rPr lang="uk-UA" sz="3100" i="1" kern="0" cap="none" dirty="0">
                <a:latin typeface="Times New Roman" panose="02020603050405020304" pitchFamily="18" charset="0"/>
                <a:cs typeface="Times New Roman" panose="02020603050405020304" pitchFamily="18" charset="0"/>
              </a:rPr>
              <a:t>4. Організація, порядок і етапи роботи по формуванню цін в готельному підприємстві.</a:t>
            </a:r>
            <a:br>
              <a:rPr lang="uk-UA" i="1" kern="0" cap="none" dirty="0"/>
            </a:br>
            <a:endParaRPr lang="uk-UA" i="1" kern="0" cap="none" dirty="0"/>
          </a:p>
        </p:txBody>
      </p:sp>
      <p:pic>
        <p:nvPicPr>
          <p:cNvPr id="3" name="Рисунок 2">
            <a:extLst>
              <a:ext uri="{FF2B5EF4-FFF2-40B4-BE49-F238E27FC236}">
                <a16:creationId xmlns:a16="http://schemas.microsoft.com/office/drawing/2014/main" id="{D5A13F76-AE8C-48F4-B4D1-9A0C263D9B53}"/>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284436" y="3299254"/>
            <a:ext cx="1314440" cy="1285488"/>
          </a:xfrm>
          <a:prstGeom prst="ellipse">
            <a:avLst/>
          </a:prstGeom>
          <a:solidFill>
            <a:schemeClr val="bg2">
              <a:lumMod val="40000"/>
              <a:lumOff val="60000"/>
            </a:schemeClr>
          </a:solidFill>
        </p:spPr>
      </p:pic>
    </p:spTree>
    <p:extLst>
      <p:ext uri="{BB962C8B-B14F-4D97-AF65-F5344CB8AC3E}">
        <p14:creationId xmlns:p14="http://schemas.microsoft.com/office/powerpoint/2010/main" val="363461143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F8D3332-A720-4432-BADB-AE905F802646}"/>
              </a:ext>
            </a:extLst>
          </p:cNvPr>
          <p:cNvSpPr>
            <a:spLocks noGrp="1"/>
          </p:cNvSpPr>
          <p:nvPr>
            <p:ph sz="quarter" idx="13"/>
          </p:nvPr>
        </p:nvSpPr>
        <p:spPr>
          <a:xfrm>
            <a:off x="543071" y="513579"/>
            <a:ext cx="11134063" cy="5949005"/>
          </a:xfrm>
        </p:spPr>
        <p:txBody>
          <a:bodyPr>
            <a:noAutofit/>
          </a:bodyPr>
          <a:lstStyle/>
          <a:p>
            <a:pPr marL="0" indent="0">
              <a:buNone/>
            </a:pPr>
            <a:r>
              <a:rPr lang="uk-UA" sz="3600" cap="none" dirty="0">
                <a:latin typeface="Times New Roman" panose="02020603050405020304" pitchFamily="18" charset="0"/>
                <a:cs typeface="Times New Roman" panose="02020603050405020304" pitchFamily="18" charset="0"/>
              </a:rPr>
              <a:t>Вибір тієї чи іншої цінової стратегії залежить від поєднання та взаємодії низки факторів:</a:t>
            </a:r>
          </a:p>
          <a:p>
            <a:pPr>
              <a:buFont typeface="Wingdings" panose="05000000000000000000" pitchFamily="2" charset="2"/>
              <a:buChar char="ü"/>
            </a:pPr>
            <a:r>
              <a:rPr lang="uk-UA" sz="3600" cap="none" dirty="0">
                <a:latin typeface="Times New Roman" panose="02020603050405020304" pitchFamily="18" charset="0"/>
                <a:cs typeface="Times New Roman" panose="02020603050405020304" pitchFamily="18" charset="0"/>
              </a:rPr>
              <a:t>витрати виробництва і величина передбачуваного прибутку;</a:t>
            </a:r>
          </a:p>
          <a:p>
            <a:pPr>
              <a:buFont typeface="Wingdings" panose="05000000000000000000" pitchFamily="2" charset="2"/>
              <a:buChar char="ü"/>
            </a:pPr>
            <a:r>
              <a:rPr lang="uk-UA" sz="3600" cap="none" dirty="0">
                <a:latin typeface="Times New Roman" panose="02020603050405020304" pitchFamily="18" charset="0"/>
                <a:cs typeface="Times New Roman" panose="02020603050405020304" pitchFamily="18" charset="0"/>
              </a:rPr>
              <a:t>характеристики товару (послуги), його життєвий цикл;</a:t>
            </a:r>
          </a:p>
          <a:p>
            <a:pPr>
              <a:buFont typeface="Wingdings" panose="05000000000000000000" pitchFamily="2" charset="2"/>
              <a:buChar char="ü"/>
            </a:pPr>
            <a:r>
              <a:rPr lang="uk-UA" sz="3600" cap="none" dirty="0">
                <a:latin typeface="Times New Roman" panose="02020603050405020304" pitchFamily="18" charset="0"/>
                <a:cs typeface="Times New Roman" panose="02020603050405020304" pitchFamily="18" charset="0"/>
              </a:rPr>
              <a:t>умови конкуренції;</a:t>
            </a:r>
          </a:p>
          <a:p>
            <a:pPr>
              <a:buFont typeface="Wingdings" panose="05000000000000000000" pitchFamily="2" charset="2"/>
              <a:buChar char="ü"/>
            </a:pPr>
            <a:r>
              <a:rPr lang="uk-UA" sz="3600" cap="none" dirty="0">
                <a:latin typeface="Times New Roman" panose="02020603050405020304" pitchFamily="18" charset="0"/>
                <a:cs typeface="Times New Roman" panose="02020603050405020304" pitchFamily="18" charset="0"/>
              </a:rPr>
              <a:t>особливості організації руху товару (послуги).</a:t>
            </a:r>
          </a:p>
        </p:txBody>
      </p:sp>
      <p:pic>
        <p:nvPicPr>
          <p:cNvPr id="4" name="Рисунок 3">
            <a:extLst>
              <a:ext uri="{FF2B5EF4-FFF2-40B4-BE49-F238E27FC236}">
                <a16:creationId xmlns:a16="http://schemas.microsoft.com/office/drawing/2014/main" id="{BDC8D72A-69FE-46C1-B84F-A46AE26408F6}"/>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9666829" y="4033025"/>
            <a:ext cx="2118024" cy="1990120"/>
          </a:xfrm>
          <a:prstGeom prst="ellipse">
            <a:avLst/>
          </a:prstGeom>
        </p:spPr>
      </p:pic>
    </p:spTree>
    <p:extLst>
      <p:ext uri="{BB962C8B-B14F-4D97-AF65-F5344CB8AC3E}">
        <p14:creationId xmlns:p14="http://schemas.microsoft.com/office/powerpoint/2010/main" val="28103701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F8D3332-A720-4432-BADB-AE905F802646}"/>
              </a:ext>
            </a:extLst>
          </p:cNvPr>
          <p:cNvSpPr>
            <a:spLocks noGrp="1"/>
          </p:cNvSpPr>
          <p:nvPr>
            <p:ph sz="quarter" idx="13"/>
          </p:nvPr>
        </p:nvSpPr>
        <p:spPr>
          <a:xfrm>
            <a:off x="432486" y="284206"/>
            <a:ext cx="10845114" cy="5506994"/>
          </a:xfrm>
        </p:spPr>
        <p:txBody>
          <a:bodyPr>
            <a:noAutofit/>
          </a:bodyPr>
          <a:lstStyle/>
          <a:p>
            <a:pPr>
              <a:buFont typeface="Wingdings" panose="05000000000000000000" pitchFamily="2" charset="2"/>
              <a:buChar char="v"/>
            </a:pPr>
            <a:r>
              <a:rPr lang="uk-UA" sz="3200" cap="none" dirty="0">
                <a:latin typeface="Times New Roman" panose="02020603050405020304" pitchFamily="18" charset="0"/>
                <a:cs typeface="Times New Roman" panose="02020603050405020304" pitchFamily="18" charset="0"/>
              </a:rPr>
              <a:t>У розвинених країнах потужні підприємства проводять основну стратегію ціноутворення, суть якої полягає у призначенні «такої єдиної ціни для всіх своїх споживачів, при якій граничні надходження дорівнюють граничним витратам».</a:t>
            </a:r>
          </a:p>
          <a:p>
            <a:pPr marL="0" indent="0">
              <a:buNone/>
            </a:pPr>
            <a:endParaRPr lang="uk-UA" sz="3200" cap="none"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uk-UA" sz="3200" cap="none" dirty="0">
                <a:latin typeface="Times New Roman" panose="02020603050405020304" pitchFamily="18" charset="0"/>
                <a:cs typeface="Times New Roman" panose="02020603050405020304" pitchFamily="18" charset="0"/>
              </a:rPr>
              <a:t>Найбільш поширеними стратегіями ціноутворення є:</a:t>
            </a:r>
          </a:p>
          <a:p>
            <a:pPr>
              <a:buFont typeface="Wingdings" panose="05000000000000000000" pitchFamily="2" charset="2"/>
              <a:buChar char="ü"/>
            </a:pPr>
            <a:r>
              <a:rPr lang="uk-UA" sz="3200" cap="none" dirty="0">
                <a:latin typeface="Times New Roman" panose="02020603050405020304" pitchFamily="18" charset="0"/>
                <a:cs typeface="Times New Roman" panose="02020603050405020304" pitchFamily="18" charset="0"/>
              </a:rPr>
              <a:t>зняття вершків;</a:t>
            </a:r>
          </a:p>
          <a:p>
            <a:pPr>
              <a:buFont typeface="Wingdings" panose="05000000000000000000" pitchFamily="2" charset="2"/>
              <a:buChar char="ü"/>
            </a:pPr>
            <a:r>
              <a:rPr lang="uk-UA" sz="3200" cap="none" dirty="0">
                <a:latin typeface="Times New Roman" panose="02020603050405020304" pitchFamily="18" charset="0"/>
                <a:cs typeface="Times New Roman" panose="02020603050405020304" pitchFamily="18" charset="0"/>
              </a:rPr>
              <a:t>проникнення на ринок.</a:t>
            </a:r>
          </a:p>
          <a:p>
            <a:endParaRPr lang="uk-UA" sz="32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18579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F8D3332-A720-4432-BADB-AE905F802646}"/>
              </a:ext>
            </a:extLst>
          </p:cNvPr>
          <p:cNvSpPr>
            <a:spLocks noGrp="1"/>
          </p:cNvSpPr>
          <p:nvPr>
            <p:ph sz="quarter" idx="13"/>
          </p:nvPr>
        </p:nvSpPr>
        <p:spPr>
          <a:xfrm>
            <a:off x="481914" y="988542"/>
            <a:ext cx="10795686" cy="4802658"/>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a:buFont typeface="Wingdings" panose="05000000000000000000" pitchFamily="2" charset="2"/>
              <a:buChar char="q"/>
            </a:pPr>
            <a:r>
              <a:rPr lang="uk-UA" sz="3600" cap="none" dirty="0">
                <a:latin typeface="Times New Roman" panose="02020603050405020304" pitchFamily="18" charset="0"/>
                <a:cs typeface="Times New Roman" panose="02020603050405020304" pitchFamily="18" charset="0"/>
              </a:rPr>
              <a:t>Стратегія «зняття вершків» передбачає реалізацію товарів спочатку за високими цінами, що значно перевищують ціни виробництва. Якщо ринок насичується за рахунок збільшення масштабів виробництва цих товарів, відбувається зниження цін і, відповідно, доходів підприємства. </a:t>
            </a:r>
          </a:p>
          <a:p>
            <a:endParaRPr lang="uk-UA" sz="3600" cap="none"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E19B45FB-8CC4-4698-8654-1E6694851A8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9497326" y="4796140"/>
            <a:ext cx="2118024" cy="1990120"/>
          </a:xfrm>
          <a:prstGeom prst="ellipse">
            <a:avLst/>
          </a:prstGeom>
        </p:spPr>
      </p:pic>
    </p:spTree>
    <p:extLst>
      <p:ext uri="{BB962C8B-B14F-4D97-AF65-F5344CB8AC3E}">
        <p14:creationId xmlns:p14="http://schemas.microsoft.com/office/powerpoint/2010/main" val="23939907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F8D3332-A720-4432-BADB-AE905F802646}"/>
              </a:ext>
            </a:extLst>
          </p:cNvPr>
          <p:cNvSpPr>
            <a:spLocks noGrp="1"/>
          </p:cNvSpPr>
          <p:nvPr>
            <p:ph sz="quarter" idx="13"/>
          </p:nvPr>
        </p:nvSpPr>
        <p:spPr>
          <a:xfrm>
            <a:off x="358346" y="667266"/>
            <a:ext cx="11590638" cy="6067166"/>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a:buFont typeface="Wingdings" panose="05000000000000000000" pitchFamily="2" charset="2"/>
              <a:buChar char="q"/>
            </a:pPr>
            <a:r>
              <a:rPr lang="uk-UA" sz="3600" cap="none" dirty="0">
                <a:latin typeface="Times New Roman" panose="02020603050405020304" pitchFamily="18" charset="0"/>
                <a:cs typeface="Times New Roman" panose="02020603050405020304" pitchFamily="18" charset="0"/>
              </a:rPr>
              <a:t>Для стратегії «проникнення на ринок» властива тактика «навпаки». Зокрема, вона передбачає початковий продаж нових товарів за низькими цінами, що стимулює попит, усуває конкурентів і забезпечує питому вагу на ринку цих товарів. Ці дії супроводжуються монополізацією ринку, встановленням монопольно високих цін та отриманням монопольно високих прибутків.</a:t>
            </a:r>
          </a:p>
          <a:p>
            <a:endParaRPr lang="uk-UA" sz="36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546753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F8D3332-A720-4432-BADB-AE905F802646}"/>
              </a:ext>
            </a:extLst>
          </p:cNvPr>
          <p:cNvSpPr>
            <a:spLocks noGrp="1"/>
          </p:cNvSpPr>
          <p:nvPr>
            <p:ph sz="quarter" idx="13"/>
          </p:nvPr>
        </p:nvSpPr>
        <p:spPr>
          <a:xfrm>
            <a:off x="345989" y="308919"/>
            <a:ext cx="11846011" cy="6400799"/>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a:buFont typeface="Wingdings" panose="05000000000000000000" pitchFamily="2" charset="2"/>
              <a:buChar char="v"/>
            </a:pPr>
            <a:r>
              <a:rPr lang="uk-UA" sz="3200" cap="none" dirty="0">
                <a:latin typeface="Times New Roman" panose="02020603050405020304" pitchFamily="18" charset="0"/>
                <a:cs typeface="Times New Roman" panose="02020603050405020304" pitchFamily="18" charset="0"/>
              </a:rPr>
              <a:t>Наведені цінові стратегії мають певні недоліки, оскільки в конкурентній боротьбі:</a:t>
            </a:r>
          </a:p>
          <a:p>
            <a:pPr>
              <a:buFont typeface="Wingdings" panose="05000000000000000000" pitchFamily="2" charset="2"/>
              <a:buChar char="ü"/>
            </a:pPr>
            <a:r>
              <a:rPr lang="uk-UA" sz="3200" cap="none" dirty="0">
                <a:latin typeface="Times New Roman" panose="02020603050405020304" pitchFamily="18" charset="0"/>
                <a:cs typeface="Times New Roman" panose="02020603050405020304" pitchFamily="18" charset="0"/>
              </a:rPr>
              <a:t>досить важко втриматися лише за рахунок низьких цін, оскільки на ринку може з’явитися попит на товар, що значно перевищує виробничі можливості підприємства;</a:t>
            </a:r>
          </a:p>
          <a:p>
            <a:pPr>
              <a:buFont typeface="Wingdings" panose="05000000000000000000" pitchFamily="2" charset="2"/>
              <a:buChar char="ü"/>
            </a:pPr>
            <a:r>
              <a:rPr lang="uk-UA" sz="3200" cap="none" dirty="0">
                <a:latin typeface="Times New Roman" panose="02020603050405020304" pitchFamily="18" charset="0"/>
                <a:cs typeface="Times New Roman" panose="02020603050405020304" pitchFamily="18" charset="0"/>
              </a:rPr>
              <a:t>для підтримки низьких цін необхідні також низькі витрати виробництва й реалізації, що неминуче веде до уніфікації, стандартизації, скорочення товарного асортименту, супроводжується скороченням обсягів реалізації та прибутку підприємства.</a:t>
            </a:r>
          </a:p>
          <a:p>
            <a:endParaRPr lang="uk-UA" sz="32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68050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06B6B71-9591-4F61-B510-0E0B5D699763}"/>
              </a:ext>
            </a:extLst>
          </p:cNvPr>
          <p:cNvSpPr/>
          <p:nvPr/>
        </p:nvSpPr>
        <p:spPr>
          <a:xfrm>
            <a:off x="494269" y="877331"/>
            <a:ext cx="11022227" cy="403187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457200" indent="-457200" algn="just">
              <a:spcAft>
                <a:spcPts val="0"/>
              </a:spcAft>
              <a:buFont typeface="Wingdings" panose="05000000000000000000" pitchFamily="2" charset="2"/>
              <a:buChar char="v"/>
            </a:pPr>
            <a:r>
              <a:rPr lang="uk-UA" sz="3200" dirty="0">
                <a:latin typeface="Times New Roman" panose="02020603050405020304" pitchFamily="18" charset="0"/>
                <a:ea typeface="Times New Roman" panose="02020603050405020304" pitchFamily="18" charset="0"/>
                <a:cs typeface="Times New Roman" panose="02020603050405020304" pitchFamily="18" charset="0"/>
              </a:rPr>
              <a:t>Оцінка кон’юнктури ринку, умов збуту та можливостей підприємства частіше орієнтує його діяльність до вибору змішаних стратегій ціноутворення. </a:t>
            </a:r>
          </a:p>
          <a:p>
            <a:pPr marL="457200" indent="-457200" algn="just">
              <a:spcAft>
                <a:spcPts val="0"/>
              </a:spcAft>
              <a:buFont typeface="Wingdings" panose="05000000000000000000" pitchFamily="2" charset="2"/>
              <a:buChar char="v"/>
            </a:pPr>
            <a:r>
              <a:rPr lang="uk-UA" sz="3200" dirty="0">
                <a:latin typeface="Times New Roman" panose="02020603050405020304" pitchFamily="18" charset="0"/>
                <a:ea typeface="Times New Roman" panose="02020603050405020304" pitchFamily="18" charset="0"/>
                <a:cs typeface="Times New Roman" panose="02020603050405020304" pitchFamily="18" charset="0"/>
              </a:rPr>
              <a:t>Однак виникає питання про сфери застосування певної стратегії ціноутворення, вибір методів ціноутворення. </a:t>
            </a:r>
          </a:p>
          <a:p>
            <a:pPr marL="457200" indent="-457200" algn="just">
              <a:spcAft>
                <a:spcPts val="0"/>
              </a:spcAft>
              <a:buFont typeface="Wingdings" panose="05000000000000000000" pitchFamily="2" charset="2"/>
              <a:buChar char="v"/>
            </a:pPr>
            <a:r>
              <a:rPr lang="uk-UA" sz="3200" dirty="0">
                <a:latin typeface="Times New Roman" panose="02020603050405020304" pitchFamily="18" charset="0"/>
                <a:ea typeface="Times New Roman" panose="02020603050405020304" pitchFamily="18" charset="0"/>
                <a:cs typeface="Times New Roman" panose="02020603050405020304" pitchFamily="18" charset="0"/>
              </a:rPr>
              <a:t>Необхідно обирати такий метод встановлення цін, який би максимально враховував всю сукупність факторів, що впливають на ціноутворення.</a:t>
            </a:r>
            <a:endParaRPr lang="uk-UA"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a:extLst>
              <a:ext uri="{FF2B5EF4-FFF2-40B4-BE49-F238E27FC236}">
                <a16:creationId xmlns:a16="http://schemas.microsoft.com/office/drawing/2014/main" id="{A84B0C71-B0AC-486E-9AED-3624799FA6A5}"/>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9238733" y="5396811"/>
            <a:ext cx="1832921" cy="1374691"/>
          </a:xfrm>
          <a:prstGeom prst="ellipse">
            <a:avLst/>
          </a:prstGeom>
        </p:spPr>
      </p:pic>
    </p:spTree>
    <p:extLst>
      <p:ext uri="{BB962C8B-B14F-4D97-AF65-F5344CB8AC3E}">
        <p14:creationId xmlns:p14="http://schemas.microsoft.com/office/powerpoint/2010/main" val="33328385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CE24B17-633A-4FA7-A10C-A6FA213F927F}"/>
              </a:ext>
            </a:extLst>
          </p:cNvPr>
          <p:cNvSpPr/>
          <p:nvPr/>
        </p:nvSpPr>
        <p:spPr>
          <a:xfrm>
            <a:off x="457200" y="321276"/>
            <a:ext cx="11516497" cy="566308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0215" algn="just">
              <a:lnSpc>
                <a:spcPct val="107000"/>
              </a:lnSpc>
              <a:spcAft>
                <a:spcPts val="0"/>
              </a:spcAft>
            </a:pPr>
            <a:r>
              <a:rPr lang="uk-UA" sz="3400" dirty="0">
                <a:latin typeface="Times New Roman" panose="02020603050405020304" pitchFamily="18" charset="0"/>
                <a:ea typeface="Times New Roman" panose="02020603050405020304" pitchFamily="18" charset="0"/>
                <a:cs typeface="Times New Roman" panose="02020603050405020304" pitchFamily="18" charset="0"/>
              </a:rPr>
              <a:t>До методів, що найбільш застосовуються, належать: </a:t>
            </a:r>
          </a:p>
          <a:p>
            <a:pPr marL="457200" indent="-457200" algn="just">
              <a:lnSpc>
                <a:spcPct val="107000"/>
              </a:lnSpc>
              <a:spcAft>
                <a:spcPts val="0"/>
              </a:spcAft>
              <a:buFont typeface="Wingdings" panose="05000000000000000000" pitchFamily="2" charset="2"/>
              <a:buChar char="Ø"/>
            </a:pPr>
            <a:r>
              <a:rPr lang="uk-UA" sz="3400" dirty="0">
                <a:latin typeface="Times New Roman" panose="02020603050405020304" pitchFamily="18" charset="0"/>
                <a:ea typeface="Times New Roman" panose="02020603050405020304" pitchFamily="18" charset="0"/>
                <a:cs typeface="Times New Roman" panose="02020603050405020304" pitchFamily="18" charset="0"/>
              </a:rPr>
              <a:t>метод надбавок; </a:t>
            </a:r>
          </a:p>
          <a:p>
            <a:pPr marL="457200" indent="-457200" algn="just">
              <a:lnSpc>
                <a:spcPct val="107000"/>
              </a:lnSpc>
              <a:spcAft>
                <a:spcPts val="0"/>
              </a:spcAft>
              <a:buFont typeface="Wingdings" panose="05000000000000000000" pitchFamily="2" charset="2"/>
              <a:buChar char="Ø"/>
            </a:pPr>
            <a:r>
              <a:rPr lang="uk-UA" sz="3400" dirty="0">
                <a:latin typeface="Times New Roman" panose="02020603050405020304" pitchFamily="18" charset="0"/>
                <a:ea typeface="Times New Roman" panose="02020603050405020304" pitchFamily="18" charset="0"/>
                <a:cs typeface="Times New Roman" panose="02020603050405020304" pitchFamily="18" charset="0"/>
              </a:rPr>
              <a:t>метод доходу на капітал; </a:t>
            </a:r>
          </a:p>
          <a:p>
            <a:pPr marL="457200" indent="-457200" algn="just">
              <a:lnSpc>
                <a:spcPct val="107000"/>
              </a:lnSpc>
              <a:spcAft>
                <a:spcPts val="0"/>
              </a:spcAft>
              <a:buFont typeface="Wingdings" panose="05000000000000000000" pitchFamily="2" charset="2"/>
              <a:buChar char="Ø"/>
            </a:pPr>
            <a:r>
              <a:rPr lang="uk-UA" sz="3400" dirty="0">
                <a:latin typeface="Times New Roman" panose="02020603050405020304" pitchFamily="18" charset="0"/>
                <a:ea typeface="Times New Roman" panose="02020603050405020304" pitchFamily="18" charset="0"/>
                <a:cs typeface="Times New Roman" panose="02020603050405020304" pitchFamily="18" charset="0"/>
              </a:rPr>
              <a:t>ціноутворення за споживчими оцінками; </a:t>
            </a:r>
          </a:p>
          <a:p>
            <a:pPr marL="457200" indent="-457200" algn="just">
              <a:lnSpc>
                <a:spcPct val="107000"/>
              </a:lnSpc>
              <a:spcAft>
                <a:spcPts val="0"/>
              </a:spcAft>
              <a:buFont typeface="Wingdings" panose="05000000000000000000" pitchFamily="2" charset="2"/>
              <a:buChar char="Ø"/>
            </a:pPr>
            <a:r>
              <a:rPr lang="uk-UA" sz="3400" dirty="0">
                <a:latin typeface="Times New Roman" panose="02020603050405020304" pitchFamily="18" charset="0"/>
                <a:ea typeface="Times New Roman" panose="02020603050405020304" pitchFamily="18" charset="0"/>
                <a:cs typeface="Times New Roman" panose="02020603050405020304" pitchFamily="18" charset="0"/>
              </a:rPr>
              <a:t>метод слідування за лідером конкуренції; </a:t>
            </a:r>
          </a:p>
          <a:p>
            <a:pPr marL="457200" indent="-457200" algn="just">
              <a:lnSpc>
                <a:spcPct val="107000"/>
              </a:lnSpc>
              <a:spcAft>
                <a:spcPts val="0"/>
              </a:spcAft>
              <a:buFont typeface="Wingdings" panose="05000000000000000000" pitchFamily="2" charset="2"/>
              <a:buChar char="Ø"/>
            </a:pPr>
            <a:r>
              <a:rPr lang="uk-UA" sz="3400" dirty="0">
                <a:latin typeface="Times New Roman" panose="02020603050405020304" pitchFamily="18" charset="0"/>
                <a:ea typeface="Times New Roman" panose="02020603050405020304" pitchFamily="18" charset="0"/>
                <a:cs typeface="Times New Roman" panose="02020603050405020304" pitchFamily="18" charset="0"/>
              </a:rPr>
              <a:t>ціноутворення в конкурсних проєктах. </a:t>
            </a:r>
          </a:p>
          <a:p>
            <a:pPr indent="450215" algn="just">
              <a:lnSpc>
                <a:spcPct val="107000"/>
              </a:lnSpc>
              <a:spcAft>
                <a:spcPts val="0"/>
              </a:spcAft>
            </a:pPr>
            <a:endParaRPr lang="uk-UA" sz="3400"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07000"/>
              </a:lnSpc>
              <a:spcAft>
                <a:spcPts val="0"/>
              </a:spcAft>
            </a:pPr>
            <a:r>
              <a:rPr lang="uk-UA" sz="3400" dirty="0">
                <a:latin typeface="Times New Roman" panose="02020603050405020304" pitchFamily="18" charset="0"/>
                <a:ea typeface="Times New Roman" panose="02020603050405020304" pitchFamily="18" charset="0"/>
                <a:cs typeface="Times New Roman" panose="02020603050405020304" pitchFamily="18" charset="0"/>
              </a:rPr>
              <a:t>Для застосування кожного методу є свої особливі підстави, що треба враховувати підприємцю або маркетологу, який розробляє ціни на товар.</a:t>
            </a:r>
            <a:endParaRPr lang="uk-UA" sz="3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09906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F8D3332-A720-4432-BADB-AE905F802646}"/>
              </a:ext>
            </a:extLst>
          </p:cNvPr>
          <p:cNvSpPr>
            <a:spLocks noGrp="1"/>
          </p:cNvSpPr>
          <p:nvPr>
            <p:ph sz="quarter" idx="13"/>
          </p:nvPr>
        </p:nvSpPr>
        <p:spPr>
          <a:xfrm>
            <a:off x="432486" y="284205"/>
            <a:ext cx="11553568" cy="6450227"/>
          </a:xfrm>
        </p:spPr>
        <p:txBody>
          <a:bodyPr>
            <a:noAutofit/>
          </a:bodyPr>
          <a:lstStyle/>
          <a:p>
            <a:pPr marL="0" indent="0">
              <a:lnSpc>
                <a:spcPct val="100000"/>
              </a:lnSpc>
              <a:spcBef>
                <a:spcPts val="0"/>
              </a:spcBef>
              <a:buNone/>
            </a:pPr>
            <a:r>
              <a:rPr lang="uk-UA" sz="3600" b="1" cap="none" dirty="0">
                <a:latin typeface="Times New Roman" panose="02020603050405020304" pitchFamily="18" charset="0"/>
                <a:cs typeface="Times New Roman" panose="02020603050405020304" pitchFamily="18" charset="0"/>
              </a:rPr>
              <a:t>Метод надбавок</a:t>
            </a:r>
          </a:p>
          <a:p>
            <a:pPr marL="0" indent="0">
              <a:lnSpc>
                <a:spcPct val="100000"/>
              </a:lnSpc>
              <a:spcBef>
                <a:spcPts val="0"/>
              </a:spcBef>
              <a:buNone/>
            </a:pPr>
            <a:endParaRPr lang="uk-UA" sz="3600" b="1" cap="none" dirty="0">
              <a:latin typeface="Times New Roman" panose="02020603050405020304" pitchFamily="18" charset="0"/>
              <a:cs typeface="Times New Roman" panose="02020603050405020304" pitchFamily="18" charset="0"/>
            </a:endParaRPr>
          </a:p>
          <a:p>
            <a:pPr>
              <a:lnSpc>
                <a:spcPct val="100000"/>
              </a:lnSpc>
              <a:spcBef>
                <a:spcPts val="0"/>
              </a:spcBef>
              <a:buFont typeface="Wingdings" panose="05000000000000000000" pitchFamily="2" charset="2"/>
              <a:buChar char="v"/>
            </a:pPr>
            <a:r>
              <a:rPr lang="uk-UA" sz="3600" cap="none" dirty="0">
                <a:latin typeface="Times New Roman" panose="02020603050405020304" pitchFamily="18" charset="0"/>
                <a:cs typeface="Times New Roman" panose="02020603050405020304" pitchFamily="18" charset="0"/>
              </a:rPr>
              <a:t>Це поширений метод ціноутворення, за яким до витрат на певний продукт додають надбавку, що відповідає звичайній для певної галузі нормі прибутку або бажаного доходу від обороту. </a:t>
            </a:r>
          </a:p>
          <a:p>
            <a:pPr>
              <a:lnSpc>
                <a:spcPct val="100000"/>
              </a:lnSpc>
              <a:spcBef>
                <a:spcPts val="0"/>
              </a:spcBef>
              <a:buFont typeface="Wingdings" panose="05000000000000000000" pitchFamily="2" charset="2"/>
              <a:buChar char="v"/>
            </a:pPr>
            <a:r>
              <a:rPr lang="uk-UA" sz="3600" cap="none" dirty="0">
                <a:latin typeface="Times New Roman" panose="02020603050405020304" pitchFamily="18" charset="0"/>
                <a:cs typeface="Times New Roman" panose="02020603050405020304" pitchFamily="18" charset="0"/>
              </a:rPr>
              <a:t>Наприклад, будівельні підприємства часто оцінюють свою роботу, додаючи до вартості проєкту готелю середній прибуток. </a:t>
            </a:r>
          </a:p>
          <a:p>
            <a:pPr>
              <a:lnSpc>
                <a:spcPct val="100000"/>
              </a:lnSpc>
              <a:spcBef>
                <a:spcPts val="0"/>
              </a:spcBef>
              <a:buFont typeface="Wingdings" panose="05000000000000000000" pitchFamily="2" charset="2"/>
              <a:buChar char="v"/>
            </a:pPr>
            <a:r>
              <a:rPr lang="uk-UA" sz="3600" cap="none" dirty="0">
                <a:latin typeface="Times New Roman" panose="02020603050405020304" pitchFamily="18" charset="0"/>
                <a:cs typeface="Times New Roman" panose="02020603050405020304" pitchFamily="18" charset="0"/>
              </a:rPr>
              <a:t>Туристичні оператори працюють зі своїми клієнтами за принципом: витрати плюс узгоджена надбавка.</a:t>
            </a:r>
          </a:p>
        </p:txBody>
      </p:sp>
    </p:spTree>
    <p:extLst>
      <p:ext uri="{BB962C8B-B14F-4D97-AF65-F5344CB8AC3E}">
        <p14:creationId xmlns:p14="http://schemas.microsoft.com/office/powerpoint/2010/main" val="1262474970"/>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F8D3332-A720-4432-BADB-AE905F802646}"/>
              </a:ext>
            </a:extLst>
          </p:cNvPr>
          <p:cNvSpPr>
            <a:spLocks noGrp="1"/>
          </p:cNvSpPr>
          <p:nvPr>
            <p:ph sz="quarter" idx="13"/>
          </p:nvPr>
        </p:nvSpPr>
        <p:spPr>
          <a:xfrm>
            <a:off x="247135" y="296562"/>
            <a:ext cx="11467070" cy="6388443"/>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marL="0" indent="0">
              <a:buNone/>
            </a:pPr>
            <a:r>
              <a:rPr lang="uk-UA" sz="2400" cap="none" dirty="0">
                <a:latin typeface="Times New Roman" panose="02020603050405020304" pitchFamily="18" charset="0"/>
                <a:cs typeface="Times New Roman" panose="02020603050405020304" pitchFamily="18" charset="0"/>
              </a:rPr>
              <a:t>Наприклад, для компанії, яка виготовляє кавові машини для готелів, змінні витрати та передбачуваний обсяг продажу складає:</a:t>
            </a:r>
          </a:p>
          <a:p>
            <a:pPr>
              <a:buFont typeface="Wingdings" panose="05000000000000000000" pitchFamily="2" charset="2"/>
              <a:buChar char="ü"/>
            </a:pPr>
            <a:r>
              <a:rPr lang="uk-UA" sz="2400" b="1" cap="non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Змінні витрати на одиницю продукції, Є                        10</a:t>
            </a:r>
          </a:p>
          <a:p>
            <a:pPr>
              <a:buFont typeface="Wingdings" panose="05000000000000000000" pitchFamily="2" charset="2"/>
              <a:buChar char="ü"/>
            </a:pPr>
            <a:r>
              <a:rPr lang="uk-UA" sz="2400" b="1" cap="non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Постійні витрати, Є                                                             300000</a:t>
            </a:r>
          </a:p>
          <a:p>
            <a:pPr>
              <a:buFont typeface="Wingdings" panose="05000000000000000000" pitchFamily="2" charset="2"/>
              <a:buChar char="ü"/>
            </a:pPr>
            <a:r>
              <a:rPr lang="uk-UA" sz="2400" b="1" cap="non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Передбачуваний обсяг продажу, шт.                                 50000</a:t>
            </a:r>
          </a:p>
          <a:p>
            <a:pPr marL="0" indent="0">
              <a:buNone/>
            </a:pPr>
            <a:endParaRPr lang="uk-UA" sz="2400" cap="none" dirty="0">
              <a:latin typeface="Times New Roman" panose="02020603050405020304" pitchFamily="18" charset="0"/>
              <a:cs typeface="Times New Roman" panose="02020603050405020304" pitchFamily="18" charset="0"/>
            </a:endParaRPr>
          </a:p>
          <a:p>
            <a:pPr marL="0" indent="0">
              <a:buNone/>
            </a:pPr>
            <a:r>
              <a:rPr lang="uk-UA" sz="2400" cap="none" dirty="0">
                <a:latin typeface="Times New Roman" panose="02020603050405020304" pitchFamily="18" charset="0"/>
                <a:cs typeface="Times New Roman" panose="02020603050405020304" pitchFamily="18" charset="0"/>
              </a:rPr>
              <a:t>Собівартість одиниці продукції розраховується таким чином: </a:t>
            </a:r>
          </a:p>
          <a:p>
            <a:pPr marL="0" indent="0">
              <a:buNone/>
            </a:pPr>
            <a:r>
              <a:rPr lang="uk-UA" sz="2400" b="1" cap="non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Собівартість одиниці продукції = змінні витрати на одиницю продукції + (постійні витрати / передбачуваний обсяг продажу).</a:t>
            </a:r>
          </a:p>
          <a:p>
            <a:pPr marL="0" indent="0">
              <a:buNone/>
            </a:pPr>
            <a:r>
              <a:rPr lang="uk-UA" sz="2400" b="1" cap="non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Отже, розрахуємо собівартість одиниці продукції: </a:t>
            </a:r>
            <a:endParaRPr lang="uk-UA" sz="2400" cap="none" dirty="0">
              <a:latin typeface="Times New Roman" panose="02020603050405020304" pitchFamily="18" charset="0"/>
              <a:cs typeface="Times New Roman" panose="02020603050405020304" pitchFamily="18" charset="0"/>
            </a:endParaRPr>
          </a:p>
          <a:p>
            <a:pPr marL="0" indent="0">
              <a:buNone/>
            </a:pPr>
            <a:r>
              <a:rPr lang="uk-UA" sz="2400" b="1" cap="non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 + 300000/50000 = 16 Є </a:t>
            </a:r>
          </a:p>
        </p:txBody>
      </p:sp>
      <p:pic>
        <p:nvPicPr>
          <p:cNvPr id="4" name="Рисунок 3">
            <a:extLst>
              <a:ext uri="{FF2B5EF4-FFF2-40B4-BE49-F238E27FC236}">
                <a16:creationId xmlns:a16="http://schemas.microsoft.com/office/drawing/2014/main" id="{DC967C77-112B-4E83-B322-2C4E6E544BFC}"/>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635680" y="5177481"/>
            <a:ext cx="1541872" cy="1507910"/>
          </a:xfrm>
          <a:prstGeom prst="ellipse">
            <a:avLst/>
          </a:prstGeom>
          <a:solidFill>
            <a:schemeClr val="bg2">
              <a:lumMod val="40000"/>
              <a:lumOff val="60000"/>
            </a:schemeClr>
          </a:solidFill>
        </p:spPr>
      </p:pic>
    </p:spTree>
    <p:extLst>
      <p:ext uri="{BB962C8B-B14F-4D97-AF65-F5344CB8AC3E}">
        <p14:creationId xmlns:p14="http://schemas.microsoft.com/office/powerpoint/2010/main" val="127440322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F8D3332-A720-4432-BADB-AE905F802646}"/>
              </a:ext>
            </a:extLst>
          </p:cNvPr>
          <p:cNvSpPr>
            <a:spLocks noGrp="1"/>
          </p:cNvSpPr>
          <p:nvPr>
            <p:ph sz="quarter" idx="13"/>
          </p:nvPr>
        </p:nvSpPr>
        <p:spPr>
          <a:xfrm>
            <a:off x="420128" y="1470455"/>
            <a:ext cx="11565925" cy="538754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marL="0" indent="0">
              <a:buNone/>
            </a:pPr>
            <a:r>
              <a:rPr lang="uk-UA" sz="2400" cap="none" dirty="0">
                <a:latin typeface="Times New Roman" panose="02020603050405020304" pitchFamily="18" charset="0"/>
                <a:cs typeface="Times New Roman" panose="02020603050405020304" pitchFamily="18" charset="0"/>
              </a:rPr>
              <a:t>Тепер припустимо,</a:t>
            </a:r>
            <a:r>
              <a:rPr lang="en-GB" sz="2400" cap="none" dirty="0">
                <a:latin typeface="Times New Roman" panose="02020603050405020304" pitchFamily="18" charset="0"/>
                <a:cs typeface="Times New Roman" panose="02020603050405020304" pitchFamily="18" charset="0"/>
              </a:rPr>
              <a:t> </a:t>
            </a:r>
            <a:r>
              <a:rPr lang="uk-UA" sz="2400" cap="none" dirty="0">
                <a:latin typeface="Times New Roman" panose="02020603050405020304" pitchFamily="18" charset="0"/>
                <a:cs typeface="Times New Roman" panose="02020603050405020304" pitchFamily="18" charset="0"/>
              </a:rPr>
              <a:t>що виробник планує отримати 20% прибутку від виручки.</a:t>
            </a:r>
          </a:p>
          <a:p>
            <a:pPr marL="0" indent="0">
              <a:buNone/>
            </a:pPr>
            <a:r>
              <a:rPr lang="uk-UA" sz="2400" cap="none" dirty="0">
                <a:latin typeface="Times New Roman" panose="02020603050405020304" pitchFamily="18" charset="0"/>
                <a:cs typeface="Times New Roman" panose="02020603050405020304" pitchFamily="18" charset="0"/>
              </a:rPr>
              <a:t>Отже, ціна виробника з урахуванням надбавки складає:</a:t>
            </a:r>
          </a:p>
          <a:p>
            <a:pPr marL="0" indent="0">
              <a:buNone/>
            </a:pPr>
            <a:r>
              <a:rPr lang="uk-UA" sz="2400" b="1" cap="none" dirty="0">
                <a:latin typeface="Times New Roman" panose="02020603050405020304" pitchFamily="18" charset="0"/>
                <a:cs typeface="Times New Roman" panose="02020603050405020304" pitchFamily="18" charset="0"/>
              </a:rPr>
              <a:t>Собівартість товару / (1 - планова норма прибутку) = 16 / (1 – 0,2) = 20 Є.</a:t>
            </a:r>
          </a:p>
          <a:p>
            <a:pPr marL="0" indent="0">
              <a:buNone/>
            </a:pPr>
            <a:endParaRPr lang="uk-UA" sz="2400" b="1" cap="none" dirty="0">
              <a:latin typeface="Times New Roman" panose="02020603050405020304" pitchFamily="18" charset="0"/>
              <a:cs typeface="Times New Roman" panose="02020603050405020304" pitchFamily="18" charset="0"/>
            </a:endParaRPr>
          </a:p>
          <a:p>
            <a:pPr marL="0" indent="0">
              <a:buNone/>
            </a:pPr>
            <a:r>
              <a:rPr lang="uk-UA" sz="2400" cap="none" dirty="0">
                <a:latin typeface="Times New Roman" panose="02020603050405020304" pitchFamily="18" charset="0"/>
                <a:cs typeface="Times New Roman" panose="02020603050405020304" pitchFamily="18" charset="0"/>
              </a:rPr>
              <a:t>Отже, щоб отримати прибуток 4 Є з кожного виробу, виробник має запропонувати свій товар за ціною 20 Є за штуку.</a:t>
            </a:r>
          </a:p>
        </p:txBody>
      </p:sp>
      <p:pic>
        <p:nvPicPr>
          <p:cNvPr id="4" name="Рисунок 3">
            <a:extLst>
              <a:ext uri="{FF2B5EF4-FFF2-40B4-BE49-F238E27FC236}">
                <a16:creationId xmlns:a16="http://schemas.microsoft.com/office/drawing/2014/main" id="{E277E3F3-6B20-41B4-B940-AB21DF92DD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5691" y="4552692"/>
            <a:ext cx="2064416" cy="1934605"/>
          </a:xfrm>
          <a:prstGeom prst="rect">
            <a:avLst/>
          </a:prstGeom>
        </p:spPr>
      </p:pic>
    </p:spTree>
    <p:extLst>
      <p:ext uri="{BB962C8B-B14F-4D97-AF65-F5344CB8AC3E}">
        <p14:creationId xmlns:p14="http://schemas.microsoft.com/office/powerpoint/2010/main" val="299336916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9FCAF1-7467-49BA-8FAA-B9F8D8C61FA6}"/>
              </a:ext>
            </a:extLst>
          </p:cNvPr>
          <p:cNvSpPr>
            <a:spLocks noGrp="1"/>
          </p:cNvSpPr>
          <p:nvPr>
            <p:ph type="ctrTitle"/>
          </p:nvPr>
        </p:nvSpPr>
        <p:spPr>
          <a:xfrm>
            <a:off x="444843" y="345990"/>
            <a:ext cx="10223157" cy="5894172"/>
          </a:xfrm>
        </p:spPr>
        <p:txBody>
          <a:bodyPr>
            <a:normAutofit/>
          </a:bodyPr>
          <a:lstStyle/>
          <a:p>
            <a:pPr algn="l"/>
            <a:br>
              <a:rPr lang="uk-UA" dirty="0"/>
            </a:br>
            <a:endParaRPr lang="uk-UA" dirty="0"/>
          </a:p>
        </p:txBody>
      </p:sp>
      <p:sp>
        <p:nvSpPr>
          <p:cNvPr id="3" name="Прямоугольник 2">
            <a:extLst>
              <a:ext uri="{FF2B5EF4-FFF2-40B4-BE49-F238E27FC236}">
                <a16:creationId xmlns:a16="http://schemas.microsoft.com/office/drawing/2014/main" id="{ECA1FA4D-9903-406F-9A76-B621F1979F97}"/>
              </a:ext>
            </a:extLst>
          </p:cNvPr>
          <p:cNvSpPr/>
          <p:nvPr/>
        </p:nvSpPr>
        <p:spPr>
          <a:xfrm>
            <a:off x="444843" y="985061"/>
            <a:ext cx="11578282" cy="4887877"/>
          </a:xfrm>
          <a:prstGeom prst="rect">
            <a:avLst/>
          </a:prstGeom>
        </p:spPr>
        <p:txBody>
          <a:bodyPr wrap="square">
            <a:spAutoFit/>
          </a:bodyPr>
          <a:lstStyle/>
          <a:p>
            <a:pPr marL="95250" marR="95250" algn="just">
              <a:lnSpc>
                <a:spcPct val="107000"/>
              </a:lnSpc>
              <a:spcBef>
                <a:spcPts val="750"/>
              </a:spcBef>
              <a:spcAft>
                <a:spcPts val="750"/>
              </a:spcAft>
            </a:pPr>
            <a:r>
              <a:rPr lang="uk-UA" sz="3200" b="1" dirty="0">
                <a:solidFill>
                  <a:srgbClr val="424242"/>
                </a:solidFill>
                <a:latin typeface="Times New Roman" panose="02020603050405020304" pitchFamily="18" charset="0"/>
                <a:ea typeface="Times New Roman" panose="02020603050405020304" pitchFamily="18" charset="0"/>
                <a:cs typeface="Times New Roman" panose="02020603050405020304" pitchFamily="18" charset="0"/>
              </a:rPr>
              <a:t>1. ЦІНОВІ СТРАТЕГІЇ В УМОВАХ РИНКУ</a:t>
            </a:r>
            <a:endParaRPr lang="uk-UA" sz="3200" b="1" dirty="0">
              <a:latin typeface="Times New Roman" panose="02020603050405020304" pitchFamily="18" charset="0"/>
              <a:ea typeface="Calibri" panose="020F0502020204030204" pitchFamily="34" charset="0"/>
              <a:cs typeface="Times New Roman" panose="02020603050405020304" pitchFamily="18" charset="0"/>
            </a:endParaRPr>
          </a:p>
          <a:p>
            <a:pPr marL="95250" marR="95250" algn="just">
              <a:lnSpc>
                <a:spcPct val="107000"/>
              </a:lnSpc>
              <a:spcBef>
                <a:spcPts val="750"/>
              </a:spcBef>
              <a:spcAft>
                <a:spcPts val="750"/>
              </a:spcAft>
            </a:pPr>
            <a:r>
              <a:rPr lang="uk-UA" sz="3200" dirty="0">
                <a:solidFill>
                  <a:srgbClr val="424242"/>
                </a:solidFill>
                <a:latin typeface="Times New Roman" panose="02020603050405020304" pitchFamily="18" charset="0"/>
                <a:ea typeface="Times New Roman" panose="02020603050405020304" pitchFamily="18" charset="0"/>
                <a:cs typeface="Times New Roman" panose="02020603050405020304" pitchFamily="18" charset="0"/>
              </a:rPr>
              <a:t> </a:t>
            </a:r>
            <a:endParaRPr lang="uk-UA" sz="3200" dirty="0">
              <a:latin typeface="Times New Roman" panose="02020603050405020304" pitchFamily="18" charset="0"/>
              <a:ea typeface="Calibri" panose="020F0502020204030204" pitchFamily="34" charset="0"/>
              <a:cs typeface="Times New Roman" panose="02020603050405020304" pitchFamily="18" charset="0"/>
            </a:endParaRPr>
          </a:p>
          <a:p>
            <a:pPr marL="552450" marR="95250" indent="-457200" algn="just">
              <a:lnSpc>
                <a:spcPct val="107000"/>
              </a:lnSpc>
              <a:spcBef>
                <a:spcPts val="750"/>
              </a:spcBef>
              <a:spcAft>
                <a:spcPts val="750"/>
              </a:spcAft>
              <a:buFont typeface="Wingdings" panose="05000000000000000000" pitchFamily="2" charset="2"/>
              <a:buChar char="Ø"/>
            </a:pPr>
            <a:r>
              <a:rPr lang="uk-UA" sz="3200" dirty="0">
                <a:solidFill>
                  <a:srgbClr val="424242"/>
                </a:solidFill>
                <a:latin typeface="Times New Roman" panose="02020603050405020304" pitchFamily="18" charset="0"/>
                <a:ea typeface="Times New Roman" panose="02020603050405020304" pitchFamily="18" charset="0"/>
                <a:cs typeface="Times New Roman" panose="02020603050405020304" pitchFamily="18" charset="0"/>
              </a:rPr>
              <a:t>Ринкова економіка - це система, в якій обмін результатами праці здійснюється відповідно до вимог економічних законів товарного виробництва та обігу. </a:t>
            </a:r>
          </a:p>
          <a:p>
            <a:pPr marL="552450" marR="95250" indent="-457200" algn="just">
              <a:lnSpc>
                <a:spcPct val="107000"/>
              </a:lnSpc>
              <a:spcBef>
                <a:spcPts val="750"/>
              </a:spcBef>
              <a:spcAft>
                <a:spcPts val="750"/>
              </a:spcAft>
              <a:buFont typeface="Wingdings" panose="05000000000000000000" pitchFamily="2" charset="2"/>
              <a:buChar char="Ø"/>
            </a:pPr>
            <a:r>
              <a:rPr lang="uk-UA" sz="3200" dirty="0">
                <a:solidFill>
                  <a:srgbClr val="424242"/>
                </a:solidFill>
                <a:latin typeface="Times New Roman" panose="02020603050405020304" pitchFamily="18" charset="0"/>
                <a:ea typeface="Times New Roman" panose="02020603050405020304" pitchFamily="18" charset="0"/>
                <a:cs typeface="Times New Roman" panose="02020603050405020304" pitchFamily="18" charset="0"/>
              </a:rPr>
              <a:t>Менеджмент є необхідним механізмом впливу на ринкові відносини за допомогою використання інструментів прояви економічних законів: ціни, вартості, прибутку, стимулювання.</a:t>
            </a:r>
            <a:endParaRPr lang="uk-UA"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8DC51FD2-3C6B-49E3-8657-AF730AAF2A40}"/>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15443" y="243789"/>
            <a:ext cx="2107681" cy="1572654"/>
          </a:xfrm>
          <a:prstGeom prst="rect">
            <a:avLst/>
          </a:prstGeom>
        </p:spPr>
      </p:pic>
    </p:spTree>
    <p:extLst>
      <p:ext uri="{BB962C8B-B14F-4D97-AF65-F5344CB8AC3E}">
        <p14:creationId xmlns:p14="http://schemas.microsoft.com/office/powerpoint/2010/main" val="4066712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F8D3332-A720-4432-BADB-AE905F802646}"/>
              </a:ext>
            </a:extLst>
          </p:cNvPr>
          <p:cNvSpPr>
            <a:spLocks noGrp="1"/>
          </p:cNvSpPr>
          <p:nvPr>
            <p:ph sz="quarter" idx="13"/>
          </p:nvPr>
        </p:nvSpPr>
        <p:spPr>
          <a:xfrm>
            <a:off x="457200" y="827903"/>
            <a:ext cx="10820713" cy="5078627"/>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marL="0" indent="0">
              <a:buNone/>
            </a:pPr>
            <a:r>
              <a:rPr lang="uk-UA" sz="2800" b="1" cap="none" dirty="0">
                <a:latin typeface="Times New Roman" panose="02020603050405020304" pitchFamily="18" charset="0"/>
                <a:cs typeface="Times New Roman" panose="02020603050405020304" pitchFamily="18" charset="0"/>
              </a:rPr>
              <a:t>Метод надбавок</a:t>
            </a:r>
            <a:r>
              <a:rPr lang="uk-UA" sz="2400" cap="none" dirty="0">
                <a:latin typeface="Times New Roman" panose="02020603050405020304" pitchFamily="18" charset="0"/>
                <a:cs typeface="Times New Roman" panose="02020603050405020304" pitchFamily="18" charset="0"/>
              </a:rPr>
              <a:t> є найбільш популярним, оскільки:</a:t>
            </a:r>
          </a:p>
          <a:p>
            <a:pPr>
              <a:buFont typeface="Wingdings" panose="05000000000000000000" pitchFamily="2" charset="2"/>
              <a:buChar char="v"/>
            </a:pPr>
            <a:r>
              <a:rPr lang="uk-UA" sz="2400" i="1" cap="none" dirty="0">
                <a:latin typeface="Times New Roman" panose="02020603050405020304" pitchFamily="18" charset="0"/>
                <a:cs typeface="Times New Roman" panose="02020603050405020304" pitchFamily="18" charset="0"/>
              </a:rPr>
              <a:t>По-перше</a:t>
            </a:r>
            <a:r>
              <a:rPr lang="uk-UA" sz="2400" cap="none" dirty="0">
                <a:latin typeface="Times New Roman" panose="02020603050405020304" pitchFamily="18" charset="0"/>
                <a:cs typeface="Times New Roman" panose="02020603050405020304" pitchFamily="18" charset="0"/>
              </a:rPr>
              <a:t>,</a:t>
            </a:r>
            <a:r>
              <a:rPr lang="en-GB" sz="2400" cap="none" dirty="0">
                <a:latin typeface="Times New Roman" panose="02020603050405020304" pitchFamily="18" charset="0"/>
                <a:cs typeface="Times New Roman" panose="02020603050405020304" pitchFamily="18" charset="0"/>
              </a:rPr>
              <a:t> </a:t>
            </a:r>
            <a:r>
              <a:rPr lang="uk-UA" sz="2400" cap="none" dirty="0">
                <a:latin typeface="Times New Roman" panose="02020603050405020304" pitchFamily="18" charset="0"/>
                <a:cs typeface="Times New Roman" panose="02020603050405020304" pitchFamily="18" charset="0"/>
              </a:rPr>
              <a:t>виробникам набагато легше розраховувати собівартість, ніж досліджувати попит. Тож, завдяки цьому краще вирішується питання ціноутворення. </a:t>
            </a:r>
          </a:p>
          <a:p>
            <a:pPr>
              <a:buFont typeface="Wingdings" panose="05000000000000000000" pitchFamily="2" charset="2"/>
              <a:buChar char="v"/>
            </a:pPr>
            <a:r>
              <a:rPr lang="uk-UA" sz="2400" i="1" cap="none" dirty="0">
                <a:latin typeface="Times New Roman" panose="02020603050405020304" pitchFamily="18" charset="0"/>
                <a:cs typeface="Times New Roman" panose="02020603050405020304" pitchFamily="18" charset="0"/>
              </a:rPr>
              <a:t>По-друге</a:t>
            </a:r>
            <a:r>
              <a:rPr lang="uk-UA" sz="2400" cap="none" dirty="0">
                <a:latin typeface="Times New Roman" panose="02020603050405020304" pitchFamily="18" charset="0"/>
                <a:cs typeface="Times New Roman" panose="02020603050405020304" pitchFamily="18" charset="0"/>
              </a:rPr>
              <a:t>, якщо такий метод використовують всі підприємства галузі, їх ціна буде досить близькою. Тож, конкуренція буде найменшою.</a:t>
            </a:r>
          </a:p>
          <a:p>
            <a:pPr>
              <a:buFont typeface="Wingdings" panose="05000000000000000000" pitchFamily="2" charset="2"/>
              <a:buChar char="v"/>
            </a:pPr>
            <a:r>
              <a:rPr lang="uk-UA" sz="2400" i="1" cap="none" dirty="0">
                <a:latin typeface="Times New Roman" panose="02020603050405020304" pitchFamily="18" charset="0"/>
                <a:cs typeface="Times New Roman" panose="02020603050405020304" pitchFamily="18" charset="0"/>
              </a:rPr>
              <a:t>По-третє</a:t>
            </a:r>
            <a:r>
              <a:rPr lang="uk-UA" sz="2400" cap="none" dirty="0">
                <a:latin typeface="Times New Roman" panose="02020603050405020304" pitchFamily="18" charset="0"/>
                <a:cs typeface="Times New Roman" panose="02020603050405020304" pitchFamily="18" charset="0"/>
              </a:rPr>
              <a:t>, такий спосіб і для покупця, і для продавця вважається найбільш справедливим. Виробники не «грають» на потребах покупця, проте мають рентабельність виробництва. </a:t>
            </a:r>
          </a:p>
        </p:txBody>
      </p:sp>
      <p:pic>
        <p:nvPicPr>
          <p:cNvPr id="5" name="Рисунок 4">
            <a:extLst>
              <a:ext uri="{FF2B5EF4-FFF2-40B4-BE49-F238E27FC236}">
                <a16:creationId xmlns:a16="http://schemas.microsoft.com/office/drawing/2014/main" id="{C0CD9B63-8CA9-4537-9D6C-AC521C25A506}"/>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635680" y="5177481"/>
            <a:ext cx="1541872" cy="1507910"/>
          </a:xfrm>
          <a:prstGeom prst="ellipse">
            <a:avLst/>
          </a:prstGeom>
          <a:solidFill>
            <a:schemeClr val="bg2">
              <a:lumMod val="40000"/>
              <a:lumOff val="60000"/>
            </a:schemeClr>
          </a:solidFill>
        </p:spPr>
      </p:pic>
    </p:spTree>
    <p:extLst>
      <p:ext uri="{BB962C8B-B14F-4D97-AF65-F5344CB8AC3E}">
        <p14:creationId xmlns:p14="http://schemas.microsoft.com/office/powerpoint/2010/main" val="35397145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F8D3332-A720-4432-BADB-AE905F802646}"/>
              </a:ext>
            </a:extLst>
          </p:cNvPr>
          <p:cNvSpPr>
            <a:spLocks noGrp="1"/>
          </p:cNvSpPr>
          <p:nvPr>
            <p:ph sz="quarter" idx="13"/>
          </p:nvPr>
        </p:nvSpPr>
        <p:spPr>
          <a:xfrm>
            <a:off x="308919" y="494270"/>
            <a:ext cx="11454713" cy="6128952"/>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marL="0" indent="0">
              <a:buNone/>
            </a:pPr>
            <a:r>
              <a:rPr lang="uk-UA" sz="2800" b="1" cap="none" dirty="0">
                <a:latin typeface="Times New Roman" panose="02020603050405020304" pitchFamily="18" charset="0"/>
                <a:cs typeface="Times New Roman" panose="02020603050405020304" pitchFamily="18" charset="0"/>
              </a:rPr>
              <a:t>Метод доходу на капітал</a:t>
            </a:r>
          </a:p>
          <a:p>
            <a:pPr marL="0" indent="0">
              <a:buNone/>
            </a:pPr>
            <a:endParaRPr lang="uk-UA" sz="2400" cap="none"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uk-UA" sz="2400" cap="none" dirty="0">
                <a:latin typeface="Times New Roman" panose="02020603050405020304" pitchFamily="18" charset="0"/>
                <a:cs typeface="Times New Roman" panose="02020603050405020304" pitchFamily="18" charset="0"/>
              </a:rPr>
              <a:t>Цей метод враховує ціноутворення на основі цільової норми прибутку.</a:t>
            </a:r>
          </a:p>
          <a:p>
            <a:pPr>
              <a:buFont typeface="Wingdings" panose="05000000000000000000" pitchFamily="2" charset="2"/>
              <a:buChar char="ü"/>
            </a:pPr>
            <a:r>
              <a:rPr lang="uk-UA" sz="2400" cap="none" dirty="0">
                <a:latin typeface="Times New Roman" panose="02020603050405020304" pitchFamily="18" charset="0"/>
                <a:cs typeface="Times New Roman" panose="02020603050405020304" pitchFamily="18" charset="0"/>
              </a:rPr>
              <a:t>На основі цього методу ціна визначається з урахуванням забезпечення фірмі заданої рентабельності інвестицій (</a:t>
            </a:r>
            <a:r>
              <a:rPr lang="en-GB" sz="2400" cap="none" dirty="0">
                <a:latin typeface="Times New Roman" panose="02020603050405020304" pitchFamily="18" charset="0"/>
                <a:cs typeface="Times New Roman" panose="02020603050405020304" pitchFamily="18" charset="0"/>
              </a:rPr>
              <a:t>return on investment, ROI</a:t>
            </a:r>
            <a:r>
              <a:rPr lang="uk-UA" sz="2400" cap="none"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ü"/>
            </a:pPr>
            <a:r>
              <a:rPr lang="uk-UA" sz="2400" cap="none" dirty="0">
                <a:latin typeface="Times New Roman" panose="02020603050405020304" pitchFamily="18" charset="0"/>
                <a:cs typeface="Times New Roman" panose="02020603050405020304" pitchFamily="18" charset="0"/>
              </a:rPr>
              <a:t>Цей метод теж орієнтований на витрати. </a:t>
            </a:r>
          </a:p>
          <a:p>
            <a:pPr>
              <a:buFont typeface="Wingdings" panose="05000000000000000000" pitchFamily="2" charset="2"/>
              <a:buChar char="ü"/>
            </a:pPr>
            <a:r>
              <a:rPr lang="uk-UA" sz="2400" cap="none" dirty="0">
                <a:latin typeface="Times New Roman" panose="02020603050405020304" pitchFamily="18" charset="0"/>
                <a:cs typeface="Times New Roman" panose="02020603050405020304" pitchFamily="18" charset="0"/>
              </a:rPr>
              <a:t>Підприємець намагається встановити таку ціну, яка дозволить отримати запланований дохід на капітал. </a:t>
            </a:r>
          </a:p>
          <a:p>
            <a:pPr>
              <a:buFont typeface="Wingdings" panose="05000000000000000000" pitchFamily="2" charset="2"/>
              <a:buChar char="ü"/>
            </a:pPr>
            <a:r>
              <a:rPr lang="uk-UA" sz="2400" cap="none" dirty="0">
                <a:latin typeface="Times New Roman" panose="02020603050405020304" pitchFamily="18" charset="0"/>
                <a:cs typeface="Times New Roman" panose="02020603050405020304" pitchFamily="18" charset="0"/>
              </a:rPr>
              <a:t>Даним методом широко користується, зокрема, відома компанія General Motors, розраховуючи ціни на автомобілі таким чином, щоб досягти показника </a:t>
            </a:r>
            <a:r>
              <a:rPr lang="en-GB" sz="2400" cap="none" dirty="0">
                <a:latin typeface="Times New Roman" panose="02020603050405020304" pitchFamily="18" charset="0"/>
                <a:cs typeface="Times New Roman" panose="02020603050405020304" pitchFamily="18" charset="0"/>
              </a:rPr>
              <a:t>ROI </a:t>
            </a:r>
            <a:r>
              <a:rPr lang="uk-UA" sz="2400" cap="none" dirty="0">
                <a:latin typeface="Times New Roman" panose="02020603050405020304" pitchFamily="18" charset="0"/>
                <a:cs typeface="Times New Roman" panose="02020603050405020304" pitchFamily="18" charset="0"/>
              </a:rPr>
              <a:t>в розмірі від 15 до 20%.</a:t>
            </a:r>
          </a:p>
        </p:txBody>
      </p:sp>
    </p:spTree>
    <p:extLst>
      <p:ext uri="{BB962C8B-B14F-4D97-AF65-F5344CB8AC3E}">
        <p14:creationId xmlns:p14="http://schemas.microsoft.com/office/powerpoint/2010/main" val="30920489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F8D3332-A720-4432-BADB-AE905F802646}"/>
              </a:ext>
            </a:extLst>
          </p:cNvPr>
          <p:cNvSpPr>
            <a:spLocks noGrp="1"/>
          </p:cNvSpPr>
          <p:nvPr>
            <p:ph sz="quarter" idx="13"/>
          </p:nvPr>
        </p:nvSpPr>
        <p:spPr>
          <a:xfrm>
            <a:off x="405713" y="704335"/>
            <a:ext cx="11380573" cy="615366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marL="0" indent="0">
              <a:buNone/>
            </a:pPr>
            <a:r>
              <a:rPr lang="uk-UA" sz="2800" b="1" cap="none" dirty="0">
                <a:latin typeface="Times New Roman" panose="02020603050405020304" pitchFamily="18" charset="0"/>
                <a:cs typeface="Times New Roman" panose="02020603050405020304" pitchFamily="18" charset="0"/>
              </a:rPr>
              <a:t>Метод споживчої оцінки</a:t>
            </a:r>
          </a:p>
          <a:p>
            <a:pPr marL="0" indent="0">
              <a:buNone/>
            </a:pPr>
            <a:endParaRPr lang="uk-UA" sz="2400" b="1" cap="none"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uk-UA" sz="2400" cap="none" dirty="0">
                <a:latin typeface="Times New Roman" panose="02020603050405020304" pitchFamily="18" charset="0"/>
                <a:cs typeface="Times New Roman" panose="02020603050405020304" pitchFamily="18" charset="0"/>
              </a:rPr>
              <a:t>Все більше підприємців встановлюють ціни, орієнтуючись на оцінки споживача, а не на витрати виробництва. </a:t>
            </a:r>
          </a:p>
          <a:p>
            <a:pPr>
              <a:buFont typeface="Wingdings" panose="05000000000000000000" pitchFamily="2" charset="2"/>
              <a:buChar char="ü"/>
            </a:pPr>
            <a:r>
              <a:rPr lang="uk-UA" sz="2400" cap="none" dirty="0">
                <a:latin typeface="Times New Roman" panose="02020603050405020304" pitchFamily="18" charset="0"/>
                <a:cs typeface="Times New Roman" panose="02020603050405020304" pitchFamily="18" charset="0"/>
              </a:rPr>
              <a:t>Такий метод відповідає, до речі, маркетинговому методу позиціонування товару (послуги). </a:t>
            </a:r>
          </a:p>
          <a:p>
            <a:pPr>
              <a:buFont typeface="Wingdings" panose="05000000000000000000" pitchFamily="2" charset="2"/>
              <a:buChar char="ü"/>
            </a:pPr>
            <a:r>
              <a:rPr lang="uk-UA" sz="2400" cap="none" dirty="0">
                <a:latin typeface="Times New Roman" panose="02020603050405020304" pitchFamily="18" charset="0"/>
                <a:cs typeface="Times New Roman" panose="02020603050405020304" pitchFamily="18" charset="0"/>
              </a:rPr>
              <a:t>підприємство переконує клієнта у перевагах свого товару (послуги). </a:t>
            </a:r>
          </a:p>
          <a:p>
            <a:pPr>
              <a:buFont typeface="Wingdings" panose="05000000000000000000" pitchFamily="2" charset="2"/>
              <a:buChar char="ü"/>
            </a:pPr>
            <a:r>
              <a:rPr lang="uk-UA" sz="2400" cap="none" dirty="0">
                <a:latin typeface="Times New Roman" panose="02020603050405020304" pitchFamily="18" charset="0"/>
                <a:cs typeface="Times New Roman" panose="02020603050405020304" pitchFamily="18" charset="0"/>
              </a:rPr>
              <a:t>Для того, щоб застосовувати цей метод, треба добре знати своїх потенційних клієнтів і реальних конкурентів, тобто постійно використовувати такий метод маркетингу, як дослідження ринку.</a:t>
            </a:r>
          </a:p>
        </p:txBody>
      </p:sp>
      <p:pic>
        <p:nvPicPr>
          <p:cNvPr id="4" name="Рисунок 3">
            <a:extLst>
              <a:ext uri="{FF2B5EF4-FFF2-40B4-BE49-F238E27FC236}">
                <a16:creationId xmlns:a16="http://schemas.microsoft.com/office/drawing/2014/main" id="{E5FDC5F1-3680-471E-B29E-F4A1E29AC00F}"/>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9860692" y="5491035"/>
            <a:ext cx="1767014" cy="1325260"/>
          </a:xfrm>
          <a:prstGeom prst="ellipse">
            <a:avLst/>
          </a:prstGeom>
        </p:spPr>
      </p:pic>
    </p:spTree>
    <p:extLst>
      <p:ext uri="{BB962C8B-B14F-4D97-AF65-F5344CB8AC3E}">
        <p14:creationId xmlns:p14="http://schemas.microsoft.com/office/powerpoint/2010/main" val="374417915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24B7BA0-BD29-419B-BA01-A23B936B9767}"/>
              </a:ext>
            </a:extLst>
          </p:cNvPr>
          <p:cNvSpPr/>
          <p:nvPr/>
        </p:nvSpPr>
        <p:spPr>
          <a:xfrm>
            <a:off x="531341" y="963826"/>
            <a:ext cx="10923373" cy="538609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uk-UA" sz="2800" b="1" dirty="0">
                <a:latin typeface="Times New Roman" panose="02020603050405020304" pitchFamily="18" charset="0"/>
                <a:ea typeface="Times New Roman" panose="02020603050405020304" pitchFamily="18" charset="0"/>
                <a:cs typeface="Times New Roman" panose="02020603050405020304" pitchFamily="18" charset="0"/>
              </a:rPr>
              <a:t>Метод слідування за лідером конкуренції</a:t>
            </a:r>
          </a:p>
          <a:p>
            <a:endParaRPr lang="uk-UA" sz="28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uk-UA" sz="2400" dirty="0">
                <a:latin typeface="Times New Roman" panose="02020603050405020304" pitchFamily="18" charset="0"/>
                <a:ea typeface="Times New Roman" panose="02020603050405020304" pitchFamily="18" charset="0"/>
                <a:cs typeface="Times New Roman" panose="02020603050405020304" pitchFamily="18" charset="0"/>
              </a:rPr>
              <a:t>При цьому методі підприємець керується цінами конкурента, а облік власних витрат і попиту відіграє підпорядковану роль. </a:t>
            </a:r>
          </a:p>
          <a:p>
            <a:pPr marL="342900" indent="-342900">
              <a:buFont typeface="Wingdings" panose="05000000000000000000" pitchFamily="2" charset="2"/>
              <a:buChar char="ü"/>
            </a:pPr>
            <a:r>
              <a:rPr lang="uk-UA" sz="2400" dirty="0">
                <a:latin typeface="Times New Roman" panose="02020603050405020304" pitchFamily="18" charset="0"/>
                <a:ea typeface="Times New Roman" panose="02020603050405020304" pitchFamily="18" charset="0"/>
                <a:cs typeface="Times New Roman" panose="02020603050405020304" pitchFamily="18" charset="0"/>
              </a:rPr>
              <a:t>Дотримання може означати встановлення рівних, підвищених або знижених цін по відношенню до цін конкурентів.</a:t>
            </a:r>
          </a:p>
          <a:p>
            <a:pPr marL="285750" indent="-285750">
              <a:buFont typeface="Wingdings" panose="05000000000000000000" pitchFamily="2" charset="2"/>
              <a:buChar char="ü"/>
            </a:pPr>
            <a:r>
              <a:rPr lang="uk-UA" sz="2400" dirty="0">
                <a:latin typeface="Times New Roman" panose="02020603050405020304" pitchFamily="18" charset="0"/>
                <a:cs typeface="Times New Roman" panose="02020603050405020304" pitchFamily="18" charset="0"/>
              </a:rPr>
              <a:t>На олігопольних ринках нафти, паперу, ресурсів (при невеликій кількості великих конкурентів) основні продавці, як правило, встановлюють однакові ціни. Більш дрібні підприємства слідують за «ціновим лідером», іноді дозволяючи собі маленькі знижки.</a:t>
            </a:r>
          </a:p>
          <a:p>
            <a:pPr marL="285750" indent="-285750">
              <a:buFont typeface="Wingdings" panose="05000000000000000000" pitchFamily="2" charset="2"/>
              <a:buChar char="ü"/>
            </a:pPr>
            <a:r>
              <a:rPr lang="uk-UA" sz="2400" dirty="0">
                <a:latin typeface="Times New Roman" panose="02020603050405020304" pitchFamily="18" charset="0"/>
                <a:cs typeface="Times New Roman" panose="02020603050405020304" pitchFamily="18" charset="0"/>
              </a:rPr>
              <a:t>Цей метод ціноутворення користується популярністю. Якщо підприємцю складно спрогнозувати власні витрати або реакцію конкурентів, тоді розумним є слідування за лідером.</a:t>
            </a:r>
          </a:p>
          <a:p>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378309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FA3D824-D3D2-44B9-B405-D505BDFE8DFE}"/>
              </a:ext>
            </a:extLst>
          </p:cNvPr>
          <p:cNvSpPr/>
          <p:nvPr/>
        </p:nvSpPr>
        <p:spPr>
          <a:xfrm>
            <a:off x="469557" y="543697"/>
            <a:ext cx="11084011" cy="605915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0215" algn="just">
              <a:lnSpc>
                <a:spcPct val="107000"/>
              </a:lnSpc>
              <a:spcAft>
                <a:spcPts val="0"/>
              </a:spcAft>
            </a:pPr>
            <a:r>
              <a:rPr lang="uk-UA" sz="2800" b="1" dirty="0">
                <a:latin typeface="Times New Roman" panose="02020603050405020304" pitchFamily="18" charset="0"/>
                <a:ea typeface="Times New Roman" panose="02020603050405020304" pitchFamily="18" charset="0"/>
                <a:cs typeface="Times New Roman" panose="02020603050405020304" pitchFamily="18" charset="0"/>
              </a:rPr>
              <a:t>Метод ціноутворення конкурсних проєктів</a:t>
            </a:r>
          </a:p>
          <a:p>
            <a:pPr indent="450215" algn="just">
              <a:lnSpc>
                <a:spcPct val="107000"/>
              </a:lnSpc>
              <a:spcAft>
                <a:spcPts val="0"/>
              </a:spcAft>
            </a:pPr>
            <a:endParaRPr lang="uk-UA"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Aft>
                <a:spcPts val="0"/>
              </a:spcAft>
              <a:buFont typeface="Wingdings" panose="05000000000000000000" pitchFamily="2" charset="2"/>
              <a:buChar char="ü"/>
            </a:pPr>
            <a:r>
              <a:rPr lang="uk-UA" sz="2400" dirty="0">
                <a:latin typeface="Times New Roman" panose="02020603050405020304" pitchFamily="18" charset="0"/>
                <a:ea typeface="Times New Roman" panose="02020603050405020304" pitchFamily="18" charset="0"/>
                <a:cs typeface="Times New Roman" panose="02020603050405020304" pitchFamily="18" charset="0"/>
              </a:rPr>
              <a:t>Мета ціноутворення конкурсних проєктів полягає в тому, щоб виграти проєкт, для чого необхідно врахувати і випередити передбачуваних конкурентів. </a:t>
            </a:r>
          </a:p>
          <a:p>
            <a:pPr marL="342900" indent="-342900" algn="just">
              <a:lnSpc>
                <a:spcPct val="107000"/>
              </a:lnSpc>
              <a:spcAft>
                <a:spcPts val="0"/>
              </a:spcAft>
              <a:buFont typeface="Wingdings" panose="05000000000000000000" pitchFamily="2" charset="2"/>
              <a:buChar char="ü"/>
            </a:pPr>
            <a:r>
              <a:rPr lang="uk-UA" sz="2400" dirty="0">
                <a:latin typeface="Times New Roman" panose="02020603050405020304" pitchFamily="18" charset="0"/>
                <a:ea typeface="Times New Roman" panose="02020603050405020304" pitchFamily="18" charset="0"/>
                <a:cs typeface="Times New Roman" panose="02020603050405020304" pitchFamily="18" charset="0"/>
              </a:rPr>
              <a:t>Чим вища ціна, тим нижча ймовірність отримання високоприбуткового замовлення, і навпаки. </a:t>
            </a:r>
          </a:p>
          <a:p>
            <a:pPr marL="342900" indent="-342900" algn="just">
              <a:lnSpc>
                <a:spcPct val="107000"/>
              </a:lnSpc>
              <a:spcAft>
                <a:spcPts val="0"/>
              </a:spcAft>
              <a:buFont typeface="Wingdings" panose="05000000000000000000" pitchFamily="2" charset="2"/>
              <a:buChar char="ü"/>
            </a:pPr>
            <a:r>
              <a:rPr lang="uk-UA" sz="2400" dirty="0">
                <a:latin typeface="Times New Roman" panose="02020603050405020304" pitchFamily="18" charset="0"/>
                <a:ea typeface="Times New Roman" panose="02020603050405020304" pitchFamily="18" charset="0"/>
                <a:cs typeface="Times New Roman" panose="02020603050405020304" pitchFamily="18" charset="0"/>
              </a:rPr>
              <a:t>Помноживши прибуток, закладений у ціну, на ймовірність отримати при такій ціні субвенції, передбачувані в проєкті, можна отримати так звану оцінку очікування прибутку. </a:t>
            </a:r>
          </a:p>
          <a:p>
            <a:pPr marL="342900" indent="-342900" algn="just">
              <a:lnSpc>
                <a:spcPct val="107000"/>
              </a:lnSpc>
              <a:spcAft>
                <a:spcPts val="0"/>
              </a:spcAft>
              <a:buFont typeface="Wingdings" panose="05000000000000000000" pitchFamily="2" charset="2"/>
              <a:buChar char="ü"/>
            </a:pPr>
            <a:r>
              <a:rPr lang="uk-UA" sz="2400" dirty="0">
                <a:latin typeface="Times New Roman" panose="02020603050405020304" pitchFamily="18" charset="0"/>
                <a:ea typeface="Times New Roman" panose="02020603050405020304" pitchFamily="18" charset="0"/>
                <a:cs typeface="Times New Roman" panose="02020603050405020304" pitchFamily="18" charset="0"/>
              </a:rPr>
              <a:t>Відповідно до теорії рішень, потрібно запропонувати ту ціну, яка веде до найбільшого очікування прибутку. </a:t>
            </a:r>
          </a:p>
          <a:p>
            <a:pPr marL="342900" indent="-342900" algn="just">
              <a:lnSpc>
                <a:spcPct val="107000"/>
              </a:lnSpc>
              <a:spcAft>
                <a:spcPts val="0"/>
              </a:spcAft>
              <a:buFont typeface="Wingdings" panose="05000000000000000000" pitchFamily="2" charset="2"/>
              <a:buChar char="ü"/>
            </a:pPr>
            <a:r>
              <a:rPr lang="uk-UA" sz="2400" dirty="0">
                <a:latin typeface="Times New Roman" panose="02020603050405020304" pitchFamily="18" charset="0"/>
                <a:ea typeface="Times New Roman" panose="02020603050405020304" pitchFamily="18" charset="0"/>
                <a:cs typeface="Times New Roman" panose="02020603050405020304" pitchFamily="18" charset="0"/>
              </a:rPr>
              <a:t>Так діють учасники конкурсів, які прагнуть в довгостроковому плані максимізувати прибуток. Якщо учасник інвестиційного конкурсу бере в ньому участь з огляду на гостру потребу в грошах, або випадково, цей метод він не використовує.</a:t>
            </a:r>
            <a:endParaRPr lang="uk-UA"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74710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F8D3332-A720-4432-BADB-AE905F802646}"/>
              </a:ext>
            </a:extLst>
          </p:cNvPr>
          <p:cNvSpPr>
            <a:spLocks noGrp="1"/>
          </p:cNvSpPr>
          <p:nvPr>
            <p:ph sz="quarter" idx="13"/>
          </p:nvPr>
        </p:nvSpPr>
        <p:spPr>
          <a:xfrm>
            <a:off x="506626" y="1383957"/>
            <a:ext cx="11182865" cy="5041557"/>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buFont typeface="Wingdings" panose="05000000000000000000" pitchFamily="2" charset="2"/>
              <a:buChar char="ü"/>
            </a:pPr>
            <a:r>
              <a:rPr lang="uk-UA" sz="2800" cap="none" dirty="0">
                <a:latin typeface="Times New Roman" panose="02020603050405020304" pitchFamily="18" charset="0"/>
                <a:cs typeface="Times New Roman" panose="02020603050405020304" pitchFamily="18" charset="0"/>
              </a:rPr>
              <a:t>Встановлення цін на продукцію туристичного підприємства є мистецтвом: низька ціна викликає у покупця асоціацію з низькою якістю товару, висока - виключає можливість придбання товару багатьма покупцями.</a:t>
            </a:r>
          </a:p>
          <a:p>
            <a:pPr>
              <a:buFont typeface="Wingdings" panose="05000000000000000000" pitchFamily="2" charset="2"/>
              <a:buChar char="ü"/>
            </a:pPr>
            <a:r>
              <a:rPr lang="uk-UA" sz="2800" cap="none" dirty="0">
                <a:latin typeface="Times New Roman" panose="02020603050405020304" pitchFamily="18" charset="0"/>
                <a:cs typeface="Times New Roman" panose="02020603050405020304" pitchFamily="18" charset="0"/>
              </a:rPr>
              <a:t>Цінова політика туристичного підприємства - поняття багатопланове, воно включає комплекс підходів, принципів, методів формування та встановлення цін на вироблені товари (послуги).</a:t>
            </a:r>
          </a:p>
        </p:txBody>
      </p:sp>
      <p:sp>
        <p:nvSpPr>
          <p:cNvPr id="2" name="Прямоугольник 1">
            <a:extLst>
              <a:ext uri="{FF2B5EF4-FFF2-40B4-BE49-F238E27FC236}">
                <a16:creationId xmlns:a16="http://schemas.microsoft.com/office/drawing/2014/main" id="{34EE76BB-74DE-4C22-A9F5-D4A6E61A053B}"/>
              </a:ext>
            </a:extLst>
          </p:cNvPr>
          <p:cNvSpPr/>
          <p:nvPr/>
        </p:nvSpPr>
        <p:spPr>
          <a:xfrm>
            <a:off x="753136" y="432486"/>
            <a:ext cx="10363825" cy="58477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uk-UA" sz="3200" b="1" dirty="0">
                <a:latin typeface="Times New Roman" panose="02020603050405020304" pitchFamily="18" charset="0"/>
                <a:ea typeface="Times New Roman" panose="02020603050405020304" pitchFamily="18" charset="0"/>
              </a:rPr>
              <a:t>2. Ціноутворення на підприємстві, цілі та завдання</a:t>
            </a:r>
            <a:endParaRPr lang="uk-UA" sz="3200" b="1" dirty="0"/>
          </a:p>
        </p:txBody>
      </p:sp>
      <p:pic>
        <p:nvPicPr>
          <p:cNvPr id="4" name="Рисунок 3">
            <a:extLst>
              <a:ext uri="{FF2B5EF4-FFF2-40B4-BE49-F238E27FC236}">
                <a16:creationId xmlns:a16="http://schemas.microsoft.com/office/drawing/2014/main" id="{66AC0519-21B0-4C69-A0A2-F5AE4AAEB999}"/>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9139879" y="5115698"/>
            <a:ext cx="2092411" cy="1569308"/>
          </a:xfrm>
          <a:prstGeom prst="ellipse">
            <a:avLst/>
          </a:prstGeom>
        </p:spPr>
      </p:pic>
    </p:spTree>
    <p:extLst>
      <p:ext uri="{BB962C8B-B14F-4D97-AF65-F5344CB8AC3E}">
        <p14:creationId xmlns:p14="http://schemas.microsoft.com/office/powerpoint/2010/main" val="1679869642"/>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1DA05BE2-8925-4CE2-989D-EA5D56F5D8D1}"/>
              </a:ext>
            </a:extLst>
          </p:cNvPr>
          <p:cNvSpPr/>
          <p:nvPr/>
        </p:nvSpPr>
        <p:spPr>
          <a:xfrm>
            <a:off x="774356" y="1544593"/>
            <a:ext cx="10124304" cy="428187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457200" indent="-457200" algn="just">
              <a:lnSpc>
                <a:spcPct val="107000"/>
              </a:lnSpc>
              <a:spcAft>
                <a:spcPts val="0"/>
              </a:spcAft>
              <a:buFont typeface="Wingdings" panose="05000000000000000000" pitchFamily="2" charset="2"/>
              <a:buChar char="ü"/>
            </a:pPr>
            <a:r>
              <a:rPr lang="uk-UA" sz="3200" dirty="0">
                <a:latin typeface="Times New Roman" panose="02020603050405020304" pitchFamily="18" charset="0"/>
                <a:ea typeface="Times New Roman" panose="02020603050405020304" pitchFamily="18" charset="0"/>
                <a:cs typeface="Times New Roman" panose="02020603050405020304" pitchFamily="18" charset="0"/>
              </a:rPr>
              <a:t>Цінова політика туристичного підприємства є важливим елементом економічної, фінансової, ринкової, комерційної стратегії організації. </a:t>
            </a:r>
          </a:p>
          <a:p>
            <a:pPr marL="457200" indent="-457200" algn="just">
              <a:lnSpc>
                <a:spcPct val="107000"/>
              </a:lnSpc>
              <a:spcAft>
                <a:spcPts val="0"/>
              </a:spcAft>
              <a:buFont typeface="Wingdings" panose="05000000000000000000" pitchFamily="2" charset="2"/>
              <a:buChar char="ü"/>
            </a:pPr>
            <a:r>
              <a:rPr lang="uk-UA" sz="3200" dirty="0">
                <a:latin typeface="Times New Roman" panose="02020603050405020304" pitchFamily="18" charset="0"/>
                <a:ea typeface="Times New Roman" panose="02020603050405020304" pitchFamily="18" charset="0"/>
                <a:cs typeface="Times New Roman" panose="02020603050405020304" pitchFamily="18" charset="0"/>
              </a:rPr>
              <a:t>В зв'язку з тим, що маркетинг включає питання регулювання цін, формування асортиментної політики, вивчення потенційних споживачів продукції конкурентів, цінова політика є елементом маркетингу на підприємстві.</a:t>
            </a:r>
            <a:endParaRPr lang="uk-UA"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602355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AA97F07-8D91-4D40-90EE-006EB14B007C}"/>
              </a:ext>
            </a:extLst>
          </p:cNvPr>
          <p:cNvSpPr/>
          <p:nvPr/>
        </p:nvSpPr>
        <p:spPr>
          <a:xfrm>
            <a:off x="630195" y="882135"/>
            <a:ext cx="10891223" cy="55092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uk-UA" sz="3200" b="1" dirty="0">
                <a:latin typeface="Times New Roman" panose="02020603050405020304" pitchFamily="18" charset="0"/>
                <a:ea typeface="Times New Roman" panose="02020603050405020304" pitchFamily="18" charset="0"/>
              </a:rPr>
              <a:t>Цілі цінової політики:</a:t>
            </a:r>
          </a:p>
          <a:p>
            <a:endParaRPr lang="uk-UA" sz="3200" b="1" dirty="0">
              <a:latin typeface="Times New Roman" panose="02020603050405020304" pitchFamily="18" charset="0"/>
            </a:endParaRPr>
          </a:p>
          <a:p>
            <a:endParaRPr lang="uk-UA" sz="3200" b="1" dirty="0">
              <a:latin typeface="Times New Roman" panose="02020603050405020304" pitchFamily="18" charset="0"/>
            </a:endParaRPr>
          </a:p>
          <a:p>
            <a:pPr marL="285750" indent="-285750">
              <a:buFont typeface="Wingdings" panose="05000000000000000000" pitchFamily="2" charset="2"/>
              <a:buChar char="ü"/>
            </a:pPr>
            <a:r>
              <a:rPr lang="uk-UA" sz="3200" dirty="0">
                <a:latin typeface="Times New Roman" panose="02020603050405020304" pitchFamily="18" charset="0"/>
                <a:cs typeface="Times New Roman" panose="02020603050405020304" pitchFamily="18" charset="0"/>
              </a:rPr>
              <a:t>Забезпечення існування підприємства на ринку.</a:t>
            </a:r>
          </a:p>
          <a:p>
            <a:pPr marL="285750" indent="-285750">
              <a:buFont typeface="Wingdings" panose="05000000000000000000" pitchFamily="2" charset="2"/>
              <a:buChar char="ü"/>
            </a:pPr>
            <a:r>
              <a:rPr lang="uk-UA" sz="3200" dirty="0">
                <a:latin typeface="Times New Roman" panose="02020603050405020304" pitchFamily="18" charset="0"/>
                <a:cs typeface="Times New Roman" panose="02020603050405020304" pitchFamily="18" charset="0"/>
              </a:rPr>
              <a:t>Максимізація прибутку.</a:t>
            </a:r>
          </a:p>
          <a:p>
            <a:pPr marL="285750" indent="-285750">
              <a:buFont typeface="Wingdings" panose="05000000000000000000" pitchFamily="2" charset="2"/>
              <a:buChar char="ü"/>
            </a:pPr>
            <a:r>
              <a:rPr lang="uk-UA" sz="3200" dirty="0">
                <a:latin typeface="Times New Roman" panose="02020603050405020304" pitchFamily="18" charset="0"/>
                <a:cs typeface="Times New Roman" panose="02020603050405020304" pitchFamily="18" charset="0"/>
              </a:rPr>
              <a:t>«Зняття вершків» завдяки встановленню високих цін.</a:t>
            </a:r>
          </a:p>
          <a:p>
            <a:pPr marL="285750" indent="-285750">
              <a:buFont typeface="Wingdings" panose="05000000000000000000" pitchFamily="2" charset="2"/>
              <a:buChar char="ü"/>
            </a:pPr>
            <a:r>
              <a:rPr lang="uk-UA" sz="3200" dirty="0">
                <a:latin typeface="Times New Roman" panose="02020603050405020304" pitchFamily="18" charset="0"/>
                <a:cs typeface="Times New Roman" panose="02020603050405020304" pitchFamily="18" charset="0"/>
              </a:rPr>
              <a:t>Завоювання лідерства на ринку й у визначенні цін.</a:t>
            </a:r>
          </a:p>
          <a:p>
            <a:pPr marL="285750" indent="-285750">
              <a:buFont typeface="Wingdings" panose="05000000000000000000" pitchFamily="2" charset="2"/>
              <a:buChar char="ü"/>
            </a:pPr>
            <a:endParaRPr lang="uk-UA" sz="3200" dirty="0">
              <a:latin typeface="Times New Roman" panose="02020603050405020304" pitchFamily="18" charset="0"/>
              <a:cs typeface="Times New Roman" panose="02020603050405020304" pitchFamily="18" charset="0"/>
            </a:endParaRPr>
          </a:p>
          <a:p>
            <a:endParaRPr lang="uk-UA" sz="3200" dirty="0">
              <a:latin typeface="Times New Roman" panose="02020603050405020304" pitchFamily="18" charset="0"/>
              <a:cs typeface="Times New Roman" panose="02020603050405020304" pitchFamily="18" charset="0"/>
            </a:endParaRPr>
          </a:p>
          <a:p>
            <a:endParaRPr lang="uk-UA" sz="3200" b="1" dirty="0">
              <a:latin typeface="Times New Roman" panose="02020603050405020304" pitchFamily="18" charset="0"/>
            </a:endParaRPr>
          </a:p>
          <a:p>
            <a:endParaRPr lang="uk-UA" sz="3200" b="1" dirty="0"/>
          </a:p>
        </p:txBody>
      </p:sp>
    </p:spTree>
    <p:extLst>
      <p:ext uri="{BB962C8B-B14F-4D97-AF65-F5344CB8AC3E}">
        <p14:creationId xmlns:p14="http://schemas.microsoft.com/office/powerpoint/2010/main" val="34939821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F8D3332-A720-4432-BADB-AE905F802646}"/>
              </a:ext>
            </a:extLst>
          </p:cNvPr>
          <p:cNvSpPr>
            <a:spLocks noGrp="1"/>
          </p:cNvSpPr>
          <p:nvPr>
            <p:ph sz="quarter" idx="13"/>
          </p:nvPr>
        </p:nvSpPr>
        <p:spPr>
          <a:xfrm>
            <a:off x="654908" y="1717590"/>
            <a:ext cx="10622692" cy="407361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a:buFont typeface="Wingdings" panose="05000000000000000000" pitchFamily="2" charset="2"/>
              <a:buChar char="q"/>
            </a:pPr>
            <a:r>
              <a:rPr lang="uk-UA" sz="2800" cap="none" dirty="0">
                <a:latin typeface="Times New Roman" panose="02020603050405020304" pitchFamily="18" charset="0"/>
                <a:cs typeface="Times New Roman" panose="02020603050405020304" pitchFamily="18" charset="0"/>
              </a:rPr>
              <a:t>В ринковій економіці ціноутворення здійснюється таким чином:</a:t>
            </a:r>
          </a:p>
          <a:p>
            <a:pPr>
              <a:buFont typeface="Wingdings" panose="05000000000000000000" pitchFamily="2" charset="2"/>
              <a:buChar char="ü"/>
            </a:pPr>
            <a:r>
              <a:rPr lang="uk-UA" sz="2800" cap="none" dirty="0">
                <a:latin typeface="Times New Roman" panose="02020603050405020304" pitchFamily="18" charset="0"/>
                <a:cs typeface="Times New Roman" panose="02020603050405020304" pitchFamily="18" charset="0"/>
              </a:rPr>
              <a:t> по-перше, при достатній волі визначення цін, за допомогою договору (угоди) купівлі - продажу між покупцем і продавцем;</a:t>
            </a:r>
          </a:p>
          <a:p>
            <a:pPr>
              <a:buFont typeface="Wingdings" panose="05000000000000000000" pitchFamily="2" charset="2"/>
              <a:buChar char="ü"/>
            </a:pPr>
            <a:r>
              <a:rPr lang="uk-UA" sz="2800" cap="none" dirty="0">
                <a:latin typeface="Times New Roman" panose="02020603050405020304" pitchFamily="18" charset="0"/>
                <a:cs typeface="Times New Roman" panose="02020603050405020304" pitchFamily="18" charset="0"/>
              </a:rPr>
              <a:t>по-друге, в умовах конкурентного ринкового середовища, що забезпечує свободу вибору поведінки агентів ринку - покупців і продавців;</a:t>
            </a:r>
          </a:p>
          <a:p>
            <a:pPr>
              <a:buFont typeface="Wingdings" panose="05000000000000000000" pitchFamily="2" charset="2"/>
              <a:buChar char="ü"/>
            </a:pPr>
            <a:r>
              <a:rPr lang="uk-UA" sz="2800" cap="none" dirty="0">
                <a:latin typeface="Times New Roman" panose="02020603050405020304" pitchFamily="18" charset="0"/>
                <a:cs typeface="Times New Roman" panose="02020603050405020304" pitchFamily="18" charset="0"/>
              </a:rPr>
              <a:t>по-третє, на основі рівноваги попиту та пропозиції за допомогою цін рівноваги.</a:t>
            </a:r>
          </a:p>
          <a:p>
            <a:endParaRPr lang="uk-UA" sz="2800" cap="none" dirty="0">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104DBF29-7E32-4561-A928-A0CD9B676820}"/>
              </a:ext>
            </a:extLst>
          </p:cNvPr>
          <p:cNvSpPr/>
          <p:nvPr/>
        </p:nvSpPr>
        <p:spPr>
          <a:xfrm>
            <a:off x="558409" y="536206"/>
            <a:ext cx="7615290" cy="530594"/>
          </a:xfrm>
          <a:prstGeom prst="rect">
            <a:avLst/>
          </a:prstGeom>
        </p:spPr>
        <p:txBody>
          <a:bodyPr wrap="none">
            <a:spAutoFit/>
          </a:bodyPr>
          <a:lstStyle/>
          <a:p>
            <a:pPr indent="450215" algn="just">
              <a:lnSpc>
                <a:spcPct val="107000"/>
              </a:lnSpc>
              <a:spcAft>
                <a:spcPts val="0"/>
              </a:spcAft>
            </a:pPr>
            <a:r>
              <a:rPr lang="uk-UA" sz="2800" b="1" dirty="0">
                <a:latin typeface="Times New Roman" panose="02020603050405020304" pitchFamily="18" charset="0"/>
                <a:ea typeface="Times New Roman" panose="02020603050405020304" pitchFamily="18" charset="0"/>
                <a:cs typeface="Times New Roman" panose="02020603050405020304" pitchFamily="18" charset="0"/>
              </a:rPr>
              <a:t>3. Основні сфери ринкового ціноутворення</a:t>
            </a:r>
            <a:endParaRPr lang="uk-UA"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16642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FEA32E9-E129-447B-9D14-DD7CE2BC9D8D}"/>
              </a:ext>
            </a:extLst>
          </p:cNvPr>
          <p:cNvSpPr/>
          <p:nvPr/>
        </p:nvSpPr>
        <p:spPr>
          <a:xfrm>
            <a:off x="284205" y="321276"/>
            <a:ext cx="11578281" cy="559813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0215" algn="just">
              <a:lnSpc>
                <a:spcPct val="107000"/>
              </a:lnSpc>
              <a:spcAft>
                <a:spcPts val="0"/>
              </a:spcAft>
            </a:pPr>
            <a:r>
              <a:rPr lang="uk-UA" sz="2400" b="1" dirty="0">
                <a:latin typeface="Times New Roman" panose="02020603050405020304" pitchFamily="18" charset="0"/>
                <a:ea typeface="Times New Roman" panose="02020603050405020304" pitchFamily="18" charset="0"/>
                <a:cs typeface="Times New Roman" panose="02020603050405020304" pitchFamily="18" charset="0"/>
              </a:rPr>
              <a:t>При визначенні цін на продукцію або ресурси готельного підприємства необхідно враховувати такі види ціноутворення, як:</a:t>
            </a:r>
          </a:p>
          <a:p>
            <a:pPr indent="450215" algn="just">
              <a:lnSpc>
                <a:spcPct val="107000"/>
              </a:lnSpc>
              <a:spcAft>
                <a:spcPts val="0"/>
              </a:spcAft>
            </a:pPr>
            <a:endParaRPr lang="uk-UA"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Aft>
                <a:spcPts val="0"/>
              </a:spcAft>
              <a:buFont typeface="Wingdings" panose="05000000000000000000" pitchFamily="2" charset="2"/>
              <a:buChar char="ü"/>
            </a:pPr>
            <a:r>
              <a:rPr lang="uk-UA" sz="2400" dirty="0">
                <a:latin typeface="Times New Roman" panose="02020603050405020304" pitchFamily="18" charset="0"/>
                <a:ea typeface="Times New Roman" panose="02020603050405020304" pitchFamily="18" charset="0"/>
                <a:cs typeface="Times New Roman" panose="02020603050405020304" pitchFamily="18" charset="0"/>
              </a:rPr>
              <a:t>вільне визначення цін, при якому покупець і продавець до переговорів про здійснення угоди купівлі-продажу не мають зобов’язань і не беруть на себе будь-яких зобов’язань після здійснення акту купівлі-продажу;</a:t>
            </a:r>
            <a:endParaRPr lang="uk-UA"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Aft>
                <a:spcPts val="0"/>
              </a:spcAft>
              <a:buFont typeface="Wingdings" panose="05000000000000000000" pitchFamily="2" charset="2"/>
              <a:buChar char="ü"/>
            </a:pPr>
            <a:r>
              <a:rPr lang="uk-UA" sz="2400" dirty="0">
                <a:latin typeface="Times New Roman" panose="02020603050405020304" pitchFamily="18" charset="0"/>
                <a:ea typeface="Times New Roman" panose="02020603050405020304" pitchFamily="18" charset="0"/>
                <a:cs typeface="Times New Roman" panose="02020603050405020304" pitchFamily="18" charset="0"/>
              </a:rPr>
              <a:t>договірно-контрактне ціноутворення, при якому продавець і покупець самостійно здійснюють операцію купівлі-продажу, або вже взяли на себе зобов’язання, або беруть їх на майбутнє, укладаючи договір-контракт;</a:t>
            </a:r>
            <a:endParaRPr lang="uk-UA"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Aft>
                <a:spcPts val="0"/>
              </a:spcAft>
              <a:buFont typeface="Wingdings" panose="05000000000000000000" pitchFamily="2" charset="2"/>
              <a:buChar char="ü"/>
            </a:pPr>
            <a:r>
              <a:rPr lang="uk-UA" sz="2400" dirty="0">
                <a:latin typeface="Times New Roman" panose="02020603050405020304" pitchFamily="18" charset="0"/>
                <a:ea typeface="Times New Roman" panose="02020603050405020304" pitchFamily="18" charset="0"/>
                <a:cs typeface="Times New Roman" panose="02020603050405020304" pitchFamily="18" charset="0"/>
              </a:rPr>
              <a:t>ціноутворення в умовах повної або часткової монополізації ринку у вигляді монополії або олігополії, які змушують приймати якісь умови;</a:t>
            </a:r>
            <a:endParaRPr lang="uk-UA"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Aft>
                <a:spcPts val="0"/>
              </a:spcAft>
              <a:buFont typeface="Wingdings" panose="05000000000000000000" pitchFamily="2" charset="2"/>
              <a:buChar char="ü"/>
            </a:pPr>
            <a:r>
              <a:rPr lang="uk-UA" sz="2400" dirty="0">
                <a:latin typeface="Times New Roman" panose="02020603050405020304" pitchFamily="18" charset="0"/>
                <a:ea typeface="Times New Roman" panose="02020603050405020304" pitchFamily="18" charset="0"/>
                <a:cs typeface="Times New Roman" panose="02020603050405020304" pitchFamily="18" charset="0"/>
              </a:rPr>
              <a:t>ціноутворення, що здійснюється під безпосереднім і прямим державним або муніципальним контролем за допомогою фіксування цін, їх обмеження, субсидування, застосування акцизів.</a:t>
            </a:r>
            <a:endParaRPr lang="uk-UA"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851595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E7E12D8-87EB-410E-8912-E11C04A8FB78}"/>
              </a:ext>
            </a:extLst>
          </p:cNvPr>
          <p:cNvSpPr>
            <a:spLocks noGrp="1"/>
          </p:cNvSpPr>
          <p:nvPr>
            <p:ph sz="quarter" idx="13"/>
          </p:nvPr>
        </p:nvSpPr>
        <p:spPr>
          <a:xfrm>
            <a:off x="432486" y="333632"/>
            <a:ext cx="11417644" cy="632666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a:buFont typeface="Wingdings" panose="05000000000000000000" pitchFamily="2" charset="2"/>
              <a:buChar char="v"/>
            </a:pPr>
            <a:r>
              <a:rPr lang="uk-UA" sz="2400" cap="none" dirty="0">
                <a:latin typeface="Times New Roman" panose="02020603050405020304" pitchFamily="18" charset="0"/>
                <a:cs typeface="Times New Roman" panose="02020603050405020304" pitchFamily="18" charset="0"/>
              </a:rPr>
              <a:t>Ціна, як форма організації економічних відносин між виробниками і споживачами товарів і послуг, реалізує на практиці економічні інтереси учасників обміну. </a:t>
            </a:r>
          </a:p>
          <a:p>
            <a:pPr>
              <a:buFont typeface="Wingdings" panose="05000000000000000000" pitchFamily="2" charset="2"/>
              <a:buChar char="v"/>
            </a:pPr>
            <a:r>
              <a:rPr lang="uk-UA" sz="2400" cap="none" dirty="0">
                <a:latin typeface="Times New Roman" panose="02020603050405020304" pitchFamily="18" charset="0"/>
                <a:cs typeface="Times New Roman" panose="02020603050405020304" pitchFamily="18" charset="0"/>
              </a:rPr>
              <a:t>В ринковій економіці ціни - це основний інструмент урівноваження попиту і пропозиції, що погоджує грошовий запит виробника чи продавця товарів на їх оплату з відповідною реакцією споживача, покупця. </a:t>
            </a:r>
          </a:p>
          <a:p>
            <a:pPr>
              <a:buFont typeface="Wingdings" panose="05000000000000000000" pitchFamily="2" charset="2"/>
              <a:buChar char="v"/>
            </a:pPr>
            <a:r>
              <a:rPr lang="uk-UA" sz="2400" cap="none" dirty="0">
                <a:latin typeface="Times New Roman" panose="02020603050405020304" pitchFamily="18" charset="0"/>
                <a:cs typeface="Times New Roman" panose="02020603050405020304" pitchFamily="18" charset="0"/>
              </a:rPr>
              <a:t>З одного боку, ціна - це об’єктивна категорія, зумовлена дією закону вартості, попиту та пропозиції, грошового обігу, закону конкуренції, прибутку. </a:t>
            </a:r>
          </a:p>
          <a:p>
            <a:pPr>
              <a:buFont typeface="Wingdings" panose="05000000000000000000" pitchFamily="2" charset="2"/>
              <a:buChar char="v"/>
            </a:pPr>
            <a:r>
              <a:rPr lang="uk-UA" sz="2400" cap="none" dirty="0">
                <a:latin typeface="Times New Roman" panose="02020603050405020304" pitchFamily="18" charset="0"/>
                <a:cs typeface="Times New Roman" panose="02020603050405020304" pitchFamily="18" charset="0"/>
              </a:rPr>
              <a:t>З іншого - вона є суб’єктивною за допомогою проведення цінових стратегій.</a:t>
            </a:r>
          </a:p>
          <a:p>
            <a:pPr>
              <a:buFont typeface="Wingdings" panose="05000000000000000000" pitchFamily="2" charset="2"/>
              <a:buChar char="v"/>
            </a:pPr>
            <a:r>
              <a:rPr lang="uk-UA" sz="2400" cap="none" dirty="0">
                <a:latin typeface="Times New Roman" panose="02020603050405020304" pitchFamily="18" charset="0"/>
                <a:cs typeface="Times New Roman" panose="02020603050405020304" pitchFamily="18" charset="0"/>
              </a:rPr>
              <a:t>Правильний вибір ціни є запорукою гарного фінансового стану й фінансової стійкості готельного підприємства, успішної реалізації тактичного і стратегічного планування.</a:t>
            </a:r>
          </a:p>
          <a:p>
            <a:pPr>
              <a:buFont typeface="Wingdings" panose="05000000000000000000" pitchFamily="2" charset="2"/>
              <a:buChar char="v"/>
            </a:pPr>
            <a:endParaRPr lang="uk-UA" sz="24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96377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FBA416F-8B45-4037-94AD-0149C49FD851}"/>
              </a:ext>
            </a:extLst>
          </p:cNvPr>
          <p:cNvSpPr/>
          <p:nvPr/>
        </p:nvSpPr>
        <p:spPr>
          <a:xfrm>
            <a:off x="0" y="395416"/>
            <a:ext cx="11825415" cy="585705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0215" algn="just">
              <a:lnSpc>
                <a:spcPct val="107000"/>
              </a:lnSpc>
              <a:spcAft>
                <a:spcPts val="0"/>
              </a:spcAft>
            </a:pPr>
            <a:r>
              <a:rPr lang="uk-UA" sz="2800" b="1" dirty="0">
                <a:latin typeface="Times New Roman" panose="02020603050405020304" pitchFamily="18" charset="0"/>
                <a:ea typeface="Times New Roman" panose="02020603050405020304" pitchFamily="18" charset="0"/>
                <a:cs typeface="Times New Roman" panose="02020603050405020304" pitchFamily="18" charset="0"/>
              </a:rPr>
              <a:t>4. ОРГАНІЗАЦІЯ, ПОРЯДОК ТА ЕТАПИ РОБОТИ З ФОРМУВАННЯ ЦІН</a:t>
            </a:r>
          </a:p>
          <a:p>
            <a:pPr indent="450215" algn="just">
              <a:lnSpc>
                <a:spcPct val="107000"/>
              </a:lnSpc>
              <a:spcAft>
                <a:spcPts val="0"/>
              </a:spcAft>
            </a:pPr>
            <a:endParaRPr lang="uk-UA" sz="28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07000"/>
              </a:lnSpc>
              <a:spcAft>
                <a:spcPts val="0"/>
              </a:spcAft>
              <a:buFont typeface="Wingdings" panose="05000000000000000000" pitchFamily="2" charset="2"/>
              <a:buChar char="ü"/>
            </a:pPr>
            <a:r>
              <a:rPr lang="uk-UA" sz="2400" dirty="0">
                <a:latin typeface="Times New Roman" panose="02020603050405020304" pitchFamily="18" charset="0"/>
                <a:ea typeface="Times New Roman" panose="02020603050405020304" pitchFamily="18" charset="0"/>
                <a:cs typeface="Times New Roman" panose="02020603050405020304" pitchFamily="18" charset="0"/>
              </a:rPr>
              <a:t>Ринкова ціна формується під впливом таких чинників, як попит і пропозиція, витрати виробництва та ін. </a:t>
            </a:r>
          </a:p>
          <a:p>
            <a:pPr marL="457200" indent="-457200" algn="just">
              <a:lnSpc>
                <a:spcPct val="107000"/>
              </a:lnSpc>
              <a:spcAft>
                <a:spcPts val="0"/>
              </a:spcAft>
              <a:buFont typeface="Wingdings" panose="05000000000000000000" pitchFamily="2" charset="2"/>
              <a:buChar char="ü"/>
            </a:pPr>
            <a:r>
              <a:rPr lang="uk-UA" sz="2400" dirty="0">
                <a:latin typeface="Times New Roman" panose="02020603050405020304" pitchFamily="18" charset="0"/>
                <a:ea typeface="Times New Roman" panose="02020603050405020304" pitchFamily="18" charset="0"/>
                <a:cs typeface="Times New Roman" panose="02020603050405020304" pitchFamily="18" charset="0"/>
              </a:rPr>
              <a:t>Максимальна ціна, яку може встановити підприємство, залежить від попиту на товар, валові витрати виробництва визначають мінімальну ціну. </a:t>
            </a:r>
            <a:endParaRPr lang="uk-UA" sz="24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07000"/>
              </a:lnSpc>
              <a:spcAft>
                <a:spcPts val="0"/>
              </a:spcAft>
              <a:buFont typeface="Wingdings" panose="05000000000000000000" pitchFamily="2" charset="2"/>
              <a:buChar char="ü"/>
            </a:pPr>
            <a:r>
              <a:rPr lang="uk-UA" sz="2400" dirty="0">
                <a:latin typeface="Times New Roman" panose="02020603050405020304" pitchFamily="18" charset="0"/>
                <a:ea typeface="Times New Roman" panose="02020603050405020304" pitchFamily="18" charset="0"/>
                <a:cs typeface="Times New Roman" panose="02020603050405020304" pitchFamily="18" charset="0"/>
              </a:rPr>
              <a:t>Істотно впливають на ціну: якість продукції, поведінка конкурентів і ціни на їх продукцію, еластичність попиту. </a:t>
            </a:r>
            <a:endParaRPr lang="uk-UA" sz="24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07000"/>
              </a:lnSpc>
              <a:spcAft>
                <a:spcPts val="0"/>
              </a:spcAft>
              <a:buFont typeface="Wingdings" panose="05000000000000000000" pitchFamily="2" charset="2"/>
              <a:buChar char="ü"/>
            </a:pPr>
            <a:r>
              <a:rPr lang="uk-UA" sz="2400" dirty="0">
                <a:latin typeface="Times New Roman" panose="02020603050405020304" pitchFamily="18" charset="0"/>
                <a:ea typeface="Times New Roman" panose="02020603050405020304" pitchFamily="18" charset="0"/>
                <a:cs typeface="Times New Roman" panose="02020603050405020304" pitchFamily="18" charset="0"/>
              </a:rPr>
              <a:t>Найважливішим фактором ціноутворення є державне регулювання цін, здійснюване прямими і непрямими способами. </a:t>
            </a:r>
          </a:p>
          <a:p>
            <a:pPr marL="457200" indent="-457200" algn="just">
              <a:lnSpc>
                <a:spcPct val="107000"/>
              </a:lnSpc>
              <a:spcAft>
                <a:spcPts val="0"/>
              </a:spcAft>
              <a:buFont typeface="Wingdings" panose="05000000000000000000" pitchFamily="2" charset="2"/>
              <a:buChar char="ü"/>
            </a:pPr>
            <a:r>
              <a:rPr lang="uk-UA" sz="2400" dirty="0">
                <a:latin typeface="Times New Roman" panose="02020603050405020304" pitchFamily="18" charset="0"/>
                <a:ea typeface="Times New Roman" panose="02020603050405020304" pitchFamily="18" charset="0"/>
                <a:cs typeface="Times New Roman" panose="02020603050405020304" pitchFamily="18" charset="0"/>
              </a:rPr>
              <a:t>Прямі способи впливу держави на ціни - це встановлення певного порядку ціноутворення. </a:t>
            </a:r>
          </a:p>
          <a:p>
            <a:pPr marL="457200" indent="-457200" algn="just">
              <a:lnSpc>
                <a:spcPct val="107000"/>
              </a:lnSpc>
              <a:spcAft>
                <a:spcPts val="0"/>
              </a:spcAft>
              <a:buFont typeface="Wingdings" panose="05000000000000000000" pitchFamily="2" charset="2"/>
              <a:buChar char="ü"/>
            </a:pPr>
            <a:r>
              <a:rPr lang="uk-UA" sz="2400" dirty="0">
                <a:latin typeface="Times New Roman" panose="02020603050405020304" pitchFamily="18" charset="0"/>
                <a:ea typeface="Times New Roman" panose="02020603050405020304" pitchFamily="18" charset="0"/>
                <a:cs typeface="Times New Roman" panose="02020603050405020304" pitchFamily="18" charset="0"/>
              </a:rPr>
              <a:t>Непрямі методи спрямовані на зміну кон’юнктури ринку.</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2405094"/>
      </p:ext>
    </p:extLst>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285D6C3-A693-4C14-9ACD-BECEF3D736CF}"/>
              </a:ext>
            </a:extLst>
          </p:cNvPr>
          <p:cNvSpPr/>
          <p:nvPr/>
        </p:nvSpPr>
        <p:spPr>
          <a:xfrm>
            <a:off x="877330" y="741406"/>
            <a:ext cx="10515600" cy="480881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indent="450215" algn="just">
              <a:lnSpc>
                <a:spcPct val="107000"/>
              </a:lnSpc>
              <a:spcAft>
                <a:spcPts val="0"/>
              </a:spcAft>
            </a:pPr>
            <a:r>
              <a:rPr lang="uk-UA" sz="3200" dirty="0">
                <a:latin typeface="Times New Roman" panose="02020603050405020304" pitchFamily="18" charset="0"/>
                <a:ea typeface="Times New Roman" panose="02020603050405020304" pitchFamily="18" charset="0"/>
                <a:cs typeface="Times New Roman" panose="02020603050405020304" pitchFamily="18" charset="0"/>
              </a:rPr>
              <a:t>Розрахунок ціни на товар передбачає виконання шести послідовних етапів, а саме: </a:t>
            </a:r>
          </a:p>
          <a:p>
            <a:pPr indent="450215" algn="just">
              <a:lnSpc>
                <a:spcPct val="107000"/>
              </a:lnSpc>
              <a:spcAft>
                <a:spcPts val="0"/>
              </a:spcAft>
            </a:pPr>
            <a:endParaRPr lang="uk-UA" sz="3200"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07000"/>
              </a:lnSpc>
              <a:spcAft>
                <a:spcPts val="0"/>
              </a:spcAft>
            </a:pPr>
            <a:r>
              <a:rPr lang="uk-UA" sz="3200" dirty="0">
                <a:latin typeface="Times New Roman" panose="02020603050405020304" pitchFamily="18" charset="0"/>
                <a:ea typeface="Times New Roman" panose="02020603050405020304" pitchFamily="18" charset="0"/>
                <a:cs typeface="Times New Roman" panose="02020603050405020304" pitchFamily="18" charset="0"/>
              </a:rPr>
              <a:t>1 - постановка завдань ціноутворення </a:t>
            </a:r>
          </a:p>
          <a:p>
            <a:pPr indent="450215" algn="just">
              <a:lnSpc>
                <a:spcPct val="107000"/>
              </a:lnSpc>
              <a:spcAft>
                <a:spcPts val="0"/>
              </a:spcAft>
            </a:pPr>
            <a:r>
              <a:rPr lang="uk-UA" sz="3200" dirty="0">
                <a:latin typeface="Times New Roman" panose="02020603050405020304" pitchFamily="18" charset="0"/>
                <a:ea typeface="Times New Roman" panose="02020603050405020304" pitchFamily="18" charset="0"/>
                <a:cs typeface="Times New Roman" panose="02020603050405020304" pitchFamily="18" charset="0"/>
              </a:rPr>
              <a:t>2 - визначення попиту</a:t>
            </a:r>
          </a:p>
          <a:p>
            <a:pPr indent="450215" algn="just">
              <a:lnSpc>
                <a:spcPct val="107000"/>
              </a:lnSpc>
              <a:spcAft>
                <a:spcPts val="0"/>
              </a:spcAft>
            </a:pPr>
            <a:r>
              <a:rPr lang="uk-UA" sz="3200" dirty="0">
                <a:latin typeface="Times New Roman" panose="02020603050405020304" pitchFamily="18" charset="0"/>
                <a:ea typeface="Times New Roman" panose="02020603050405020304" pitchFamily="18" charset="0"/>
                <a:cs typeface="Times New Roman" panose="02020603050405020304" pitchFamily="18" charset="0"/>
              </a:rPr>
              <a:t>3 - оцінка витрат </a:t>
            </a:r>
          </a:p>
          <a:p>
            <a:pPr indent="450215" algn="just">
              <a:lnSpc>
                <a:spcPct val="107000"/>
              </a:lnSpc>
              <a:spcAft>
                <a:spcPts val="0"/>
              </a:spcAft>
            </a:pPr>
            <a:r>
              <a:rPr lang="uk-UA" sz="3200" dirty="0">
                <a:latin typeface="Times New Roman" panose="02020603050405020304" pitchFamily="18" charset="0"/>
                <a:ea typeface="Times New Roman" panose="02020603050405020304" pitchFamily="18" charset="0"/>
                <a:cs typeface="Times New Roman" panose="02020603050405020304" pitchFamily="18" charset="0"/>
              </a:rPr>
              <a:t>4 - аналіз цін і товарів конкурентів </a:t>
            </a:r>
          </a:p>
          <a:p>
            <a:pPr indent="450215" algn="just">
              <a:lnSpc>
                <a:spcPct val="107000"/>
              </a:lnSpc>
              <a:spcAft>
                <a:spcPts val="0"/>
              </a:spcAft>
            </a:pPr>
            <a:r>
              <a:rPr lang="uk-UA" sz="3200" dirty="0">
                <a:latin typeface="Times New Roman" panose="02020603050405020304" pitchFamily="18" charset="0"/>
                <a:ea typeface="Times New Roman" panose="02020603050405020304" pitchFamily="18" charset="0"/>
                <a:cs typeface="Times New Roman" panose="02020603050405020304" pitchFamily="18" charset="0"/>
              </a:rPr>
              <a:t>5 - вибір методу ціноутворення</a:t>
            </a:r>
          </a:p>
          <a:p>
            <a:pPr indent="450215" algn="just">
              <a:lnSpc>
                <a:spcPct val="107000"/>
              </a:lnSpc>
              <a:spcAft>
                <a:spcPts val="0"/>
              </a:spcAft>
            </a:pPr>
            <a:r>
              <a:rPr lang="uk-UA" sz="3200" dirty="0">
                <a:latin typeface="Times New Roman" panose="02020603050405020304" pitchFamily="18" charset="0"/>
                <a:ea typeface="Times New Roman" panose="02020603050405020304" pitchFamily="18" charset="0"/>
                <a:cs typeface="Times New Roman" panose="02020603050405020304" pitchFamily="18" charset="0"/>
              </a:rPr>
              <a:t>6 - встановлення остаточної ціни</a:t>
            </a:r>
            <a:endParaRPr lang="uk-UA"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A20B9A64-6BE5-4F07-8DE1-2F9F3BBE12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7258" y="2947243"/>
            <a:ext cx="4382112" cy="328658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911239485"/>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F8D3332-A720-4432-BADB-AE905F802646}"/>
              </a:ext>
            </a:extLst>
          </p:cNvPr>
          <p:cNvSpPr>
            <a:spLocks noGrp="1"/>
          </p:cNvSpPr>
          <p:nvPr>
            <p:ph sz="quarter" idx="13"/>
          </p:nvPr>
        </p:nvSpPr>
        <p:spPr>
          <a:xfrm>
            <a:off x="506626" y="877330"/>
            <a:ext cx="10733903" cy="4518453"/>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marL="0" indent="0">
              <a:lnSpc>
                <a:spcPct val="150000"/>
              </a:lnSpc>
              <a:spcBef>
                <a:spcPts val="0"/>
              </a:spcBef>
              <a:buNone/>
            </a:pPr>
            <a:r>
              <a:rPr lang="uk-UA" sz="2400" b="1" cap="none" dirty="0">
                <a:latin typeface="Times New Roman" panose="02020603050405020304" pitchFamily="18" charset="0"/>
                <a:cs typeface="Times New Roman" panose="02020603050405020304" pitchFamily="18" charset="0"/>
              </a:rPr>
              <a:t>Контрольні питання:</a:t>
            </a:r>
          </a:p>
          <a:p>
            <a:pPr marL="0" indent="0">
              <a:lnSpc>
                <a:spcPct val="150000"/>
              </a:lnSpc>
              <a:spcBef>
                <a:spcPts val="0"/>
              </a:spcBef>
              <a:buNone/>
            </a:pPr>
            <a:endParaRPr lang="uk-UA" sz="2400" cap="none" dirty="0">
              <a:latin typeface="Times New Roman" panose="02020603050405020304" pitchFamily="18" charset="0"/>
              <a:cs typeface="Times New Roman" panose="02020603050405020304" pitchFamily="18" charset="0"/>
            </a:endParaRPr>
          </a:p>
          <a:p>
            <a:pPr marL="457200" indent="-457200">
              <a:lnSpc>
                <a:spcPct val="150000"/>
              </a:lnSpc>
              <a:spcBef>
                <a:spcPts val="0"/>
              </a:spcBef>
              <a:buFont typeface="+mj-lt"/>
              <a:buAutoNum type="arabicPeriod"/>
            </a:pPr>
            <a:r>
              <a:rPr lang="uk-UA" sz="2400" kern="0" cap="none" dirty="0">
                <a:latin typeface="Times New Roman" panose="02020603050405020304" pitchFamily="18" charset="0"/>
                <a:cs typeface="Times New Roman" panose="02020603050405020304" pitchFamily="18" charset="0"/>
              </a:rPr>
              <a:t>Розкрийте питання ціноутворення у підприємстві готельної індустрії.</a:t>
            </a:r>
          </a:p>
          <a:p>
            <a:pPr marL="457200" indent="-457200">
              <a:lnSpc>
                <a:spcPct val="150000"/>
              </a:lnSpc>
              <a:spcBef>
                <a:spcPts val="0"/>
              </a:spcBef>
              <a:buFont typeface="+mj-lt"/>
              <a:buAutoNum type="arabicPeriod"/>
            </a:pPr>
            <a:r>
              <a:rPr lang="uk-UA" sz="2400" cap="none" dirty="0">
                <a:latin typeface="Times New Roman" panose="02020603050405020304" pitchFamily="18" charset="0"/>
                <a:cs typeface="Times New Roman" panose="02020603050405020304" pitchFamily="18" charset="0"/>
              </a:rPr>
              <a:t>В чому полягають особливості </a:t>
            </a:r>
            <a:r>
              <a:rPr lang="uk-UA" sz="2400" kern="0" cap="none" dirty="0">
                <a:latin typeface="Times New Roman" panose="02020603050405020304" pitchFamily="18" charset="0"/>
                <a:cs typeface="Times New Roman" panose="02020603050405020304" pitchFamily="18" charset="0"/>
              </a:rPr>
              <a:t>цінових стратегій готельного підприємства в умовах ринку.</a:t>
            </a:r>
          </a:p>
          <a:p>
            <a:pPr marL="457200" indent="-457200">
              <a:lnSpc>
                <a:spcPct val="150000"/>
              </a:lnSpc>
              <a:spcBef>
                <a:spcPts val="0"/>
              </a:spcBef>
              <a:buFont typeface="+mj-lt"/>
              <a:buAutoNum type="arabicPeriod"/>
            </a:pPr>
            <a:r>
              <a:rPr lang="uk-UA" sz="2400" kern="0" cap="none" dirty="0">
                <a:latin typeface="Times New Roman" panose="02020603050405020304" pitchFamily="18" charset="0"/>
                <a:cs typeface="Times New Roman" panose="02020603050405020304" pitchFamily="18" charset="0"/>
              </a:rPr>
              <a:t>Визначте цілі і завдання ціноутворення на підприємстві готельної індустрії.</a:t>
            </a:r>
          </a:p>
          <a:p>
            <a:pPr marL="457200" indent="-457200">
              <a:lnSpc>
                <a:spcPct val="150000"/>
              </a:lnSpc>
              <a:spcBef>
                <a:spcPts val="0"/>
              </a:spcBef>
              <a:buFont typeface="+mj-lt"/>
              <a:buAutoNum type="arabicPeriod"/>
            </a:pPr>
            <a:r>
              <a:rPr lang="uk-UA" sz="2400" kern="0" cap="none" dirty="0">
                <a:latin typeface="Times New Roman" panose="02020603050405020304" pitchFamily="18" charset="0"/>
                <a:cs typeface="Times New Roman" panose="02020603050405020304" pitchFamily="18" charset="0"/>
              </a:rPr>
              <a:t>Якими є основні сфери ринкового ціноутворення?</a:t>
            </a:r>
          </a:p>
          <a:p>
            <a:pPr marL="457200" indent="-457200">
              <a:lnSpc>
                <a:spcPct val="150000"/>
              </a:lnSpc>
              <a:spcBef>
                <a:spcPts val="0"/>
              </a:spcBef>
              <a:buFont typeface="+mj-lt"/>
              <a:buAutoNum type="arabicPeriod"/>
            </a:pPr>
            <a:r>
              <a:rPr lang="uk-UA" sz="2400" kern="0" cap="none" dirty="0">
                <a:latin typeface="Times New Roman" panose="02020603050405020304" pitchFamily="18" charset="0"/>
                <a:cs typeface="Times New Roman" panose="02020603050405020304" pitchFamily="18" charset="0"/>
              </a:rPr>
              <a:t>Розкрийте питання організації та етапи роботи по формуванню цін в підприємстві готельної індустрії.</a:t>
            </a:r>
            <a:br>
              <a:rPr lang="uk-UA" sz="2400" kern="0" cap="none" dirty="0">
                <a:latin typeface="Times New Roman" panose="02020603050405020304" pitchFamily="18" charset="0"/>
                <a:cs typeface="Times New Roman" panose="02020603050405020304" pitchFamily="18" charset="0"/>
              </a:rPr>
            </a:br>
            <a:endParaRPr lang="uk-UA" sz="2400" cap="none"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AA1A028B-BCE2-4042-BA57-72917A11763D}"/>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0314115" y="5041557"/>
            <a:ext cx="1852828" cy="1665200"/>
          </a:xfrm>
          <a:prstGeom prst="ellipse">
            <a:avLst/>
          </a:prstGeom>
        </p:spPr>
      </p:pic>
    </p:spTree>
    <p:extLst>
      <p:ext uri="{BB962C8B-B14F-4D97-AF65-F5344CB8AC3E}">
        <p14:creationId xmlns:p14="http://schemas.microsoft.com/office/powerpoint/2010/main" val="264028187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5C1E6868-10F3-43F0-BA6C-4BB617ED3EE3}"/>
              </a:ext>
            </a:extLst>
          </p:cNvPr>
          <p:cNvSpPr/>
          <p:nvPr/>
        </p:nvSpPr>
        <p:spPr>
          <a:xfrm>
            <a:off x="210065" y="135924"/>
            <a:ext cx="11788346" cy="612712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342900" indent="-342900" algn="just">
              <a:lnSpc>
                <a:spcPct val="150000"/>
              </a:lnSpc>
              <a:spcAft>
                <a:spcPts val="0"/>
              </a:spcAft>
              <a:buFont typeface="Wingdings" panose="05000000000000000000" pitchFamily="2" charset="2"/>
              <a:buChar char="v"/>
            </a:pPr>
            <a:r>
              <a:rPr lang="uk-UA" sz="2400" dirty="0">
                <a:latin typeface="Times New Roman" panose="02020603050405020304" pitchFamily="18" charset="0"/>
                <a:ea typeface="Times New Roman" panose="02020603050405020304" pitchFamily="18" charset="0"/>
                <a:cs typeface="Times New Roman" panose="02020603050405020304" pitchFamily="18" charset="0"/>
              </a:rPr>
              <a:t>Ціна є однією зі складових маркетингової стратегії підприємства, оскільки виконує облікову, розподільчу, стимулюючу, регулюючу функції. </a:t>
            </a:r>
          </a:p>
          <a:p>
            <a:pPr marL="342900" indent="-342900" algn="just">
              <a:lnSpc>
                <a:spcPct val="150000"/>
              </a:lnSpc>
              <a:spcAft>
                <a:spcPts val="0"/>
              </a:spcAft>
              <a:buFont typeface="Wingdings" panose="05000000000000000000" pitchFamily="2" charset="2"/>
              <a:buChar char="v"/>
            </a:pPr>
            <a:r>
              <a:rPr lang="uk-UA" sz="2400" dirty="0">
                <a:latin typeface="Times New Roman" panose="02020603050405020304" pitchFamily="18" charset="0"/>
                <a:ea typeface="Times New Roman" panose="02020603050405020304" pitchFamily="18" charset="0"/>
                <a:cs typeface="Times New Roman" panose="02020603050405020304" pitchFamily="18" charset="0"/>
              </a:rPr>
              <a:t>Висловлюючи вартість товарів у грошах, ціна опосередковує виручку від їх реалізації, визначає комерційну ефективність підприємства, встановлює певні відносини між фірмою і покупцями, є найсильнішою зброєю в боротьбі з конкурентами на ринку. </a:t>
            </a:r>
          </a:p>
          <a:p>
            <a:pPr marL="342900" indent="-342900" algn="just">
              <a:lnSpc>
                <a:spcPct val="150000"/>
              </a:lnSpc>
              <a:spcAft>
                <a:spcPts val="0"/>
              </a:spcAft>
              <a:buFont typeface="Wingdings" panose="05000000000000000000" pitchFamily="2" charset="2"/>
              <a:buChar char="v"/>
            </a:pPr>
            <a:r>
              <a:rPr lang="uk-UA" sz="2400" dirty="0">
                <a:latin typeface="Times New Roman" panose="02020603050405020304" pitchFamily="18" charset="0"/>
                <a:ea typeface="Times New Roman" panose="02020603050405020304" pitchFamily="18" charset="0"/>
                <a:cs typeface="Times New Roman" panose="02020603050405020304" pitchFamily="18" charset="0"/>
              </a:rPr>
              <a:t>Правильно обрана цінова стратегія надає довгостроковий і вирішальний вплив на конкурентоспроможність як товарів, так і виробничо-збутової діяльності організації.</a:t>
            </a:r>
          </a:p>
          <a:p>
            <a:pPr marL="342900" indent="-342900" algn="just">
              <a:lnSpc>
                <a:spcPct val="150000"/>
              </a:lnSpc>
              <a:spcAft>
                <a:spcPts val="0"/>
              </a:spcAft>
              <a:buFont typeface="Wingdings" panose="05000000000000000000" pitchFamily="2" charset="2"/>
              <a:buChar char="v"/>
            </a:pPr>
            <a:r>
              <a:rPr lang="uk-UA" sz="2400" dirty="0">
                <a:latin typeface="Times New Roman" panose="02020603050405020304" pitchFamily="18" charset="0"/>
                <a:ea typeface="Times New Roman" panose="02020603050405020304" pitchFamily="18" charset="0"/>
                <a:cs typeface="Times New Roman" panose="02020603050405020304" pitchFamily="18" charset="0"/>
              </a:rPr>
              <a:t>Ціна - вельми тонкий інструмент ринку і з нею треба поводитися з обережністю. </a:t>
            </a:r>
          </a:p>
          <a:p>
            <a:pPr marL="342900" indent="-342900" algn="just">
              <a:lnSpc>
                <a:spcPct val="150000"/>
              </a:lnSpc>
              <a:spcAft>
                <a:spcPts val="0"/>
              </a:spcAft>
              <a:buFont typeface="Wingdings" panose="05000000000000000000" pitchFamily="2" charset="2"/>
              <a:buChar char="v"/>
            </a:pPr>
            <a:r>
              <a:rPr lang="uk-UA" sz="2400" dirty="0">
                <a:latin typeface="Times New Roman" panose="02020603050405020304" pitchFamily="18" charset="0"/>
                <a:ea typeface="Times New Roman" panose="02020603050405020304" pitchFamily="18" charset="0"/>
                <a:cs typeface="Times New Roman" panose="02020603050405020304" pitchFamily="18" charset="0"/>
              </a:rPr>
              <a:t>Непродумані рішення можуть швидко позначитися на фінансових результатах або жорстко проявитися через деякий час. </a:t>
            </a:r>
          </a:p>
          <a:p>
            <a:pPr marL="342900" indent="-342900" algn="just">
              <a:lnSpc>
                <a:spcPct val="150000"/>
              </a:lnSpc>
              <a:spcAft>
                <a:spcPts val="0"/>
              </a:spcAft>
              <a:buFont typeface="Wingdings" panose="05000000000000000000" pitchFamily="2" charset="2"/>
              <a:buChar char="v"/>
            </a:pPr>
            <a:r>
              <a:rPr lang="uk-UA" sz="2400" dirty="0">
                <a:latin typeface="Times New Roman" panose="02020603050405020304" pitchFamily="18" charset="0"/>
                <a:ea typeface="Times New Roman" panose="02020603050405020304" pitchFamily="18" charset="0"/>
                <a:cs typeface="Times New Roman" panose="02020603050405020304" pitchFamily="18" charset="0"/>
              </a:rPr>
              <a:t>Не слід спокушатися випадково отриманими вигодами.</a:t>
            </a:r>
            <a:endParaRPr lang="uk-UA"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a:extLst>
              <a:ext uri="{FF2B5EF4-FFF2-40B4-BE49-F238E27FC236}">
                <a16:creationId xmlns:a16="http://schemas.microsoft.com/office/drawing/2014/main" id="{DB66063F-0F54-43A5-B714-67D9C4A3498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9139879" y="5115698"/>
            <a:ext cx="2092411" cy="1569308"/>
          </a:xfrm>
          <a:prstGeom prst="ellipse">
            <a:avLst/>
          </a:prstGeom>
        </p:spPr>
      </p:pic>
    </p:spTree>
    <p:extLst>
      <p:ext uri="{BB962C8B-B14F-4D97-AF65-F5344CB8AC3E}">
        <p14:creationId xmlns:p14="http://schemas.microsoft.com/office/powerpoint/2010/main" val="2088882656"/>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F8D3332-A720-4432-BADB-AE905F802646}"/>
              </a:ext>
            </a:extLst>
          </p:cNvPr>
          <p:cNvSpPr>
            <a:spLocks noGrp="1"/>
          </p:cNvSpPr>
          <p:nvPr>
            <p:ph sz="quarter" idx="13"/>
          </p:nvPr>
        </p:nvSpPr>
        <p:spPr>
          <a:xfrm>
            <a:off x="473676" y="593124"/>
            <a:ext cx="11244648" cy="5993027"/>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a:buFont typeface="Wingdings" panose="05000000000000000000" pitchFamily="2" charset="2"/>
              <a:buChar char="v"/>
            </a:pPr>
            <a:r>
              <a:rPr lang="uk-UA" sz="2800" cap="none" dirty="0">
                <a:latin typeface="Times New Roman" panose="02020603050405020304" pitchFamily="18" charset="0"/>
                <a:cs typeface="Times New Roman" panose="02020603050405020304" pitchFamily="18" charset="0"/>
              </a:rPr>
              <a:t>Ціна відноситься до категорії контрольованих чинників маркетингу. Вона наочно підтверджує функціональну залежність між якістю товару, витратами на його виготовлення і реалізацію, а також конкурентоспроможністю. </a:t>
            </a:r>
          </a:p>
          <a:p>
            <a:pPr>
              <a:buFont typeface="Wingdings" panose="05000000000000000000" pitchFamily="2" charset="2"/>
              <a:buChar char="v"/>
            </a:pPr>
            <a:r>
              <a:rPr lang="uk-UA" sz="2800" cap="none" dirty="0">
                <a:latin typeface="Times New Roman" panose="02020603050405020304" pitchFamily="18" charset="0"/>
                <a:cs typeface="Times New Roman" panose="02020603050405020304" pitchFamily="18" charset="0"/>
              </a:rPr>
              <a:t>Роль ціни в забезпеченні конкурентоспроможності товарів підтверджує так звана «крива досвіду». Відповідно до неї ринкова ціна зростає не пропорційно якості товару, а випереджаючи його, і навпаки, при зниженні якості товару щодо загальновизнаного рівня ціна знижується більш прогресивно в порівнянні з цим рівнем.</a:t>
            </a:r>
          </a:p>
          <a:p>
            <a:pPr>
              <a:buFont typeface="Wingdings" panose="05000000000000000000" pitchFamily="2" charset="2"/>
              <a:buChar char="v"/>
            </a:pPr>
            <a:endParaRPr lang="uk-UA" sz="28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47971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F8D3332-A720-4432-BADB-AE905F802646}"/>
              </a:ext>
            </a:extLst>
          </p:cNvPr>
          <p:cNvSpPr>
            <a:spLocks noGrp="1"/>
          </p:cNvSpPr>
          <p:nvPr>
            <p:ph sz="quarter" idx="13"/>
          </p:nvPr>
        </p:nvSpPr>
        <p:spPr>
          <a:xfrm>
            <a:off x="634313" y="654908"/>
            <a:ext cx="10923373" cy="598067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a:buFont typeface="Wingdings" panose="05000000000000000000" pitchFamily="2" charset="2"/>
              <a:buChar char="v"/>
            </a:pPr>
            <a:r>
              <a:rPr lang="uk-UA" sz="2800" cap="none" dirty="0">
                <a:latin typeface="Times New Roman" panose="02020603050405020304" pitchFamily="18" charset="0"/>
                <a:cs typeface="Times New Roman" panose="02020603050405020304" pitchFamily="18" charset="0"/>
              </a:rPr>
              <a:t>Вироблення й оцінка стратегії підприємства з ціноутворення в умовах ринку − </a:t>
            </a:r>
            <a:r>
              <a:rPr lang="uk-UA" sz="2800" i="1" u="sng" cap="none" dirty="0">
                <a:latin typeface="Times New Roman" panose="02020603050405020304" pitchFamily="18" charset="0"/>
                <a:cs typeface="Times New Roman" panose="02020603050405020304" pitchFamily="18" charset="0"/>
              </a:rPr>
              <a:t>складний процес</a:t>
            </a:r>
            <a:r>
              <a:rPr lang="uk-UA" sz="2800" cap="none" dirty="0">
                <a:latin typeface="Times New Roman" panose="02020603050405020304" pitchFamily="18" charset="0"/>
                <a:cs typeface="Times New Roman" panose="02020603050405020304" pitchFamily="18" charset="0"/>
              </a:rPr>
              <a:t>, що вимагає колективної праці та прийняття відповідальних рішень. </a:t>
            </a:r>
          </a:p>
          <a:p>
            <a:pPr>
              <a:buFont typeface="Wingdings" panose="05000000000000000000" pitchFamily="2" charset="2"/>
              <a:buChar char="v"/>
            </a:pPr>
            <a:r>
              <a:rPr lang="uk-UA" sz="2800" cap="none" dirty="0">
                <a:latin typeface="Times New Roman" panose="02020603050405020304" pitchFamily="18" charset="0"/>
                <a:cs typeface="Times New Roman" panose="02020603050405020304" pitchFamily="18" charset="0"/>
              </a:rPr>
              <a:t>Цей процес починається з визначення цілей, завдань, їх попередньої оцінки на експертному рівні й у подальшому має бути підкріплений аналізом результатів реалізації стратегії й відповідним коригуванням прийнятих установок. </a:t>
            </a:r>
          </a:p>
          <a:p>
            <a:pPr>
              <a:buFont typeface="Wingdings" panose="05000000000000000000" pitchFamily="2" charset="2"/>
              <a:buChar char="v"/>
            </a:pPr>
            <a:r>
              <a:rPr lang="uk-UA" sz="2800" cap="none" dirty="0">
                <a:latin typeface="Times New Roman" panose="02020603050405020304" pitchFamily="18" charset="0"/>
                <a:cs typeface="Times New Roman" panose="02020603050405020304" pitchFamily="18" charset="0"/>
              </a:rPr>
              <a:t>Це безперервний процес, що має здійснюватися постійно та на кваліфікованому рівні, враховувати поточні й перспективні цілі маркетингової діяльності підприємства.</a:t>
            </a:r>
          </a:p>
          <a:p>
            <a:pPr>
              <a:buFont typeface="Wingdings" panose="05000000000000000000" pitchFamily="2" charset="2"/>
              <a:buChar char="v"/>
            </a:pPr>
            <a:endParaRPr lang="uk-UA" sz="28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465490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F8D3332-A720-4432-BADB-AE905F802646}"/>
              </a:ext>
            </a:extLst>
          </p:cNvPr>
          <p:cNvSpPr>
            <a:spLocks noGrp="1"/>
          </p:cNvSpPr>
          <p:nvPr>
            <p:ph sz="quarter" idx="13"/>
          </p:nvPr>
        </p:nvSpPr>
        <p:spPr>
          <a:xfrm>
            <a:off x="407773" y="407774"/>
            <a:ext cx="11281719" cy="609188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a:lnSpc>
                <a:spcPct val="100000"/>
              </a:lnSpc>
              <a:spcBef>
                <a:spcPts val="0"/>
              </a:spcBef>
              <a:buFont typeface="Wingdings" panose="05000000000000000000" pitchFamily="2" charset="2"/>
              <a:buChar char="v"/>
            </a:pPr>
            <a:r>
              <a:rPr lang="uk-UA" sz="3200" i="1" cap="none" dirty="0">
                <a:latin typeface="Times New Roman" panose="02020603050405020304" pitchFamily="18" charset="0"/>
                <a:cs typeface="Times New Roman" panose="02020603050405020304" pitchFamily="18" charset="0"/>
              </a:rPr>
              <a:t>Стратегія ціноутворення </a:t>
            </a:r>
            <a:r>
              <a:rPr lang="uk-UA" sz="3200" cap="none" dirty="0">
                <a:latin typeface="Times New Roman" panose="02020603050405020304" pitchFamily="18" charset="0"/>
                <a:cs typeface="Times New Roman" panose="02020603050405020304" pitchFamily="18" charset="0"/>
              </a:rPr>
              <a:t>- це вибір можливої динамічної зміни вихідної ціни товару в умовах ринку, що найкраще відповідає меті готельного підприємства. </a:t>
            </a:r>
          </a:p>
          <a:p>
            <a:pPr marL="0" indent="0">
              <a:lnSpc>
                <a:spcPct val="100000"/>
              </a:lnSpc>
              <a:spcBef>
                <a:spcPts val="0"/>
              </a:spcBef>
              <a:buNone/>
            </a:pPr>
            <a:endParaRPr lang="uk-UA" sz="3200" cap="none"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uk-UA" sz="3200" cap="none" dirty="0">
                <a:latin typeface="Times New Roman" panose="02020603050405020304" pitchFamily="18" charset="0"/>
                <a:cs typeface="Times New Roman" panose="02020603050405020304" pitchFamily="18" charset="0"/>
              </a:rPr>
              <a:t>Процес її вироблення включає: </a:t>
            </a:r>
          </a:p>
          <a:p>
            <a:pPr>
              <a:lnSpc>
                <a:spcPct val="100000"/>
              </a:lnSpc>
              <a:spcBef>
                <a:spcPts val="0"/>
              </a:spcBef>
              <a:buFont typeface="Wingdings" panose="05000000000000000000" pitchFamily="2" charset="2"/>
              <a:buChar char="ü"/>
            </a:pPr>
            <a:r>
              <a:rPr lang="uk-UA" sz="3200" cap="none" dirty="0">
                <a:latin typeface="Times New Roman" panose="02020603050405020304" pitchFamily="18" charset="0"/>
                <a:cs typeface="Times New Roman" panose="02020603050405020304" pitchFamily="18" charset="0"/>
              </a:rPr>
              <a:t>постановку цілей ціноутворення; </a:t>
            </a:r>
          </a:p>
          <a:p>
            <a:pPr>
              <a:lnSpc>
                <a:spcPct val="100000"/>
              </a:lnSpc>
              <a:spcBef>
                <a:spcPts val="0"/>
              </a:spcBef>
              <a:buFont typeface="Wingdings" panose="05000000000000000000" pitchFamily="2" charset="2"/>
              <a:buChar char="ü"/>
            </a:pPr>
            <a:r>
              <a:rPr lang="uk-UA" sz="3200" cap="none" dirty="0">
                <a:latin typeface="Times New Roman" panose="02020603050405020304" pitchFamily="18" charset="0"/>
                <a:cs typeface="Times New Roman" panose="02020603050405020304" pitchFamily="18" charset="0"/>
              </a:rPr>
              <a:t>визначення зовнішніх чинників впливу на механізм дії цін, зокрема, ринкового середовища, споживачів, держави, учасників каналів руху товарів; </a:t>
            </a:r>
          </a:p>
          <a:p>
            <a:pPr>
              <a:lnSpc>
                <a:spcPct val="100000"/>
              </a:lnSpc>
              <a:spcBef>
                <a:spcPts val="0"/>
              </a:spcBef>
              <a:buFont typeface="Wingdings" panose="05000000000000000000" pitchFamily="2" charset="2"/>
              <a:buChar char="ü"/>
            </a:pPr>
            <a:r>
              <a:rPr lang="uk-UA" sz="3200" cap="none" dirty="0">
                <a:latin typeface="Times New Roman" panose="02020603050405020304" pitchFamily="18" charset="0"/>
                <a:cs typeface="Times New Roman" panose="02020603050405020304" pitchFamily="18" charset="0"/>
              </a:rPr>
              <a:t>вибір методу ціноутворення; </a:t>
            </a:r>
          </a:p>
          <a:p>
            <a:pPr>
              <a:lnSpc>
                <a:spcPct val="100000"/>
              </a:lnSpc>
              <a:spcBef>
                <a:spcPts val="0"/>
              </a:spcBef>
              <a:buFont typeface="Wingdings" panose="05000000000000000000" pitchFamily="2" charset="2"/>
              <a:buChar char="ü"/>
            </a:pPr>
            <a:r>
              <a:rPr lang="uk-UA" sz="3200" cap="none" dirty="0">
                <a:latin typeface="Times New Roman" panose="02020603050405020304" pitchFamily="18" charset="0"/>
                <a:cs typeface="Times New Roman" panose="02020603050405020304" pitchFamily="18" charset="0"/>
              </a:rPr>
              <a:t>розробку цінової стратегії.</a:t>
            </a:r>
          </a:p>
          <a:p>
            <a:endParaRPr lang="uk-UA" sz="3200" cap="none"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DAC76519-F451-49C4-9149-CF007D405C2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9139879" y="5115698"/>
            <a:ext cx="2092411" cy="1569308"/>
          </a:xfrm>
          <a:prstGeom prst="ellipse">
            <a:avLst/>
          </a:prstGeom>
        </p:spPr>
      </p:pic>
    </p:spTree>
    <p:extLst>
      <p:ext uri="{BB962C8B-B14F-4D97-AF65-F5344CB8AC3E}">
        <p14:creationId xmlns:p14="http://schemas.microsoft.com/office/powerpoint/2010/main" val="3850005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F8D3332-A720-4432-BADB-AE905F802646}"/>
              </a:ext>
            </a:extLst>
          </p:cNvPr>
          <p:cNvSpPr>
            <a:spLocks noGrp="1"/>
          </p:cNvSpPr>
          <p:nvPr>
            <p:ph sz="quarter" idx="13"/>
          </p:nvPr>
        </p:nvSpPr>
        <p:spPr>
          <a:xfrm>
            <a:off x="345989" y="383059"/>
            <a:ext cx="11578281" cy="6586151"/>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a:buFont typeface="Wingdings" panose="05000000000000000000" pitchFamily="2" charset="2"/>
              <a:buChar char="v"/>
            </a:pPr>
            <a:r>
              <a:rPr lang="uk-UA" sz="2800" cap="none" dirty="0">
                <a:latin typeface="Times New Roman" panose="02020603050405020304" pitchFamily="18" charset="0"/>
                <a:cs typeface="Times New Roman" panose="02020603050405020304" pitchFamily="18" charset="0"/>
              </a:rPr>
              <a:t>Вибір стратегії ціноутворення та цінова політика готелю засновані на оцінці пріоритетів його діяльності. </a:t>
            </a:r>
          </a:p>
          <a:p>
            <a:pPr>
              <a:buFont typeface="Wingdings" panose="05000000000000000000" pitchFamily="2" charset="2"/>
              <a:buChar char="v"/>
            </a:pPr>
            <a:r>
              <a:rPr lang="uk-UA" sz="2800" cap="none" dirty="0">
                <a:latin typeface="Times New Roman" panose="02020603050405020304" pitchFamily="18" charset="0"/>
                <a:cs typeface="Times New Roman" panose="02020603050405020304" pitchFamily="18" charset="0"/>
              </a:rPr>
              <a:t>Цінова політика є сукупністю економічних й організаційних заходів, спрямованих на досягнення за допомогою цін кращих результатів господарської діяльності, забезпечення стійкого збуту, одержання достатнього прибутку. </a:t>
            </a:r>
          </a:p>
          <a:p>
            <a:pPr marL="0" indent="0">
              <a:buNone/>
            </a:pPr>
            <a:r>
              <a:rPr lang="uk-UA" sz="2800" cap="none" dirty="0">
                <a:latin typeface="Times New Roman" panose="02020603050405020304" pitchFamily="18" charset="0"/>
                <a:cs typeface="Times New Roman" panose="02020603050405020304" pitchFamily="18" charset="0"/>
              </a:rPr>
              <a:t>Цінова політика передбачає взаємопов’язаний облік:</a:t>
            </a:r>
          </a:p>
          <a:p>
            <a:pPr>
              <a:buFont typeface="Wingdings" panose="05000000000000000000" pitchFamily="2" charset="2"/>
              <a:buChar char="ü"/>
            </a:pPr>
            <a:r>
              <a:rPr lang="uk-UA" sz="2800" cap="none" dirty="0">
                <a:latin typeface="Times New Roman" panose="02020603050405020304" pitchFamily="18" charset="0"/>
                <a:cs typeface="Times New Roman" panose="02020603050405020304" pitchFamily="18" charset="0"/>
              </a:rPr>
              <a:t>відшкодування витрат й отримання необхідного прибутку; </a:t>
            </a:r>
          </a:p>
          <a:p>
            <a:pPr>
              <a:buFont typeface="Wingdings" panose="05000000000000000000" pitchFamily="2" charset="2"/>
              <a:buChar char="ü"/>
            </a:pPr>
            <a:r>
              <a:rPr lang="uk-UA" sz="2800" cap="none" dirty="0">
                <a:latin typeface="Times New Roman" panose="02020603050405020304" pitchFamily="18" charset="0"/>
                <a:cs typeface="Times New Roman" panose="02020603050405020304" pitchFamily="18" charset="0"/>
              </a:rPr>
              <a:t>орієнтації на стан попиту та конкуренції; </a:t>
            </a:r>
          </a:p>
          <a:p>
            <a:pPr>
              <a:buFont typeface="Wingdings" panose="05000000000000000000" pitchFamily="2" charset="2"/>
              <a:buChar char="ü"/>
            </a:pPr>
            <a:r>
              <a:rPr lang="uk-UA" sz="2800" cap="none" dirty="0">
                <a:latin typeface="Times New Roman" panose="02020603050405020304" pitchFamily="18" charset="0"/>
                <a:cs typeface="Times New Roman" panose="02020603050405020304" pitchFamily="18" charset="0"/>
              </a:rPr>
              <a:t>поєднання єдиних і гнучких цін на продукцію.</a:t>
            </a:r>
          </a:p>
        </p:txBody>
      </p:sp>
    </p:spTree>
    <p:extLst>
      <p:ext uri="{BB962C8B-B14F-4D97-AF65-F5344CB8AC3E}">
        <p14:creationId xmlns:p14="http://schemas.microsoft.com/office/powerpoint/2010/main" val="299839980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F8D3332-A720-4432-BADB-AE905F802646}"/>
              </a:ext>
            </a:extLst>
          </p:cNvPr>
          <p:cNvSpPr>
            <a:spLocks noGrp="1"/>
          </p:cNvSpPr>
          <p:nvPr>
            <p:ph sz="quarter" idx="13"/>
          </p:nvPr>
        </p:nvSpPr>
        <p:spPr>
          <a:xfrm>
            <a:off x="566351" y="914401"/>
            <a:ext cx="11059297" cy="6128951"/>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a:buFont typeface="Wingdings" panose="05000000000000000000" pitchFamily="2" charset="2"/>
              <a:buChar char="v"/>
            </a:pPr>
            <a:r>
              <a:rPr lang="uk-UA" sz="3200" cap="none" dirty="0">
                <a:latin typeface="Times New Roman" panose="02020603050405020304" pitchFamily="18" charset="0"/>
                <a:cs typeface="Times New Roman" panose="02020603050405020304" pitchFamily="18" charset="0"/>
              </a:rPr>
              <a:t>Різні стратегії мають певні суперечності. </a:t>
            </a:r>
          </a:p>
          <a:p>
            <a:pPr>
              <a:buFont typeface="Wingdings" panose="05000000000000000000" pitchFamily="2" charset="2"/>
              <a:buChar char="v"/>
            </a:pPr>
            <a:r>
              <a:rPr lang="uk-UA" sz="3200" cap="none" dirty="0">
                <a:latin typeface="Times New Roman" panose="02020603050405020304" pitchFamily="18" charset="0"/>
                <a:cs typeface="Times New Roman" panose="02020603050405020304" pitchFamily="18" charset="0"/>
              </a:rPr>
              <a:t>Так, прийняття стратегії на збільшення частки ринку в реалізації продукції туристичного підприємства пов’язано зі зниженням цін проти цін конкурентів. Водночас це веде до зменшення доходів (прибутку), що є небажаним для підприємства. </a:t>
            </a:r>
          </a:p>
          <a:p>
            <a:pPr>
              <a:buFont typeface="Wingdings" panose="05000000000000000000" pitchFamily="2" charset="2"/>
              <a:buChar char="v"/>
            </a:pPr>
            <a:r>
              <a:rPr lang="uk-UA" sz="3200" cap="none" dirty="0">
                <a:latin typeface="Times New Roman" panose="02020603050405020304" pitchFamily="18" charset="0"/>
                <a:cs typeface="Times New Roman" panose="02020603050405020304" pitchFamily="18" charset="0"/>
              </a:rPr>
              <a:t>Орієнтація на замовників із надійною платоспроможністю також змушує поступитися рівнем ціни. </a:t>
            </a:r>
          </a:p>
          <a:p>
            <a:endParaRPr lang="uk-UA" sz="32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53024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Капля</Template>
  <TotalTime>1904</TotalTime>
  <Words>2260</Words>
  <Application>Microsoft Office PowerPoint</Application>
  <PresentationFormat>Широкоэкранный</PresentationFormat>
  <Paragraphs>161</Paragraphs>
  <Slides>32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32</vt:i4>
      </vt:variant>
    </vt:vector>
  </HeadingPairs>
  <TitlesOfParts>
    <vt:vector size="38" baseType="lpstr">
      <vt:lpstr>Arial</vt:lpstr>
      <vt:lpstr>Calibri</vt:lpstr>
      <vt:lpstr>Times New Roman</vt:lpstr>
      <vt:lpstr>Tw Cen MT</vt:lpstr>
      <vt:lpstr>Wingdings</vt:lpstr>
      <vt:lpstr>Капля</vt:lpstr>
      <vt:lpstr>лекція 3. стратегія ціноутворення і цінова політика підприємства готельної індустрії в умовах ринкової економіки   Мета: розглянути стратегії ціноутворення і методологію формування цінової політики готельного підприємства  План: 1. Цінові стратегії готельного підприємства в умовах ринку. 2. Ціноутворення на підприємстві, цілі і завдання. 3. Основні сфери ринкового ціноутворення. 4. Організація, порядок і етапи роботи по формуванню цін в готельному підприємстві. </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3. стратегія ціноутворення і цінова політика підприємства в умовах ринкової економіки   Мета: розглянути стратегії ціноутворення і методологію формування цінової політики туристичного підприємства  План: 1. Цінові стратегії в умовах ринку. 2. Ціноутворення на підприємстві, цілі і завдання. 3. Основні сфери ринкового ціноутворення. 4. Організація, порядок і етапи роботи по формуванню цін.</dc:title>
  <dc:creator>Лариса Бескоровайная</dc:creator>
  <cp:lastModifiedBy>Лариса Бескоровайная</cp:lastModifiedBy>
  <cp:revision>69</cp:revision>
  <dcterms:created xsi:type="dcterms:W3CDTF">2020-03-16T20:05:32Z</dcterms:created>
  <dcterms:modified xsi:type="dcterms:W3CDTF">2020-03-21T22:11:59Z</dcterms:modified>
</cp:coreProperties>
</file>