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9" r:id="rId3"/>
    <p:sldId id="337" r:id="rId4"/>
    <p:sldId id="330" r:id="rId5"/>
    <p:sldId id="342" r:id="rId6"/>
    <p:sldId id="341" r:id="rId7"/>
    <p:sldId id="343" r:id="rId8"/>
    <p:sldId id="310" r:id="rId9"/>
    <p:sldId id="326" r:id="rId10"/>
    <p:sldId id="327" r:id="rId11"/>
    <p:sldId id="344" r:id="rId12"/>
    <p:sldId id="345" r:id="rId13"/>
    <p:sldId id="334" r:id="rId14"/>
    <p:sldId id="346" r:id="rId15"/>
    <p:sldId id="347" r:id="rId16"/>
    <p:sldId id="349" r:id="rId17"/>
    <p:sldId id="350" r:id="rId18"/>
    <p:sldId id="338" r:id="rId19"/>
    <p:sldId id="32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78" d="100"/>
          <a:sy n="78" d="100"/>
        </p:scale>
        <p:origin x="-81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6FDE90-54B0-400E-B09A-0B3A0510B6D6}" type="datetimeFigureOut">
              <a:rPr lang="uk-UA"/>
              <a:pPr>
                <a:defRPr/>
              </a:pPr>
              <a:t>03.04.2025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C6C8E6-0494-4914-8AFA-55A1E8345C76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E89-2EFA-4035-A625-3D1F5994ACF6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17EF-361B-4477-B641-117B91B2EF3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F9E6-B573-4728-9696-61EFA6228C94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91B5-220D-4229-8DCE-B52D83A550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2C12-5A13-45EE-A922-02C451597847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C62C-9A3B-4355-A46A-20189838010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A3CA-0C3A-4E8B-AB94-9F0B66CE599A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1FB6-F77A-4D12-A580-6A53E7B837F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3A75-BE9B-43D2-ACDE-7BBB2BCDF289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46FF-E347-4FF1-B183-35A8BC0C6E3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8381-0456-430D-A8F0-DF31E0B8EE3B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5532-0731-461C-AA81-69DC3A054CE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AD76-17C4-4A64-A7E9-F90AE403AD76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7786-7DE1-4B0B-835C-29D38B29737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FA11-C4C0-46A5-ABB2-E825CDEC9E3B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26CF-EC5A-4D05-B619-451428FBF75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FF46-80FB-44E0-A130-5E59A70749B1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01C2-B1B6-45B4-8341-B71CD4DEA3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63C8-6F9F-4DB5-8ED3-BB7661A1582C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BEFE-58B2-40A2-88DA-B21769BD8E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FD04-42FC-4F00-9C52-E59CB0746253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A679-C493-4535-BDEA-24FA577BE2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88B4A-AB2A-4861-8D6A-08FEAB99E255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F54BAB0-CFB4-4527-B18D-BE165CDD43D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1412776"/>
            <a:ext cx="8208912" cy="2016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СПІВБЕСІДА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при прийомі на роботу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052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>
                <a:latin typeface="George" pitchFamily="50" charset="0"/>
                <a:cs typeface="Times New Roman" pitchFamily="18" charset="0"/>
              </a:rPr>
              <a:t>кандидатом психологічних наук,  доцентом, доцентом кафедри соціальної філософії та управління ЗНУ, членом асоціації системної та короткотермінової терапії України</a:t>
            </a:r>
            <a:r>
              <a:rPr lang="en-US" altLang="uk-UA" b="1">
                <a:latin typeface="George" pitchFamily="50" charset="0"/>
                <a:cs typeface="Times New Roman" pitchFamily="18" charset="0"/>
              </a:rPr>
              <a:t> (BSFT)</a:t>
            </a:r>
            <a:endParaRPr lang="uk-UA" altLang="uk-UA" b="1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>
                <a:latin typeface="George" pitchFamily="50" charset="0"/>
                <a:cs typeface="Times New Roman" pitchFamily="18" charset="0"/>
              </a:rPr>
              <a:t>БОЙКО ГАННА ВАЛЕНТИНІВНА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Ситуативне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(case )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3316" name="Прямокутник 7"/>
          <p:cNvSpPr>
            <a:spLocks noChangeArrowheads="1"/>
          </p:cNvSpPr>
          <p:nvPr/>
        </p:nvSpPr>
        <p:spPr bwMode="auto">
          <a:xfrm>
            <a:off x="2487613" y="1989138"/>
            <a:ext cx="72151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Book Antiqua" pitchFamily="18" charset="0"/>
              </a:rPr>
              <a:t>1. Кейс «Покажи»: перевіряємо навички та здібності кандидата</a:t>
            </a:r>
          </a:p>
          <a:p>
            <a:r>
              <a:rPr lang="ru-RU" sz="2400">
                <a:latin typeface="Book Antiqua" pitchFamily="18" charset="0"/>
              </a:rPr>
              <a:t>У цій ситуації моделюється типова робоча ситуація, з якої кандидат буде зустрічатися досить часто. Наприклад, «</a:t>
            </a:r>
            <a:r>
              <a:rPr lang="uk-UA" sz="2400">
                <a:latin typeface="Book Antiqua" pitchFamily="18" charset="0"/>
              </a:rPr>
              <a:t>лоток вхідної документації”</a:t>
            </a:r>
            <a:endParaRPr lang="ru-RU" sz="2400">
              <a:latin typeface="Book Antiqua" pitchFamily="18" charset="0"/>
            </a:endParaRPr>
          </a:p>
          <a:p>
            <a:r>
              <a:rPr lang="ru-RU" sz="2400">
                <a:latin typeface="Book Antiqua" pitchFamily="18" charset="0"/>
              </a:rPr>
              <a:t>Тут важливо, щоб кандидат керувався не теорією, а в режимі реального часу продемонстрував, як він може вирішити це завдання.</a:t>
            </a: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i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Ситуативне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інтервю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(case )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4340" name="Прямокутник 7"/>
          <p:cNvSpPr>
            <a:spLocks noChangeArrowheads="1"/>
          </p:cNvSpPr>
          <p:nvPr/>
        </p:nvSpPr>
        <p:spPr bwMode="auto">
          <a:xfrm>
            <a:off x="2487613" y="1989138"/>
            <a:ext cx="7215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Book Antiqua" pitchFamily="18" charset="0"/>
              </a:rPr>
              <a:t>2. Кейс на стресостійкість</a:t>
            </a:r>
          </a:p>
          <a:p>
            <a:r>
              <a:rPr lang="ru-RU" sz="2400">
                <a:latin typeface="Book Antiqua" pitchFamily="18" charset="0"/>
              </a:rPr>
              <a:t>Рекрутеру необхідно змоделювати стресову ситуацію, яка стосується діяльності майбутнього співробітника. </a:t>
            </a:r>
          </a:p>
          <a:p>
            <a:r>
              <a:rPr lang="ru-RU" sz="2400">
                <a:latin typeface="Book Antiqua" pitchFamily="18" charset="0"/>
              </a:rPr>
              <a:t>Насправді тут не так важливі деталі, як реакція кандидата. Перші два рішення, не має значення правильними вони будуть чи ні, необхідно забракувати. </a:t>
            </a:r>
          </a:p>
          <a:p>
            <a:r>
              <a:rPr lang="ru-RU" sz="2400">
                <a:latin typeface="Book Antiqua" pitchFamily="18" charset="0"/>
              </a:rPr>
              <a:t>Цей кейс демонструє, чи здатний кандидат тримати удар. Чи буде він пропонувати ще варіанти вирішення?</a:t>
            </a: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i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Ситуативне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інтервю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(case )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5364" name="Прямокутник 7"/>
          <p:cNvSpPr>
            <a:spLocks noChangeArrowheads="1"/>
          </p:cNvSpPr>
          <p:nvPr/>
        </p:nvSpPr>
        <p:spPr bwMode="auto">
          <a:xfrm>
            <a:off x="2487613" y="1357313"/>
            <a:ext cx="7215187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Book Antiqua" pitchFamily="18" charset="0"/>
              </a:rPr>
              <a:t>3. Кейс «Нестандартне використання стандартного предмета» на вміння тримати мету (цілеспрямованість)</a:t>
            </a:r>
          </a:p>
          <a:p>
            <a:r>
              <a:rPr lang="ru-RU" sz="2400">
                <a:latin typeface="Book Antiqua" pitchFamily="18" charset="0"/>
              </a:rPr>
              <a:t>Інтерв'юер дає претенденту завдання:</a:t>
            </a:r>
          </a:p>
          <a:p>
            <a:r>
              <a:rPr lang="ru-RU" sz="2400">
                <a:latin typeface="Book Antiqua" pitchFamily="18" charset="0"/>
              </a:rPr>
              <a:t>Назвіть за 2 хвилини якомога більше способів нестандартно використовувати маркер або ручку.</a:t>
            </a:r>
          </a:p>
          <a:p>
            <a:r>
              <a:rPr lang="ru-RU" sz="2400">
                <a:latin typeface="Book Antiqua" pitchFamily="18" charset="0"/>
              </a:rPr>
              <a:t>Після кожного озвученого варіанту, роботодавець говорить: «Ще». Якщо претендент назвав всі можливі на його думку варіанти, рекрутер дивиться на годинник і дає кандидату ще 10 секунд. Як веде себе претендент? Здається або продовжує шукати рішення? Так перевіряється орієнтація на результат, який важко отримати.</a:t>
            </a: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sz="2400" i="1">
              <a:latin typeface="George" pitchFamily="50" charset="0"/>
              <a:cs typeface="Times New Roman" pitchFamily="18" charset="0"/>
            </a:endParaRPr>
          </a:p>
          <a:p>
            <a:pPr algn="ctr"/>
            <a:endParaRPr lang="uk-UA" altLang="uk-UA" i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Стресові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1023938" y="1989138"/>
            <a:ext cx="8678862" cy="443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dirty="0" smtClean="0">
                <a:latin typeface="Book Antiqua" panose="02040602050305030304" pitchFamily="18" charset="0"/>
              </a:rPr>
              <a:t>При </a:t>
            </a:r>
            <a:r>
              <a:rPr lang="ru-RU" sz="2400" dirty="0" err="1" smtClean="0">
                <a:latin typeface="Book Antiqua" panose="02040602050305030304" pitchFamily="18" charset="0"/>
              </a:rPr>
              <a:t>стресовому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інтерв'ю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роботодавця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цікавлять</a:t>
            </a:r>
            <a:r>
              <a:rPr lang="ru-RU" sz="2400" dirty="0" smtClean="0">
                <a:latin typeface="Book Antiqua" panose="02040602050305030304" pitchFamily="18" charset="0"/>
              </a:rPr>
              <a:t> не </a:t>
            </a:r>
            <a:r>
              <a:rPr lang="ru-RU" sz="2400" dirty="0" err="1" smtClean="0">
                <a:latin typeface="Book Antiqua" panose="02040602050305030304" pitchFamily="18" charset="0"/>
              </a:rPr>
              <a:t>тільки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відповіді</a:t>
            </a:r>
            <a:r>
              <a:rPr lang="ru-RU" sz="2400" dirty="0" smtClean="0">
                <a:latin typeface="Book Antiqua" panose="02040602050305030304" pitchFamily="18" charset="0"/>
              </a:rPr>
              <a:t> на </a:t>
            </a:r>
            <a:r>
              <a:rPr lang="ru-RU" sz="2400" dirty="0" err="1" smtClean="0">
                <a:latin typeface="Book Antiqua" panose="02040602050305030304" pitchFamily="18" charset="0"/>
              </a:rPr>
              <a:t>питання</a:t>
            </a:r>
            <a:r>
              <a:rPr lang="ru-RU" sz="2400" dirty="0" smtClean="0">
                <a:latin typeface="Book Antiqua" panose="02040602050305030304" pitchFamily="18" charset="0"/>
              </a:rPr>
              <a:t>, а </a:t>
            </a:r>
            <a:r>
              <a:rPr lang="ru-RU" sz="2400" dirty="0" err="1" smtClean="0">
                <a:latin typeface="Book Antiqua" panose="02040602050305030304" pitchFamily="18" charset="0"/>
              </a:rPr>
              <a:t>й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емоційна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реакція</a:t>
            </a:r>
            <a:r>
              <a:rPr lang="ru-RU" sz="2400" dirty="0" smtClean="0">
                <a:latin typeface="Book Antiqua" panose="02040602050305030304" pitchFamily="18" charset="0"/>
              </a:rPr>
              <a:t> кандидата. У </a:t>
            </a:r>
            <a:r>
              <a:rPr lang="ru-RU" sz="2400" dirty="0" err="1" smtClean="0">
                <a:latin typeface="Book Antiqua" panose="02040602050305030304" pitchFamily="18" charset="0"/>
              </a:rPr>
              <a:t>такій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складній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ситуації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важливо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зберегти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впевненість</a:t>
            </a:r>
            <a:r>
              <a:rPr lang="ru-RU" sz="2400" dirty="0" smtClean="0">
                <a:latin typeface="Book Antiqua" panose="02040602050305030304" pitchFamily="18" charset="0"/>
              </a:rPr>
              <a:t>, не </a:t>
            </a:r>
            <a:r>
              <a:rPr lang="ru-RU" sz="2400" dirty="0" err="1" smtClean="0">
                <a:latin typeface="Book Antiqua" panose="02040602050305030304" pitchFamily="18" charset="0"/>
              </a:rPr>
              <a:t>видати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своє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роздратування</a:t>
            </a:r>
            <a:r>
              <a:rPr lang="ru-RU" sz="2400" dirty="0" smtClean="0">
                <a:latin typeface="Book Antiqua" panose="02040602050305030304" pitchFamily="18" charset="0"/>
              </a:rPr>
              <a:t>. Почали </a:t>
            </a:r>
            <a:r>
              <a:rPr lang="ru-RU" sz="2400" dirty="0" err="1" smtClean="0">
                <a:latin typeface="Book Antiqua" panose="02040602050305030304" pitchFamily="18" charset="0"/>
              </a:rPr>
              <a:t>виправдовуватися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злоститись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проявляти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агресію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кричати</a:t>
            </a:r>
            <a:r>
              <a:rPr lang="ru-RU" sz="2400" dirty="0" smtClean="0">
                <a:latin typeface="Book Antiqua" panose="02040602050305030304" pitchFamily="18" charset="0"/>
              </a:rPr>
              <a:t> - не </a:t>
            </a:r>
            <a:r>
              <a:rPr lang="ru-RU" sz="2400" dirty="0" err="1" smtClean="0">
                <a:latin typeface="Book Antiqua" panose="02040602050305030304" pitchFamily="18" charset="0"/>
              </a:rPr>
              <a:t>пройшли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перевірку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</a:p>
          <a:p>
            <a:pPr>
              <a:defRPr/>
            </a:pPr>
            <a:r>
              <a:rPr lang="ru-RU" sz="2400" dirty="0" err="1" smtClean="0">
                <a:latin typeface="Book Antiqua" panose="02040602050305030304" pitchFamily="18" charset="0"/>
              </a:rPr>
              <a:t>Використовуються</a:t>
            </a:r>
            <a:r>
              <a:rPr lang="ru-RU" sz="2400" dirty="0" smtClean="0">
                <a:latin typeface="Book Antiqua" panose="02040602050305030304" pitchFamily="18" charset="0"/>
              </a:rPr>
              <a:t> для </a:t>
            </a:r>
            <a:r>
              <a:rPr lang="ru-RU" sz="2400" dirty="0" err="1" smtClean="0">
                <a:latin typeface="Book Antiqua" panose="02040602050305030304" pitchFamily="18" charset="0"/>
              </a:rPr>
              <a:t>відбору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фахівців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що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працюють</a:t>
            </a:r>
            <a:r>
              <a:rPr lang="ru-RU" sz="2400" dirty="0" smtClean="0">
                <a:latin typeface="Book Antiqua" panose="02040602050305030304" pitchFamily="18" charset="0"/>
              </a:rPr>
              <a:t> на </a:t>
            </a:r>
            <a:r>
              <a:rPr lang="ru-RU" sz="2400" dirty="0" err="1" smtClean="0">
                <a:latin typeface="Book Antiqua" panose="02040602050305030304" pitchFamily="18" charset="0"/>
              </a:rPr>
              <a:t>прийомі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зі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зверненнями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громадян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на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гарячих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лініях</a:t>
            </a:r>
            <a:r>
              <a:rPr lang="ru-RU" sz="2400" dirty="0" smtClean="0">
                <a:latin typeface="Book Antiqua" panose="02040602050305030304" pitchFamily="18" charset="0"/>
              </a:rPr>
              <a:t>, в </a:t>
            </a:r>
            <a:r>
              <a:rPr lang="ru-RU" sz="2400" dirty="0" err="1" smtClean="0">
                <a:latin typeface="Book Antiqua" panose="02040602050305030304" pitchFamily="18" charset="0"/>
              </a:rPr>
              <a:t>роботі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яких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виникає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багато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нестандартних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емоційнонапружених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ситуацій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</a:p>
          <a:p>
            <a:pPr>
              <a:defRPr/>
            </a:pPr>
            <a:endParaRPr lang="ru-RU" sz="2400" dirty="0" smtClean="0">
              <a:latin typeface="Book Antiqua" panose="0204060205030503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uk-UA" i="1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Стресові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1023938" y="1285875"/>
            <a:ext cx="10429875" cy="5908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</a:t>
            </a:r>
            <a:r>
              <a:rPr lang="ru-RU" sz="2400" dirty="0" err="1" smtClean="0">
                <a:latin typeface="Book Antiqua" panose="02040602050305030304" pitchFamily="18" charset="0"/>
              </a:rPr>
              <a:t>Очікування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</a:p>
          <a:p>
            <a:pPr>
              <a:defRPr/>
            </a:pPr>
            <a:r>
              <a:rPr lang="ru-RU" sz="2400" dirty="0" err="1" smtClean="0">
                <a:latin typeface="Book Antiqua" panose="02040602050305030304" pitchFamily="18" charset="0"/>
              </a:rPr>
              <a:t>Ви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прийшли</a:t>
            </a:r>
            <a:r>
              <a:rPr lang="ru-RU" sz="2400" dirty="0" smtClean="0">
                <a:latin typeface="Book Antiqua" panose="02040602050305030304" pitchFamily="18" charset="0"/>
              </a:rPr>
              <a:t> на </a:t>
            </a:r>
            <a:r>
              <a:rPr lang="ru-RU" sz="2400" dirty="0" err="1" smtClean="0">
                <a:latin typeface="Book Antiqua" panose="02040602050305030304" pitchFamily="18" charset="0"/>
              </a:rPr>
              <a:t>співбесіду</a:t>
            </a:r>
            <a:r>
              <a:rPr lang="ru-RU" sz="2400" dirty="0" smtClean="0">
                <a:latin typeface="Book Antiqua" panose="02040602050305030304" pitchFamily="18" charset="0"/>
              </a:rPr>
              <a:t> в </a:t>
            </a:r>
            <a:r>
              <a:rPr lang="ru-RU" sz="2400" dirty="0" err="1" smtClean="0">
                <a:latin typeface="Book Antiqua" panose="02040602050305030304" pitchFamily="18" charset="0"/>
              </a:rPr>
              <a:t>призначений</a:t>
            </a:r>
            <a:r>
              <a:rPr lang="ru-RU" sz="2400" dirty="0" smtClean="0">
                <a:latin typeface="Book Antiqua" panose="02040602050305030304" pitchFamily="18" charset="0"/>
              </a:rPr>
              <a:t> час, </a:t>
            </a:r>
            <a:r>
              <a:rPr lang="ru-RU" sz="2400" dirty="0" err="1" smtClean="0">
                <a:latin typeface="Book Antiqua" panose="02040602050305030304" pitchFamily="18" charset="0"/>
              </a:rPr>
              <a:t>але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воно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ніяк</a:t>
            </a:r>
            <a:r>
              <a:rPr lang="ru-RU" sz="2400" dirty="0" smtClean="0">
                <a:latin typeface="Book Antiqua" panose="02040602050305030304" pitchFamily="18" charset="0"/>
              </a:rPr>
              <a:t> не </a:t>
            </a:r>
            <a:r>
              <a:rPr lang="ru-RU" sz="2400" dirty="0" err="1" smtClean="0">
                <a:latin typeface="Book Antiqua" panose="02040602050305030304" pitchFamily="18" charset="0"/>
              </a:rPr>
              <a:t>почнеться</a:t>
            </a:r>
            <a:r>
              <a:rPr lang="ru-RU" sz="2400" dirty="0" smtClean="0">
                <a:latin typeface="Book Antiqua" panose="02040602050305030304" pitchFamily="18" charset="0"/>
              </a:rPr>
              <a:t>. </a:t>
            </a:r>
            <a:r>
              <a:rPr lang="ru-RU" sz="2400" dirty="0" err="1" smtClean="0">
                <a:latin typeface="Book Antiqua" panose="02040602050305030304" pitchFamily="18" charset="0"/>
              </a:rPr>
              <a:t>Ви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стоїте</a:t>
            </a:r>
            <a:r>
              <a:rPr lang="ru-RU" sz="2400" dirty="0" smtClean="0">
                <a:latin typeface="Book Antiqua" panose="02040602050305030304" pitchFamily="18" charset="0"/>
              </a:rPr>
              <a:t> в </a:t>
            </a:r>
            <a:r>
              <a:rPr lang="ru-RU" sz="2400" dirty="0" err="1" smtClean="0">
                <a:latin typeface="Book Antiqua" panose="02040602050305030304" pitchFamily="18" charset="0"/>
              </a:rPr>
              <a:t>коридорі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в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якому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навіть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немає</a:t>
            </a:r>
            <a:r>
              <a:rPr lang="ru-RU" sz="2400" dirty="0" smtClean="0">
                <a:latin typeface="Book Antiqua" panose="02040602050305030304" pitchFamily="18" charset="0"/>
              </a:rPr>
              <a:t> де </a:t>
            </a:r>
            <a:r>
              <a:rPr lang="ru-RU" sz="2400" dirty="0" err="1" smtClean="0">
                <a:latin typeface="Book Antiqua" panose="02040602050305030304" pitchFamily="18" charset="0"/>
              </a:rPr>
              <a:t>присісти</a:t>
            </a:r>
            <a:r>
              <a:rPr lang="ru-RU" sz="2400" dirty="0" smtClean="0">
                <a:latin typeface="Book Antiqua" panose="02040602050305030304" pitchFamily="18" charset="0"/>
              </a:rPr>
              <a:t>, а </a:t>
            </a:r>
            <a:r>
              <a:rPr lang="ru-RU" sz="2400" dirty="0" err="1" smtClean="0">
                <a:latin typeface="Book Antiqua" panose="02040602050305030304" pitchFamily="18" charset="0"/>
              </a:rPr>
              <a:t>рекрутер</a:t>
            </a:r>
            <a:r>
              <a:rPr lang="ru-RU" sz="2400" dirty="0" smtClean="0">
                <a:latin typeface="Book Antiqua" panose="02040602050305030304" pitchFamily="18" charset="0"/>
              </a:rPr>
              <a:t> ходить </a:t>
            </a:r>
            <a:r>
              <a:rPr lang="ru-RU" sz="2400" dirty="0" err="1" smtClean="0">
                <a:latin typeface="Book Antiqua" panose="02040602050305030304" pitchFamily="18" charset="0"/>
              </a:rPr>
              <a:t>туди-сюди</a:t>
            </a:r>
            <a:r>
              <a:rPr lang="ru-RU" sz="2400" dirty="0" smtClean="0">
                <a:latin typeface="Book Antiqua" panose="02040602050305030304" pitchFamily="18" charset="0"/>
              </a:rPr>
              <a:t> як </a:t>
            </a:r>
            <a:r>
              <a:rPr lang="ru-RU" sz="2400" dirty="0" err="1" smtClean="0">
                <a:latin typeface="Book Antiqua" panose="02040602050305030304" pitchFamily="18" charset="0"/>
              </a:rPr>
              <a:t>ніби</a:t>
            </a:r>
            <a:r>
              <a:rPr lang="ru-RU" sz="2400" dirty="0" smtClean="0">
                <a:latin typeface="Book Antiqua" panose="02040602050305030304" pitchFamily="18" charset="0"/>
              </a:rPr>
              <a:t> без </a:t>
            </a:r>
            <a:r>
              <a:rPr lang="ru-RU" sz="2400" dirty="0" err="1" smtClean="0">
                <a:latin typeface="Book Antiqua" panose="02040602050305030304" pitchFamily="18" charset="0"/>
              </a:rPr>
              <a:t>діла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постійно</a:t>
            </a:r>
            <a:r>
              <a:rPr lang="ru-RU" sz="2400" dirty="0" smtClean="0">
                <a:latin typeface="Book Antiqua" panose="02040602050305030304" pitchFamily="18" charset="0"/>
              </a:rPr>
              <a:t> просить </a:t>
            </a:r>
            <a:r>
              <a:rPr lang="ru-RU" sz="2400" dirty="0" err="1" smtClean="0">
                <a:latin typeface="Book Antiqua" panose="02040602050305030304" pitchFamily="18" charset="0"/>
              </a:rPr>
              <a:t>ще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трохи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почекати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</a:p>
          <a:p>
            <a:pPr>
              <a:defRPr/>
            </a:pPr>
            <a:r>
              <a:rPr lang="ru-RU" sz="2400" dirty="0" err="1" smtClean="0">
                <a:latin typeface="Book Antiqua" panose="02040602050305030304" pitchFamily="18" charset="0"/>
              </a:rPr>
              <a:t>Використовуються</a:t>
            </a:r>
            <a:r>
              <a:rPr lang="ru-RU" sz="2400" dirty="0" smtClean="0">
                <a:latin typeface="Book Antiqua" panose="02040602050305030304" pitchFamily="18" charset="0"/>
              </a:rPr>
              <a:t> для </a:t>
            </a:r>
            <a:r>
              <a:rPr lang="ru-RU" sz="2400" dirty="0" err="1" smtClean="0">
                <a:latin typeface="Book Antiqua" panose="02040602050305030304" pitchFamily="18" charset="0"/>
              </a:rPr>
              <a:t>відбору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фахівців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що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працюють</a:t>
            </a:r>
            <a:r>
              <a:rPr lang="ru-RU" sz="2400" dirty="0" smtClean="0">
                <a:latin typeface="Book Antiqua" panose="02040602050305030304" pitchFamily="18" charset="0"/>
              </a:rPr>
              <a:t> на </a:t>
            </a:r>
            <a:r>
              <a:rPr lang="ru-RU" sz="2400" dirty="0" err="1" smtClean="0">
                <a:latin typeface="Book Antiqua" panose="02040602050305030304" pitchFamily="18" charset="0"/>
              </a:rPr>
              <a:t>прийомі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зі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зверненнями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громадян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на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гарячих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лініях</a:t>
            </a:r>
            <a:r>
              <a:rPr lang="ru-RU" sz="2400" dirty="0" smtClean="0">
                <a:latin typeface="Book Antiqua" panose="02040602050305030304" pitchFamily="18" charset="0"/>
              </a:rPr>
              <a:t>, в </a:t>
            </a:r>
            <a:r>
              <a:rPr lang="ru-RU" sz="2400" dirty="0" err="1" smtClean="0">
                <a:latin typeface="Book Antiqua" panose="02040602050305030304" pitchFamily="18" charset="0"/>
              </a:rPr>
              <a:t>роботі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яких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виникає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багато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нестандартних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емоційнонапружених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ситуацій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</a:p>
          <a:p>
            <a:pPr>
              <a:defRPr/>
            </a:pPr>
            <a:r>
              <a:rPr lang="ru-RU" sz="2400" i="1" dirty="0" err="1" smtClean="0">
                <a:latin typeface="Book Antiqua" panose="02040602050305030304" pitchFamily="18" charset="0"/>
              </a:rPr>
              <a:t>Дії</a:t>
            </a:r>
            <a:r>
              <a:rPr lang="ru-RU" sz="2400" i="1" dirty="0" smtClean="0">
                <a:latin typeface="Book Antiqua" panose="02040602050305030304" pitchFamily="18" charset="0"/>
              </a:rPr>
              <a:t> претендента</a:t>
            </a:r>
            <a:r>
              <a:rPr lang="ru-RU" sz="2400" dirty="0" smtClean="0">
                <a:latin typeface="Book Antiqua" panose="02040602050305030304" pitchFamily="18" charset="0"/>
              </a:rPr>
              <a:t>: </a:t>
            </a:r>
            <a:r>
              <a:rPr lang="ru-RU" sz="2400" dirty="0" err="1" smtClean="0">
                <a:latin typeface="Book Antiqua" panose="02040602050305030304" pitchFamily="18" charset="0"/>
              </a:rPr>
              <a:t>Якщо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претендуєте</a:t>
            </a:r>
            <a:r>
              <a:rPr lang="ru-RU" sz="2400" dirty="0" smtClean="0">
                <a:latin typeface="Book Antiqua" panose="02040602050305030304" pitchFamily="18" charset="0"/>
              </a:rPr>
              <a:t> на посаду, </a:t>
            </a:r>
            <a:r>
              <a:rPr lang="ru-RU" sz="2400" dirty="0" err="1" smtClean="0">
                <a:latin typeface="Book Antiqua" panose="02040602050305030304" pitchFamily="18" charset="0"/>
              </a:rPr>
              <a:t>що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вимагає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рішучості</a:t>
            </a:r>
            <a:r>
              <a:rPr lang="ru-RU" sz="2400" dirty="0" smtClean="0">
                <a:latin typeface="Book Antiqua" panose="02040602050305030304" pitchFamily="18" charset="0"/>
              </a:rPr>
              <a:t>, то </a:t>
            </a:r>
            <a:r>
              <a:rPr lang="ru-RU" sz="2400" dirty="0" err="1" smtClean="0">
                <a:latin typeface="Book Antiqua" panose="02040602050305030304" pitchFamily="18" charset="0"/>
              </a:rPr>
              <a:t>варто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ввічливо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уточнити</a:t>
            </a:r>
            <a:r>
              <a:rPr lang="ru-RU" sz="2400" dirty="0" smtClean="0">
                <a:latin typeface="Book Antiqua" panose="02040602050305030304" pitchFamily="18" charset="0"/>
              </a:rPr>
              <a:t> в </a:t>
            </a:r>
            <a:r>
              <a:rPr lang="ru-RU" sz="2400" dirty="0" err="1" smtClean="0">
                <a:latin typeface="Book Antiqua" panose="02040602050305030304" pitchFamily="18" charset="0"/>
              </a:rPr>
              <a:t>чому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полягає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затримка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і</a:t>
            </a:r>
            <a:r>
              <a:rPr lang="ru-RU" sz="2400" dirty="0" smtClean="0">
                <a:latin typeface="Book Antiqua" panose="02040602050305030304" pitchFamily="18" charset="0"/>
              </a:rPr>
              <a:t> коли точно </a:t>
            </a:r>
            <a:r>
              <a:rPr lang="ru-RU" sz="2400" dirty="0" err="1" smtClean="0">
                <a:latin typeface="Book Antiqua" panose="02040602050305030304" pitchFamily="18" charset="0"/>
              </a:rPr>
              <a:t>можна</a:t>
            </a:r>
            <a:r>
              <a:rPr lang="ru-RU" sz="2400" dirty="0" smtClean="0">
                <a:latin typeface="Book Antiqua" panose="02040602050305030304" pitchFamily="18" charset="0"/>
              </a:rPr>
              <a:t> буде </a:t>
            </a:r>
            <a:r>
              <a:rPr lang="ru-RU" sz="2400" dirty="0" err="1" smtClean="0">
                <a:latin typeface="Book Antiqua" panose="02040602050305030304" pitchFamily="18" charset="0"/>
              </a:rPr>
              <a:t>почати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бесіду</a:t>
            </a:r>
            <a:r>
              <a:rPr lang="ru-RU" sz="2400" dirty="0" smtClean="0">
                <a:latin typeface="Book Antiqua" panose="02040602050305030304" pitchFamily="18" charset="0"/>
              </a:rPr>
              <a:t>. </a:t>
            </a:r>
            <a:r>
              <a:rPr lang="ru-RU" sz="2400" dirty="0" err="1" smtClean="0">
                <a:latin typeface="Book Antiqua" panose="02040602050305030304" pitchFamily="18" charset="0"/>
              </a:rPr>
              <a:t>Якщо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інтервьер</a:t>
            </a:r>
            <a:r>
              <a:rPr lang="ru-RU" sz="2400" dirty="0" smtClean="0">
                <a:latin typeface="Book Antiqua" panose="02040602050305030304" pitchFamily="18" charset="0"/>
              </a:rPr>
              <a:t> не </a:t>
            </a:r>
            <a:r>
              <a:rPr lang="ru-RU" sz="2400" dirty="0" err="1" smtClean="0">
                <a:latin typeface="Book Antiqua" panose="02040602050305030304" pitchFamily="18" charset="0"/>
              </a:rPr>
              <a:t>зможе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відповісти</a:t>
            </a:r>
            <a:r>
              <a:rPr lang="ru-RU" sz="2400" dirty="0" smtClean="0">
                <a:latin typeface="Book Antiqua" panose="02040602050305030304" pitchFamily="18" charset="0"/>
              </a:rPr>
              <a:t> на </a:t>
            </a:r>
            <a:r>
              <a:rPr lang="ru-RU" sz="2400" dirty="0" err="1" smtClean="0">
                <a:latin typeface="Book Antiqua" panose="02040602050305030304" pitchFamily="18" charset="0"/>
              </a:rPr>
              <a:t>ці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питання</a:t>
            </a:r>
            <a:r>
              <a:rPr lang="ru-RU" sz="2400" dirty="0" smtClean="0">
                <a:latin typeface="Book Antiqua" panose="02040602050305030304" pitchFamily="18" charset="0"/>
              </a:rPr>
              <a:t>, то </a:t>
            </a:r>
            <a:r>
              <a:rPr lang="ru-RU" sz="2400" dirty="0" err="1" smtClean="0">
                <a:latin typeface="Book Antiqua" panose="02040602050305030304" pitchFamily="18" charset="0"/>
              </a:rPr>
              <a:t>можна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вибачитися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і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сказати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що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ви</a:t>
            </a:r>
            <a:r>
              <a:rPr lang="ru-RU" sz="2400" dirty="0" smtClean="0">
                <a:latin typeface="Book Antiqua" panose="02040602050305030304" pitchFamily="18" charset="0"/>
              </a:rPr>
              <a:t> не можете </a:t>
            </a:r>
            <a:r>
              <a:rPr lang="ru-RU" sz="2400" dirty="0" err="1" smtClean="0">
                <a:latin typeface="Book Antiqua" panose="02040602050305030304" pitchFamily="18" charset="0"/>
              </a:rPr>
              <a:t>більше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чекати</a:t>
            </a:r>
            <a:r>
              <a:rPr lang="ru-RU" sz="2400" dirty="0" smtClean="0">
                <a:latin typeface="Book Antiqua" panose="02040602050305030304" pitchFamily="18" charset="0"/>
              </a:rPr>
              <a:t>. Вам </a:t>
            </a:r>
            <a:r>
              <a:rPr lang="ru-RU" sz="2400" dirty="0" err="1" smtClean="0">
                <a:latin typeface="Book Antiqua" panose="02040602050305030304" pitchFamily="18" charset="0"/>
              </a:rPr>
              <a:t>або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призначать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інший</a:t>
            </a:r>
            <a:r>
              <a:rPr lang="ru-RU" sz="2400" dirty="0" smtClean="0">
                <a:latin typeface="Book Antiqua" panose="02040602050305030304" pitchFamily="18" charset="0"/>
              </a:rPr>
              <a:t> час, </a:t>
            </a:r>
            <a:r>
              <a:rPr lang="ru-RU" sz="2400" dirty="0" err="1" smtClean="0">
                <a:latin typeface="Book Antiqua" panose="02040602050305030304" pitchFamily="18" charset="0"/>
              </a:rPr>
              <a:t>або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співбесіду</a:t>
            </a:r>
            <a:r>
              <a:rPr lang="ru-RU" sz="2400" dirty="0" smtClean="0">
                <a:latin typeface="Book Antiqua" panose="02040602050305030304" pitchFamily="18" charset="0"/>
              </a:rPr>
              <a:t> тут же </a:t>
            </a:r>
            <a:r>
              <a:rPr lang="ru-RU" sz="2400" dirty="0" err="1" smtClean="0">
                <a:latin typeface="Book Antiqua" panose="02040602050305030304" pitchFamily="18" charset="0"/>
              </a:rPr>
              <a:t>почнеться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400" dirty="0" smtClean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2400" dirty="0" smtClean="0">
              <a:latin typeface="Book Antiqua" panose="0204060205030503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uk-UA" i="1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Стресові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1023938" y="1285875"/>
            <a:ext cx="10429875" cy="4062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Анкети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Надмірна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кількість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різних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паперів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треба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заповнювати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виснажити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претендента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перевірити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реакцію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Грубість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«І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вважаєте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маємо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Вас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взяти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 роботу?» 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нісенітниці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!»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т.і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Злий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добрий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інтервюєри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Рішучість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готові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заради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цієї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роботи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dirty="0" smtClean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2400" dirty="0" smtClean="0">
              <a:latin typeface="Book Antiqua" panose="0204060205030503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uk-UA" i="1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Корисні поради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юєру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9460" name="Прямокутник 7"/>
          <p:cNvSpPr>
            <a:spLocks noChangeArrowheads="1"/>
          </p:cNvSpPr>
          <p:nvPr/>
        </p:nvSpPr>
        <p:spPr bwMode="auto">
          <a:xfrm>
            <a:off x="1023938" y="1285875"/>
            <a:ext cx="104298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/>
              <a:t>Крім строгих правил проведення співбесіди, варто також дотримуватися кількох корисних рекомендацій. </a:t>
            </a:r>
            <a:r>
              <a:rPr lang="en-US" sz="2400"/>
              <a:t>Ось які поради дають досвідчені рекрутери: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/>
              <a:t>Організація простору: Не створюйте бар'єрів. Помилкою багатьох роботодавців є те, що вони спілкуються з кандидатами через робочий стіл. Буде набагато краще, якщо співрозмовники будуть сидіти в кріслах на рівних. Також можна поставити стілець для здобувача збоку від робочого місця рекрутера.</a:t>
            </a:r>
            <a:endParaRPr lang="en-US" sz="240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/>
              <a:t>Менше говоріть. Роботодавець в ході співбесіди повинен більше слухати. Не ставте стимулюючих запитань і не давайте підказок.</a:t>
            </a:r>
            <a:endParaRPr lang="en-US" sz="240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/>
              <a:t>Розрядіть обстановку. Не тисніть на співрозмовника і не залякуйте його. Краще почніть розмову з жарту. У такій атмосфері людина краще розкриє свої особисті і професійні якості.</a:t>
            </a:r>
            <a:endParaRPr lang="en-US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620688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Корисні поради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юєру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1023938" y="1285875"/>
            <a:ext cx="10429875" cy="600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Не </a:t>
            </a:r>
            <a:r>
              <a:rPr lang="ru-RU" sz="2400" dirty="0" err="1" smtClean="0"/>
              <a:t>затягуйте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співбесіди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зрозуміли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вам не </a:t>
            </a:r>
            <a:r>
              <a:rPr lang="ru-RU" sz="2400" dirty="0" err="1" smtClean="0"/>
              <a:t>підходить</a:t>
            </a:r>
            <a:r>
              <a:rPr lang="ru-RU" sz="2400" dirty="0" smtClean="0"/>
              <a:t>. </a:t>
            </a:r>
            <a:r>
              <a:rPr lang="en-US" sz="2400" dirty="0" err="1" smtClean="0"/>
              <a:t>Вибачитес</a:t>
            </a:r>
            <a:r>
              <a:rPr lang="uk-UA" sz="2400" dirty="0" smtClean="0"/>
              <a:t>ь</a:t>
            </a:r>
            <a:r>
              <a:rPr lang="en-US" sz="2400" dirty="0" smtClean="0"/>
              <a:t> і </a:t>
            </a:r>
            <a:r>
              <a:rPr lang="en-US" sz="2400" dirty="0" err="1" smtClean="0"/>
              <a:t>заверш</a:t>
            </a:r>
            <a:r>
              <a:rPr lang="uk-UA" sz="2400" dirty="0" err="1" smtClean="0"/>
              <a:t>уйте</a:t>
            </a:r>
            <a:r>
              <a:rPr lang="en-US" sz="2400" dirty="0" smtClean="0"/>
              <a:t> </a:t>
            </a:r>
            <a:r>
              <a:rPr lang="en-US" sz="2400" dirty="0" err="1" smtClean="0"/>
              <a:t>розмову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/>
              <a:t>Уникайте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запитань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працівник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досвідчений</a:t>
            </a:r>
            <a:r>
              <a:rPr lang="ru-RU" sz="2400" dirty="0" smtClean="0"/>
              <a:t>, напевно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співбесідах</a:t>
            </a:r>
            <a:r>
              <a:rPr lang="ru-RU" sz="2400" dirty="0" smtClean="0"/>
              <a:t>, </a:t>
            </a:r>
            <a:r>
              <a:rPr lang="ru-RU" sz="2400" dirty="0" err="1" smtClean="0"/>
              <a:t>знає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заготовити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відповіді</a:t>
            </a:r>
            <a:r>
              <a:rPr lang="ru-RU" sz="2400" dirty="0" smtClean="0"/>
              <a:t>. </a:t>
            </a:r>
            <a:r>
              <a:rPr lang="en-US" sz="2400" dirty="0" err="1" smtClean="0"/>
              <a:t>Ваше</a:t>
            </a:r>
            <a:r>
              <a:rPr lang="en-US" sz="2400" dirty="0" smtClean="0"/>
              <a:t> </a:t>
            </a:r>
            <a:r>
              <a:rPr lang="en-US" sz="2400" dirty="0" err="1" smtClean="0"/>
              <a:t>завдання</a:t>
            </a:r>
            <a:r>
              <a:rPr lang="en-US" sz="2400" dirty="0" smtClean="0"/>
              <a:t> - </a:t>
            </a:r>
            <a:r>
              <a:rPr lang="en-US" sz="2400" dirty="0" err="1" smtClean="0"/>
              <a:t>збентежити</a:t>
            </a:r>
            <a:r>
              <a:rPr lang="en-US" sz="2400" dirty="0" smtClean="0"/>
              <a:t> </a:t>
            </a:r>
            <a:r>
              <a:rPr lang="en-US" sz="2400" dirty="0" err="1" smtClean="0"/>
              <a:t>співрозмовника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/>
              <a:t>Контролюйте</a:t>
            </a:r>
            <a:r>
              <a:rPr lang="ru-RU" sz="2400" dirty="0" smtClean="0"/>
              <a:t> </a:t>
            </a:r>
            <a:r>
              <a:rPr lang="ru-RU" sz="2400" dirty="0" err="1" smtClean="0"/>
              <a:t>хід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діалогу</a:t>
            </a:r>
            <a:r>
              <a:rPr lang="ru-RU" sz="2400" dirty="0" smtClean="0"/>
              <a:t>. </a:t>
            </a:r>
            <a:r>
              <a:rPr lang="ru-RU" sz="2400" dirty="0" err="1" smtClean="0"/>
              <a:t>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головних</a:t>
            </a:r>
            <a:r>
              <a:rPr lang="ru-RU" sz="2400" dirty="0" smtClean="0"/>
              <a:t> правил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співбесіди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відборі</a:t>
            </a:r>
            <a:r>
              <a:rPr lang="ru-RU" sz="2400" dirty="0" smtClean="0"/>
              <a:t> персоналу - не </a:t>
            </a:r>
            <a:r>
              <a:rPr lang="ru-RU" sz="2400" dirty="0" err="1" smtClean="0"/>
              <a:t>відходити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теми.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здобувач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відхилятися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центральної</a:t>
            </a:r>
            <a:r>
              <a:rPr lang="ru-RU" sz="2400" dirty="0" smtClean="0"/>
              <a:t> теми, </a:t>
            </a:r>
            <a:r>
              <a:rPr lang="ru-RU" sz="2400" dirty="0" err="1" smtClean="0"/>
              <a:t>запитаннями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повертайте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потрібне</a:t>
            </a:r>
            <a:r>
              <a:rPr lang="ru-RU" sz="2400" dirty="0" smtClean="0"/>
              <a:t> русло.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бесіду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позитивній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ноті</a:t>
            </a:r>
            <a:r>
              <a:rPr lang="ru-RU" sz="2400" dirty="0" smtClean="0"/>
              <a:t>.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кандидат вам не </a:t>
            </a:r>
            <a:r>
              <a:rPr lang="ru-RU" sz="2400" dirty="0" err="1" smtClean="0"/>
              <a:t>підійшов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попрощайтеся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 в позитивному </a:t>
            </a:r>
            <a:r>
              <a:rPr lang="ru-RU" sz="2400" dirty="0" err="1" smtClean="0"/>
              <a:t>ключі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побажайте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успіхів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 </a:t>
            </a:r>
          </a:p>
          <a:p>
            <a:pPr>
              <a:defRPr/>
            </a:pPr>
            <a:endParaRPr lang="ru-RU" sz="2400" dirty="0" smtClean="0">
              <a:latin typeface="Book Antiqua" panose="0204060205030503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uk-UA" sz="2400" i="1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836712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143672" y="2274838"/>
            <a:ext cx="6072230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24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George" panose="02000500000000000000" pitchFamily="50" charset="0"/>
                <a:cs typeface="Times New Roman" pitchFamily="18" charset="0"/>
              </a:rPr>
              <a:t>Розкажіть, що могло би бути кращим? Що б Ви ще хотіли б дізнатися?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2531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1556792"/>
            <a:ext cx="7772400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Співбесіда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5" name="Прямокутник 7"/>
          <p:cNvSpPr>
            <a:spLocks noChangeArrowheads="1"/>
          </p:cNvSpPr>
          <p:nvPr/>
        </p:nvSpPr>
        <p:spPr bwMode="auto">
          <a:xfrm>
            <a:off x="6096000" y="2071688"/>
            <a:ext cx="56165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ru-RU" sz="2400">
              <a:latin typeface="George" pitchFamily="50" charset="0"/>
              <a:cs typeface="Times New Roman" pitchFamily="18" charset="0"/>
            </a:endParaRPr>
          </a:p>
          <a:p>
            <a:r>
              <a:rPr lang="ru-RU" sz="2400"/>
              <a:t>Один із етапів професійного відбору, конкурсу на заміщення вакантної посади, який передбачає безпосереднє спілкування претендента і роботодавця (працівника відділу кадрів, </a:t>
            </a:r>
            <a:r>
              <a:rPr lang="en-US" sz="2400"/>
              <a:t>HR</a:t>
            </a:r>
            <a:r>
              <a:rPr lang="uk-UA" sz="2400"/>
              <a:t> менедждера, керівника підрозділу, в якому є вакантна посада, на яку здійснюється конкурс)</a:t>
            </a:r>
            <a:endParaRPr lang="ru-RU" sz="2400"/>
          </a:p>
        </p:txBody>
      </p:sp>
      <p:pic>
        <p:nvPicPr>
          <p:cNvPr id="307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53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785794"/>
            <a:ext cx="7772400" cy="92869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Співбесіда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099" name="Прямокутник 7"/>
          <p:cNvSpPr>
            <a:spLocks noChangeArrowheads="1"/>
          </p:cNvSpPr>
          <p:nvPr/>
        </p:nvSpPr>
        <p:spPr bwMode="auto">
          <a:xfrm>
            <a:off x="5524500" y="1500188"/>
            <a:ext cx="61880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ru-RU" sz="2400">
              <a:latin typeface="George" pitchFamily="50" charset="0"/>
              <a:cs typeface="Times New Roman" pitchFamily="18" charset="0"/>
            </a:endParaRPr>
          </a:p>
          <a:p>
            <a:pPr algn="just"/>
            <a:r>
              <a:rPr lang="ru-RU" sz="2400"/>
              <a:t>Зазвичай базується на застосування інтерв</a:t>
            </a:r>
            <a:r>
              <a:rPr lang="en-US" sz="2400"/>
              <a:t>’</a:t>
            </a:r>
            <a:r>
              <a:rPr lang="ru-RU" sz="2400"/>
              <a:t>ю. Зручна своєю </a:t>
            </a:r>
            <a:r>
              <a:rPr lang="ru-RU" sz="2400" b="1"/>
              <a:t>гнучкістю</a:t>
            </a:r>
            <a:r>
              <a:rPr lang="ru-RU" sz="2400"/>
              <a:t>, адже зазвичай застосовується </a:t>
            </a:r>
            <a:r>
              <a:rPr lang="ru-RU" sz="2400" b="1"/>
              <a:t>полуструктуроване інтерв</a:t>
            </a:r>
            <a:r>
              <a:rPr lang="en-US" sz="2400" b="1"/>
              <a:t>’</a:t>
            </a:r>
            <a:r>
              <a:rPr lang="ru-RU" sz="2400" b="1"/>
              <a:t>ю.</a:t>
            </a:r>
          </a:p>
          <a:p>
            <a:pPr algn="just"/>
            <a:r>
              <a:rPr lang="uk-UA" sz="2400"/>
              <a:t>Основні теми та частина питань визначаються заздалегідь</a:t>
            </a:r>
            <a:r>
              <a:rPr lang="hr-HR" sz="2400"/>
              <a:t>, </a:t>
            </a:r>
            <a:r>
              <a:rPr lang="uk-UA" sz="2400"/>
              <a:t>при підготовці плану інтервю, у відповідності до завдань, які має інтервю. Частина питань “виникає” по ходу і формулюється імпровізовано, але у відповідності до мети інтерв</a:t>
            </a:r>
            <a:r>
              <a:rPr lang="en-US" sz="2400"/>
              <a:t>’</a:t>
            </a:r>
            <a:r>
              <a:rPr lang="uk-UA" sz="2400"/>
              <a:t>ю.</a:t>
            </a:r>
            <a:r>
              <a:rPr lang="hr-HR" sz="2400"/>
              <a:t> </a:t>
            </a:r>
            <a:endParaRPr lang="uk-UA" sz="2400"/>
          </a:p>
          <a:p>
            <a:pPr algn="just"/>
            <a:r>
              <a:rPr lang="ru-RU" sz="2400"/>
              <a:t>Такий метод висуває високі вимоги до підготовки інтерв</a:t>
            </a:r>
            <a:r>
              <a:rPr lang="en-US" sz="2400" b="1"/>
              <a:t> ’ </a:t>
            </a:r>
            <a:r>
              <a:rPr lang="ru-RU" sz="2400"/>
              <a:t>ю</a:t>
            </a:r>
            <a:r>
              <a:rPr lang="uk-UA" sz="2400"/>
              <a:t>є</a:t>
            </a:r>
            <a:r>
              <a:rPr lang="ru-RU" sz="2400"/>
              <a:t>ра. </a:t>
            </a:r>
          </a:p>
          <a:p>
            <a:endParaRPr lang="ru-RU" sz="2400"/>
          </a:p>
        </p:txBody>
      </p:sp>
      <p:pic>
        <p:nvPicPr>
          <p:cNvPr id="4100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524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0" y="1463270"/>
            <a:ext cx="777240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Етапи проведення співбесіди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5123" name="Прямокутник 7"/>
          <p:cNvSpPr>
            <a:spLocks noChangeArrowheads="1"/>
          </p:cNvSpPr>
          <p:nvPr/>
        </p:nvSpPr>
        <p:spPr bwMode="auto">
          <a:xfrm>
            <a:off x="309563" y="2071688"/>
            <a:ext cx="7215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1) Привітання та встановлення контакту:</a:t>
            </a:r>
          </a:p>
          <a:p>
            <a:r>
              <a:rPr lang="uk-UA" sz="2400"/>
              <a:t>2) </a:t>
            </a:r>
            <a:r>
              <a:rPr lang="uk-UA" sz="2400" i="1"/>
              <a:t>Минуле</a:t>
            </a:r>
            <a:r>
              <a:rPr lang="uk-UA" sz="2400"/>
              <a:t>. Загальні відомості . Походження, сімейний стан, місце проживання.</a:t>
            </a:r>
          </a:p>
          <a:p>
            <a:r>
              <a:rPr lang="uk-UA" sz="2400"/>
              <a:t>3) Освіта. Успіхи в процесі навчання. Вища освіта. Додаткові кваліфікації, подальші освітні плани</a:t>
            </a:r>
          </a:p>
          <a:p>
            <a:r>
              <a:rPr lang="uk-UA" sz="2400"/>
              <a:t>4) </a:t>
            </a:r>
            <a:r>
              <a:rPr lang="uk-UA" sz="2400" i="1"/>
              <a:t>Сучасне</a:t>
            </a:r>
            <a:r>
              <a:rPr lang="uk-UA" sz="2400"/>
              <a:t>. Професійний розвиток. Основна професія. Зміни у професійному розвитку (при наявності). Професійна діяльність та плани на майбутнє.</a:t>
            </a:r>
          </a:p>
          <a:p>
            <a:r>
              <a:rPr lang="uk-UA" sz="2400"/>
              <a:t>Вільний час. Родина. Інтереси, Спорт</a:t>
            </a:r>
          </a:p>
        </p:txBody>
      </p:sp>
      <p:pic>
        <p:nvPicPr>
          <p:cNvPr id="5124" name="Picture 9" descr="woman holding sliced waterm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-4763"/>
            <a:ext cx="457517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8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26" name="AutoShape 10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27" name="AutoShape 12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128" name="AutoShape 14" descr="Профорієнтація | Українська Галицька Партія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5129" name="Picture 9" descr="person holding notepad and pen flat lay photograp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0"/>
            <a:ext cx="5024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1556792"/>
            <a:ext cx="777240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Етапи проведення співбесіди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171" name="Прямокутник 7"/>
          <p:cNvSpPr>
            <a:spLocks noChangeArrowheads="1"/>
          </p:cNvSpPr>
          <p:nvPr/>
        </p:nvSpPr>
        <p:spPr bwMode="auto">
          <a:xfrm>
            <a:off x="4656138" y="2071688"/>
            <a:ext cx="7056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Інформація про організацію роботодавця</a:t>
            </a:r>
          </a:p>
          <a:p>
            <a:r>
              <a:rPr lang="uk-UA" sz="2400"/>
              <a:t>А) </a:t>
            </a:r>
            <a:r>
              <a:rPr lang="uk-UA" sz="2400" i="1"/>
              <a:t>що являє собою організація</a:t>
            </a:r>
            <a:r>
              <a:rPr lang="uk-UA" sz="2400"/>
              <a:t>: сфера діяльності, розташування, кількість персоналу та структура, стиль керівництва.</a:t>
            </a:r>
          </a:p>
          <a:p>
            <a:r>
              <a:rPr lang="uk-UA" sz="2400"/>
              <a:t>Б) </a:t>
            </a:r>
            <a:r>
              <a:rPr lang="uk-UA" sz="2400" i="1"/>
              <a:t>що пропонується претендентам</a:t>
            </a:r>
            <a:r>
              <a:rPr lang="uk-UA" sz="2400"/>
              <a:t>— інформація про вакансію: загальний опис, завдання обсяг  відповідальності, шанси розвитку(кар</a:t>
            </a:r>
            <a:r>
              <a:rPr lang="en-US" sz="2400"/>
              <a:t>’</a:t>
            </a:r>
            <a:r>
              <a:rPr lang="uk-UA" sz="2400"/>
              <a:t>єри)</a:t>
            </a:r>
          </a:p>
          <a:p>
            <a:endParaRPr lang="ru-RU" sz="2400"/>
          </a:p>
        </p:txBody>
      </p:sp>
      <p:pic>
        <p:nvPicPr>
          <p:cNvPr id="7172" name="Picture 9" descr="person aiming on dart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0" y="1556792"/>
            <a:ext cx="704662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Етапи проведення співбесіди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5" name="Прямокутник 7"/>
          <p:cNvSpPr>
            <a:spLocks noChangeArrowheads="1"/>
          </p:cNvSpPr>
          <p:nvPr/>
        </p:nvSpPr>
        <p:spPr bwMode="auto">
          <a:xfrm>
            <a:off x="5953125" y="2071688"/>
            <a:ext cx="57594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В) </a:t>
            </a:r>
            <a:r>
              <a:rPr lang="uk-UA" sz="2400" i="1"/>
              <a:t>кого шукає організація</a:t>
            </a:r>
            <a:r>
              <a:rPr lang="uk-UA" sz="2400"/>
              <a:t>— загальні вимоги до кандидатів: освіта , кваліфікація, знання профессійний досвід, необхідні здібності, індивідуальні властивості, вік.</a:t>
            </a:r>
          </a:p>
          <a:p>
            <a:r>
              <a:rPr lang="uk-UA" sz="2400"/>
              <a:t>Д) </a:t>
            </a:r>
            <a:r>
              <a:rPr lang="uk-UA" sz="2400" i="1"/>
              <a:t>що пропонує організація</a:t>
            </a:r>
            <a:r>
              <a:rPr lang="uk-UA" sz="2400"/>
              <a:t>— заробітна плата додаткові форми стимулювання ( допомога в отриманні житла, кредити, оплата проїзду транспорт і т.і)., допомога  у підвищенні кваліфікації, режим праці.</a:t>
            </a:r>
          </a:p>
          <a:p>
            <a:endParaRPr lang="ru-RU" sz="2400"/>
          </a:p>
        </p:txBody>
      </p:sp>
      <p:pic>
        <p:nvPicPr>
          <p:cNvPr id="819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51958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44" y="1556792"/>
            <a:ext cx="6429420" cy="642942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Етапи проведення співбесіди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9219" name="Прямокутник 7"/>
          <p:cNvSpPr>
            <a:spLocks noChangeArrowheads="1"/>
          </p:cNvSpPr>
          <p:nvPr/>
        </p:nvSpPr>
        <p:spPr bwMode="auto">
          <a:xfrm>
            <a:off x="5524500" y="2071688"/>
            <a:ext cx="61880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/>
              <a:t>Обговорення умов контракту</a:t>
            </a:r>
          </a:p>
          <a:p>
            <a:r>
              <a:rPr lang="uk-UA" sz="2400"/>
              <a:t>Попередні доходи. Очікувані доходи</a:t>
            </a:r>
          </a:p>
          <a:p>
            <a:r>
              <a:rPr lang="uk-UA" sz="2400"/>
              <a:t>Особливі умови. Можливості додаткового заробітку в умовах організації</a:t>
            </a:r>
          </a:p>
          <a:p>
            <a:r>
              <a:rPr lang="uk-UA" sz="2400" i="1"/>
              <a:t>Завершення інтерв</a:t>
            </a:r>
            <a:r>
              <a:rPr lang="en-US" sz="2400" i="1"/>
              <a:t>’</a:t>
            </a:r>
            <a:r>
              <a:rPr lang="uk-UA" sz="2400" i="1"/>
              <a:t>ю</a:t>
            </a:r>
            <a:r>
              <a:rPr lang="uk-UA" sz="2400"/>
              <a:t>. Вказівки на подальші дії претендента. Коротке резюме.</a:t>
            </a:r>
          </a:p>
          <a:p>
            <a:r>
              <a:rPr lang="uk-UA" sz="2400"/>
              <a:t>Вдячність за бесіду</a:t>
            </a:r>
          </a:p>
          <a:p>
            <a:endParaRPr lang="uk-UA" altLang="ru-RU" sz="2400">
              <a:latin typeface="George" pitchFamily="50" charset="0"/>
              <a:cs typeface="Times New Roman" pitchFamily="18" charset="0"/>
            </a:endParaRPr>
          </a:p>
          <a:p>
            <a:endParaRPr lang="uk-UA" altLang="ru-RU" sz="2400">
              <a:latin typeface="George" pitchFamily="50" charset="0"/>
              <a:cs typeface="Times New Roman" pitchFamily="18" charset="0"/>
            </a:endParaRPr>
          </a:p>
          <a:p>
            <a:endParaRPr lang="uk-UA" altLang="ru-RU" sz="2400">
              <a:latin typeface="George" pitchFamily="50" charset="0"/>
              <a:cs typeface="Times New Roman" pitchFamily="18" charset="0"/>
            </a:endParaRPr>
          </a:p>
          <a:p>
            <a:endParaRPr lang="uk-UA" altLang="ru-RU" sz="2400">
              <a:latin typeface="George" pitchFamily="50" charset="0"/>
              <a:cs typeface="Times New Roman" pitchFamily="18" charset="0"/>
            </a:endParaRPr>
          </a:p>
          <a:p>
            <a:endParaRPr lang="uk-UA" sz="2400">
              <a:cs typeface="Times New Roman" pitchFamily="18" charset="0"/>
            </a:endParaRPr>
          </a:p>
          <a:p>
            <a:endParaRPr lang="ru-RU" sz="2400"/>
          </a:p>
        </p:txBody>
      </p:sp>
      <p:pic>
        <p:nvPicPr>
          <p:cNvPr id="9220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51958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6688" y="692696"/>
            <a:ext cx="6001344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Поглиблене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198" name="Прямокутник 7"/>
          <p:cNvSpPr>
            <a:spLocks noChangeArrowheads="1"/>
          </p:cNvSpPr>
          <p:nvPr/>
        </p:nvSpPr>
        <p:spPr bwMode="auto">
          <a:xfrm>
            <a:off x="334963" y="1782763"/>
            <a:ext cx="5905500" cy="563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Застосовується для подолання </a:t>
            </a:r>
            <a:r>
              <a:rPr lang="uk-UA" altLang="uk-UA" sz="2000" i="1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ефекту фасаду</a:t>
            </a: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, внаслідок якого претендент може давати </a:t>
            </a:r>
            <a:r>
              <a:rPr lang="uk-UA" altLang="uk-UA" sz="2000" dirty="0" err="1" smtClean="0">
                <a:latin typeface="George" panose="02000500000000000000" pitchFamily="50" charset="0"/>
                <a:cs typeface="Times New Roman" panose="02020603050405020304" pitchFamily="18" charset="0"/>
              </a:rPr>
              <a:t>соціальнобажані</a:t>
            </a: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 відповіді, бути не зовсім щирим.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Застосовується для створення умов, в яких претендент розкриває свій досвід і уявлення про інших людей і себе самого.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uk-UA" sz="2000" dirty="0" smtClean="0">
                <a:latin typeface="George" panose="02000500000000000000" pitchFamily="50" charset="0"/>
                <a:cs typeface="Times New Roman" panose="02020603050405020304" pitchFamily="18" charset="0"/>
              </a:rPr>
              <a:t>Використовується ЗВ’ЯЗОК МІЖ УЯВЛЕННЯМ ПРО СЕБЕ ТА УЯВЛЕННЯМИ ПРО ІНШИХ ЛЮДЕЙ</a:t>
            </a:r>
            <a:endParaRPr lang="uk-UA" altLang="uk-UA" sz="2000" dirty="0">
              <a:latin typeface="George" panose="02000500000000000000" pitchFamily="50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endParaRPr lang="uk-UA" altLang="uk-UA" sz="2000" dirty="0">
              <a:latin typeface="George" panose="02000500000000000000" pitchFamily="50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uk-UA" sz="2000" dirty="0">
              <a:latin typeface="George" panose="02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9" descr="person holding notepad and pen flat lay 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450" y="-1588"/>
            <a:ext cx="5400675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ound Timex analog clock at 2:33"/>
          <p:cNvPicPr>
            <a:picLocks noChangeAspect="1" noChangeArrowheads="1"/>
          </p:cNvPicPr>
          <p:nvPr/>
        </p:nvPicPr>
        <p:blipFill>
          <a:blip r:embed="rId2"/>
          <a:srcRect b="56316"/>
          <a:stretch>
            <a:fillRect/>
          </a:stretch>
        </p:blipFill>
        <p:spPr bwMode="auto">
          <a:xfrm>
            <a:off x="0" y="3284538"/>
            <a:ext cx="12357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33350" y="3284538"/>
            <a:ext cx="12458700" cy="63373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54450" y="-496887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374" y="548681"/>
            <a:ext cx="5875586" cy="64294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Поглиблене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інтерв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ю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2294" name="Прямокутник 7"/>
          <p:cNvSpPr>
            <a:spLocks noChangeArrowheads="1"/>
          </p:cNvSpPr>
          <p:nvPr/>
        </p:nvSpPr>
        <p:spPr bwMode="auto">
          <a:xfrm>
            <a:off x="2855913" y="1454150"/>
            <a:ext cx="721518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 sz="2400">
                <a:latin typeface="George" pitchFamily="50" charset="0"/>
                <a:cs typeface="Times New Roman" pitchFamily="18" charset="0"/>
              </a:rPr>
              <a:t>1) Питаємо про значущі ситуації в минулому претендента (успішні або ні)</a:t>
            </a:r>
          </a:p>
          <a:p>
            <a:pPr algn="just"/>
            <a:r>
              <a:rPr lang="uk-UA" altLang="uk-UA" sz="2400">
                <a:latin typeface="George" pitchFamily="50" charset="0"/>
                <a:cs typeface="Times New Roman" pitchFamily="18" charset="0"/>
              </a:rPr>
              <a:t>2) Ставимо запитання про сильні (слабки) сторони партнерів претендента по діяльності в ситуаціях успіху  (неуспіху) в минулому досвіді претендента (вчителі, викладачі, колеги, друзі і т.і.)</a:t>
            </a:r>
            <a:endParaRPr lang="uk-UA" altLang="uk-UA" sz="2000">
              <a:latin typeface="George" pitchFamily="50" charset="0"/>
              <a:cs typeface="Times New Roman" pitchFamily="18" charset="0"/>
            </a:endParaRPr>
          </a:p>
          <a:p>
            <a:pPr algn="just"/>
            <a:r>
              <a:rPr lang="uk-UA" altLang="uk-UA" sz="2000" i="1">
                <a:latin typeface="George" pitchFamily="50" charset="0"/>
                <a:cs typeface="Times New Roman" pitchFamily="18" charset="0"/>
              </a:rPr>
              <a:t>Діагностичний ефект: претендент розповідає про інших людей, але повідомляє про себе, ті якості цінності , на які орієнтується сам(а).</a:t>
            </a:r>
          </a:p>
          <a:p>
            <a:pPr algn="just"/>
            <a:r>
              <a:rPr lang="uk-UA" altLang="uk-UA" sz="2000" i="1">
                <a:latin typeface="George" pitchFamily="50" charset="0"/>
                <a:cs typeface="Times New Roman" pitchFamily="18" charset="0"/>
              </a:rPr>
              <a:t>Важлива умова ефективності: створити природність розмови </a:t>
            </a:r>
            <a:endParaRPr lang="uk-UA" altLang="uk-UA" sz="2400" i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1296</Words>
  <Application>Microsoft Office PowerPoint</Application>
  <PresentationFormat>Произвольный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George</vt:lpstr>
      <vt:lpstr>Times New Roman</vt:lpstr>
      <vt:lpstr>Book Antiqua</vt:lpstr>
      <vt:lpstr>Wingdings</vt:lpstr>
      <vt:lpstr>Тема Office</vt:lpstr>
      <vt:lpstr>СПІВБЕСІДА при прийомі на роботу</vt:lpstr>
      <vt:lpstr>Співбесіда</vt:lpstr>
      <vt:lpstr>Співбесіда</vt:lpstr>
      <vt:lpstr>Етапи проведення співбесіди</vt:lpstr>
      <vt:lpstr>Етапи проведення співбесіди</vt:lpstr>
      <vt:lpstr>Етапи проведення співбесіди</vt:lpstr>
      <vt:lpstr>Етапи проведення співбесіди</vt:lpstr>
      <vt:lpstr>Поглиблене інтерв’ю</vt:lpstr>
      <vt:lpstr>Поглиблене інтерв’ю</vt:lpstr>
      <vt:lpstr>Ситуативне інтерв’ю (case ) </vt:lpstr>
      <vt:lpstr>Ситуативне інтервю (case ) </vt:lpstr>
      <vt:lpstr>Ситуативне інтервю (case ) </vt:lpstr>
      <vt:lpstr>Стресові інтерв’ю</vt:lpstr>
      <vt:lpstr>Стресові інтерв’ю</vt:lpstr>
      <vt:lpstr>Стресові інтерв’ю</vt:lpstr>
      <vt:lpstr>Корисні поради інтерв’юєру</vt:lpstr>
      <vt:lpstr>Корисні поради інтерв’юєру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Ganna Boiko</cp:lastModifiedBy>
  <cp:revision>286</cp:revision>
  <dcterms:created xsi:type="dcterms:W3CDTF">2014-05-17T18:57:21Z</dcterms:created>
  <dcterms:modified xsi:type="dcterms:W3CDTF">2025-04-03T08:55:24Z</dcterms:modified>
</cp:coreProperties>
</file>