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Libre Baskerville"/>
      <p:regular r:id="rId17"/>
    </p:embeddedFont>
    <p:embeddedFont>
      <p:font typeface="Libre Baskerville"/>
      <p:regular r:id="rId18"/>
    </p:embeddedFont>
    <p:embeddedFont>
      <p:font typeface="Libre Baskerville"/>
      <p:regular r:id="rId19"/>
    </p:embeddedFont>
    <p:embeddedFont>
      <p:font typeface="Libre Baskerville"/>
      <p:regular r:id="rId20"/>
    </p:embeddedFont>
    <p:embeddedFont>
      <p:font typeface="DM Sans"/>
      <p:regular r:id="rId21"/>
    </p:embeddedFont>
    <p:embeddedFont>
      <p:font typeface="DM Sans"/>
      <p:regular r:id="rId22"/>
    </p:embeddedFont>
    <p:embeddedFont>
      <p:font typeface="DM Sans"/>
      <p:regular r:id="rId23"/>
    </p:embeddedFont>
    <p:embeddedFont>
      <p:font typeface="DM Sans"/>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619845"/>
            <a:ext cx="7556421" cy="2835116"/>
          </a:xfrm>
          <a:prstGeom prst="rect">
            <a:avLst/>
          </a:prstGeom>
          <a:noFill/>
          <a:ln/>
        </p:spPr>
        <p:txBody>
          <a:bodyPr wrap="square" lIns="0" tIns="0" rIns="0" bIns="0" rtlCol="0" anchor="t"/>
          <a:lstStyle/>
          <a:p>
            <a:pPr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Спортивні Споруди Навчальних Закладів: Сучасний Стан та Перспективи</a:t>
            </a:r>
            <a:endParaRPr lang="en-US" sz="4450" dirty="0"/>
          </a:p>
        </p:txBody>
      </p:sp>
      <p:sp>
        <p:nvSpPr>
          <p:cNvPr id="4" name="Text 1"/>
          <p:cNvSpPr/>
          <p:nvPr/>
        </p:nvSpPr>
        <p:spPr>
          <a:xfrm>
            <a:off x="793790" y="4795123"/>
            <a:ext cx="7556421" cy="1814513"/>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Ця презентація присвячена актуальній темі спортивних споруд в навчальних закладах України. Ми розглянемо їхній нинішній стан, виклики та шляхи до модернізації, щоб створити сприятливе середовище для фізичного розвитку молоді та популяризації здорового способу життя.</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320171"/>
            <a:ext cx="7252930" cy="708779"/>
          </a:xfrm>
          <a:prstGeom prst="rect">
            <a:avLst/>
          </a:prstGeom>
          <a:noFill/>
          <a:ln/>
        </p:spPr>
        <p:txBody>
          <a:bodyPr wrap="none" lIns="0" tIns="0" rIns="0" bIns="0" rtlCol="0" anchor="t"/>
          <a:lstStyle/>
          <a:p>
            <a:pPr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Висновки та Рекомендації</a:t>
            </a:r>
            <a:endParaRPr lang="en-US" sz="4450" dirty="0"/>
          </a:p>
        </p:txBody>
      </p:sp>
      <p:sp>
        <p:nvSpPr>
          <p:cNvPr id="4" name="Text 1"/>
          <p:cNvSpPr/>
          <p:nvPr/>
        </p:nvSpPr>
        <p:spPr>
          <a:xfrm>
            <a:off x="793790" y="3369112"/>
            <a:ext cx="7556421" cy="2540318"/>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Спортивна інфраструктура – це важлива складова розвитку суспільства, адже вона сприяє здоров'ю нації, формуванню гармонійної особистості та розвитку спорту. Необхідно комплексно модернізувати спортивні об'єкти та забезпечити їх фінансування. Ми закликаємо до співпраці державу, бізнес та громадськість для досягнення спільної мети – створення сучасної та доступної спортивної інфраструктури для всіх.</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282541"/>
            <a:ext cx="13042821" cy="1417558"/>
          </a:xfrm>
          <a:prstGeom prst="rect">
            <a:avLst/>
          </a:prstGeom>
          <a:noFill/>
          <a:ln/>
        </p:spPr>
        <p:txBody>
          <a:bodyPr wrap="square" lIns="0" tIns="0" rIns="0" bIns="0" rtlCol="0" anchor="t"/>
          <a:lstStyle/>
          <a:p>
            <a:pPr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Поточний Стан Спортивної Інфраструктури в Навчальних Закладах України</a:t>
            </a:r>
            <a:endParaRPr lang="en-US" sz="4450" dirty="0"/>
          </a:p>
        </p:txBody>
      </p:sp>
      <p:sp>
        <p:nvSpPr>
          <p:cNvPr id="3" name="Text 1"/>
          <p:cNvSpPr/>
          <p:nvPr/>
        </p:nvSpPr>
        <p:spPr>
          <a:xfrm>
            <a:off x="793790" y="3267075"/>
            <a:ext cx="3454241" cy="354330"/>
          </a:xfrm>
          <a:prstGeom prst="rect">
            <a:avLst/>
          </a:prstGeom>
          <a:noFill/>
          <a:ln/>
        </p:spPr>
        <p:txBody>
          <a:bodyPr wrap="non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Типи спортивних споруд</a:t>
            </a:r>
            <a:endParaRPr lang="en-US" sz="2200" dirty="0"/>
          </a:p>
        </p:txBody>
      </p:sp>
      <p:sp>
        <p:nvSpPr>
          <p:cNvPr id="4" name="Text 2"/>
          <p:cNvSpPr/>
          <p:nvPr/>
        </p:nvSpPr>
        <p:spPr>
          <a:xfrm>
            <a:off x="793790" y="3848219"/>
            <a:ext cx="3978116" cy="2177415"/>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У навчальних закладах України зустрічаються різні типи спортивних споруд, зокрема: стадіони, спортзали, басейни, майданчики для різних видів спорту.</a:t>
            </a:r>
            <a:endParaRPr lang="en-US" sz="1750" dirty="0"/>
          </a:p>
        </p:txBody>
      </p:sp>
      <p:sp>
        <p:nvSpPr>
          <p:cNvPr id="5" name="Text 3"/>
          <p:cNvSpPr/>
          <p:nvPr/>
        </p:nvSpPr>
        <p:spPr>
          <a:xfrm>
            <a:off x="5332928" y="3267075"/>
            <a:ext cx="2835235" cy="354330"/>
          </a:xfrm>
          <a:prstGeom prst="rect">
            <a:avLst/>
          </a:prstGeom>
          <a:noFill/>
          <a:ln/>
        </p:spPr>
        <p:txBody>
          <a:bodyPr wrap="non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Стан об'єктів</a:t>
            </a:r>
            <a:endParaRPr lang="en-US" sz="2200" dirty="0"/>
          </a:p>
        </p:txBody>
      </p:sp>
      <p:sp>
        <p:nvSpPr>
          <p:cNvPr id="6" name="Text 4"/>
          <p:cNvSpPr/>
          <p:nvPr/>
        </p:nvSpPr>
        <p:spPr>
          <a:xfrm>
            <a:off x="5332928" y="3848219"/>
            <a:ext cx="3978116" cy="2177415"/>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За даними Держстату, значна частина спортивних об'єктів в навчальних закладах України потребує модернізації, оскільки вони зношені та не відповідають сучасним стандартам.</a:t>
            </a:r>
            <a:endParaRPr lang="en-US" sz="1750" dirty="0"/>
          </a:p>
        </p:txBody>
      </p:sp>
      <p:sp>
        <p:nvSpPr>
          <p:cNvPr id="7" name="Text 5"/>
          <p:cNvSpPr/>
          <p:nvPr/>
        </p:nvSpPr>
        <p:spPr>
          <a:xfrm>
            <a:off x="9872067" y="3267075"/>
            <a:ext cx="3978116" cy="708660"/>
          </a:xfrm>
          <a:prstGeom prst="rect">
            <a:avLst/>
          </a:prstGeom>
          <a:noFill/>
          <a:ln/>
        </p:spPr>
        <p:txBody>
          <a:bodyPr wrap="squar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Кількість спортивних об'єктів</a:t>
            </a:r>
            <a:endParaRPr lang="en-US" sz="2200" dirty="0"/>
          </a:p>
        </p:txBody>
      </p:sp>
      <p:sp>
        <p:nvSpPr>
          <p:cNvPr id="8" name="Text 6"/>
          <p:cNvSpPr/>
          <p:nvPr/>
        </p:nvSpPr>
        <p:spPr>
          <a:xfrm>
            <a:off x="9872067" y="4202549"/>
            <a:ext cx="3978116" cy="2540318"/>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За даними досліджень, кількість спортивних об'єктів на 1000 студентів/учнів в Україні значно нижча, ніж у країнах ЄС. Наприклад, у школах Київської області спостерігається значна зношеність спортзалів.</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8758" y="782241"/>
            <a:ext cx="7599283" cy="1379220"/>
          </a:xfrm>
          <a:prstGeom prst="rect">
            <a:avLst/>
          </a:prstGeom>
          <a:noFill/>
          <a:ln/>
        </p:spPr>
        <p:txBody>
          <a:bodyPr wrap="square" lIns="0" tIns="0" rIns="0" bIns="0" rtlCol="0" anchor="t"/>
          <a:lstStyle/>
          <a:p>
            <a:pPr indent="0" marL="0">
              <a:lnSpc>
                <a:spcPts val="5400"/>
              </a:lnSpc>
              <a:buNone/>
            </a:pPr>
            <a:r>
              <a:rPr lang="en-US" sz="4300" dirty="0">
                <a:solidFill>
                  <a:srgbClr val="5C4E3D"/>
                </a:solidFill>
                <a:latin typeface="Libre Baskerville" pitchFamily="34" charset="0"/>
                <a:ea typeface="Libre Baskerville" pitchFamily="34" charset="-122"/>
                <a:cs typeface="Libre Baskerville" pitchFamily="34" charset="-120"/>
              </a:rPr>
              <a:t>Основні Виклики та Проблеми</a:t>
            </a:r>
            <a:endParaRPr lang="en-US" sz="4300" dirty="0"/>
          </a:p>
        </p:txBody>
      </p:sp>
      <p:sp>
        <p:nvSpPr>
          <p:cNvPr id="4" name="Shape 1"/>
          <p:cNvSpPr/>
          <p:nvPr/>
        </p:nvSpPr>
        <p:spPr>
          <a:xfrm>
            <a:off x="6258758" y="2740700"/>
            <a:ext cx="386120" cy="386120"/>
          </a:xfrm>
          <a:prstGeom prst="roundRect">
            <a:avLst>
              <a:gd name="adj" fmla="val 24006"/>
            </a:avLst>
          </a:prstGeom>
          <a:solidFill>
            <a:srgbClr val="F7EDD4"/>
          </a:solidFill>
          <a:ln w="7620">
            <a:solidFill>
              <a:srgbClr val="DDD3BA"/>
            </a:solidFill>
            <a:prstDash val="solid"/>
          </a:ln>
        </p:spPr>
      </p:sp>
      <p:sp>
        <p:nvSpPr>
          <p:cNvPr id="5" name="Text 2"/>
          <p:cNvSpPr/>
          <p:nvPr/>
        </p:nvSpPr>
        <p:spPr>
          <a:xfrm>
            <a:off x="6865501" y="2740700"/>
            <a:ext cx="3082647" cy="2471976"/>
          </a:xfrm>
          <a:prstGeom prst="rect">
            <a:avLst/>
          </a:prstGeom>
          <a:noFill/>
          <a:ln/>
        </p:spPr>
        <p:txBody>
          <a:bodyPr wrap="square" lIns="0" tIns="0" rIns="0" bIns="0" rtlCol="0" anchor="t"/>
          <a:lstStyle/>
          <a:p>
            <a:pPr indent="0" marL="0">
              <a:lnSpc>
                <a:spcPts val="2750"/>
              </a:lnSpc>
              <a:buNone/>
            </a:pPr>
            <a:r>
              <a:rPr lang="en-US" sz="1700" dirty="0">
                <a:solidFill>
                  <a:srgbClr val="454240"/>
                </a:solidFill>
                <a:latin typeface="DM Sans" pitchFamily="34" charset="0"/>
                <a:ea typeface="DM Sans" pitchFamily="34" charset="-122"/>
                <a:cs typeface="DM Sans" pitchFamily="34" charset="-120"/>
              </a:rPr>
              <a:t>Недостатнє фінансування є однією з головних перешкод для модернізації спортивних об'єктів. Застаріле обладнання не дозволяє проводити сучасні та ефективні тренування.</a:t>
            </a:r>
            <a:endParaRPr lang="en-US" sz="1700" dirty="0"/>
          </a:p>
        </p:txBody>
      </p:sp>
      <p:sp>
        <p:nvSpPr>
          <p:cNvPr id="6" name="Shape 3"/>
          <p:cNvSpPr/>
          <p:nvPr/>
        </p:nvSpPr>
        <p:spPr>
          <a:xfrm>
            <a:off x="10168771" y="2740700"/>
            <a:ext cx="386120" cy="386120"/>
          </a:xfrm>
          <a:prstGeom prst="roundRect">
            <a:avLst>
              <a:gd name="adj" fmla="val 24006"/>
            </a:avLst>
          </a:prstGeom>
          <a:solidFill>
            <a:srgbClr val="F7EDD4"/>
          </a:solidFill>
          <a:ln w="7620">
            <a:solidFill>
              <a:srgbClr val="DDD3BA"/>
            </a:solidFill>
            <a:prstDash val="solid"/>
          </a:ln>
        </p:spPr>
      </p:sp>
      <p:sp>
        <p:nvSpPr>
          <p:cNvPr id="7" name="Text 4"/>
          <p:cNvSpPr/>
          <p:nvPr/>
        </p:nvSpPr>
        <p:spPr>
          <a:xfrm>
            <a:off x="10775513" y="2740700"/>
            <a:ext cx="3082647" cy="2825115"/>
          </a:xfrm>
          <a:prstGeom prst="rect">
            <a:avLst/>
          </a:prstGeom>
          <a:noFill/>
          <a:ln/>
        </p:spPr>
        <p:txBody>
          <a:bodyPr wrap="square" lIns="0" tIns="0" rIns="0" bIns="0" rtlCol="0" anchor="t"/>
          <a:lstStyle/>
          <a:p>
            <a:pPr indent="0" marL="0">
              <a:lnSpc>
                <a:spcPts val="2750"/>
              </a:lnSpc>
              <a:buNone/>
            </a:pPr>
            <a:r>
              <a:rPr lang="en-US" sz="1700" dirty="0">
                <a:solidFill>
                  <a:srgbClr val="454240"/>
                </a:solidFill>
                <a:latin typeface="DM Sans" pitchFamily="34" charset="0"/>
                <a:ea typeface="DM Sans" pitchFamily="34" charset="-122"/>
                <a:cs typeface="DM Sans" pitchFamily="34" charset="-120"/>
              </a:rPr>
              <a:t>Відсутність сучасних технологій та енергоефективних рішень призводить до високих витрат на експлуатацію спортивних об'єктів та створює некомфортні умови для занять спортом.</a:t>
            </a:r>
            <a:endParaRPr lang="en-US" sz="1700" dirty="0"/>
          </a:p>
        </p:txBody>
      </p:sp>
      <p:sp>
        <p:nvSpPr>
          <p:cNvPr id="8" name="Shape 5"/>
          <p:cNvSpPr/>
          <p:nvPr/>
        </p:nvSpPr>
        <p:spPr>
          <a:xfrm>
            <a:off x="6258758" y="6034683"/>
            <a:ext cx="386120" cy="386120"/>
          </a:xfrm>
          <a:prstGeom prst="roundRect">
            <a:avLst>
              <a:gd name="adj" fmla="val 24006"/>
            </a:avLst>
          </a:prstGeom>
          <a:solidFill>
            <a:srgbClr val="F7EDD4"/>
          </a:solidFill>
          <a:ln w="7620">
            <a:solidFill>
              <a:srgbClr val="DDD3BA"/>
            </a:solidFill>
            <a:prstDash val="solid"/>
          </a:ln>
        </p:spPr>
      </p:sp>
      <p:sp>
        <p:nvSpPr>
          <p:cNvPr id="9" name="Text 6"/>
          <p:cNvSpPr/>
          <p:nvPr/>
        </p:nvSpPr>
        <p:spPr>
          <a:xfrm>
            <a:off x="6865501" y="6034683"/>
            <a:ext cx="6992541" cy="1412557"/>
          </a:xfrm>
          <a:prstGeom prst="rect">
            <a:avLst/>
          </a:prstGeom>
          <a:noFill/>
          <a:ln/>
        </p:spPr>
        <p:txBody>
          <a:bodyPr wrap="square" lIns="0" tIns="0" rIns="0" bIns="0" rtlCol="0" anchor="t"/>
          <a:lstStyle/>
          <a:p>
            <a:pPr indent="0" marL="0">
              <a:lnSpc>
                <a:spcPts val="2750"/>
              </a:lnSpc>
              <a:buNone/>
            </a:pPr>
            <a:r>
              <a:rPr lang="en-US" sz="1700" dirty="0">
                <a:solidFill>
                  <a:srgbClr val="454240"/>
                </a:solidFill>
                <a:latin typeface="DM Sans" pitchFamily="34" charset="0"/>
                <a:ea typeface="DM Sans" pitchFamily="34" charset="-122"/>
                <a:cs typeface="DM Sans" pitchFamily="34" charset="-120"/>
              </a:rPr>
              <a:t>Недотримання норм безпеки та інклюзивності, на жаль, є поширеною проблемою. Застарілі об'єкти можуть стати джерелом небезпеки для спортсменів. За даними МОЗ, зростає кількість травм, отриманих на застарілих спортивних об'єктах.</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101090"/>
            <a:ext cx="13042821" cy="1417558"/>
          </a:xfrm>
          <a:prstGeom prst="rect">
            <a:avLst/>
          </a:prstGeom>
          <a:noFill/>
          <a:ln/>
        </p:spPr>
        <p:txBody>
          <a:bodyPr wrap="square" lIns="0" tIns="0" rIns="0" bIns="0" rtlCol="0" anchor="t"/>
          <a:lstStyle/>
          <a:p>
            <a:pPr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Модернізація Спортивних Споруд: Стратегії та Підходи</a:t>
            </a:r>
            <a:endParaRPr lang="en-US" sz="4450" dirty="0"/>
          </a:p>
        </p:txBody>
      </p:sp>
      <p:sp>
        <p:nvSpPr>
          <p:cNvPr id="3" name="Text 1"/>
          <p:cNvSpPr/>
          <p:nvPr/>
        </p:nvSpPr>
        <p:spPr>
          <a:xfrm>
            <a:off x="793790" y="3085624"/>
            <a:ext cx="2835235" cy="354330"/>
          </a:xfrm>
          <a:prstGeom prst="rect">
            <a:avLst/>
          </a:prstGeom>
          <a:noFill/>
          <a:ln/>
        </p:spPr>
        <p:txBody>
          <a:bodyPr wrap="non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Енергоефективність</a:t>
            </a:r>
            <a:endParaRPr lang="en-US" sz="2200" dirty="0"/>
          </a:p>
        </p:txBody>
      </p:sp>
      <p:sp>
        <p:nvSpPr>
          <p:cNvPr id="4" name="Text 2"/>
          <p:cNvSpPr/>
          <p:nvPr/>
        </p:nvSpPr>
        <p:spPr>
          <a:xfrm>
            <a:off x="793790" y="3666768"/>
            <a:ext cx="2845594" cy="2177415"/>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Впровадження сонячних панелей та LED освітлення допоможе знизити енерговитрати та зберегти навколишнє середовище.</a:t>
            </a:r>
            <a:endParaRPr lang="en-US" sz="1750" dirty="0"/>
          </a:p>
        </p:txBody>
      </p:sp>
      <p:sp>
        <p:nvSpPr>
          <p:cNvPr id="5" name="Text 3"/>
          <p:cNvSpPr/>
          <p:nvPr/>
        </p:nvSpPr>
        <p:spPr>
          <a:xfrm>
            <a:off x="4200406" y="3085624"/>
            <a:ext cx="2835235" cy="354330"/>
          </a:xfrm>
          <a:prstGeom prst="rect">
            <a:avLst/>
          </a:prstGeom>
          <a:noFill/>
          <a:ln/>
        </p:spPr>
        <p:txBody>
          <a:bodyPr wrap="non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Безпека</a:t>
            </a:r>
            <a:endParaRPr lang="en-US" sz="2200" dirty="0"/>
          </a:p>
        </p:txBody>
      </p:sp>
      <p:sp>
        <p:nvSpPr>
          <p:cNvPr id="6" name="Text 4"/>
          <p:cNvSpPr/>
          <p:nvPr/>
        </p:nvSpPr>
        <p:spPr>
          <a:xfrm>
            <a:off x="4200406" y="3666768"/>
            <a:ext cx="2845594" cy="2540318"/>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Заміна зношеного покриття та встановлення сучасних систем вентиляції забезпечать безпеку та комфорт для спортсменів.</a:t>
            </a:r>
            <a:endParaRPr lang="en-US" sz="1750" dirty="0"/>
          </a:p>
        </p:txBody>
      </p:sp>
      <p:sp>
        <p:nvSpPr>
          <p:cNvPr id="7" name="Text 5"/>
          <p:cNvSpPr/>
          <p:nvPr/>
        </p:nvSpPr>
        <p:spPr>
          <a:xfrm>
            <a:off x="7607022" y="3085624"/>
            <a:ext cx="2835235" cy="354330"/>
          </a:xfrm>
          <a:prstGeom prst="rect">
            <a:avLst/>
          </a:prstGeom>
          <a:noFill/>
          <a:ln/>
        </p:spPr>
        <p:txBody>
          <a:bodyPr wrap="non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Інклюзивність</a:t>
            </a:r>
            <a:endParaRPr lang="en-US" sz="2200" dirty="0"/>
          </a:p>
        </p:txBody>
      </p:sp>
      <p:sp>
        <p:nvSpPr>
          <p:cNvPr id="8" name="Text 6"/>
          <p:cNvSpPr/>
          <p:nvPr/>
        </p:nvSpPr>
        <p:spPr>
          <a:xfrm>
            <a:off x="7607022" y="3666768"/>
            <a:ext cx="2845594" cy="2903220"/>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Створення умов для людей з інвалідністю, таких як пандуси, спеціальні тренажери та адаптовані майданчики, дозволить всім брати участь у спортивних заходах.</a:t>
            </a:r>
            <a:endParaRPr lang="en-US" sz="1750" dirty="0"/>
          </a:p>
        </p:txBody>
      </p:sp>
      <p:sp>
        <p:nvSpPr>
          <p:cNvPr id="9" name="Text 7"/>
          <p:cNvSpPr/>
          <p:nvPr/>
        </p:nvSpPr>
        <p:spPr>
          <a:xfrm>
            <a:off x="11013638" y="3085624"/>
            <a:ext cx="2845594" cy="708660"/>
          </a:xfrm>
          <a:prstGeom prst="rect">
            <a:avLst/>
          </a:prstGeom>
          <a:noFill/>
          <a:ln/>
        </p:spPr>
        <p:txBody>
          <a:bodyPr wrap="square" lIns="0" tIns="0" rIns="0" bIns="0" rtlCol="0" anchor="t"/>
          <a:lstStyle/>
          <a:p>
            <a:pPr indent="0" marL="0">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Приклад модернізації</a:t>
            </a:r>
            <a:endParaRPr lang="en-US" sz="2200" dirty="0"/>
          </a:p>
        </p:txBody>
      </p:sp>
      <p:sp>
        <p:nvSpPr>
          <p:cNvPr id="10" name="Text 8"/>
          <p:cNvSpPr/>
          <p:nvPr/>
        </p:nvSpPr>
        <p:spPr>
          <a:xfrm>
            <a:off x="11013638" y="4021098"/>
            <a:ext cx="2845594" cy="2903220"/>
          </a:xfrm>
          <a:prstGeom prst="rect">
            <a:avLst/>
          </a:prstGeom>
          <a:noFill/>
          <a:ln/>
        </p:spPr>
        <p:txBody>
          <a:bodyPr wrap="square" lIns="0" tIns="0" rIns="0" bIns="0" rtlCol="0" anchor="t"/>
          <a:lstStyle/>
          <a:p>
            <a:pPr indent="0" marL="0">
              <a:lnSpc>
                <a:spcPts val="2850"/>
              </a:lnSpc>
              <a:buNone/>
            </a:pPr>
            <a:r>
              <a:rPr lang="en-US" sz="1750" dirty="0">
                <a:solidFill>
                  <a:srgbClr val="454240"/>
                </a:solidFill>
                <a:latin typeface="DM Sans" pitchFamily="34" charset="0"/>
                <a:ea typeface="DM Sans" pitchFamily="34" charset="-122"/>
                <a:cs typeface="DM Sans" pitchFamily="34" charset="-120"/>
              </a:rPr>
              <a:t>Прикладом успішної модернізації є стадіон "Авангард" у Рівному. Після модернізації він став сучасним спортивним комплексом з енергоефективними рішеннями.</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62424" y="810577"/>
            <a:ext cx="7991951" cy="1028700"/>
          </a:xfrm>
          <a:prstGeom prst="rect">
            <a:avLst/>
          </a:prstGeom>
          <a:noFill/>
          <a:ln/>
        </p:spPr>
        <p:txBody>
          <a:bodyPr wrap="square" lIns="0" tIns="0" rIns="0" bIns="0" rtlCol="0" anchor="t"/>
          <a:lstStyle/>
          <a:p>
            <a:pPr indent="0" marL="0">
              <a:lnSpc>
                <a:spcPts val="4050"/>
              </a:lnSpc>
              <a:buNone/>
            </a:pPr>
            <a:r>
              <a:rPr lang="en-US" sz="3200" dirty="0">
                <a:solidFill>
                  <a:srgbClr val="5C4E3D"/>
                </a:solidFill>
                <a:latin typeface="Libre Baskerville" pitchFamily="34" charset="0"/>
                <a:ea typeface="Libre Baskerville" pitchFamily="34" charset="-122"/>
                <a:cs typeface="Libre Baskerville" pitchFamily="34" charset="-120"/>
              </a:rPr>
              <a:t>Сучасні Технології в Спортивній Інфраструктурі</a:t>
            </a:r>
            <a:endParaRPr lang="en-US" sz="3200" dirty="0"/>
          </a:p>
        </p:txBody>
      </p:sp>
      <p:pic>
        <p:nvPicPr>
          <p:cNvPr id="4" name="Image 1" descr="preencoded.png">    </p:cNvPr>
          <p:cNvPicPr>
            <a:picLocks noChangeAspect="1"/>
          </p:cNvPicPr>
          <p:nvPr/>
        </p:nvPicPr>
        <p:blipFill>
          <a:blip r:embed="rId2"/>
          <a:stretch>
            <a:fillRect/>
          </a:stretch>
        </p:blipFill>
        <p:spPr>
          <a:xfrm>
            <a:off x="6062424" y="2086094"/>
            <a:ext cx="411480" cy="411480"/>
          </a:xfrm>
          <a:prstGeom prst="rect">
            <a:avLst/>
          </a:prstGeom>
        </p:spPr>
      </p:pic>
      <p:sp>
        <p:nvSpPr>
          <p:cNvPr id="5" name="Text 1"/>
          <p:cNvSpPr/>
          <p:nvPr/>
        </p:nvSpPr>
        <p:spPr>
          <a:xfrm>
            <a:off x="6062424" y="2662118"/>
            <a:ext cx="2499360" cy="2106930"/>
          </a:xfrm>
          <a:prstGeom prst="rect">
            <a:avLst/>
          </a:prstGeom>
          <a:noFill/>
          <a:ln/>
        </p:spPr>
        <p:txBody>
          <a:bodyPr wrap="square" lIns="0" tIns="0" rIns="0" bIns="0" rtlCol="0" anchor="t"/>
          <a:lstStyle/>
          <a:p>
            <a:pPr algn="l" indent="0" marL="0">
              <a:lnSpc>
                <a:spcPts val="2050"/>
              </a:lnSpc>
              <a:buNone/>
            </a:pPr>
            <a:r>
              <a:rPr lang="en-US" sz="1250" dirty="0">
                <a:solidFill>
                  <a:srgbClr val="454240"/>
                </a:solidFill>
                <a:latin typeface="DM Sans" pitchFamily="34" charset="0"/>
                <a:ea typeface="DM Sans" pitchFamily="34" charset="-122"/>
                <a:cs typeface="DM Sans" pitchFamily="34" charset="-120"/>
              </a:rPr>
              <a:t>Інтерактивні тренажери та віртуальна реальність дозволяють спортсменам проводити індивідуальні тренування з використанням віртуального середовища, що підвищує ефективність та мотивацію.</a:t>
            </a:r>
            <a:endParaRPr lang="en-US" sz="1250" dirty="0"/>
          </a:p>
        </p:txBody>
      </p:sp>
      <p:pic>
        <p:nvPicPr>
          <p:cNvPr id="6" name="Image 2" descr="preencoded.png">    </p:cNvPr>
          <p:cNvPicPr>
            <a:picLocks noChangeAspect="1"/>
          </p:cNvPicPr>
          <p:nvPr/>
        </p:nvPicPr>
        <p:blipFill>
          <a:blip r:embed="rId3"/>
          <a:stretch>
            <a:fillRect/>
          </a:stretch>
        </p:blipFill>
        <p:spPr>
          <a:xfrm>
            <a:off x="8808601" y="2086094"/>
            <a:ext cx="411480" cy="411480"/>
          </a:xfrm>
          <a:prstGeom prst="rect">
            <a:avLst/>
          </a:prstGeom>
        </p:spPr>
      </p:pic>
      <p:sp>
        <p:nvSpPr>
          <p:cNvPr id="7" name="Text 2"/>
          <p:cNvSpPr/>
          <p:nvPr/>
        </p:nvSpPr>
        <p:spPr>
          <a:xfrm>
            <a:off x="8808601" y="2662118"/>
            <a:ext cx="2499479" cy="2106930"/>
          </a:xfrm>
          <a:prstGeom prst="rect">
            <a:avLst/>
          </a:prstGeom>
          <a:noFill/>
          <a:ln/>
        </p:spPr>
        <p:txBody>
          <a:bodyPr wrap="square" lIns="0" tIns="0" rIns="0" bIns="0" rtlCol="0" anchor="t"/>
          <a:lstStyle/>
          <a:p>
            <a:pPr algn="l" indent="0" marL="0">
              <a:lnSpc>
                <a:spcPts val="2050"/>
              </a:lnSpc>
              <a:buNone/>
            </a:pPr>
            <a:r>
              <a:rPr lang="en-US" sz="1250" dirty="0">
                <a:solidFill>
                  <a:srgbClr val="454240"/>
                </a:solidFill>
                <a:latin typeface="DM Sans" pitchFamily="34" charset="0"/>
                <a:ea typeface="DM Sans" pitchFamily="34" charset="-122"/>
                <a:cs typeface="DM Sans" pitchFamily="34" charset="-120"/>
              </a:rPr>
              <a:t>Системи моніторингу фізичного стану спортсменів з використанням датчиків та програмного забезпечення дозволяють тренерам відслідковувати прогрес спортсменів та ефективність тренувань.</a:t>
            </a:r>
            <a:endParaRPr lang="en-US" sz="1250" dirty="0"/>
          </a:p>
        </p:txBody>
      </p:sp>
      <p:pic>
        <p:nvPicPr>
          <p:cNvPr id="8" name="Image 3" descr="preencoded.png">    </p:cNvPr>
          <p:cNvPicPr>
            <a:picLocks noChangeAspect="1"/>
          </p:cNvPicPr>
          <p:nvPr/>
        </p:nvPicPr>
        <p:blipFill>
          <a:blip r:embed="rId4"/>
          <a:stretch>
            <a:fillRect/>
          </a:stretch>
        </p:blipFill>
        <p:spPr>
          <a:xfrm>
            <a:off x="11554897" y="2086094"/>
            <a:ext cx="411480" cy="411480"/>
          </a:xfrm>
          <a:prstGeom prst="rect">
            <a:avLst/>
          </a:prstGeom>
        </p:spPr>
      </p:pic>
      <p:sp>
        <p:nvSpPr>
          <p:cNvPr id="9" name="Text 3"/>
          <p:cNvSpPr/>
          <p:nvPr/>
        </p:nvSpPr>
        <p:spPr>
          <a:xfrm>
            <a:off x="11554897" y="2662118"/>
            <a:ext cx="2499479" cy="1580198"/>
          </a:xfrm>
          <a:prstGeom prst="rect">
            <a:avLst/>
          </a:prstGeom>
          <a:noFill/>
          <a:ln/>
        </p:spPr>
        <p:txBody>
          <a:bodyPr wrap="square" lIns="0" tIns="0" rIns="0" bIns="0" rtlCol="0" anchor="t"/>
          <a:lstStyle/>
          <a:p>
            <a:pPr algn="l" indent="0" marL="0">
              <a:lnSpc>
                <a:spcPts val="2050"/>
              </a:lnSpc>
              <a:buNone/>
            </a:pPr>
            <a:r>
              <a:rPr lang="en-US" sz="1250" dirty="0">
                <a:solidFill>
                  <a:srgbClr val="454240"/>
                </a:solidFill>
                <a:latin typeface="DM Sans" pitchFamily="34" charset="0"/>
                <a:ea typeface="DM Sans" pitchFamily="34" charset="-122"/>
                <a:cs typeface="DM Sans" pitchFamily="34" charset="-120"/>
              </a:rPr>
              <a:t>Розумне освітлення та клімат-контроль у спортзалах забезпечують оптимальні умови для тренувань, підтримуючи правильну температуру та освітлення.</a:t>
            </a:r>
            <a:endParaRPr lang="en-US" sz="1250" dirty="0"/>
          </a:p>
        </p:txBody>
      </p:sp>
      <p:pic>
        <p:nvPicPr>
          <p:cNvPr id="10" name="Image 4" descr="preencoded.png">    </p:cNvPr>
          <p:cNvPicPr>
            <a:picLocks noChangeAspect="1"/>
          </p:cNvPicPr>
          <p:nvPr/>
        </p:nvPicPr>
        <p:blipFill>
          <a:blip r:embed="rId5"/>
          <a:stretch>
            <a:fillRect/>
          </a:stretch>
        </p:blipFill>
        <p:spPr>
          <a:xfrm>
            <a:off x="6062424" y="5262801"/>
            <a:ext cx="411480" cy="411480"/>
          </a:xfrm>
          <a:prstGeom prst="rect">
            <a:avLst/>
          </a:prstGeom>
        </p:spPr>
      </p:pic>
      <p:sp>
        <p:nvSpPr>
          <p:cNvPr id="11" name="Text 4"/>
          <p:cNvSpPr/>
          <p:nvPr/>
        </p:nvSpPr>
        <p:spPr>
          <a:xfrm>
            <a:off x="6062424" y="5838825"/>
            <a:ext cx="2499360" cy="1580198"/>
          </a:xfrm>
          <a:prstGeom prst="rect">
            <a:avLst/>
          </a:prstGeom>
          <a:noFill/>
          <a:ln/>
        </p:spPr>
        <p:txBody>
          <a:bodyPr wrap="square" lIns="0" tIns="0" rIns="0" bIns="0" rtlCol="0" anchor="t"/>
          <a:lstStyle/>
          <a:p>
            <a:pPr algn="l" indent="0" marL="0">
              <a:lnSpc>
                <a:spcPts val="2050"/>
              </a:lnSpc>
              <a:buNone/>
            </a:pPr>
            <a:r>
              <a:rPr lang="en-US" sz="1250" dirty="0">
                <a:solidFill>
                  <a:srgbClr val="454240"/>
                </a:solidFill>
                <a:latin typeface="DM Sans" pitchFamily="34" charset="0"/>
                <a:ea typeface="DM Sans" pitchFamily="34" charset="-122"/>
                <a:cs typeface="DM Sans" pitchFamily="34" charset="-120"/>
              </a:rPr>
              <a:t>Прикладом використання VR-технологій є досвід ФК "Шахтар", де VR застосовують для підготовки футболістів, моделюючи різні ігрові ситуації.</a:t>
            </a:r>
            <a:endParaRPr lang="en-US" sz="12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25197" y="699968"/>
            <a:ext cx="7893606" cy="1116330"/>
          </a:xfrm>
          <a:prstGeom prst="rect">
            <a:avLst/>
          </a:prstGeom>
          <a:noFill/>
          <a:ln/>
        </p:spPr>
        <p:txBody>
          <a:bodyPr wrap="square" lIns="0" tIns="0" rIns="0" bIns="0" rtlCol="0" anchor="t"/>
          <a:lstStyle/>
          <a:p>
            <a:pPr indent="0" marL="0">
              <a:lnSpc>
                <a:spcPts val="4350"/>
              </a:lnSpc>
              <a:buNone/>
            </a:pPr>
            <a:r>
              <a:rPr lang="en-US" sz="3500" dirty="0">
                <a:solidFill>
                  <a:srgbClr val="5C4E3D"/>
                </a:solidFill>
                <a:latin typeface="Libre Baskerville" pitchFamily="34" charset="0"/>
                <a:ea typeface="Libre Baskerville" pitchFamily="34" charset="-122"/>
                <a:cs typeface="Libre Baskerville" pitchFamily="34" charset="-120"/>
              </a:rPr>
              <a:t>Успішні Приклади Модернізації в Україні та за Кордоном</a:t>
            </a:r>
            <a:endParaRPr lang="en-US" sz="3500" dirty="0"/>
          </a:p>
        </p:txBody>
      </p:sp>
      <p:sp>
        <p:nvSpPr>
          <p:cNvPr id="4" name="Shape 1"/>
          <p:cNvSpPr/>
          <p:nvPr/>
        </p:nvSpPr>
        <p:spPr>
          <a:xfrm>
            <a:off x="881658" y="2084189"/>
            <a:ext cx="22860" cy="5445323"/>
          </a:xfrm>
          <a:prstGeom prst="roundRect">
            <a:avLst>
              <a:gd name="adj" fmla="val 328224"/>
            </a:avLst>
          </a:prstGeom>
          <a:solidFill>
            <a:srgbClr val="DDD3BA"/>
          </a:solidFill>
          <a:ln/>
        </p:spPr>
      </p:sp>
      <p:sp>
        <p:nvSpPr>
          <p:cNvPr id="5" name="Shape 2"/>
          <p:cNvSpPr/>
          <p:nvPr/>
        </p:nvSpPr>
        <p:spPr>
          <a:xfrm>
            <a:off x="1071205" y="2474714"/>
            <a:ext cx="625197" cy="22860"/>
          </a:xfrm>
          <a:prstGeom prst="roundRect">
            <a:avLst>
              <a:gd name="adj" fmla="val 328224"/>
            </a:avLst>
          </a:prstGeom>
          <a:solidFill>
            <a:srgbClr val="DDD3BA"/>
          </a:solidFill>
          <a:ln/>
        </p:spPr>
      </p:sp>
      <p:sp>
        <p:nvSpPr>
          <p:cNvPr id="6" name="Shape 3"/>
          <p:cNvSpPr/>
          <p:nvPr/>
        </p:nvSpPr>
        <p:spPr>
          <a:xfrm>
            <a:off x="692110" y="2285167"/>
            <a:ext cx="401955" cy="401955"/>
          </a:xfrm>
          <a:prstGeom prst="roundRect">
            <a:avLst>
              <a:gd name="adj" fmla="val 18667"/>
            </a:avLst>
          </a:prstGeom>
          <a:solidFill>
            <a:srgbClr val="F7EDD4"/>
          </a:solidFill>
          <a:ln w="7620">
            <a:solidFill>
              <a:srgbClr val="DDD3BA"/>
            </a:solidFill>
            <a:prstDash val="solid"/>
          </a:ln>
        </p:spPr>
      </p:sp>
      <p:sp>
        <p:nvSpPr>
          <p:cNvPr id="7" name="Text 4"/>
          <p:cNvSpPr/>
          <p:nvPr/>
        </p:nvSpPr>
        <p:spPr>
          <a:xfrm>
            <a:off x="833318" y="2352080"/>
            <a:ext cx="119539" cy="268010"/>
          </a:xfrm>
          <a:prstGeom prst="rect">
            <a:avLst/>
          </a:prstGeom>
          <a:noFill/>
          <a:ln/>
        </p:spPr>
        <p:txBody>
          <a:bodyPr wrap="none" lIns="0" tIns="0" rIns="0" bIns="0" rtlCol="0" anchor="t"/>
          <a:lstStyle/>
          <a:p>
            <a:pPr algn="ctr" indent="0" marL="0">
              <a:lnSpc>
                <a:spcPts val="2100"/>
              </a:lnSpc>
              <a:buNone/>
            </a:pPr>
            <a:r>
              <a:rPr lang="en-US" sz="2100" dirty="0">
                <a:solidFill>
                  <a:srgbClr val="454240"/>
                </a:solidFill>
                <a:latin typeface="Libre Baskerville" pitchFamily="34" charset="0"/>
                <a:ea typeface="Libre Baskerville" pitchFamily="34" charset="-122"/>
                <a:cs typeface="Libre Baskerville" pitchFamily="34" charset="-120"/>
              </a:rPr>
              <a:t>1</a:t>
            </a:r>
            <a:endParaRPr lang="en-US" sz="2100" dirty="0"/>
          </a:p>
        </p:txBody>
      </p:sp>
      <p:sp>
        <p:nvSpPr>
          <p:cNvPr id="8" name="Text 5"/>
          <p:cNvSpPr/>
          <p:nvPr/>
        </p:nvSpPr>
        <p:spPr>
          <a:xfrm>
            <a:off x="1875592" y="2262783"/>
            <a:ext cx="3692962" cy="279202"/>
          </a:xfrm>
          <a:prstGeom prst="rect">
            <a:avLst/>
          </a:prstGeom>
          <a:noFill/>
          <a:ln/>
        </p:spPr>
        <p:txBody>
          <a:bodyPr wrap="none" lIns="0" tIns="0" rIns="0" bIns="0" rtlCol="0" anchor="t"/>
          <a:lstStyle/>
          <a:p>
            <a:pPr algn="l" indent="0" marL="0">
              <a:lnSpc>
                <a:spcPts val="2150"/>
              </a:lnSpc>
              <a:buNone/>
            </a:pPr>
            <a:r>
              <a:rPr lang="en-US" sz="1750" dirty="0">
                <a:solidFill>
                  <a:srgbClr val="454240"/>
                </a:solidFill>
                <a:latin typeface="Libre Baskerville" pitchFamily="34" charset="0"/>
                <a:ea typeface="Libre Baskerville" pitchFamily="34" charset="-122"/>
                <a:cs typeface="Libre Baskerville" pitchFamily="34" charset="-120"/>
              </a:rPr>
              <a:t>Реконструкція стадіону "Металіст"</a:t>
            </a:r>
            <a:endParaRPr lang="en-US" sz="1750" dirty="0"/>
          </a:p>
        </p:txBody>
      </p:sp>
      <p:sp>
        <p:nvSpPr>
          <p:cNvPr id="9" name="Text 6"/>
          <p:cNvSpPr/>
          <p:nvPr/>
        </p:nvSpPr>
        <p:spPr>
          <a:xfrm>
            <a:off x="1875592" y="2649141"/>
            <a:ext cx="6643211" cy="857250"/>
          </a:xfrm>
          <a:prstGeom prst="rect">
            <a:avLst/>
          </a:prstGeom>
          <a:noFill/>
          <a:ln/>
        </p:spPr>
        <p:txBody>
          <a:bodyPr wrap="square" lIns="0" tIns="0" rIns="0" bIns="0" rtlCol="0" anchor="t"/>
          <a:lstStyle/>
          <a:p>
            <a:pPr algn="l" indent="0" marL="0">
              <a:lnSpc>
                <a:spcPts val="2250"/>
              </a:lnSpc>
              <a:buNone/>
            </a:pPr>
            <a:r>
              <a:rPr lang="en-US" sz="1400" dirty="0">
                <a:solidFill>
                  <a:srgbClr val="454240"/>
                </a:solidFill>
                <a:latin typeface="DM Sans" pitchFamily="34" charset="0"/>
                <a:ea typeface="DM Sans" pitchFamily="34" charset="-122"/>
                <a:cs typeface="DM Sans" pitchFamily="34" charset="-120"/>
              </a:rPr>
              <a:t>Реконструкція стадіону "Металіст" у Харкові до Євро-2012 стала прикладом успішної модернізації спортивного об'єкта з використанням сучасних технологій та екологічних рішень.</a:t>
            </a:r>
            <a:endParaRPr lang="en-US" sz="1400" dirty="0"/>
          </a:p>
        </p:txBody>
      </p:sp>
      <p:sp>
        <p:nvSpPr>
          <p:cNvPr id="10" name="Shape 7"/>
          <p:cNvSpPr/>
          <p:nvPr/>
        </p:nvSpPr>
        <p:spPr>
          <a:xfrm>
            <a:off x="1071205" y="4254103"/>
            <a:ext cx="625197" cy="22860"/>
          </a:xfrm>
          <a:prstGeom prst="roundRect">
            <a:avLst>
              <a:gd name="adj" fmla="val 328224"/>
            </a:avLst>
          </a:prstGeom>
          <a:solidFill>
            <a:srgbClr val="DDD3BA"/>
          </a:solidFill>
          <a:ln/>
        </p:spPr>
      </p:sp>
      <p:sp>
        <p:nvSpPr>
          <p:cNvPr id="11" name="Shape 8"/>
          <p:cNvSpPr/>
          <p:nvPr/>
        </p:nvSpPr>
        <p:spPr>
          <a:xfrm>
            <a:off x="692110" y="4064556"/>
            <a:ext cx="401955" cy="401955"/>
          </a:xfrm>
          <a:prstGeom prst="roundRect">
            <a:avLst>
              <a:gd name="adj" fmla="val 18667"/>
            </a:avLst>
          </a:prstGeom>
          <a:solidFill>
            <a:srgbClr val="F7EDD4"/>
          </a:solidFill>
          <a:ln w="7620">
            <a:solidFill>
              <a:srgbClr val="DDD3BA"/>
            </a:solidFill>
            <a:prstDash val="solid"/>
          </a:ln>
        </p:spPr>
      </p:sp>
      <p:sp>
        <p:nvSpPr>
          <p:cNvPr id="12" name="Text 9"/>
          <p:cNvSpPr/>
          <p:nvPr/>
        </p:nvSpPr>
        <p:spPr>
          <a:xfrm>
            <a:off x="810577" y="4131469"/>
            <a:ext cx="165021" cy="268010"/>
          </a:xfrm>
          <a:prstGeom prst="rect">
            <a:avLst/>
          </a:prstGeom>
          <a:noFill/>
          <a:ln/>
        </p:spPr>
        <p:txBody>
          <a:bodyPr wrap="none" lIns="0" tIns="0" rIns="0" bIns="0" rtlCol="0" anchor="t"/>
          <a:lstStyle/>
          <a:p>
            <a:pPr algn="ctr" indent="0" marL="0">
              <a:lnSpc>
                <a:spcPts val="2100"/>
              </a:lnSpc>
              <a:buNone/>
            </a:pPr>
            <a:r>
              <a:rPr lang="en-US" sz="2100" dirty="0">
                <a:solidFill>
                  <a:srgbClr val="454240"/>
                </a:solidFill>
                <a:latin typeface="Libre Baskerville" pitchFamily="34" charset="0"/>
                <a:ea typeface="Libre Baskerville" pitchFamily="34" charset="-122"/>
                <a:cs typeface="Libre Baskerville" pitchFamily="34" charset="-120"/>
              </a:rPr>
              <a:t>2</a:t>
            </a:r>
            <a:endParaRPr lang="en-US" sz="2100" dirty="0"/>
          </a:p>
        </p:txBody>
      </p:sp>
      <p:sp>
        <p:nvSpPr>
          <p:cNvPr id="13" name="Text 10"/>
          <p:cNvSpPr/>
          <p:nvPr/>
        </p:nvSpPr>
        <p:spPr>
          <a:xfrm>
            <a:off x="1875592" y="4042172"/>
            <a:ext cx="4697849" cy="279202"/>
          </a:xfrm>
          <a:prstGeom prst="rect">
            <a:avLst/>
          </a:prstGeom>
          <a:noFill/>
          <a:ln/>
        </p:spPr>
        <p:txBody>
          <a:bodyPr wrap="none" lIns="0" tIns="0" rIns="0" bIns="0" rtlCol="0" anchor="t"/>
          <a:lstStyle/>
          <a:p>
            <a:pPr algn="l" indent="0" marL="0">
              <a:lnSpc>
                <a:spcPts val="2150"/>
              </a:lnSpc>
              <a:buNone/>
            </a:pPr>
            <a:r>
              <a:rPr lang="en-US" sz="1750" dirty="0">
                <a:solidFill>
                  <a:srgbClr val="454240"/>
                </a:solidFill>
                <a:latin typeface="Libre Baskerville" pitchFamily="34" charset="0"/>
                <a:ea typeface="Libre Baskerville" pitchFamily="34" charset="-122"/>
                <a:cs typeface="Libre Baskerville" pitchFamily="34" charset="-120"/>
              </a:rPr>
              <a:t>Спортивний комплекс Університету Глазго</a:t>
            </a:r>
            <a:endParaRPr lang="en-US" sz="1750" dirty="0"/>
          </a:p>
        </p:txBody>
      </p:sp>
      <p:sp>
        <p:nvSpPr>
          <p:cNvPr id="14" name="Text 11"/>
          <p:cNvSpPr/>
          <p:nvPr/>
        </p:nvSpPr>
        <p:spPr>
          <a:xfrm>
            <a:off x="1875592" y="4428530"/>
            <a:ext cx="6643211" cy="857250"/>
          </a:xfrm>
          <a:prstGeom prst="rect">
            <a:avLst/>
          </a:prstGeom>
          <a:noFill/>
          <a:ln/>
        </p:spPr>
        <p:txBody>
          <a:bodyPr wrap="square" lIns="0" tIns="0" rIns="0" bIns="0" rtlCol="0" anchor="t"/>
          <a:lstStyle/>
          <a:p>
            <a:pPr algn="l" indent="0" marL="0">
              <a:lnSpc>
                <a:spcPts val="2250"/>
              </a:lnSpc>
              <a:buNone/>
            </a:pPr>
            <a:r>
              <a:rPr lang="en-US" sz="1400" dirty="0">
                <a:solidFill>
                  <a:srgbClr val="454240"/>
                </a:solidFill>
                <a:latin typeface="DM Sans" pitchFamily="34" charset="0"/>
                <a:ea typeface="DM Sans" pitchFamily="34" charset="-122"/>
                <a:cs typeface="DM Sans" pitchFamily="34" charset="-120"/>
              </a:rPr>
              <a:t>Прикладом інноваційного спортивного комплексу є комплекс Університету Глазго (Шотландія). Він оснащений сучасними тренажерами, віртуальними системами тренувань та енергоефективними технологіями.</a:t>
            </a:r>
            <a:endParaRPr lang="en-US" sz="1400" dirty="0"/>
          </a:p>
        </p:txBody>
      </p:sp>
      <p:sp>
        <p:nvSpPr>
          <p:cNvPr id="15" name="Shape 12"/>
          <p:cNvSpPr/>
          <p:nvPr/>
        </p:nvSpPr>
        <p:spPr>
          <a:xfrm>
            <a:off x="1071205" y="6033492"/>
            <a:ext cx="625197" cy="22860"/>
          </a:xfrm>
          <a:prstGeom prst="roundRect">
            <a:avLst>
              <a:gd name="adj" fmla="val 328224"/>
            </a:avLst>
          </a:prstGeom>
          <a:solidFill>
            <a:srgbClr val="DDD3BA"/>
          </a:solidFill>
          <a:ln/>
        </p:spPr>
      </p:sp>
      <p:sp>
        <p:nvSpPr>
          <p:cNvPr id="16" name="Shape 13"/>
          <p:cNvSpPr/>
          <p:nvPr/>
        </p:nvSpPr>
        <p:spPr>
          <a:xfrm>
            <a:off x="692110" y="5843945"/>
            <a:ext cx="401955" cy="401955"/>
          </a:xfrm>
          <a:prstGeom prst="roundRect">
            <a:avLst>
              <a:gd name="adj" fmla="val 18667"/>
            </a:avLst>
          </a:prstGeom>
          <a:solidFill>
            <a:srgbClr val="F7EDD4"/>
          </a:solidFill>
          <a:ln w="7620">
            <a:solidFill>
              <a:srgbClr val="DDD3BA"/>
            </a:solidFill>
            <a:prstDash val="solid"/>
          </a:ln>
        </p:spPr>
      </p:sp>
      <p:sp>
        <p:nvSpPr>
          <p:cNvPr id="17" name="Text 14"/>
          <p:cNvSpPr/>
          <p:nvPr/>
        </p:nvSpPr>
        <p:spPr>
          <a:xfrm>
            <a:off x="810577" y="5910858"/>
            <a:ext cx="165021" cy="268010"/>
          </a:xfrm>
          <a:prstGeom prst="rect">
            <a:avLst/>
          </a:prstGeom>
          <a:noFill/>
          <a:ln/>
        </p:spPr>
        <p:txBody>
          <a:bodyPr wrap="none" lIns="0" tIns="0" rIns="0" bIns="0" rtlCol="0" anchor="t"/>
          <a:lstStyle/>
          <a:p>
            <a:pPr algn="ctr" indent="0" marL="0">
              <a:lnSpc>
                <a:spcPts val="2100"/>
              </a:lnSpc>
              <a:buNone/>
            </a:pPr>
            <a:r>
              <a:rPr lang="en-US" sz="2100" dirty="0">
                <a:solidFill>
                  <a:srgbClr val="454240"/>
                </a:solidFill>
                <a:latin typeface="Libre Baskerville" pitchFamily="34" charset="0"/>
                <a:ea typeface="Libre Baskerville" pitchFamily="34" charset="-122"/>
                <a:cs typeface="Libre Baskerville" pitchFamily="34" charset="-120"/>
              </a:rPr>
              <a:t>3</a:t>
            </a:r>
            <a:endParaRPr lang="en-US" sz="2100" dirty="0"/>
          </a:p>
        </p:txBody>
      </p:sp>
      <p:sp>
        <p:nvSpPr>
          <p:cNvPr id="18" name="Text 15"/>
          <p:cNvSpPr/>
          <p:nvPr/>
        </p:nvSpPr>
        <p:spPr>
          <a:xfrm>
            <a:off x="1875592" y="5821561"/>
            <a:ext cx="2649379" cy="279202"/>
          </a:xfrm>
          <a:prstGeom prst="rect">
            <a:avLst/>
          </a:prstGeom>
          <a:noFill/>
          <a:ln/>
        </p:spPr>
        <p:txBody>
          <a:bodyPr wrap="none" lIns="0" tIns="0" rIns="0" bIns="0" rtlCol="0" anchor="t"/>
          <a:lstStyle/>
          <a:p>
            <a:pPr algn="l" indent="0" marL="0">
              <a:lnSpc>
                <a:spcPts val="2150"/>
              </a:lnSpc>
              <a:buNone/>
            </a:pPr>
            <a:r>
              <a:rPr lang="en-US" sz="1750" dirty="0">
                <a:solidFill>
                  <a:srgbClr val="454240"/>
                </a:solidFill>
                <a:latin typeface="Libre Baskerville" pitchFamily="34" charset="0"/>
                <a:ea typeface="Libre Baskerville" pitchFamily="34" charset="-122"/>
                <a:cs typeface="Libre Baskerville" pitchFamily="34" charset="-120"/>
              </a:rPr>
              <a:t>Результати модернізації</a:t>
            </a:r>
            <a:endParaRPr lang="en-US" sz="1750" dirty="0"/>
          </a:p>
        </p:txBody>
      </p:sp>
      <p:sp>
        <p:nvSpPr>
          <p:cNvPr id="19" name="Text 16"/>
          <p:cNvSpPr/>
          <p:nvPr/>
        </p:nvSpPr>
        <p:spPr>
          <a:xfrm>
            <a:off x="1875592" y="6207919"/>
            <a:ext cx="6643211" cy="1143000"/>
          </a:xfrm>
          <a:prstGeom prst="rect">
            <a:avLst/>
          </a:prstGeom>
          <a:noFill/>
          <a:ln/>
        </p:spPr>
        <p:txBody>
          <a:bodyPr wrap="square" lIns="0" tIns="0" rIns="0" bIns="0" rtlCol="0" anchor="t"/>
          <a:lstStyle/>
          <a:p>
            <a:pPr algn="l" indent="0" marL="0">
              <a:lnSpc>
                <a:spcPts val="2250"/>
              </a:lnSpc>
              <a:buNone/>
            </a:pPr>
            <a:r>
              <a:rPr lang="en-US" sz="1400" dirty="0">
                <a:solidFill>
                  <a:srgbClr val="454240"/>
                </a:solidFill>
                <a:latin typeface="DM Sans" pitchFamily="34" charset="0"/>
                <a:ea typeface="DM Sans" pitchFamily="34" charset="-122"/>
                <a:cs typeface="DM Sans" pitchFamily="34" charset="-120"/>
              </a:rPr>
              <a:t>Модернізація спортивних споруд має значний вплив на показники здоров'я студентів. Дослідження показують, що студенти, які мають доступ до сучасних спортивних об'єктів, більш активні та мають кращі показники здоров'я.</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69925" y="600313"/>
            <a:ext cx="7976949" cy="1042035"/>
          </a:xfrm>
          <a:prstGeom prst="rect">
            <a:avLst/>
          </a:prstGeom>
          <a:noFill/>
          <a:ln/>
        </p:spPr>
        <p:txBody>
          <a:bodyPr wrap="square" lIns="0" tIns="0" rIns="0" bIns="0" rtlCol="0" anchor="t"/>
          <a:lstStyle/>
          <a:p>
            <a:pPr indent="0" marL="0">
              <a:lnSpc>
                <a:spcPts val="4100"/>
              </a:lnSpc>
              <a:buNone/>
            </a:pPr>
            <a:r>
              <a:rPr lang="en-US" sz="3250" dirty="0">
                <a:solidFill>
                  <a:srgbClr val="5C4E3D"/>
                </a:solidFill>
                <a:latin typeface="Libre Baskerville" pitchFamily="34" charset="0"/>
                <a:ea typeface="Libre Baskerville" pitchFamily="34" charset="-122"/>
                <a:cs typeface="Libre Baskerville" pitchFamily="34" charset="-120"/>
              </a:rPr>
              <a:t>Роль Держави та Місцевої Влади у Розвитку Спортивної Інфраструктури</a:t>
            </a:r>
            <a:endParaRPr lang="en-US" sz="3250" dirty="0"/>
          </a:p>
        </p:txBody>
      </p:sp>
      <p:sp>
        <p:nvSpPr>
          <p:cNvPr id="4" name="Shape 1"/>
          <p:cNvSpPr/>
          <p:nvPr/>
        </p:nvSpPr>
        <p:spPr>
          <a:xfrm>
            <a:off x="6069925" y="1892379"/>
            <a:ext cx="7976949" cy="1509236"/>
          </a:xfrm>
          <a:prstGeom prst="roundRect">
            <a:avLst>
              <a:gd name="adj" fmla="val 4640"/>
            </a:avLst>
          </a:prstGeom>
          <a:solidFill>
            <a:srgbClr val="F7EDD4"/>
          </a:solidFill>
          <a:ln w="7620">
            <a:solidFill>
              <a:srgbClr val="DDD3BA"/>
            </a:solidFill>
            <a:prstDash val="solid"/>
          </a:ln>
        </p:spPr>
      </p:sp>
      <p:sp>
        <p:nvSpPr>
          <p:cNvPr id="5" name="Text 2"/>
          <p:cNvSpPr/>
          <p:nvPr/>
        </p:nvSpPr>
        <p:spPr>
          <a:xfrm>
            <a:off x="6244233" y="2066687"/>
            <a:ext cx="2084308" cy="260509"/>
          </a:xfrm>
          <a:prstGeom prst="rect">
            <a:avLst/>
          </a:prstGeom>
          <a:noFill/>
          <a:ln/>
        </p:spPr>
        <p:txBody>
          <a:bodyPr wrap="none" lIns="0" tIns="0" rIns="0" bIns="0" rtlCol="0" anchor="t"/>
          <a:lstStyle/>
          <a:p>
            <a:pPr indent="0" marL="0">
              <a:lnSpc>
                <a:spcPts val="2050"/>
              </a:lnSpc>
              <a:buNone/>
            </a:pPr>
            <a:r>
              <a:rPr lang="en-US" sz="1600" dirty="0">
                <a:solidFill>
                  <a:srgbClr val="454240"/>
                </a:solidFill>
                <a:latin typeface="Libre Baskerville" pitchFamily="34" charset="0"/>
                <a:ea typeface="Libre Baskerville" pitchFamily="34" charset="-122"/>
                <a:cs typeface="Libre Baskerville" pitchFamily="34" charset="-120"/>
              </a:rPr>
              <a:t>Державні програми</a:t>
            </a:r>
            <a:endParaRPr lang="en-US" sz="1600" dirty="0"/>
          </a:p>
        </p:txBody>
      </p:sp>
      <p:sp>
        <p:nvSpPr>
          <p:cNvPr id="6" name="Text 3"/>
          <p:cNvSpPr/>
          <p:nvPr/>
        </p:nvSpPr>
        <p:spPr>
          <a:xfrm>
            <a:off x="6244233" y="2427208"/>
            <a:ext cx="7628334" cy="800100"/>
          </a:xfrm>
          <a:prstGeom prst="rect">
            <a:avLst/>
          </a:prstGeom>
          <a:noFill/>
          <a:ln/>
        </p:spPr>
        <p:txBody>
          <a:bodyPr wrap="square" lIns="0" tIns="0" rIns="0" bIns="0" rtlCol="0" anchor="t"/>
          <a:lstStyle/>
          <a:p>
            <a:pPr indent="0" marL="0">
              <a:lnSpc>
                <a:spcPts val="2100"/>
              </a:lnSpc>
              <a:buNone/>
            </a:pPr>
            <a:r>
              <a:rPr lang="en-US" sz="1300" dirty="0">
                <a:solidFill>
                  <a:srgbClr val="454240"/>
                </a:solidFill>
                <a:latin typeface="DM Sans" pitchFamily="34" charset="0"/>
                <a:ea typeface="DM Sans" pitchFamily="34" charset="-122"/>
                <a:cs typeface="DM Sans" pitchFamily="34" charset="-120"/>
              </a:rPr>
              <a:t>Держава має розробити та реалізувати національні програми підтримки спорту, зокрема, "Будуємо Україну разом", спрямовані на модернізацію спортивних об'єктів в навчальних закладах.</a:t>
            </a:r>
            <a:endParaRPr lang="en-US" sz="1300" dirty="0"/>
          </a:p>
        </p:txBody>
      </p:sp>
      <p:sp>
        <p:nvSpPr>
          <p:cNvPr id="7" name="Shape 4"/>
          <p:cNvSpPr/>
          <p:nvPr/>
        </p:nvSpPr>
        <p:spPr>
          <a:xfrm>
            <a:off x="6069925" y="3568303"/>
            <a:ext cx="7976949" cy="1242536"/>
          </a:xfrm>
          <a:prstGeom prst="roundRect">
            <a:avLst>
              <a:gd name="adj" fmla="val 5636"/>
            </a:avLst>
          </a:prstGeom>
          <a:solidFill>
            <a:srgbClr val="F7EDD4"/>
          </a:solidFill>
          <a:ln w="7620">
            <a:solidFill>
              <a:srgbClr val="DDD3BA"/>
            </a:solidFill>
            <a:prstDash val="solid"/>
          </a:ln>
        </p:spPr>
      </p:sp>
      <p:sp>
        <p:nvSpPr>
          <p:cNvPr id="8" name="Text 5"/>
          <p:cNvSpPr/>
          <p:nvPr/>
        </p:nvSpPr>
        <p:spPr>
          <a:xfrm>
            <a:off x="6244233" y="3742611"/>
            <a:ext cx="2084308" cy="260509"/>
          </a:xfrm>
          <a:prstGeom prst="rect">
            <a:avLst/>
          </a:prstGeom>
          <a:noFill/>
          <a:ln/>
        </p:spPr>
        <p:txBody>
          <a:bodyPr wrap="none" lIns="0" tIns="0" rIns="0" bIns="0" rtlCol="0" anchor="t"/>
          <a:lstStyle/>
          <a:p>
            <a:pPr indent="0" marL="0">
              <a:lnSpc>
                <a:spcPts val="2050"/>
              </a:lnSpc>
              <a:buNone/>
            </a:pPr>
            <a:r>
              <a:rPr lang="en-US" sz="1600" dirty="0">
                <a:solidFill>
                  <a:srgbClr val="454240"/>
                </a:solidFill>
                <a:latin typeface="Libre Baskerville" pitchFamily="34" charset="0"/>
                <a:ea typeface="Libre Baskerville" pitchFamily="34" charset="-122"/>
                <a:cs typeface="Libre Baskerville" pitchFamily="34" charset="-120"/>
              </a:rPr>
              <a:t>Інвестиції</a:t>
            </a:r>
            <a:endParaRPr lang="en-US" sz="1600" dirty="0"/>
          </a:p>
        </p:txBody>
      </p:sp>
      <p:sp>
        <p:nvSpPr>
          <p:cNvPr id="9" name="Text 6"/>
          <p:cNvSpPr/>
          <p:nvPr/>
        </p:nvSpPr>
        <p:spPr>
          <a:xfrm>
            <a:off x="6244233" y="4103132"/>
            <a:ext cx="7628334" cy="533400"/>
          </a:xfrm>
          <a:prstGeom prst="rect">
            <a:avLst/>
          </a:prstGeom>
          <a:noFill/>
          <a:ln/>
        </p:spPr>
        <p:txBody>
          <a:bodyPr wrap="square" lIns="0" tIns="0" rIns="0" bIns="0" rtlCol="0" anchor="t"/>
          <a:lstStyle/>
          <a:p>
            <a:pPr indent="0" marL="0">
              <a:lnSpc>
                <a:spcPts val="2100"/>
              </a:lnSpc>
              <a:buNone/>
            </a:pPr>
            <a:r>
              <a:rPr lang="en-US" sz="1300" dirty="0">
                <a:solidFill>
                  <a:srgbClr val="454240"/>
                </a:solidFill>
                <a:latin typeface="DM Sans" pitchFamily="34" charset="0"/>
                <a:ea typeface="DM Sans" pitchFamily="34" charset="-122"/>
                <a:cs typeface="DM Sans" pitchFamily="34" charset="-120"/>
              </a:rPr>
              <a:t>Залучення інвестицій та розвиток державно-приватного партнерства сприятиме модернізації спортивних об'єктів та створенню нових спортивних комплексів.</a:t>
            </a:r>
            <a:endParaRPr lang="en-US" sz="1300" dirty="0"/>
          </a:p>
        </p:txBody>
      </p:sp>
      <p:sp>
        <p:nvSpPr>
          <p:cNvPr id="10" name="Shape 7"/>
          <p:cNvSpPr/>
          <p:nvPr/>
        </p:nvSpPr>
        <p:spPr>
          <a:xfrm>
            <a:off x="6069925" y="4977527"/>
            <a:ext cx="7976949" cy="1242536"/>
          </a:xfrm>
          <a:prstGeom prst="roundRect">
            <a:avLst>
              <a:gd name="adj" fmla="val 5636"/>
            </a:avLst>
          </a:prstGeom>
          <a:solidFill>
            <a:srgbClr val="F7EDD4"/>
          </a:solidFill>
          <a:ln w="7620">
            <a:solidFill>
              <a:srgbClr val="DDD3BA"/>
            </a:solidFill>
            <a:prstDash val="solid"/>
          </a:ln>
        </p:spPr>
      </p:sp>
      <p:sp>
        <p:nvSpPr>
          <p:cNvPr id="11" name="Text 8"/>
          <p:cNvSpPr/>
          <p:nvPr/>
        </p:nvSpPr>
        <p:spPr>
          <a:xfrm>
            <a:off x="6244233" y="5151834"/>
            <a:ext cx="2350889" cy="260509"/>
          </a:xfrm>
          <a:prstGeom prst="rect">
            <a:avLst/>
          </a:prstGeom>
          <a:noFill/>
          <a:ln/>
        </p:spPr>
        <p:txBody>
          <a:bodyPr wrap="none" lIns="0" tIns="0" rIns="0" bIns="0" rtlCol="0" anchor="t"/>
          <a:lstStyle/>
          <a:p>
            <a:pPr indent="0" marL="0">
              <a:lnSpc>
                <a:spcPts val="2050"/>
              </a:lnSpc>
              <a:buNone/>
            </a:pPr>
            <a:r>
              <a:rPr lang="en-US" sz="1600" dirty="0">
                <a:solidFill>
                  <a:srgbClr val="454240"/>
                </a:solidFill>
                <a:latin typeface="Libre Baskerville" pitchFamily="34" charset="0"/>
                <a:ea typeface="Libre Baskerville" pitchFamily="34" charset="-122"/>
                <a:cs typeface="Libre Baskerville" pitchFamily="34" charset="-120"/>
              </a:rPr>
              <a:t>Національні стандарти</a:t>
            </a:r>
            <a:endParaRPr lang="en-US" sz="1600" dirty="0"/>
          </a:p>
        </p:txBody>
      </p:sp>
      <p:sp>
        <p:nvSpPr>
          <p:cNvPr id="12" name="Text 9"/>
          <p:cNvSpPr/>
          <p:nvPr/>
        </p:nvSpPr>
        <p:spPr>
          <a:xfrm>
            <a:off x="6244233" y="5512356"/>
            <a:ext cx="7628334" cy="533400"/>
          </a:xfrm>
          <a:prstGeom prst="rect">
            <a:avLst/>
          </a:prstGeom>
          <a:noFill/>
          <a:ln/>
        </p:spPr>
        <p:txBody>
          <a:bodyPr wrap="square" lIns="0" tIns="0" rIns="0" bIns="0" rtlCol="0" anchor="t"/>
          <a:lstStyle/>
          <a:p>
            <a:pPr indent="0" marL="0">
              <a:lnSpc>
                <a:spcPts val="2100"/>
              </a:lnSpc>
              <a:buNone/>
            </a:pPr>
            <a:r>
              <a:rPr lang="en-US" sz="1300" dirty="0">
                <a:solidFill>
                  <a:srgbClr val="454240"/>
                </a:solidFill>
                <a:latin typeface="DM Sans" pitchFamily="34" charset="0"/>
                <a:ea typeface="DM Sans" pitchFamily="34" charset="-122"/>
                <a:cs typeface="DM Sans" pitchFamily="34" charset="-120"/>
              </a:rPr>
              <a:t>Розробка та впровадження національних стандартів для спортивних споруд забезпечить їх відповідність сучасним вимогам безпеки, інклюзивності та енергоефективності.</a:t>
            </a:r>
            <a:endParaRPr lang="en-US" sz="1300" dirty="0"/>
          </a:p>
        </p:txBody>
      </p:sp>
      <p:sp>
        <p:nvSpPr>
          <p:cNvPr id="13" name="Shape 10"/>
          <p:cNvSpPr/>
          <p:nvPr/>
        </p:nvSpPr>
        <p:spPr>
          <a:xfrm>
            <a:off x="6069925" y="6386751"/>
            <a:ext cx="7976949" cy="1242536"/>
          </a:xfrm>
          <a:prstGeom prst="roundRect">
            <a:avLst>
              <a:gd name="adj" fmla="val 5636"/>
            </a:avLst>
          </a:prstGeom>
          <a:solidFill>
            <a:srgbClr val="F7EDD4"/>
          </a:solidFill>
          <a:ln w="7620">
            <a:solidFill>
              <a:srgbClr val="DDD3BA"/>
            </a:solidFill>
            <a:prstDash val="solid"/>
          </a:ln>
        </p:spPr>
      </p:sp>
      <p:sp>
        <p:nvSpPr>
          <p:cNvPr id="14" name="Text 11"/>
          <p:cNvSpPr/>
          <p:nvPr/>
        </p:nvSpPr>
        <p:spPr>
          <a:xfrm>
            <a:off x="6244233" y="6561058"/>
            <a:ext cx="2084308" cy="260509"/>
          </a:xfrm>
          <a:prstGeom prst="rect">
            <a:avLst/>
          </a:prstGeom>
          <a:noFill/>
          <a:ln/>
        </p:spPr>
        <p:txBody>
          <a:bodyPr wrap="none" lIns="0" tIns="0" rIns="0" bIns="0" rtlCol="0" anchor="t"/>
          <a:lstStyle/>
          <a:p>
            <a:pPr indent="0" marL="0">
              <a:lnSpc>
                <a:spcPts val="2050"/>
              </a:lnSpc>
              <a:buNone/>
            </a:pPr>
            <a:r>
              <a:rPr lang="en-US" sz="1600" dirty="0">
                <a:solidFill>
                  <a:srgbClr val="454240"/>
                </a:solidFill>
                <a:latin typeface="Libre Baskerville" pitchFamily="34" charset="0"/>
                <a:ea typeface="Libre Baskerville" pitchFamily="34" charset="-122"/>
                <a:cs typeface="Libre Baskerville" pitchFamily="34" charset="-120"/>
              </a:rPr>
              <a:t>Місцеві бюджети</a:t>
            </a:r>
            <a:endParaRPr lang="en-US" sz="1600" dirty="0"/>
          </a:p>
        </p:txBody>
      </p:sp>
      <p:sp>
        <p:nvSpPr>
          <p:cNvPr id="15" name="Text 12"/>
          <p:cNvSpPr/>
          <p:nvPr/>
        </p:nvSpPr>
        <p:spPr>
          <a:xfrm>
            <a:off x="6244233" y="6921579"/>
            <a:ext cx="7628334" cy="533400"/>
          </a:xfrm>
          <a:prstGeom prst="rect">
            <a:avLst/>
          </a:prstGeom>
          <a:noFill/>
          <a:ln/>
        </p:spPr>
        <p:txBody>
          <a:bodyPr wrap="square" lIns="0" tIns="0" rIns="0" bIns="0" rtlCol="0" anchor="t"/>
          <a:lstStyle/>
          <a:p>
            <a:pPr indent="0" marL="0">
              <a:lnSpc>
                <a:spcPts val="2100"/>
              </a:lnSpc>
              <a:buNone/>
            </a:pPr>
            <a:r>
              <a:rPr lang="en-US" sz="1300" dirty="0">
                <a:solidFill>
                  <a:srgbClr val="454240"/>
                </a:solidFill>
                <a:latin typeface="DM Sans" pitchFamily="34" charset="0"/>
                <a:ea typeface="DM Sans" pitchFamily="34" charset="-122"/>
                <a:cs typeface="DM Sans" pitchFamily="34" charset="-120"/>
              </a:rPr>
              <a:t>Місцеві бюджети мають виділяти кошти на модернізацію та розвиток спортивної інфраструктури. Наприклад, місто Львів активно фінансує розвиток спортивних об'єктів.</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6248" y="543520"/>
            <a:ext cx="7764304" cy="1231821"/>
          </a:xfrm>
          <a:prstGeom prst="rect">
            <a:avLst/>
          </a:prstGeom>
          <a:noFill/>
          <a:ln/>
        </p:spPr>
        <p:txBody>
          <a:bodyPr wrap="square" lIns="0" tIns="0" rIns="0" bIns="0" rtlCol="0" anchor="t"/>
          <a:lstStyle/>
          <a:p>
            <a:pPr indent="0" marL="0">
              <a:lnSpc>
                <a:spcPts val="4850"/>
              </a:lnSpc>
              <a:buNone/>
            </a:pPr>
            <a:r>
              <a:rPr lang="en-US" sz="3850" dirty="0">
                <a:solidFill>
                  <a:srgbClr val="5C4E3D"/>
                </a:solidFill>
                <a:latin typeface="Libre Baskerville" pitchFamily="34" charset="0"/>
                <a:ea typeface="Libre Baskerville" pitchFamily="34" charset="-122"/>
                <a:cs typeface="Libre Baskerville" pitchFamily="34" charset="-120"/>
              </a:rPr>
              <a:t>Залучення Фінансування: Гранти та Інвестиції</a:t>
            </a:r>
            <a:endParaRPr lang="en-US" sz="3850" dirty="0"/>
          </a:p>
        </p:txBody>
      </p:sp>
      <p:pic>
        <p:nvPicPr>
          <p:cNvPr id="4" name="Image 1" descr="preencoded.png">    </p:cNvPr>
          <p:cNvPicPr>
            <a:picLocks noChangeAspect="1"/>
          </p:cNvPicPr>
          <p:nvPr/>
        </p:nvPicPr>
        <p:blipFill>
          <a:blip r:embed="rId2"/>
          <a:stretch>
            <a:fillRect/>
          </a:stretch>
        </p:blipFill>
        <p:spPr>
          <a:xfrm>
            <a:off x="6176248" y="2070973"/>
            <a:ext cx="985599" cy="1766530"/>
          </a:xfrm>
          <a:prstGeom prst="rect">
            <a:avLst/>
          </a:prstGeom>
        </p:spPr>
      </p:pic>
      <p:sp>
        <p:nvSpPr>
          <p:cNvPr id="5" name="Text 1"/>
          <p:cNvSpPr/>
          <p:nvPr/>
        </p:nvSpPr>
        <p:spPr>
          <a:xfrm>
            <a:off x="7457480" y="2268022"/>
            <a:ext cx="2463998" cy="308015"/>
          </a:xfrm>
          <a:prstGeom prst="rect">
            <a:avLst/>
          </a:prstGeom>
          <a:noFill/>
          <a:ln/>
        </p:spPr>
        <p:txBody>
          <a:bodyPr wrap="none" lIns="0" tIns="0" rIns="0" bIns="0" rtlCol="0" anchor="t"/>
          <a:lstStyle/>
          <a:p>
            <a:pPr algn="l" indent="0" marL="0">
              <a:lnSpc>
                <a:spcPts val="2400"/>
              </a:lnSpc>
              <a:buNone/>
            </a:pPr>
            <a:r>
              <a:rPr lang="en-US" sz="1900" dirty="0">
                <a:solidFill>
                  <a:srgbClr val="454240"/>
                </a:solidFill>
                <a:latin typeface="Libre Baskerville" pitchFamily="34" charset="0"/>
                <a:ea typeface="Libre Baskerville" pitchFamily="34" charset="-122"/>
                <a:cs typeface="Libre Baskerville" pitchFamily="34" charset="-120"/>
              </a:rPr>
              <a:t>Міжнародні гранти</a:t>
            </a:r>
            <a:endParaRPr lang="en-US" sz="1900" dirty="0"/>
          </a:p>
        </p:txBody>
      </p:sp>
      <p:sp>
        <p:nvSpPr>
          <p:cNvPr id="6" name="Text 2"/>
          <p:cNvSpPr/>
          <p:nvPr/>
        </p:nvSpPr>
        <p:spPr>
          <a:xfrm>
            <a:off x="7457480" y="2694265"/>
            <a:ext cx="6483072" cy="946190"/>
          </a:xfrm>
          <a:prstGeom prst="rect">
            <a:avLst/>
          </a:prstGeom>
          <a:noFill/>
          <a:ln/>
        </p:spPr>
        <p:txBody>
          <a:bodyPr wrap="square" lIns="0" tIns="0" rIns="0" bIns="0" rtlCol="0" anchor="t"/>
          <a:lstStyle/>
          <a:p>
            <a:pPr algn="l" indent="0" marL="0">
              <a:lnSpc>
                <a:spcPts val="2450"/>
              </a:lnSpc>
              <a:buNone/>
            </a:pPr>
            <a:r>
              <a:rPr lang="en-US" sz="1550" dirty="0">
                <a:solidFill>
                  <a:srgbClr val="454240"/>
                </a:solidFill>
                <a:latin typeface="DM Sans" pitchFamily="34" charset="0"/>
                <a:ea typeface="DM Sans" pitchFamily="34" charset="-122"/>
                <a:cs typeface="DM Sans" pitchFamily="34" charset="-120"/>
              </a:rPr>
              <a:t>Навчальні заклади мають можливість отримати гранти від міжнародних організацій, таких як ЄС та ООН, для фінансування модернізації спортивних об'єктів.</a:t>
            </a:r>
            <a:endParaRPr lang="en-US" sz="1550" dirty="0"/>
          </a:p>
        </p:txBody>
      </p:sp>
      <p:pic>
        <p:nvPicPr>
          <p:cNvPr id="7" name="Image 2" descr="preencoded.png">    </p:cNvPr>
          <p:cNvPicPr>
            <a:picLocks noChangeAspect="1"/>
          </p:cNvPicPr>
          <p:nvPr/>
        </p:nvPicPr>
        <p:blipFill>
          <a:blip r:embed="rId3"/>
          <a:stretch>
            <a:fillRect/>
          </a:stretch>
        </p:blipFill>
        <p:spPr>
          <a:xfrm>
            <a:off x="6176248" y="3837503"/>
            <a:ext cx="985599" cy="1766530"/>
          </a:xfrm>
          <a:prstGeom prst="rect">
            <a:avLst/>
          </a:prstGeom>
        </p:spPr>
      </p:pic>
      <p:sp>
        <p:nvSpPr>
          <p:cNvPr id="8" name="Text 3"/>
          <p:cNvSpPr/>
          <p:nvPr/>
        </p:nvSpPr>
        <p:spPr>
          <a:xfrm>
            <a:off x="7457480" y="4034552"/>
            <a:ext cx="2463998" cy="308015"/>
          </a:xfrm>
          <a:prstGeom prst="rect">
            <a:avLst/>
          </a:prstGeom>
          <a:noFill/>
          <a:ln/>
        </p:spPr>
        <p:txBody>
          <a:bodyPr wrap="none" lIns="0" tIns="0" rIns="0" bIns="0" rtlCol="0" anchor="t"/>
          <a:lstStyle/>
          <a:p>
            <a:pPr algn="l" indent="0" marL="0">
              <a:lnSpc>
                <a:spcPts val="2400"/>
              </a:lnSpc>
              <a:buNone/>
            </a:pPr>
            <a:r>
              <a:rPr lang="en-US" sz="1900" dirty="0">
                <a:solidFill>
                  <a:srgbClr val="454240"/>
                </a:solidFill>
                <a:latin typeface="Libre Baskerville" pitchFamily="34" charset="0"/>
                <a:ea typeface="Libre Baskerville" pitchFamily="34" charset="-122"/>
                <a:cs typeface="Libre Baskerville" pitchFamily="34" charset="-120"/>
              </a:rPr>
              <a:t>Спонсори</a:t>
            </a:r>
            <a:endParaRPr lang="en-US" sz="1900" dirty="0"/>
          </a:p>
        </p:txBody>
      </p:sp>
      <p:sp>
        <p:nvSpPr>
          <p:cNvPr id="9" name="Text 4"/>
          <p:cNvSpPr/>
          <p:nvPr/>
        </p:nvSpPr>
        <p:spPr>
          <a:xfrm>
            <a:off x="7457480" y="4460796"/>
            <a:ext cx="6483072" cy="946190"/>
          </a:xfrm>
          <a:prstGeom prst="rect">
            <a:avLst/>
          </a:prstGeom>
          <a:noFill/>
          <a:ln/>
        </p:spPr>
        <p:txBody>
          <a:bodyPr wrap="square" lIns="0" tIns="0" rIns="0" bIns="0" rtlCol="0" anchor="t"/>
          <a:lstStyle/>
          <a:p>
            <a:pPr algn="l" indent="0" marL="0">
              <a:lnSpc>
                <a:spcPts val="2450"/>
              </a:lnSpc>
              <a:buNone/>
            </a:pPr>
            <a:r>
              <a:rPr lang="en-US" sz="1550" dirty="0">
                <a:solidFill>
                  <a:srgbClr val="454240"/>
                </a:solidFill>
                <a:latin typeface="DM Sans" pitchFamily="34" charset="0"/>
                <a:ea typeface="DM Sans" pitchFamily="34" charset="-122"/>
                <a:cs typeface="DM Sans" pitchFamily="34" charset="-120"/>
              </a:rPr>
              <a:t>Залучення спонсорів та меценатів до розвитку спорту допоможе зібрати кошти на модернізацію спортивних споруд та закупівлю нового обладнання.</a:t>
            </a:r>
            <a:endParaRPr lang="en-US" sz="1550" dirty="0"/>
          </a:p>
        </p:txBody>
      </p:sp>
      <p:pic>
        <p:nvPicPr>
          <p:cNvPr id="10" name="Image 3" descr="preencoded.png">    </p:cNvPr>
          <p:cNvPicPr>
            <a:picLocks noChangeAspect="1"/>
          </p:cNvPicPr>
          <p:nvPr/>
        </p:nvPicPr>
        <p:blipFill>
          <a:blip r:embed="rId4"/>
          <a:stretch>
            <a:fillRect/>
          </a:stretch>
        </p:blipFill>
        <p:spPr>
          <a:xfrm>
            <a:off x="6176248" y="5604034"/>
            <a:ext cx="985599" cy="2081927"/>
          </a:xfrm>
          <a:prstGeom prst="rect">
            <a:avLst/>
          </a:prstGeom>
        </p:spPr>
      </p:pic>
      <p:sp>
        <p:nvSpPr>
          <p:cNvPr id="11" name="Text 5"/>
          <p:cNvSpPr/>
          <p:nvPr/>
        </p:nvSpPr>
        <p:spPr>
          <a:xfrm>
            <a:off x="7457480" y="5801082"/>
            <a:ext cx="2463998" cy="308015"/>
          </a:xfrm>
          <a:prstGeom prst="rect">
            <a:avLst/>
          </a:prstGeom>
          <a:noFill/>
          <a:ln/>
        </p:spPr>
        <p:txBody>
          <a:bodyPr wrap="none" lIns="0" tIns="0" rIns="0" bIns="0" rtlCol="0" anchor="t"/>
          <a:lstStyle/>
          <a:p>
            <a:pPr algn="l" indent="0" marL="0">
              <a:lnSpc>
                <a:spcPts val="2400"/>
              </a:lnSpc>
              <a:buNone/>
            </a:pPr>
            <a:r>
              <a:rPr lang="en-US" sz="1900" dirty="0">
                <a:solidFill>
                  <a:srgbClr val="454240"/>
                </a:solidFill>
                <a:latin typeface="Libre Baskerville" pitchFamily="34" charset="0"/>
                <a:ea typeface="Libre Baskerville" pitchFamily="34" charset="-122"/>
                <a:cs typeface="Libre Baskerville" pitchFamily="34" charset="-120"/>
              </a:rPr>
              <a:t>Краудфандинг</a:t>
            </a:r>
            <a:endParaRPr lang="en-US" sz="1900" dirty="0"/>
          </a:p>
        </p:txBody>
      </p:sp>
      <p:sp>
        <p:nvSpPr>
          <p:cNvPr id="12" name="Text 6"/>
          <p:cNvSpPr/>
          <p:nvPr/>
        </p:nvSpPr>
        <p:spPr>
          <a:xfrm>
            <a:off x="7457480" y="6227326"/>
            <a:ext cx="6483072" cy="1261586"/>
          </a:xfrm>
          <a:prstGeom prst="rect">
            <a:avLst/>
          </a:prstGeom>
          <a:noFill/>
          <a:ln/>
        </p:spPr>
        <p:txBody>
          <a:bodyPr wrap="square" lIns="0" tIns="0" rIns="0" bIns="0" rtlCol="0" anchor="t"/>
          <a:lstStyle/>
          <a:p>
            <a:pPr algn="l" indent="0" marL="0">
              <a:lnSpc>
                <a:spcPts val="2450"/>
              </a:lnSpc>
              <a:buNone/>
            </a:pPr>
            <a:r>
              <a:rPr lang="en-US" sz="1550" dirty="0">
                <a:solidFill>
                  <a:srgbClr val="454240"/>
                </a:solidFill>
                <a:latin typeface="DM Sans" pitchFamily="34" charset="0"/>
                <a:ea typeface="DM Sans" pitchFamily="34" charset="-122"/>
                <a:cs typeface="DM Sans" pitchFamily="34" charset="-120"/>
              </a:rPr>
              <a:t>Краудфандинг може стати ефективним інструментом для фінансування локальних спортивних ініціатив. Багато успішних краудфандингових кампаній були реалізовані в Україні для підтримки спортивних проектів.</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3535" y="672227"/>
            <a:ext cx="7816929" cy="1777365"/>
          </a:xfrm>
          <a:prstGeom prst="rect">
            <a:avLst/>
          </a:prstGeom>
          <a:noFill/>
          <a:ln/>
        </p:spPr>
        <p:txBody>
          <a:bodyPr wrap="square" lIns="0" tIns="0" rIns="0" bIns="0" rtlCol="0" anchor="t"/>
          <a:lstStyle/>
          <a:p>
            <a:pPr indent="0" marL="0">
              <a:lnSpc>
                <a:spcPts val="4650"/>
              </a:lnSpc>
              <a:buNone/>
            </a:pPr>
            <a:r>
              <a:rPr lang="en-US" sz="3700" dirty="0">
                <a:solidFill>
                  <a:srgbClr val="5C4E3D"/>
                </a:solidFill>
                <a:latin typeface="Libre Baskerville" pitchFamily="34" charset="0"/>
                <a:ea typeface="Libre Baskerville" pitchFamily="34" charset="-122"/>
                <a:cs typeface="Libre Baskerville" pitchFamily="34" charset="-120"/>
              </a:rPr>
              <a:t>Перспективи Розвитку Спортивної Інфраструктури в Україні</a:t>
            </a:r>
            <a:endParaRPr lang="en-US" sz="3700" dirty="0"/>
          </a:p>
        </p:txBody>
      </p:sp>
      <p:sp>
        <p:nvSpPr>
          <p:cNvPr id="4" name="Shape 1"/>
          <p:cNvSpPr/>
          <p:nvPr/>
        </p:nvSpPr>
        <p:spPr>
          <a:xfrm>
            <a:off x="663535" y="2733913"/>
            <a:ext cx="142161" cy="1016318"/>
          </a:xfrm>
          <a:prstGeom prst="roundRect">
            <a:avLst>
              <a:gd name="adj" fmla="val 56011"/>
            </a:avLst>
          </a:prstGeom>
          <a:solidFill>
            <a:srgbClr val="F7EDD4"/>
          </a:solidFill>
          <a:ln w="7620">
            <a:solidFill>
              <a:srgbClr val="DDD3BA"/>
            </a:solidFill>
            <a:prstDash val="solid"/>
          </a:ln>
        </p:spPr>
      </p:sp>
      <p:sp>
        <p:nvSpPr>
          <p:cNvPr id="5" name="Text 2"/>
          <p:cNvSpPr/>
          <p:nvPr/>
        </p:nvSpPr>
        <p:spPr>
          <a:xfrm>
            <a:off x="1090017" y="2733913"/>
            <a:ext cx="2454235" cy="29610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Національна мережа</a:t>
            </a:r>
            <a:endParaRPr lang="en-US" sz="1850" dirty="0"/>
          </a:p>
        </p:txBody>
      </p:sp>
      <p:sp>
        <p:nvSpPr>
          <p:cNvPr id="6" name="Text 3"/>
          <p:cNvSpPr/>
          <p:nvPr/>
        </p:nvSpPr>
        <p:spPr>
          <a:xfrm>
            <a:off x="1090017" y="3143726"/>
            <a:ext cx="7390448" cy="606504"/>
          </a:xfrm>
          <a:prstGeom prst="rect">
            <a:avLst/>
          </a:prstGeom>
          <a:noFill/>
          <a:ln/>
        </p:spPr>
        <p:txBody>
          <a:bodyPr wrap="square" lIns="0" tIns="0" rIns="0" bIns="0" rtlCol="0" anchor="t"/>
          <a:lstStyle/>
          <a:p>
            <a:pPr algn="l" indent="0" marL="0">
              <a:lnSpc>
                <a:spcPts val="2350"/>
              </a:lnSpc>
              <a:buNone/>
            </a:pPr>
            <a:r>
              <a:rPr lang="en-US" sz="1450" dirty="0">
                <a:solidFill>
                  <a:srgbClr val="454240"/>
                </a:solidFill>
                <a:latin typeface="DM Sans" pitchFamily="34" charset="0"/>
                <a:ea typeface="DM Sans" pitchFamily="34" charset="-122"/>
                <a:cs typeface="DM Sans" pitchFamily="34" charset="-120"/>
              </a:rPr>
              <a:t>Створення національної мережі сучасних спортивних об'єктів забезпечить доступ до якісного спорту для всіх громадян України.</a:t>
            </a:r>
            <a:endParaRPr lang="en-US" sz="1450" dirty="0"/>
          </a:p>
        </p:txBody>
      </p:sp>
      <p:sp>
        <p:nvSpPr>
          <p:cNvPr id="7" name="Shape 4"/>
          <p:cNvSpPr/>
          <p:nvPr/>
        </p:nvSpPr>
        <p:spPr>
          <a:xfrm>
            <a:off x="947857" y="3939778"/>
            <a:ext cx="142161" cy="1016318"/>
          </a:xfrm>
          <a:prstGeom prst="roundRect">
            <a:avLst>
              <a:gd name="adj" fmla="val 56011"/>
            </a:avLst>
          </a:prstGeom>
          <a:solidFill>
            <a:srgbClr val="F7EDD4"/>
          </a:solidFill>
          <a:ln w="7620">
            <a:solidFill>
              <a:srgbClr val="DDD3BA"/>
            </a:solidFill>
            <a:prstDash val="solid"/>
          </a:ln>
        </p:spPr>
      </p:sp>
      <p:sp>
        <p:nvSpPr>
          <p:cNvPr id="8" name="Text 5"/>
          <p:cNvSpPr/>
          <p:nvPr/>
        </p:nvSpPr>
        <p:spPr>
          <a:xfrm>
            <a:off x="1374338" y="3939778"/>
            <a:ext cx="2369820" cy="29610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Фізична активність</a:t>
            </a:r>
            <a:endParaRPr lang="en-US" sz="1850" dirty="0"/>
          </a:p>
        </p:txBody>
      </p:sp>
      <p:sp>
        <p:nvSpPr>
          <p:cNvPr id="9" name="Text 6"/>
          <p:cNvSpPr/>
          <p:nvPr/>
        </p:nvSpPr>
        <p:spPr>
          <a:xfrm>
            <a:off x="1374338" y="4349591"/>
            <a:ext cx="7106126" cy="606504"/>
          </a:xfrm>
          <a:prstGeom prst="rect">
            <a:avLst/>
          </a:prstGeom>
          <a:noFill/>
          <a:ln/>
        </p:spPr>
        <p:txBody>
          <a:bodyPr wrap="square" lIns="0" tIns="0" rIns="0" bIns="0" rtlCol="0" anchor="t"/>
          <a:lstStyle/>
          <a:p>
            <a:pPr algn="l" indent="0" marL="0">
              <a:lnSpc>
                <a:spcPts val="2350"/>
              </a:lnSpc>
              <a:buNone/>
            </a:pPr>
            <a:r>
              <a:rPr lang="en-US" sz="1450" dirty="0">
                <a:solidFill>
                  <a:srgbClr val="454240"/>
                </a:solidFill>
                <a:latin typeface="DM Sans" pitchFamily="34" charset="0"/>
                <a:ea typeface="DM Sans" pitchFamily="34" charset="-122"/>
                <a:cs typeface="DM Sans" pitchFamily="34" charset="-120"/>
              </a:rPr>
              <a:t>Підвищення рівня фізичної активності населення сприятиме покращенню здоров'я, профілактиці захворювань та підвищенню якості життя.</a:t>
            </a:r>
            <a:endParaRPr lang="en-US" sz="1450" dirty="0"/>
          </a:p>
        </p:txBody>
      </p:sp>
      <p:sp>
        <p:nvSpPr>
          <p:cNvPr id="10" name="Shape 7"/>
          <p:cNvSpPr/>
          <p:nvPr/>
        </p:nvSpPr>
        <p:spPr>
          <a:xfrm>
            <a:off x="1232178" y="5145643"/>
            <a:ext cx="142161" cy="1016318"/>
          </a:xfrm>
          <a:prstGeom prst="roundRect">
            <a:avLst>
              <a:gd name="adj" fmla="val 56011"/>
            </a:avLst>
          </a:prstGeom>
          <a:solidFill>
            <a:srgbClr val="F7EDD4"/>
          </a:solidFill>
          <a:ln w="7620">
            <a:solidFill>
              <a:srgbClr val="DDD3BA"/>
            </a:solidFill>
            <a:prstDash val="solid"/>
          </a:ln>
        </p:spPr>
      </p:sp>
      <p:sp>
        <p:nvSpPr>
          <p:cNvPr id="11" name="Text 8"/>
          <p:cNvSpPr/>
          <p:nvPr/>
        </p:nvSpPr>
        <p:spPr>
          <a:xfrm>
            <a:off x="1658660" y="5145643"/>
            <a:ext cx="3383756" cy="29610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Здоров'я та тривалість життя</a:t>
            </a:r>
            <a:endParaRPr lang="en-US" sz="1850" dirty="0"/>
          </a:p>
        </p:txBody>
      </p:sp>
      <p:sp>
        <p:nvSpPr>
          <p:cNvPr id="12" name="Text 9"/>
          <p:cNvSpPr/>
          <p:nvPr/>
        </p:nvSpPr>
        <p:spPr>
          <a:xfrm>
            <a:off x="1658660" y="5555456"/>
            <a:ext cx="6821805" cy="606504"/>
          </a:xfrm>
          <a:prstGeom prst="rect">
            <a:avLst/>
          </a:prstGeom>
          <a:noFill/>
          <a:ln/>
        </p:spPr>
        <p:txBody>
          <a:bodyPr wrap="square" lIns="0" tIns="0" rIns="0" bIns="0" rtlCol="0" anchor="t"/>
          <a:lstStyle/>
          <a:p>
            <a:pPr algn="l" indent="0" marL="0">
              <a:lnSpc>
                <a:spcPts val="2350"/>
              </a:lnSpc>
              <a:buNone/>
            </a:pPr>
            <a:r>
              <a:rPr lang="en-US" sz="1450" dirty="0">
                <a:solidFill>
                  <a:srgbClr val="454240"/>
                </a:solidFill>
                <a:latin typeface="DM Sans" pitchFamily="34" charset="0"/>
                <a:ea typeface="DM Sans" pitchFamily="34" charset="-122"/>
                <a:cs typeface="DM Sans" pitchFamily="34" charset="-120"/>
              </a:rPr>
              <a:t>Покращення показників здоров’я та тривалості життя – це прямий результат регулярних занять спортом.</a:t>
            </a:r>
            <a:endParaRPr lang="en-US" sz="1450" dirty="0"/>
          </a:p>
        </p:txBody>
      </p:sp>
      <p:sp>
        <p:nvSpPr>
          <p:cNvPr id="13" name="Shape 10"/>
          <p:cNvSpPr/>
          <p:nvPr/>
        </p:nvSpPr>
        <p:spPr>
          <a:xfrm>
            <a:off x="1516618" y="6351508"/>
            <a:ext cx="142161" cy="1016318"/>
          </a:xfrm>
          <a:prstGeom prst="roundRect">
            <a:avLst>
              <a:gd name="adj" fmla="val 56011"/>
            </a:avLst>
          </a:prstGeom>
          <a:solidFill>
            <a:srgbClr val="F7EDD4"/>
          </a:solidFill>
          <a:ln w="7620">
            <a:solidFill>
              <a:srgbClr val="DDD3BA"/>
            </a:solidFill>
            <a:prstDash val="solid"/>
          </a:ln>
        </p:spPr>
      </p:sp>
      <p:sp>
        <p:nvSpPr>
          <p:cNvPr id="14" name="Text 11"/>
          <p:cNvSpPr/>
          <p:nvPr/>
        </p:nvSpPr>
        <p:spPr>
          <a:xfrm>
            <a:off x="1943100" y="6351508"/>
            <a:ext cx="2369820" cy="29610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Спортивний туризм</a:t>
            </a:r>
            <a:endParaRPr lang="en-US" sz="1850" dirty="0"/>
          </a:p>
        </p:txBody>
      </p:sp>
      <p:sp>
        <p:nvSpPr>
          <p:cNvPr id="15" name="Text 12"/>
          <p:cNvSpPr/>
          <p:nvPr/>
        </p:nvSpPr>
        <p:spPr>
          <a:xfrm>
            <a:off x="1943100" y="6761321"/>
            <a:ext cx="6537365" cy="606504"/>
          </a:xfrm>
          <a:prstGeom prst="rect">
            <a:avLst/>
          </a:prstGeom>
          <a:noFill/>
          <a:ln/>
        </p:spPr>
        <p:txBody>
          <a:bodyPr wrap="square" lIns="0" tIns="0" rIns="0" bIns="0" rtlCol="0" anchor="t"/>
          <a:lstStyle/>
          <a:p>
            <a:pPr algn="l" indent="0" marL="0">
              <a:lnSpc>
                <a:spcPts val="2350"/>
              </a:lnSpc>
              <a:buNone/>
            </a:pPr>
            <a:r>
              <a:rPr lang="en-US" sz="1450" dirty="0">
                <a:solidFill>
                  <a:srgbClr val="454240"/>
                </a:solidFill>
                <a:latin typeface="DM Sans" pitchFamily="34" charset="0"/>
                <a:ea typeface="DM Sans" pitchFamily="34" charset="-122"/>
                <a:cs typeface="DM Sans" pitchFamily="34" charset="-120"/>
              </a:rPr>
              <a:t>Розвиток спортивного туризму та проведення міжнародних змагань сприятиме популяризації України як спортивної держави.</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2025-02-25T10:53:31Z</dcterms:created>
  <dcterms:modified xsi:type="dcterms:W3CDTF">2025-02-25T10:53:31Z</dcterms:modified>
</cp:coreProperties>
</file>