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8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КОНТРОЛЬ ПАРАМЕТРІВ ПЛІВОК І ТЕХНОЛОГІЧНИХ РЕЖИМІВ ЇХНЬОГО </a:t>
            </a:r>
            <a:r>
              <a:rPr lang="ru-RU" dirty="0" smtClean="0"/>
              <a:t>НАНЕСЕННЯ</a:t>
            </a:r>
          </a:p>
          <a:p>
            <a:pPr marL="457200" indent="-457200">
              <a:buAutoNum type="arabicPeriod"/>
            </a:pP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 smtClean="0"/>
              <a:t>плівок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1">
                    <a:lumMod val="85000"/>
                  </a:schemeClr>
                </a:solidFill>
              </a:rPr>
              <a:t>Метод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</a:rPr>
              <a:t>мікрозважування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</a:rPr>
              <a:t> </a:t>
            </a:r>
            <a:endParaRPr lang="ru-RU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1">
                    <a:lumMod val="85000"/>
                  </a:schemeClr>
                </a:solidFill>
              </a:rPr>
              <a:t>Метод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</a:rPr>
              <a:t>багатопроменевої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</a:rPr>
              <a:t>інтерферометрії</a:t>
            </a:r>
            <a:endParaRPr lang="ru-RU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опору </a:t>
            </a:r>
            <a:r>
              <a:rPr lang="ru-RU" dirty="0" err="1"/>
              <a:t>плівок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1836" y="749808"/>
            <a:ext cx="7315200" cy="5751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Товщину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такими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розповсюдженими</a:t>
            </a:r>
            <a:r>
              <a:rPr lang="ru-RU" dirty="0"/>
              <a:t> методами як </a:t>
            </a:r>
            <a:r>
              <a:rPr lang="ru-RU" dirty="0" err="1">
                <a:solidFill>
                  <a:srgbClr val="FF0000"/>
                </a:solidFill>
              </a:rPr>
              <a:t>мікрозважування</a:t>
            </a:r>
            <a:r>
              <a:rPr lang="ru-RU" dirty="0"/>
              <a:t> і </a:t>
            </a:r>
            <a:r>
              <a:rPr lang="ru-RU" dirty="0" err="1">
                <a:solidFill>
                  <a:srgbClr val="FF0000"/>
                </a:solidFill>
              </a:rPr>
              <a:t>багатопроменева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інтерферометрія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Метод </a:t>
            </a:r>
            <a:r>
              <a:rPr lang="ru-RU" dirty="0" err="1">
                <a:solidFill>
                  <a:srgbClr val="FF0000"/>
                </a:solidFill>
              </a:rPr>
              <a:t>мікрозважування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 основному </a:t>
            </a:r>
            <a:r>
              <a:rPr lang="ru-RU" dirty="0" err="1"/>
              <a:t>використовується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гібридних</a:t>
            </a:r>
            <a:r>
              <a:rPr lang="ru-RU" dirty="0"/>
              <a:t> ІМС,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Dm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товщину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за формулою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/>
              <a:t>де </a:t>
            </a:r>
            <a:r>
              <a:rPr lang="ru-RU" dirty="0" err="1"/>
              <a:t>Fn</a:t>
            </a:r>
            <a:r>
              <a:rPr lang="ru-RU" dirty="0"/>
              <a:t> –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на </a:t>
            </a:r>
            <a:r>
              <a:rPr lang="ru-RU" dirty="0" err="1"/>
              <a:t>підкладці</a:t>
            </a:r>
            <a:r>
              <a:rPr lang="ru-RU" dirty="0"/>
              <a:t>; </a:t>
            </a:r>
            <a:r>
              <a:rPr lang="ru-RU" dirty="0" err="1"/>
              <a:t>ρм</a:t>
            </a:r>
            <a:r>
              <a:rPr lang="ru-RU" dirty="0"/>
              <a:t> –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нанесеної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нескладний</a:t>
            </a:r>
            <a:r>
              <a:rPr lang="ru-RU" dirty="0"/>
              <a:t>, але </a:t>
            </a:r>
            <a:r>
              <a:rPr lang="ru-RU" dirty="0" err="1"/>
              <a:t>вимагає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форма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простою, 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– у гарному </a:t>
            </a:r>
            <a:r>
              <a:rPr lang="ru-RU" dirty="0" err="1"/>
              <a:t>стані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на </a:t>
            </a:r>
            <a:r>
              <a:rPr lang="ru-RU" dirty="0" err="1"/>
              <a:t>точність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нанесеного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може </a:t>
            </a:r>
            <a:r>
              <a:rPr lang="ru-RU" dirty="0" err="1"/>
              <a:t>змінюватися</a:t>
            </a:r>
            <a:r>
              <a:rPr lang="ru-RU" dirty="0"/>
              <a:t> в залежності від умов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режимів</a:t>
            </a:r>
            <a:r>
              <a:rPr lang="ru-RU" dirty="0"/>
              <a:t> (</a:t>
            </a:r>
            <a:r>
              <a:rPr lang="ru-RU" dirty="0" err="1"/>
              <a:t>залишкового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, </a:t>
            </a:r>
            <a:r>
              <a:rPr lang="ru-RU" dirty="0" err="1"/>
              <a:t>забруднень</a:t>
            </a:r>
            <a:r>
              <a:rPr lang="ru-RU" dirty="0"/>
              <a:t> молекулами газу й </a:t>
            </a:r>
            <a:r>
              <a:rPr lang="ru-RU" dirty="0" err="1"/>
              <a:t>ін</a:t>
            </a:r>
            <a:r>
              <a:rPr lang="ru-RU" dirty="0"/>
              <a:t>.). При </a:t>
            </a:r>
            <a:r>
              <a:rPr lang="ru-RU" dirty="0" err="1"/>
              <a:t>вимірюванні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зважуванням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нанесеної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густині</a:t>
            </a:r>
            <a:r>
              <a:rPr lang="ru-RU" dirty="0"/>
              <a:t> </a:t>
            </a:r>
            <a:r>
              <a:rPr lang="ru-RU" dirty="0" err="1"/>
              <a:t>масивного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ефективною</a:t>
            </a:r>
            <a:r>
              <a:rPr lang="ru-RU" dirty="0"/>
              <a:t> </a:t>
            </a:r>
            <a:r>
              <a:rPr lang="ru-RU" dirty="0" err="1"/>
              <a:t>товщиною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товщину</a:t>
            </a:r>
            <a:r>
              <a:rPr lang="ru-RU" dirty="0"/>
              <a:t>, яку б мала </a:t>
            </a:r>
            <a:r>
              <a:rPr lang="ru-RU" dirty="0" err="1"/>
              <a:t>плівка</a:t>
            </a:r>
            <a:r>
              <a:rPr lang="ru-RU" dirty="0"/>
              <a:t>, </a:t>
            </a:r>
            <a:r>
              <a:rPr lang="ru-RU" dirty="0" err="1"/>
              <a:t>якби</a:t>
            </a:r>
            <a:r>
              <a:rPr lang="ru-RU" dirty="0"/>
              <a:t> вся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рівномірно</a:t>
            </a:r>
            <a:r>
              <a:rPr lang="ru-RU" dirty="0"/>
              <a:t> </a:t>
            </a:r>
            <a:r>
              <a:rPr lang="ru-RU" dirty="0" err="1"/>
              <a:t>розподілена</a:t>
            </a:r>
            <a:r>
              <a:rPr lang="ru-RU" dirty="0"/>
              <a:t> по </a:t>
            </a:r>
            <a:r>
              <a:rPr lang="ru-RU" dirty="0" err="1"/>
              <a:t>поверхні</a:t>
            </a:r>
            <a:r>
              <a:rPr lang="ru-RU" dirty="0"/>
              <a:t> з </a:t>
            </a:r>
            <a:r>
              <a:rPr lang="ru-RU" dirty="0" err="1"/>
              <a:t>густиною</a:t>
            </a:r>
            <a:r>
              <a:rPr lang="ru-RU" dirty="0"/>
              <a:t>, </a:t>
            </a:r>
            <a:r>
              <a:rPr lang="ru-RU" dirty="0" err="1"/>
              <a:t>рівною</a:t>
            </a:r>
            <a:r>
              <a:rPr lang="ru-RU" dirty="0"/>
              <a:t> </a:t>
            </a:r>
            <a:r>
              <a:rPr lang="ru-RU" dirty="0" err="1"/>
              <a:t>густині</a:t>
            </a:r>
            <a:r>
              <a:rPr lang="ru-RU" dirty="0"/>
              <a:t> </a:t>
            </a:r>
            <a:r>
              <a:rPr lang="ru-RU" dirty="0" err="1"/>
              <a:t>масивної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Чутливість</a:t>
            </a:r>
            <a:r>
              <a:rPr lang="ru-RU" dirty="0"/>
              <a:t> методу </a:t>
            </a:r>
            <a:r>
              <a:rPr lang="ru-RU" dirty="0" err="1"/>
              <a:t>зважування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1–10 мкм/м 2 і </a:t>
            </a:r>
            <a:r>
              <a:rPr lang="ru-RU" dirty="0" err="1"/>
              <a:t>залежить</a:t>
            </a:r>
            <a:r>
              <a:rPr lang="ru-RU" dirty="0"/>
              <a:t> від </a:t>
            </a:r>
            <a:r>
              <a:rPr lang="ru-RU" dirty="0" err="1"/>
              <a:t>чутливості</a:t>
            </a:r>
            <a:r>
              <a:rPr lang="ru-RU" dirty="0"/>
              <a:t> ваг і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на </a:t>
            </a:r>
            <a:r>
              <a:rPr lang="ru-RU" dirty="0" err="1"/>
              <a:t>підкладці</a:t>
            </a:r>
            <a:r>
              <a:rPr lang="ru-RU" dirty="0"/>
              <a:t> </a:t>
            </a:r>
            <a:r>
              <a:rPr lang="ru-RU" dirty="0" err="1"/>
              <a:t>Fп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397" y="2164080"/>
            <a:ext cx="986790" cy="60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830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Метод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</a:rPr>
              <a:t>багатопроме-невої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інтерферометрії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2964" y="-92520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Метод </a:t>
            </a:r>
            <a:r>
              <a:rPr lang="ru-RU" dirty="0" err="1">
                <a:solidFill>
                  <a:srgbClr val="FF0000"/>
                </a:solidFill>
              </a:rPr>
              <a:t>багатопроменевої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інтерферометрії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для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непрозорих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спостереженні</a:t>
            </a:r>
            <a:r>
              <a:rPr lang="ru-RU" dirty="0"/>
              <a:t> в </a:t>
            </a:r>
            <a:r>
              <a:rPr lang="ru-RU" dirty="0" err="1"/>
              <a:t>мікроскоп</a:t>
            </a:r>
            <a:r>
              <a:rPr lang="ru-RU" dirty="0"/>
              <a:t> </a:t>
            </a:r>
            <a:r>
              <a:rPr lang="ru-RU" dirty="0" err="1"/>
              <a:t>інтерференційних</a:t>
            </a:r>
            <a:r>
              <a:rPr lang="ru-RU" dirty="0"/>
              <a:t> </a:t>
            </a:r>
            <a:r>
              <a:rPr lang="ru-RU" dirty="0" err="1"/>
              <a:t>смуг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при </a:t>
            </a:r>
            <a:r>
              <a:rPr lang="ru-RU" dirty="0" err="1"/>
              <a:t>розгляді</a:t>
            </a:r>
            <a:r>
              <a:rPr lang="ru-RU" dirty="0"/>
              <a:t> в </a:t>
            </a:r>
            <a:r>
              <a:rPr lang="ru-RU" dirty="0" err="1"/>
              <a:t>монохроматичному</a:t>
            </a:r>
            <a:r>
              <a:rPr lang="ru-RU" dirty="0"/>
              <a:t> </a:t>
            </a:r>
            <a:r>
              <a:rPr lang="ru-RU" dirty="0" err="1"/>
              <a:t>світлі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поверхонь</a:t>
            </a:r>
            <a:r>
              <a:rPr lang="ru-RU" dirty="0"/>
              <a:t>,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кутом одна до </a:t>
            </a:r>
            <a:r>
              <a:rPr lang="ru-RU" dirty="0" err="1"/>
              <a:t>одної</a:t>
            </a:r>
            <a:r>
              <a:rPr lang="ru-RU" dirty="0"/>
              <a:t>. Перед </a:t>
            </a:r>
            <a:r>
              <a:rPr lang="ru-RU" dirty="0" err="1"/>
              <a:t>вимірюванням</a:t>
            </a:r>
            <a:r>
              <a:rPr lang="ru-RU" dirty="0"/>
              <a:t> </a:t>
            </a:r>
            <a:r>
              <a:rPr lang="ru-RU" dirty="0" err="1"/>
              <a:t>одержують</a:t>
            </a:r>
            <a:r>
              <a:rPr lang="ru-RU" dirty="0"/>
              <a:t> на </a:t>
            </a:r>
            <a:r>
              <a:rPr lang="ru-RU" dirty="0" err="1"/>
              <a:t>зразку</a:t>
            </a:r>
            <a:r>
              <a:rPr lang="ru-RU" dirty="0"/>
              <a:t> так </a:t>
            </a:r>
            <a:r>
              <a:rPr lang="ru-RU" dirty="0" err="1"/>
              <a:t>звану</a:t>
            </a:r>
            <a:r>
              <a:rPr lang="ru-RU" dirty="0"/>
              <a:t> </a:t>
            </a:r>
            <a:r>
              <a:rPr lang="ru-RU" dirty="0" err="1"/>
              <a:t>сходинку</a:t>
            </a:r>
            <a:r>
              <a:rPr lang="ru-RU" dirty="0"/>
              <a:t> – </a:t>
            </a:r>
            <a:r>
              <a:rPr lang="ru-RU" dirty="0" err="1"/>
              <a:t>різку</a:t>
            </a:r>
            <a:r>
              <a:rPr lang="ru-RU" dirty="0"/>
              <a:t> </a:t>
            </a:r>
            <a:r>
              <a:rPr lang="ru-RU" dirty="0" err="1"/>
              <a:t>бічну</a:t>
            </a:r>
            <a:r>
              <a:rPr lang="ru-RU" dirty="0"/>
              <a:t> межу </a:t>
            </a:r>
            <a:r>
              <a:rPr lang="ru-RU" dirty="0" err="1"/>
              <a:t>плівки</a:t>
            </a:r>
            <a:r>
              <a:rPr lang="ru-RU" dirty="0"/>
              <a:t> на </a:t>
            </a:r>
            <a:r>
              <a:rPr lang="ru-RU" dirty="0" err="1"/>
              <a:t>підкладці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маскують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 при </a:t>
            </a:r>
            <a:r>
              <a:rPr lang="ru-RU" dirty="0" err="1"/>
              <a:t>напиленні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хімічно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нанесеної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У </a:t>
            </a:r>
            <a:r>
              <a:rPr lang="ru-RU" dirty="0" err="1"/>
              <a:t>мікроскоп</a:t>
            </a:r>
            <a:r>
              <a:rPr lang="ru-RU" dirty="0"/>
              <a:t> </a:t>
            </a:r>
            <a:r>
              <a:rPr lang="ru-RU" dirty="0" err="1"/>
              <a:t>спостерігають</a:t>
            </a:r>
            <a:r>
              <a:rPr lang="ru-RU" dirty="0"/>
              <a:t> </a:t>
            </a:r>
            <a:r>
              <a:rPr lang="ru-RU" dirty="0" err="1"/>
              <a:t>зсув</a:t>
            </a:r>
            <a:r>
              <a:rPr lang="ru-RU" dirty="0"/>
              <a:t> </a:t>
            </a:r>
            <a:r>
              <a:rPr lang="ru-RU" dirty="0" err="1"/>
              <a:t>інтерференційних</a:t>
            </a:r>
            <a:r>
              <a:rPr lang="ru-RU" dirty="0"/>
              <a:t> </a:t>
            </a:r>
            <a:r>
              <a:rPr lang="ru-RU" dirty="0" err="1" smtClean="0"/>
              <a:t>смуг</a:t>
            </a:r>
            <a:r>
              <a:rPr lang="ru-RU" dirty="0" smtClean="0"/>
              <a:t>. </a:t>
            </a:r>
            <a:r>
              <a:rPr lang="ru-RU" dirty="0" err="1"/>
              <a:t>Світлі</a:t>
            </a:r>
            <a:r>
              <a:rPr lang="ru-RU" dirty="0"/>
              <a:t> і </a:t>
            </a:r>
            <a:r>
              <a:rPr lang="ru-RU" dirty="0" err="1"/>
              <a:t>темні</a:t>
            </a:r>
            <a:r>
              <a:rPr lang="ru-RU" dirty="0"/>
              <a:t> </a:t>
            </a:r>
            <a:r>
              <a:rPr lang="ru-RU" dirty="0" err="1"/>
              <a:t>інтерференційні</a:t>
            </a:r>
            <a:r>
              <a:rPr lang="ru-RU" dirty="0"/>
              <a:t> </a:t>
            </a:r>
            <a:r>
              <a:rPr lang="ru-RU" dirty="0" err="1"/>
              <a:t>смуги</a:t>
            </a:r>
            <a:r>
              <a:rPr lang="ru-RU" dirty="0"/>
              <a:t> </a:t>
            </a:r>
            <a:r>
              <a:rPr lang="ru-RU" dirty="0" err="1"/>
              <a:t>чергуються</a:t>
            </a:r>
            <a:r>
              <a:rPr lang="ru-RU" dirty="0"/>
              <a:t> з </a:t>
            </a:r>
            <a:r>
              <a:rPr lang="ru-RU" dirty="0" err="1"/>
              <a:t>кроком</a:t>
            </a:r>
            <a:r>
              <a:rPr lang="ru-RU" dirty="0"/>
              <a:t> L на </a:t>
            </a:r>
            <a:r>
              <a:rPr lang="ru-RU" dirty="0" err="1"/>
              <a:t>поверхні</a:t>
            </a:r>
            <a:r>
              <a:rPr lang="ru-RU" dirty="0"/>
              <a:t> як </a:t>
            </a:r>
            <a:r>
              <a:rPr lang="ru-RU" dirty="0" err="1"/>
              <a:t>плівки</a:t>
            </a:r>
            <a:r>
              <a:rPr lang="ru-RU" dirty="0"/>
              <a:t>, так і </a:t>
            </a:r>
            <a:r>
              <a:rPr lang="ru-RU" dirty="0" err="1"/>
              <a:t>підкладки</a:t>
            </a:r>
            <a:r>
              <a:rPr lang="ru-RU" dirty="0"/>
              <a:t> й </a:t>
            </a:r>
            <a:r>
              <a:rPr lang="ru-RU" dirty="0" err="1"/>
              <a:t>зсуваються</a:t>
            </a:r>
            <a:r>
              <a:rPr lang="ru-RU" dirty="0"/>
              <a:t> одна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 на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плівка</a:t>
            </a:r>
            <a:r>
              <a:rPr lang="ru-RU" dirty="0"/>
              <a:t> – </a:t>
            </a:r>
            <a:r>
              <a:rPr lang="ru-RU" dirty="0" err="1"/>
              <a:t>підкладка</a:t>
            </a:r>
            <a:r>
              <a:rPr lang="ru-RU" dirty="0"/>
              <a:t> на </a:t>
            </a:r>
            <a:r>
              <a:rPr lang="ru-RU" dirty="0" err="1"/>
              <a:t>значення</a:t>
            </a:r>
            <a:r>
              <a:rPr lang="ru-RU" dirty="0"/>
              <a:t> l. </a:t>
            </a:r>
            <a:r>
              <a:rPr lang="ru-RU" dirty="0" err="1"/>
              <a:t>Вимірюючи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мікроінтерференційного</a:t>
            </a:r>
            <a:r>
              <a:rPr lang="ru-RU" dirty="0"/>
              <a:t> </a:t>
            </a:r>
            <a:r>
              <a:rPr lang="ru-RU" dirty="0" err="1"/>
              <a:t>мікроскопа</a:t>
            </a:r>
            <a:r>
              <a:rPr lang="ru-RU" dirty="0"/>
              <a:t> </a:t>
            </a:r>
            <a:r>
              <a:rPr lang="ru-RU" dirty="0" err="1"/>
              <a:t>зсув</a:t>
            </a:r>
            <a:r>
              <a:rPr lang="ru-RU" dirty="0"/>
              <a:t> </a:t>
            </a:r>
            <a:r>
              <a:rPr lang="ru-RU" dirty="0" err="1"/>
              <a:t>якої-небудь</a:t>
            </a:r>
            <a:r>
              <a:rPr lang="ru-RU" dirty="0"/>
              <a:t> </a:t>
            </a:r>
            <a:r>
              <a:rPr lang="ru-RU" dirty="0" err="1"/>
              <a:t>визначеної</a:t>
            </a:r>
            <a:r>
              <a:rPr lang="ru-RU" dirty="0"/>
              <a:t> </a:t>
            </a:r>
            <a:r>
              <a:rPr lang="ru-RU" dirty="0" err="1"/>
              <a:t>смуги</a:t>
            </a:r>
            <a:r>
              <a:rPr lang="ru-RU" dirty="0"/>
              <a:t>, </a:t>
            </a:r>
            <a:r>
              <a:rPr lang="ru-RU" dirty="0" err="1"/>
              <a:t>розраховують</a:t>
            </a:r>
            <a:r>
              <a:rPr lang="ru-RU" dirty="0"/>
              <a:t> </a:t>
            </a:r>
            <a:r>
              <a:rPr lang="ru-RU" dirty="0" err="1"/>
              <a:t>товщину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за формулою: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746" y="4126102"/>
            <a:ext cx="1170940" cy="601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692" y="4426775"/>
            <a:ext cx="2341601" cy="23052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174293" y="4809125"/>
            <a:ext cx="298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Зсув</a:t>
            </a:r>
            <a:r>
              <a:rPr lang="ru-RU" dirty="0"/>
              <a:t> </a:t>
            </a:r>
            <a:r>
              <a:rPr lang="ru-RU" dirty="0" err="1"/>
              <a:t>інтерференційних</a:t>
            </a:r>
            <a:r>
              <a:rPr lang="ru-RU" dirty="0"/>
              <a:t> </a:t>
            </a:r>
            <a:r>
              <a:rPr lang="ru-RU" dirty="0" err="1"/>
              <a:t>смуг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71245" y="5254688"/>
            <a:ext cx="56306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довжина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монохроматичного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світла,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0,54 мкм; L –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крок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сусідніми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інтерференційними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смугами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l –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зсув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інтерференційної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Точність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вимірювання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товщини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15–30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43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опору </a:t>
            </a:r>
            <a:r>
              <a:rPr lang="ru-RU" dirty="0" err="1"/>
              <a:t>плівок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</a:t>
            </a:r>
            <a:r>
              <a:rPr lang="ru-RU" dirty="0" err="1"/>
              <a:t>резистивним</a:t>
            </a:r>
            <a:r>
              <a:rPr lang="ru-RU" dirty="0"/>
              <a:t> датчиком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вимірювальним</a:t>
            </a:r>
            <a:r>
              <a:rPr lang="ru-RU" dirty="0"/>
              <a:t> </a:t>
            </a:r>
            <a:r>
              <a:rPr lang="ru-RU" dirty="0" err="1"/>
              <a:t>приладом</a:t>
            </a:r>
            <a:r>
              <a:rPr lang="ru-RU" dirty="0"/>
              <a:t>. В основному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застосовують</a:t>
            </a:r>
            <a:r>
              <a:rPr lang="ru-RU" dirty="0"/>
              <a:t> при </a:t>
            </a:r>
            <a:r>
              <a:rPr lang="ru-RU" dirty="0" err="1"/>
              <a:t>контролі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резисторів</a:t>
            </a:r>
            <a:r>
              <a:rPr lang="ru-RU" dirty="0"/>
              <a:t> </a:t>
            </a:r>
            <a:r>
              <a:rPr lang="ru-RU" dirty="0" err="1"/>
              <a:t>гібридних</a:t>
            </a:r>
            <a:r>
              <a:rPr lang="ru-RU" dirty="0"/>
              <a:t> ІМС і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заснований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. </a:t>
            </a:r>
            <a:r>
              <a:rPr lang="ru-RU" dirty="0" err="1"/>
              <a:t>Зсув</a:t>
            </a:r>
            <a:r>
              <a:rPr lang="ru-RU" dirty="0"/>
              <a:t> </a:t>
            </a:r>
            <a:r>
              <a:rPr lang="ru-RU" dirty="0" err="1"/>
              <a:t>інтерференційних</a:t>
            </a:r>
            <a:r>
              <a:rPr lang="ru-RU" dirty="0"/>
              <a:t> </a:t>
            </a:r>
            <a:r>
              <a:rPr lang="ru-RU" dirty="0" err="1"/>
              <a:t>смуг</a:t>
            </a:r>
            <a:r>
              <a:rPr lang="ru-RU" dirty="0"/>
              <a:t>  росту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. Це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при </a:t>
            </a:r>
            <a:r>
              <a:rPr lang="ru-RU" dirty="0" err="1"/>
              <a:t>нанесенні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, а при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номінальної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припинити</a:t>
            </a:r>
            <a:r>
              <a:rPr lang="ru-RU" dirty="0"/>
              <a:t> </a:t>
            </a:r>
            <a:r>
              <a:rPr lang="ru-RU" dirty="0" err="1" smtClean="0"/>
              <a:t>процес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100" y="4743767"/>
            <a:ext cx="2350135" cy="16681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559296" y="5154750"/>
            <a:ext cx="3910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Рис. </a:t>
            </a:r>
            <a:r>
              <a:rPr lang="ru-RU" dirty="0" smtClean="0"/>
              <a:t> </a:t>
            </a:r>
            <a:r>
              <a:rPr lang="ru-RU" dirty="0" err="1"/>
              <a:t>Вимірювання</a:t>
            </a:r>
            <a:r>
              <a:rPr lang="ru-RU" dirty="0"/>
              <a:t> опору </a:t>
            </a:r>
            <a:r>
              <a:rPr lang="ru-RU" dirty="0" err="1"/>
              <a:t>нанесеної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методом резистивного датчика: 1, 3 – </a:t>
            </a:r>
            <a:r>
              <a:rPr lang="ru-RU" dirty="0" err="1"/>
              <a:t>контрольна</a:t>
            </a:r>
            <a:r>
              <a:rPr lang="ru-RU" dirty="0"/>
              <a:t> і </a:t>
            </a:r>
            <a:r>
              <a:rPr lang="ru-RU" dirty="0" err="1"/>
              <a:t>робоча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, 2 – </a:t>
            </a:r>
            <a:r>
              <a:rPr lang="ru-RU" dirty="0" err="1"/>
              <a:t>контакти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577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адгезії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566928"/>
            <a:ext cx="7661316" cy="59710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Зчеплення</a:t>
            </a:r>
            <a:r>
              <a:rPr lang="ru-RU" dirty="0"/>
              <a:t> </a:t>
            </a:r>
            <a:r>
              <a:rPr lang="ru-RU" dirty="0" err="1"/>
              <a:t>поверхонь</a:t>
            </a:r>
            <a:r>
              <a:rPr lang="ru-RU" dirty="0"/>
              <a:t> </a:t>
            </a:r>
            <a:r>
              <a:rPr lang="ru-RU" dirty="0" err="1"/>
              <a:t>різнорідних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 називають </a:t>
            </a:r>
            <a:r>
              <a:rPr lang="ru-RU" dirty="0" err="1"/>
              <a:t>адгезією</a:t>
            </a:r>
            <a:r>
              <a:rPr lang="ru-RU" dirty="0"/>
              <a:t>. </a:t>
            </a:r>
            <a:r>
              <a:rPr lang="ru-RU" dirty="0" err="1"/>
              <a:t>Адгезія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до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від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і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осідання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від </a:t>
            </a:r>
            <a:r>
              <a:rPr lang="ru-RU" dirty="0" err="1"/>
              <a:t>чистоти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і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. В </a:t>
            </a:r>
            <a:r>
              <a:rPr lang="ru-RU" dirty="0" err="1"/>
              <a:t>даний</a:t>
            </a:r>
            <a:r>
              <a:rPr lang="ru-RU" dirty="0"/>
              <a:t> час не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доступних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високоточного</a:t>
            </a:r>
            <a:r>
              <a:rPr lang="ru-RU" dirty="0"/>
              <a:t> </a:t>
            </a:r>
            <a:r>
              <a:rPr lang="ru-RU" dirty="0" err="1"/>
              <a:t>виміру</a:t>
            </a:r>
            <a:r>
              <a:rPr lang="ru-RU" dirty="0"/>
              <a:t> </a:t>
            </a:r>
            <a:r>
              <a:rPr lang="ru-RU" dirty="0" err="1"/>
              <a:t>адгезії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до </a:t>
            </a:r>
            <a:r>
              <a:rPr lang="ru-RU" dirty="0" err="1"/>
              <a:t>підкладок</a:t>
            </a:r>
            <a:r>
              <a:rPr lang="ru-RU" dirty="0"/>
              <a:t>. Тому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порівняльний</a:t>
            </a:r>
            <a:r>
              <a:rPr lang="ru-RU" dirty="0"/>
              <a:t> контроль,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відриву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від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напаяним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металевим</a:t>
            </a:r>
            <a:r>
              <a:rPr lang="ru-RU" dirty="0"/>
              <a:t> </a:t>
            </a:r>
            <a:r>
              <a:rPr lang="ru-RU" dirty="0" err="1"/>
              <a:t>циліндром</a:t>
            </a:r>
            <a:r>
              <a:rPr lang="ru-RU" dirty="0"/>
              <a:t>. У центрі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торця</a:t>
            </a:r>
            <a:r>
              <a:rPr lang="ru-RU" dirty="0"/>
              <a:t> </a:t>
            </a:r>
            <a:r>
              <a:rPr lang="ru-RU" dirty="0" err="1"/>
              <a:t>циліндра</a:t>
            </a:r>
            <a:r>
              <a:rPr lang="ru-RU" dirty="0"/>
              <a:t> </a:t>
            </a:r>
            <a:r>
              <a:rPr lang="ru-RU" dirty="0" err="1"/>
              <a:t>закріплюють</a:t>
            </a:r>
            <a:r>
              <a:rPr lang="ru-RU" dirty="0"/>
              <a:t> </a:t>
            </a:r>
            <a:r>
              <a:rPr lang="ru-RU" dirty="0" err="1"/>
              <a:t>гнучкий</a:t>
            </a:r>
            <a:r>
              <a:rPr lang="ru-RU" dirty="0"/>
              <a:t> тросик, </a:t>
            </a:r>
            <a:r>
              <a:rPr lang="ru-RU" dirty="0" err="1"/>
              <a:t>зв’язаний</a:t>
            </a:r>
            <a:r>
              <a:rPr lang="ru-RU" dirty="0"/>
              <a:t> через </a:t>
            </a:r>
            <a:r>
              <a:rPr lang="ru-RU" dirty="0" err="1"/>
              <a:t>важіль</a:t>
            </a:r>
            <a:r>
              <a:rPr lang="ru-RU" dirty="0"/>
              <a:t> з чашкою ваг. </a:t>
            </a:r>
            <a:r>
              <a:rPr lang="ru-RU" dirty="0" err="1"/>
              <a:t>Щоб</a:t>
            </a:r>
            <a:r>
              <a:rPr lang="ru-RU" dirty="0"/>
              <a:t> за </a:t>
            </a:r>
            <a:r>
              <a:rPr lang="ru-RU" dirty="0" err="1"/>
              <a:t>зусиллям</a:t>
            </a:r>
            <a:r>
              <a:rPr lang="ru-RU" dirty="0"/>
              <a:t> </a:t>
            </a:r>
            <a:r>
              <a:rPr lang="ru-RU" dirty="0" err="1"/>
              <a:t>відриву</a:t>
            </a:r>
            <a:r>
              <a:rPr lang="ru-RU" dirty="0"/>
              <a:t> Р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адгезію</a:t>
            </a:r>
            <a:r>
              <a:rPr lang="ru-RU" dirty="0"/>
              <a:t> </a:t>
            </a:r>
            <a:r>
              <a:rPr lang="ru-RU" dirty="0" err="1"/>
              <a:t>Ga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точно знати </a:t>
            </a:r>
            <a:r>
              <a:rPr lang="ru-RU" dirty="0" err="1"/>
              <a:t>площу</a:t>
            </a:r>
            <a:r>
              <a:rPr lang="ru-RU" dirty="0"/>
              <a:t> контакту </a:t>
            </a:r>
            <a:r>
              <a:rPr lang="ru-RU" dirty="0" err="1"/>
              <a:t>Fy</a:t>
            </a:r>
            <a:r>
              <a:rPr lang="ru-RU" dirty="0"/>
              <a:t> і </a:t>
            </a:r>
            <a:r>
              <a:rPr lang="ru-RU" dirty="0" err="1"/>
              <a:t>виключити</a:t>
            </a:r>
            <a:r>
              <a:rPr lang="ru-RU" dirty="0"/>
              <a:t> </a:t>
            </a:r>
            <a:r>
              <a:rPr lang="ru-RU" dirty="0" err="1"/>
              <a:t>перекіс</a:t>
            </a:r>
            <a:r>
              <a:rPr lang="ru-RU" dirty="0"/>
              <a:t> </a:t>
            </a:r>
            <a:r>
              <a:rPr lang="ru-RU" dirty="0" err="1"/>
              <a:t>циліндра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нерівномірний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по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Зазвичай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торця</a:t>
            </a:r>
            <a:r>
              <a:rPr lang="ru-RU" dirty="0"/>
              <a:t> </a:t>
            </a:r>
            <a:r>
              <a:rPr lang="ru-RU" dirty="0" err="1"/>
              <a:t>циліндра</a:t>
            </a:r>
            <a:r>
              <a:rPr lang="ru-RU" dirty="0"/>
              <a:t> близько 1 мм </a:t>
            </a:r>
            <a:r>
              <a:rPr lang="ru-RU" baseline="30000" dirty="0"/>
              <a:t>2</a:t>
            </a:r>
            <a:r>
              <a:rPr lang="ru-RU" dirty="0"/>
              <a:t> . Для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надійних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вимірювати</a:t>
            </a:r>
            <a:r>
              <a:rPr lang="ru-RU" dirty="0"/>
              <a:t> </a:t>
            </a:r>
            <a:r>
              <a:rPr lang="ru-RU" dirty="0" err="1"/>
              <a:t>адгезію</a:t>
            </a:r>
            <a:r>
              <a:rPr lang="ru-RU" dirty="0"/>
              <a:t> кілька </a:t>
            </a:r>
            <a:r>
              <a:rPr lang="ru-RU" dirty="0" err="1"/>
              <a:t>разів</a:t>
            </a:r>
            <a:r>
              <a:rPr lang="ru-RU" dirty="0"/>
              <a:t>, </a:t>
            </a:r>
            <a:r>
              <a:rPr lang="ru-RU" dirty="0" err="1"/>
              <a:t>контролюючи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відбувся</a:t>
            </a:r>
            <a:r>
              <a:rPr lang="ru-RU" dirty="0"/>
              <a:t> </a:t>
            </a:r>
            <a:r>
              <a:rPr lang="ru-RU" dirty="0" err="1"/>
              <a:t>відрив</a:t>
            </a:r>
            <a:r>
              <a:rPr lang="ru-RU" dirty="0"/>
              <a:t> в </a:t>
            </a:r>
            <a:r>
              <a:rPr lang="ru-RU" dirty="0" err="1"/>
              <a:t>місці</a:t>
            </a:r>
            <a:r>
              <a:rPr lang="ru-RU" dirty="0"/>
              <a:t> спаю і </a:t>
            </a:r>
            <a:r>
              <a:rPr lang="ru-RU" dirty="0" err="1"/>
              <a:t>чи</a:t>
            </a:r>
            <a:r>
              <a:rPr lang="ru-RU" dirty="0"/>
              <a:t> не </a:t>
            </a:r>
            <a:r>
              <a:rPr lang="ru-RU" dirty="0" err="1"/>
              <a:t>розчинилася</a:t>
            </a:r>
            <a:r>
              <a:rPr lang="ru-RU" dirty="0"/>
              <a:t> </a:t>
            </a:r>
            <a:r>
              <a:rPr lang="ru-RU" dirty="0" err="1"/>
              <a:t>плівка</a:t>
            </a:r>
            <a:r>
              <a:rPr lang="ru-RU" dirty="0"/>
              <a:t> в </a:t>
            </a:r>
            <a:r>
              <a:rPr lang="ru-RU" dirty="0" err="1"/>
              <a:t>припої</a:t>
            </a:r>
            <a:r>
              <a:rPr lang="ru-RU" dirty="0"/>
              <a:t>.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– контроль </a:t>
            </a:r>
            <a:r>
              <a:rPr lang="ru-RU" dirty="0" err="1"/>
              <a:t>адгезії</a:t>
            </a:r>
            <a:r>
              <a:rPr lang="ru-RU" dirty="0"/>
              <a:t> </a:t>
            </a:r>
            <a:r>
              <a:rPr lang="ru-RU" dirty="0" err="1"/>
              <a:t>металевих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за </a:t>
            </a:r>
            <a:r>
              <a:rPr lang="ru-RU" dirty="0" err="1"/>
              <a:t>відривом</a:t>
            </a:r>
            <a:r>
              <a:rPr lang="ru-RU" dirty="0"/>
              <a:t> від </a:t>
            </a:r>
            <a:r>
              <a:rPr lang="ru-RU" dirty="0" err="1"/>
              <a:t>підкладки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тонкого золотого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алюмінієвого</a:t>
            </a:r>
            <a:r>
              <a:rPr lang="ru-RU" dirty="0"/>
              <a:t> дроту,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приєднується</a:t>
            </a:r>
            <a:r>
              <a:rPr lang="ru-RU" dirty="0"/>
              <a:t> до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термокомпресією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контакту </a:t>
            </a:r>
            <a:r>
              <a:rPr lang="ru-RU" dirty="0" err="1"/>
              <a:t>складає</a:t>
            </a:r>
            <a:r>
              <a:rPr lang="ru-RU" dirty="0"/>
              <a:t> 50–200 мкм</a:t>
            </a:r>
            <a:r>
              <a:rPr lang="ru-RU" baseline="30000" dirty="0"/>
              <a:t>2</a:t>
            </a:r>
            <a:r>
              <a:rPr lang="ru-RU" dirty="0"/>
              <a:t>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точно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адгезію</a:t>
            </a:r>
            <a:r>
              <a:rPr lang="ru-RU" dirty="0"/>
              <a:t> локальних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09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розповсюджений</a:t>
            </a:r>
            <a:r>
              <a:rPr lang="ru-RU" dirty="0"/>
              <a:t> контроль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методом </a:t>
            </a:r>
            <a:r>
              <a:rPr lang="ru-RU" dirty="0" err="1"/>
              <a:t>кварцового</a:t>
            </a:r>
            <a:r>
              <a:rPr lang="ru-RU" dirty="0"/>
              <a:t> датчика,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називають резонансно-</a:t>
            </a:r>
            <a:r>
              <a:rPr lang="ru-RU" dirty="0" err="1"/>
              <a:t>частотним</a:t>
            </a:r>
            <a:r>
              <a:rPr lang="ru-RU" dirty="0"/>
              <a:t>. Як датчик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методі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включений у контур генератора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кварцовий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. 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кварцового</a:t>
            </a:r>
            <a:r>
              <a:rPr lang="ru-RU" dirty="0"/>
              <a:t> датчика </a:t>
            </a:r>
            <a:r>
              <a:rPr lang="ru-RU" dirty="0" err="1"/>
              <a:t>заснований</a:t>
            </a:r>
            <a:r>
              <a:rPr lang="ru-RU" dirty="0"/>
              <a:t> на залежності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генерованих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від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кварцового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при </a:t>
            </a:r>
            <a:r>
              <a:rPr lang="ru-RU" dirty="0" err="1" smtClean="0"/>
              <a:t>нанесенні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кварцового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резонансна</a:t>
            </a:r>
            <a:r>
              <a:rPr lang="ru-RU" dirty="0"/>
              <a:t> частота </a:t>
            </a:r>
            <a:r>
              <a:rPr lang="ru-RU" dirty="0" err="1"/>
              <a:t>падає</a:t>
            </a:r>
            <a:r>
              <a:rPr lang="ru-RU" dirty="0"/>
              <a:t>. Для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залежності </a:t>
            </a:r>
            <a:r>
              <a:rPr lang="ru-RU" dirty="0" err="1"/>
              <a:t>частоти</a:t>
            </a:r>
            <a:r>
              <a:rPr lang="ru-RU" dirty="0"/>
              <a:t> від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нанесеної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справедливе</a:t>
            </a:r>
            <a:r>
              <a:rPr lang="ru-RU" dirty="0"/>
              <a:t> </a:t>
            </a:r>
            <a:r>
              <a:rPr lang="ru-RU" dirty="0" err="1"/>
              <a:t>наступне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/>
              <a:t>де </a:t>
            </a:r>
            <a:r>
              <a:rPr lang="en-US" dirty="0"/>
              <a:t>m0 </a:t>
            </a:r>
            <a:r>
              <a:rPr lang="ru-RU" dirty="0"/>
              <a:t>і </a:t>
            </a:r>
            <a:r>
              <a:rPr lang="en-US" dirty="0"/>
              <a:t>f0 – </a:t>
            </a:r>
            <a:r>
              <a:rPr lang="ru-RU" dirty="0" err="1"/>
              <a:t>маса</a:t>
            </a:r>
            <a:r>
              <a:rPr lang="ru-RU" dirty="0"/>
              <a:t> і </a:t>
            </a:r>
            <a:r>
              <a:rPr lang="ru-RU" dirty="0" err="1"/>
              <a:t>резонансна</a:t>
            </a:r>
            <a:r>
              <a:rPr lang="ru-RU" dirty="0"/>
              <a:t> частота </a:t>
            </a:r>
            <a:r>
              <a:rPr lang="ru-RU" dirty="0" err="1"/>
              <a:t>кварцового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до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; </a:t>
            </a:r>
            <a:r>
              <a:rPr lang="en-US" dirty="0" err="1"/>
              <a:t>Dm</a:t>
            </a:r>
            <a:r>
              <a:rPr lang="en-US" dirty="0"/>
              <a:t> </a:t>
            </a:r>
            <a:r>
              <a:rPr lang="ru-RU" dirty="0"/>
              <a:t>і </a:t>
            </a:r>
            <a:r>
              <a:rPr lang="en-US" dirty="0" err="1"/>
              <a:t>Df</a:t>
            </a:r>
            <a:r>
              <a:rPr lang="en-US" dirty="0"/>
              <a:t> –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кварцового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і </a:t>
            </a:r>
            <a:r>
              <a:rPr lang="ru-RU" dirty="0" err="1"/>
              <a:t>резонансної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Таким чином, за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(</a:t>
            </a:r>
            <a:r>
              <a:rPr lang="ru-RU" dirty="0" err="1"/>
              <a:t>зсуву</a:t>
            </a:r>
            <a:r>
              <a:rPr lang="ru-RU" dirty="0"/>
              <a:t>) </a:t>
            </a:r>
            <a:r>
              <a:rPr lang="ru-RU" dirty="0" err="1"/>
              <a:t>резонансної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, яка </a:t>
            </a:r>
            <a:r>
              <a:rPr lang="ru-RU" dirty="0" err="1"/>
              <a:t>фіксується</a:t>
            </a:r>
            <a:r>
              <a:rPr lang="ru-RU" dirty="0"/>
              <a:t> </a:t>
            </a:r>
            <a:r>
              <a:rPr lang="ru-RU" dirty="0" err="1"/>
              <a:t>вимірювальним</a:t>
            </a:r>
            <a:r>
              <a:rPr lang="ru-RU" dirty="0"/>
              <a:t> </a:t>
            </a:r>
            <a:r>
              <a:rPr lang="ru-RU" dirty="0" err="1"/>
              <a:t>приладом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росту </a:t>
            </a:r>
            <a:r>
              <a:rPr lang="ru-RU" dirty="0" err="1"/>
              <a:t>плівки</a:t>
            </a:r>
            <a:r>
              <a:rPr lang="ru-RU" dirty="0"/>
              <a:t>.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503" y="3332226"/>
            <a:ext cx="11620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65577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1637</TotalTime>
  <Words>781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Corbel</vt:lpstr>
      <vt:lpstr>Times New Roman</vt:lpstr>
      <vt:lpstr>Wingdings 2</vt:lpstr>
      <vt:lpstr>Рамка</vt:lpstr>
      <vt:lpstr>Фізика тонких плівок</vt:lpstr>
      <vt:lpstr>ЛЕКЦІЯ 8</vt:lpstr>
      <vt:lpstr>Вимірювання товщини плівок</vt:lpstr>
      <vt:lpstr>Метод багатопроме-невої інтерферометрії</vt:lpstr>
      <vt:lpstr>Вимірювання електричного опору плівок</vt:lpstr>
      <vt:lpstr>Вимірювання адгезії плівок</vt:lpstr>
      <vt:lpstr>Вимірювання швидкості нанесення плівок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68</cp:revision>
  <dcterms:created xsi:type="dcterms:W3CDTF">2023-02-01T10:01:52Z</dcterms:created>
  <dcterms:modified xsi:type="dcterms:W3CDTF">2023-03-06T22:04:50Z</dcterms:modified>
</cp:coreProperties>
</file>