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64" r:id="rId3"/>
    <p:sldId id="265" r:id="rId4"/>
    <p:sldId id="266" r:id="rId5"/>
    <p:sldId id="267" r:id="rId6"/>
    <p:sldId id="268" r:id="rId7"/>
    <p:sldId id="269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581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3/6/2023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3/6/2023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3/6/2023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3/6/2023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50000"/>
              <a:lumOff val="5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3/6/2023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3/6/2023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20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8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6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7744" y="429768"/>
            <a:ext cx="7315200" cy="3255264"/>
          </a:xfrm>
        </p:spPr>
        <p:txBody>
          <a:bodyPr/>
          <a:lstStyle/>
          <a:p>
            <a:r>
              <a:rPr lang="uk-UA" dirty="0" smtClean="0"/>
              <a:t>Фізика тонких плівок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150807" y="5602934"/>
            <a:ext cx="3993193" cy="914400"/>
          </a:xfrm>
        </p:spPr>
        <p:txBody>
          <a:bodyPr/>
          <a:lstStyle/>
          <a:p>
            <a:r>
              <a:rPr lang="uk-UA" dirty="0" smtClean="0"/>
              <a:t>Ніконова Аліна Олександрівна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19987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Л</a:t>
            </a:r>
            <a:r>
              <a:rPr lang="ru-RU" dirty="0" smtClean="0"/>
              <a:t>ЕКЦІЯ 8</a:t>
            </a:r>
            <a:endParaRPr lang="ru-RU" sz="4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КОНТРОЛЬ ПАРАМЕТРІВ ПЛІВОК І ТЕХНОЛОГІЧНИХ РЕЖИМІВ ЇХНЬОГО </a:t>
            </a:r>
            <a:r>
              <a:rPr lang="ru-RU" dirty="0" smtClean="0"/>
              <a:t>НАНЕСЕННЯ</a:t>
            </a:r>
          </a:p>
          <a:p>
            <a:pPr marL="457200" indent="-457200">
              <a:buAutoNum type="arabicPeriod"/>
            </a:pPr>
            <a:r>
              <a:rPr lang="ru-RU" dirty="0" err="1"/>
              <a:t>Вимірювання</a:t>
            </a:r>
            <a:r>
              <a:rPr lang="ru-RU" dirty="0"/>
              <a:t> </a:t>
            </a:r>
            <a:r>
              <a:rPr lang="ru-RU" dirty="0" err="1"/>
              <a:t>товщини</a:t>
            </a:r>
            <a:r>
              <a:rPr lang="ru-RU" dirty="0"/>
              <a:t> </a:t>
            </a:r>
            <a:r>
              <a:rPr lang="ru-RU" dirty="0" err="1" smtClean="0"/>
              <a:t>плівок</a:t>
            </a:r>
            <a:endParaRPr lang="ru-RU" dirty="0" smtClean="0"/>
          </a:p>
          <a:p>
            <a:pPr marL="457200" indent="-457200">
              <a:buAutoNum type="arabicPeriod"/>
            </a:pPr>
            <a:r>
              <a:rPr lang="ru-RU" dirty="0">
                <a:solidFill>
                  <a:schemeClr val="tx1">
                    <a:lumMod val="85000"/>
                  </a:schemeClr>
                </a:solidFill>
              </a:rPr>
              <a:t>Метод </a:t>
            </a:r>
            <a:r>
              <a:rPr lang="ru-RU" dirty="0" err="1">
                <a:solidFill>
                  <a:schemeClr val="tx1">
                    <a:lumMod val="85000"/>
                  </a:schemeClr>
                </a:solidFill>
              </a:rPr>
              <a:t>мікрозважування</a:t>
            </a:r>
            <a:r>
              <a:rPr lang="ru-RU" dirty="0">
                <a:solidFill>
                  <a:schemeClr val="tx1">
                    <a:lumMod val="85000"/>
                  </a:schemeClr>
                </a:solidFill>
              </a:rPr>
              <a:t> </a:t>
            </a:r>
            <a:endParaRPr lang="ru-RU" dirty="0" smtClean="0">
              <a:solidFill>
                <a:schemeClr val="tx1">
                  <a:lumMod val="85000"/>
                </a:schemeClr>
              </a:solidFill>
            </a:endParaRPr>
          </a:p>
          <a:p>
            <a:pPr marL="457200" indent="-457200">
              <a:buAutoNum type="arabicPeriod"/>
            </a:pPr>
            <a:r>
              <a:rPr lang="ru-RU" dirty="0">
                <a:solidFill>
                  <a:schemeClr val="tx1">
                    <a:lumMod val="85000"/>
                  </a:schemeClr>
                </a:solidFill>
              </a:rPr>
              <a:t>Метод </a:t>
            </a:r>
            <a:r>
              <a:rPr lang="ru-RU" dirty="0" err="1" smtClean="0">
                <a:solidFill>
                  <a:schemeClr val="tx1">
                    <a:lumMod val="85000"/>
                  </a:schemeClr>
                </a:solidFill>
              </a:rPr>
              <a:t>багатопроменевої</a:t>
            </a:r>
            <a:r>
              <a:rPr lang="ru-RU" dirty="0" smtClean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85000"/>
                  </a:schemeClr>
                </a:solidFill>
              </a:rPr>
              <a:t>інтерферометрії</a:t>
            </a:r>
            <a:endParaRPr lang="ru-RU" dirty="0" smtClean="0">
              <a:solidFill>
                <a:schemeClr val="tx1">
                  <a:lumMod val="85000"/>
                </a:schemeClr>
              </a:solidFill>
            </a:endParaRPr>
          </a:p>
          <a:p>
            <a:pPr marL="457200" indent="-457200">
              <a:buAutoNum type="arabicPeriod"/>
            </a:pPr>
            <a:r>
              <a:rPr lang="ru-RU" dirty="0" err="1"/>
              <a:t>Вимірювання</a:t>
            </a:r>
            <a:r>
              <a:rPr lang="ru-RU" dirty="0"/>
              <a:t> </a:t>
            </a:r>
            <a:r>
              <a:rPr lang="ru-RU" dirty="0" err="1"/>
              <a:t>електричного</a:t>
            </a:r>
            <a:r>
              <a:rPr lang="ru-RU" dirty="0"/>
              <a:t> опору </a:t>
            </a:r>
            <a:r>
              <a:rPr lang="ru-RU" dirty="0" err="1"/>
              <a:t>плівок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167778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Вимірювання</a:t>
            </a:r>
            <a:r>
              <a:rPr lang="ru-RU" dirty="0"/>
              <a:t> </a:t>
            </a:r>
            <a:r>
              <a:rPr lang="ru-RU" dirty="0" err="1"/>
              <a:t>товщини</a:t>
            </a:r>
            <a:r>
              <a:rPr lang="ru-RU" dirty="0"/>
              <a:t> </a:t>
            </a:r>
            <a:r>
              <a:rPr lang="ru-RU" dirty="0" err="1"/>
              <a:t>плівок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41836" y="749808"/>
            <a:ext cx="7315200" cy="575157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err="1"/>
              <a:t>Товщину</a:t>
            </a:r>
            <a:r>
              <a:rPr lang="ru-RU" dirty="0"/>
              <a:t> </a:t>
            </a:r>
            <a:r>
              <a:rPr lang="ru-RU" dirty="0" err="1"/>
              <a:t>плівок</a:t>
            </a:r>
            <a:r>
              <a:rPr lang="ru-RU" dirty="0"/>
              <a:t> </a:t>
            </a:r>
            <a:r>
              <a:rPr lang="ru-RU" dirty="0" err="1"/>
              <a:t>вимірюють</a:t>
            </a:r>
            <a:r>
              <a:rPr lang="ru-RU" dirty="0"/>
              <a:t> такими </a:t>
            </a:r>
            <a:r>
              <a:rPr lang="ru-RU" dirty="0" err="1"/>
              <a:t>найбільш</a:t>
            </a:r>
            <a:r>
              <a:rPr lang="ru-RU" dirty="0"/>
              <a:t> </a:t>
            </a:r>
            <a:r>
              <a:rPr lang="ru-RU" dirty="0" err="1"/>
              <a:t>розповсюдженими</a:t>
            </a:r>
            <a:r>
              <a:rPr lang="ru-RU" dirty="0"/>
              <a:t> методами як </a:t>
            </a:r>
            <a:r>
              <a:rPr lang="ru-RU" dirty="0" err="1">
                <a:solidFill>
                  <a:srgbClr val="FF0000"/>
                </a:solidFill>
              </a:rPr>
              <a:t>мікрозважування</a:t>
            </a:r>
            <a:r>
              <a:rPr lang="ru-RU" dirty="0"/>
              <a:t> і </a:t>
            </a:r>
            <a:r>
              <a:rPr lang="ru-RU" dirty="0" err="1">
                <a:solidFill>
                  <a:srgbClr val="FF0000"/>
                </a:solidFill>
              </a:rPr>
              <a:t>багатопроменева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інтерферометрія</a:t>
            </a:r>
            <a:r>
              <a:rPr lang="ru-RU" dirty="0"/>
              <a:t>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Метод </a:t>
            </a:r>
            <a:r>
              <a:rPr lang="ru-RU" dirty="0" err="1">
                <a:solidFill>
                  <a:srgbClr val="FF0000"/>
                </a:solidFill>
              </a:rPr>
              <a:t>мікрозважування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в основному </a:t>
            </a:r>
            <a:r>
              <a:rPr lang="ru-RU" dirty="0" err="1"/>
              <a:t>використовується</a:t>
            </a:r>
            <a:r>
              <a:rPr lang="ru-RU" dirty="0"/>
              <a:t> у </a:t>
            </a:r>
            <a:r>
              <a:rPr lang="ru-RU" dirty="0" err="1"/>
              <a:t>виробництві</a:t>
            </a:r>
            <a:r>
              <a:rPr lang="ru-RU" dirty="0"/>
              <a:t> </a:t>
            </a:r>
            <a:r>
              <a:rPr lang="ru-RU" dirty="0" err="1"/>
              <a:t>гібридних</a:t>
            </a:r>
            <a:r>
              <a:rPr lang="ru-RU" dirty="0"/>
              <a:t> ІМС, </a:t>
            </a:r>
            <a:r>
              <a:rPr lang="ru-RU" dirty="0" err="1"/>
              <a:t>полягає</a:t>
            </a:r>
            <a:r>
              <a:rPr lang="ru-RU" dirty="0"/>
              <a:t> у </a:t>
            </a:r>
            <a:r>
              <a:rPr lang="ru-RU" dirty="0" err="1"/>
              <a:t>визначенні</a:t>
            </a:r>
            <a:r>
              <a:rPr lang="ru-RU" dirty="0"/>
              <a:t> </a:t>
            </a:r>
            <a:r>
              <a:rPr lang="ru-RU" dirty="0" err="1"/>
              <a:t>збільшення</a:t>
            </a:r>
            <a:r>
              <a:rPr lang="ru-RU" dirty="0"/>
              <a:t> </a:t>
            </a:r>
            <a:r>
              <a:rPr lang="ru-RU" dirty="0" err="1"/>
              <a:t>маси</a:t>
            </a:r>
            <a:r>
              <a:rPr lang="ru-RU" dirty="0"/>
              <a:t> </a:t>
            </a:r>
            <a:r>
              <a:rPr lang="ru-RU" dirty="0" err="1"/>
              <a:t>Dm</a:t>
            </a:r>
            <a:r>
              <a:rPr lang="ru-RU" dirty="0"/>
              <a:t> </a:t>
            </a:r>
            <a:r>
              <a:rPr lang="ru-RU" dirty="0" err="1"/>
              <a:t>підкладки</a:t>
            </a:r>
            <a:r>
              <a:rPr lang="ru-RU" dirty="0"/>
              <a:t>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нанесення</a:t>
            </a:r>
            <a:r>
              <a:rPr lang="ru-RU" dirty="0"/>
              <a:t> на </a:t>
            </a:r>
            <a:r>
              <a:rPr lang="ru-RU" dirty="0" err="1"/>
              <a:t>неї</a:t>
            </a:r>
            <a:r>
              <a:rPr lang="ru-RU" dirty="0"/>
              <a:t> </a:t>
            </a:r>
            <a:r>
              <a:rPr lang="ru-RU" dirty="0" err="1"/>
              <a:t>плівки</a:t>
            </a:r>
            <a:r>
              <a:rPr lang="ru-RU" dirty="0"/>
              <a:t>. При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середню</a:t>
            </a:r>
            <a:r>
              <a:rPr lang="ru-RU" dirty="0"/>
              <a:t> </a:t>
            </a:r>
            <a:r>
              <a:rPr lang="ru-RU" dirty="0" err="1"/>
              <a:t>товщину</a:t>
            </a:r>
            <a:r>
              <a:rPr lang="ru-RU" dirty="0"/>
              <a:t> </a:t>
            </a:r>
            <a:r>
              <a:rPr lang="ru-RU" dirty="0" err="1"/>
              <a:t>плівки</a:t>
            </a:r>
            <a:r>
              <a:rPr lang="ru-RU" dirty="0"/>
              <a:t> </a:t>
            </a:r>
            <a:r>
              <a:rPr lang="ru-RU" dirty="0" err="1"/>
              <a:t>визначають</a:t>
            </a:r>
            <a:r>
              <a:rPr lang="ru-RU" dirty="0"/>
              <a:t> за формулою</a:t>
            </a:r>
            <a:r>
              <a:rPr lang="ru-RU" dirty="0" smtClean="0"/>
              <a:t>: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r>
              <a:rPr lang="ru-RU" dirty="0"/>
              <a:t>де </a:t>
            </a:r>
            <a:r>
              <a:rPr lang="ru-RU" dirty="0" err="1"/>
              <a:t>Fn</a:t>
            </a:r>
            <a:r>
              <a:rPr lang="ru-RU" dirty="0"/>
              <a:t> – </a:t>
            </a:r>
            <a:r>
              <a:rPr lang="ru-RU" dirty="0" err="1"/>
              <a:t>площа</a:t>
            </a:r>
            <a:r>
              <a:rPr lang="ru-RU" dirty="0"/>
              <a:t> </a:t>
            </a:r>
            <a:r>
              <a:rPr lang="ru-RU" dirty="0" err="1"/>
              <a:t>плівки</a:t>
            </a:r>
            <a:r>
              <a:rPr lang="ru-RU" dirty="0"/>
              <a:t> на </a:t>
            </a:r>
            <a:r>
              <a:rPr lang="ru-RU" dirty="0" err="1"/>
              <a:t>підкладці</a:t>
            </a:r>
            <a:r>
              <a:rPr lang="ru-RU" dirty="0"/>
              <a:t>; </a:t>
            </a:r>
            <a:r>
              <a:rPr lang="ru-RU" dirty="0" err="1"/>
              <a:t>ρм</a:t>
            </a:r>
            <a:r>
              <a:rPr lang="ru-RU" dirty="0"/>
              <a:t> – </a:t>
            </a:r>
            <a:r>
              <a:rPr lang="ru-RU" dirty="0" err="1"/>
              <a:t>густина</a:t>
            </a:r>
            <a:r>
              <a:rPr lang="ru-RU" dirty="0"/>
              <a:t> </a:t>
            </a:r>
            <a:r>
              <a:rPr lang="ru-RU" dirty="0" err="1"/>
              <a:t>нанесеної</a:t>
            </a:r>
            <a:r>
              <a:rPr lang="ru-RU" dirty="0"/>
              <a:t> </a:t>
            </a:r>
            <a:r>
              <a:rPr lang="ru-RU" dirty="0" err="1"/>
              <a:t>речовини</a:t>
            </a:r>
            <a:r>
              <a:rPr lang="ru-RU" dirty="0"/>
              <a:t>. </a:t>
            </a:r>
            <a:r>
              <a:rPr lang="ru-RU" dirty="0" err="1"/>
              <a:t>Цей</a:t>
            </a:r>
            <a:r>
              <a:rPr lang="ru-RU" dirty="0"/>
              <a:t> метод </a:t>
            </a:r>
            <a:r>
              <a:rPr lang="ru-RU" dirty="0" err="1"/>
              <a:t>нескладний</a:t>
            </a:r>
            <a:r>
              <a:rPr lang="ru-RU" dirty="0"/>
              <a:t>, але </a:t>
            </a:r>
            <a:r>
              <a:rPr lang="ru-RU" dirty="0" err="1"/>
              <a:t>вимагає</a:t>
            </a:r>
            <a:r>
              <a:rPr lang="ru-RU" dirty="0"/>
              <a:t>, </a:t>
            </a:r>
            <a:r>
              <a:rPr lang="ru-RU" dirty="0" err="1"/>
              <a:t>щоб</a:t>
            </a:r>
            <a:r>
              <a:rPr lang="ru-RU" dirty="0"/>
              <a:t> форма </a:t>
            </a:r>
            <a:r>
              <a:rPr lang="ru-RU" dirty="0" err="1"/>
              <a:t>підкладки</a:t>
            </a:r>
            <a:r>
              <a:rPr lang="ru-RU" dirty="0"/>
              <a:t> </a:t>
            </a:r>
            <a:r>
              <a:rPr lang="ru-RU" dirty="0" err="1"/>
              <a:t>була</a:t>
            </a:r>
            <a:r>
              <a:rPr lang="ru-RU" dirty="0"/>
              <a:t> простою, а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поверхня</a:t>
            </a:r>
            <a:r>
              <a:rPr lang="ru-RU" dirty="0"/>
              <a:t> – у гарному </a:t>
            </a:r>
            <a:r>
              <a:rPr lang="ru-RU" dirty="0" err="1"/>
              <a:t>стані</a:t>
            </a:r>
            <a:r>
              <a:rPr lang="ru-RU" dirty="0"/>
              <a:t>. </a:t>
            </a:r>
            <a:r>
              <a:rPr lang="ru-RU" dirty="0" err="1"/>
              <a:t>Крім</a:t>
            </a:r>
            <a:r>
              <a:rPr lang="ru-RU" dirty="0"/>
              <a:t> того, на </a:t>
            </a:r>
            <a:r>
              <a:rPr lang="ru-RU" dirty="0" err="1"/>
              <a:t>точність</a:t>
            </a:r>
            <a:r>
              <a:rPr lang="ru-RU" dirty="0"/>
              <a:t> </a:t>
            </a:r>
            <a:r>
              <a:rPr lang="ru-RU" dirty="0" err="1"/>
              <a:t>вимірювання</a:t>
            </a:r>
            <a:r>
              <a:rPr lang="ru-RU" dirty="0"/>
              <a:t> </a:t>
            </a:r>
            <a:r>
              <a:rPr lang="ru-RU" dirty="0" err="1"/>
              <a:t>впливає</a:t>
            </a:r>
            <a:r>
              <a:rPr lang="ru-RU" dirty="0"/>
              <a:t> </a:t>
            </a:r>
            <a:r>
              <a:rPr lang="ru-RU" dirty="0" err="1"/>
              <a:t>густина</a:t>
            </a:r>
            <a:r>
              <a:rPr lang="ru-RU" dirty="0"/>
              <a:t> </a:t>
            </a:r>
            <a:r>
              <a:rPr lang="ru-RU" dirty="0" err="1"/>
              <a:t>нанесеного</a:t>
            </a:r>
            <a:r>
              <a:rPr lang="ru-RU" dirty="0"/>
              <a:t> </a:t>
            </a:r>
            <a:r>
              <a:rPr lang="ru-RU" dirty="0" err="1"/>
              <a:t>матеріалу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може </a:t>
            </a:r>
            <a:r>
              <a:rPr lang="ru-RU" dirty="0" err="1"/>
              <a:t>змінюватися</a:t>
            </a:r>
            <a:r>
              <a:rPr lang="ru-RU" dirty="0"/>
              <a:t> в залежності від умов </a:t>
            </a:r>
            <a:r>
              <a:rPr lang="ru-RU" dirty="0" err="1"/>
              <a:t>технологічних</a:t>
            </a:r>
            <a:r>
              <a:rPr lang="ru-RU" dirty="0"/>
              <a:t> </a:t>
            </a:r>
            <a:r>
              <a:rPr lang="ru-RU" dirty="0" err="1"/>
              <a:t>режимів</a:t>
            </a:r>
            <a:r>
              <a:rPr lang="ru-RU" dirty="0"/>
              <a:t> (</a:t>
            </a:r>
            <a:r>
              <a:rPr lang="ru-RU" dirty="0" err="1"/>
              <a:t>залишкового</a:t>
            </a:r>
            <a:r>
              <a:rPr lang="ru-RU" dirty="0"/>
              <a:t> </a:t>
            </a:r>
            <a:r>
              <a:rPr lang="ru-RU" dirty="0" err="1"/>
              <a:t>тиску</a:t>
            </a:r>
            <a:r>
              <a:rPr lang="ru-RU" dirty="0"/>
              <a:t>, </a:t>
            </a:r>
            <a:r>
              <a:rPr lang="ru-RU" dirty="0" err="1"/>
              <a:t>забруднень</a:t>
            </a:r>
            <a:r>
              <a:rPr lang="ru-RU" dirty="0"/>
              <a:t> молекулами газу й </a:t>
            </a:r>
            <a:r>
              <a:rPr lang="ru-RU" dirty="0" err="1"/>
              <a:t>ін</a:t>
            </a:r>
            <a:r>
              <a:rPr lang="ru-RU" dirty="0"/>
              <a:t>.). При </a:t>
            </a:r>
            <a:r>
              <a:rPr lang="ru-RU" dirty="0" err="1"/>
              <a:t>вимірюванні</a:t>
            </a:r>
            <a:r>
              <a:rPr lang="ru-RU" dirty="0"/>
              <a:t> </a:t>
            </a:r>
            <a:r>
              <a:rPr lang="ru-RU" dirty="0" err="1"/>
              <a:t>товщини</a:t>
            </a:r>
            <a:r>
              <a:rPr lang="ru-RU" dirty="0"/>
              <a:t> </a:t>
            </a:r>
            <a:r>
              <a:rPr lang="ru-RU" dirty="0" err="1"/>
              <a:t>плівки</a:t>
            </a:r>
            <a:r>
              <a:rPr lang="ru-RU" dirty="0"/>
              <a:t> </a:t>
            </a:r>
            <a:r>
              <a:rPr lang="ru-RU" dirty="0" err="1"/>
              <a:t>зважуванням</a:t>
            </a:r>
            <a:r>
              <a:rPr lang="ru-RU" dirty="0"/>
              <a:t> </a:t>
            </a:r>
            <a:r>
              <a:rPr lang="ru-RU" dirty="0" err="1"/>
              <a:t>вважають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густина</a:t>
            </a:r>
            <a:r>
              <a:rPr lang="ru-RU" dirty="0"/>
              <a:t> </a:t>
            </a:r>
            <a:r>
              <a:rPr lang="ru-RU" dirty="0" err="1"/>
              <a:t>нанесеної</a:t>
            </a:r>
            <a:r>
              <a:rPr lang="ru-RU" dirty="0"/>
              <a:t> </a:t>
            </a:r>
            <a:r>
              <a:rPr lang="ru-RU" dirty="0" err="1"/>
              <a:t>речовини</a:t>
            </a:r>
            <a:r>
              <a:rPr lang="ru-RU" dirty="0"/>
              <a:t> </a:t>
            </a:r>
            <a:r>
              <a:rPr lang="ru-RU" dirty="0" err="1"/>
              <a:t>дорівнює</a:t>
            </a:r>
            <a:r>
              <a:rPr lang="ru-RU" dirty="0"/>
              <a:t> </a:t>
            </a:r>
            <a:r>
              <a:rPr lang="ru-RU" dirty="0" err="1"/>
              <a:t>густині</a:t>
            </a:r>
            <a:r>
              <a:rPr lang="ru-RU" dirty="0"/>
              <a:t> </a:t>
            </a:r>
            <a:r>
              <a:rPr lang="ru-RU" dirty="0" err="1"/>
              <a:t>масивного</a:t>
            </a:r>
            <a:r>
              <a:rPr lang="ru-RU" dirty="0"/>
              <a:t> </a:t>
            </a:r>
            <a:r>
              <a:rPr lang="ru-RU" dirty="0" err="1"/>
              <a:t>зразка</a:t>
            </a:r>
            <a:r>
              <a:rPr lang="ru-RU" dirty="0"/>
              <a:t>.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ефективною</a:t>
            </a:r>
            <a:r>
              <a:rPr lang="ru-RU" dirty="0"/>
              <a:t> </a:t>
            </a:r>
            <a:r>
              <a:rPr lang="ru-RU" dirty="0" err="1"/>
              <a:t>товщиною</a:t>
            </a:r>
            <a:r>
              <a:rPr lang="ru-RU" dirty="0"/>
              <a:t> </a:t>
            </a:r>
            <a:r>
              <a:rPr lang="ru-RU" dirty="0" err="1"/>
              <a:t>плівки</a:t>
            </a:r>
            <a:r>
              <a:rPr lang="ru-RU" dirty="0"/>
              <a:t> </a:t>
            </a:r>
            <a:r>
              <a:rPr lang="ru-RU" dirty="0" err="1"/>
              <a:t>розуміють</a:t>
            </a:r>
            <a:r>
              <a:rPr lang="ru-RU" dirty="0"/>
              <a:t> </a:t>
            </a:r>
            <a:r>
              <a:rPr lang="ru-RU" dirty="0" err="1"/>
              <a:t>товщину</a:t>
            </a:r>
            <a:r>
              <a:rPr lang="ru-RU" dirty="0"/>
              <a:t>, яку б мала </a:t>
            </a:r>
            <a:r>
              <a:rPr lang="ru-RU" dirty="0" err="1"/>
              <a:t>плівка</a:t>
            </a:r>
            <a:r>
              <a:rPr lang="ru-RU" dirty="0"/>
              <a:t>, </a:t>
            </a:r>
            <a:r>
              <a:rPr lang="ru-RU" dirty="0" err="1"/>
              <a:t>якби</a:t>
            </a:r>
            <a:r>
              <a:rPr lang="ru-RU" dirty="0"/>
              <a:t> вся </a:t>
            </a:r>
            <a:r>
              <a:rPr lang="ru-RU" dirty="0" err="1"/>
              <a:t>речовина</a:t>
            </a:r>
            <a:r>
              <a:rPr lang="ru-RU" dirty="0"/>
              <a:t> </a:t>
            </a:r>
            <a:r>
              <a:rPr lang="ru-RU" dirty="0" err="1"/>
              <a:t>була</a:t>
            </a:r>
            <a:r>
              <a:rPr lang="ru-RU" dirty="0"/>
              <a:t> </a:t>
            </a:r>
            <a:r>
              <a:rPr lang="ru-RU" dirty="0" err="1"/>
              <a:t>рівномірно</a:t>
            </a:r>
            <a:r>
              <a:rPr lang="ru-RU" dirty="0"/>
              <a:t> </a:t>
            </a:r>
            <a:r>
              <a:rPr lang="ru-RU" dirty="0" err="1"/>
              <a:t>розподілена</a:t>
            </a:r>
            <a:r>
              <a:rPr lang="ru-RU" dirty="0"/>
              <a:t> по </a:t>
            </a:r>
            <a:r>
              <a:rPr lang="ru-RU" dirty="0" err="1"/>
              <a:t>поверхні</a:t>
            </a:r>
            <a:r>
              <a:rPr lang="ru-RU" dirty="0"/>
              <a:t> з </a:t>
            </a:r>
            <a:r>
              <a:rPr lang="ru-RU" dirty="0" err="1"/>
              <a:t>густиною</a:t>
            </a:r>
            <a:r>
              <a:rPr lang="ru-RU" dirty="0"/>
              <a:t>, </a:t>
            </a:r>
            <a:r>
              <a:rPr lang="ru-RU" dirty="0" err="1"/>
              <a:t>рівною</a:t>
            </a:r>
            <a:r>
              <a:rPr lang="ru-RU" dirty="0"/>
              <a:t> </a:t>
            </a:r>
            <a:r>
              <a:rPr lang="ru-RU" dirty="0" err="1"/>
              <a:t>густині</a:t>
            </a:r>
            <a:r>
              <a:rPr lang="ru-RU" dirty="0"/>
              <a:t> </a:t>
            </a:r>
            <a:r>
              <a:rPr lang="ru-RU" dirty="0" err="1"/>
              <a:t>масивної</a:t>
            </a:r>
            <a:r>
              <a:rPr lang="ru-RU" dirty="0"/>
              <a:t> </a:t>
            </a:r>
            <a:r>
              <a:rPr lang="ru-RU" dirty="0" err="1"/>
              <a:t>речовини</a:t>
            </a:r>
            <a:r>
              <a:rPr lang="ru-RU" dirty="0"/>
              <a:t>. </a:t>
            </a:r>
            <a:r>
              <a:rPr lang="ru-RU" dirty="0" err="1"/>
              <a:t>Чутливість</a:t>
            </a:r>
            <a:r>
              <a:rPr lang="ru-RU" dirty="0"/>
              <a:t> методу </a:t>
            </a:r>
            <a:r>
              <a:rPr lang="ru-RU" dirty="0" err="1"/>
              <a:t>зважування</a:t>
            </a:r>
            <a:r>
              <a:rPr lang="ru-RU" dirty="0"/>
              <a:t> </a:t>
            </a:r>
            <a:r>
              <a:rPr lang="ru-RU" dirty="0" err="1"/>
              <a:t>складає</a:t>
            </a:r>
            <a:r>
              <a:rPr lang="ru-RU" dirty="0"/>
              <a:t> 1–10 мкм/м 2 і </a:t>
            </a:r>
            <a:r>
              <a:rPr lang="ru-RU" dirty="0" err="1"/>
              <a:t>залежить</a:t>
            </a:r>
            <a:r>
              <a:rPr lang="ru-RU" dirty="0"/>
              <a:t> від </a:t>
            </a:r>
            <a:r>
              <a:rPr lang="ru-RU" dirty="0" err="1"/>
              <a:t>чутливості</a:t>
            </a:r>
            <a:r>
              <a:rPr lang="ru-RU" dirty="0"/>
              <a:t> ваг і </a:t>
            </a:r>
            <a:r>
              <a:rPr lang="ru-RU" dirty="0" err="1"/>
              <a:t>площі</a:t>
            </a:r>
            <a:r>
              <a:rPr lang="ru-RU" dirty="0"/>
              <a:t> </a:t>
            </a:r>
            <a:r>
              <a:rPr lang="ru-RU" dirty="0" err="1"/>
              <a:t>плівки</a:t>
            </a:r>
            <a:r>
              <a:rPr lang="ru-RU" dirty="0"/>
              <a:t> на </a:t>
            </a:r>
            <a:r>
              <a:rPr lang="ru-RU" dirty="0" err="1"/>
              <a:t>підкладці</a:t>
            </a:r>
            <a:r>
              <a:rPr lang="ru-RU" dirty="0"/>
              <a:t> </a:t>
            </a:r>
            <a:r>
              <a:rPr lang="ru-RU" dirty="0" err="1"/>
              <a:t>Fп</a:t>
            </a:r>
            <a:r>
              <a:rPr lang="ru-RU" dirty="0"/>
              <a:t>.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8397" y="2164080"/>
            <a:ext cx="986790" cy="609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983010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23837"/>
            <a:ext cx="3429000" cy="4601183"/>
          </a:xfrm>
        </p:spPr>
        <p:txBody>
          <a:bodyPr/>
          <a:lstStyle/>
          <a:p>
            <a:r>
              <a:rPr lang="ru-RU" dirty="0">
                <a:solidFill>
                  <a:schemeClr val="tx1">
                    <a:lumMod val="95000"/>
                  </a:schemeClr>
                </a:solidFill>
              </a:rPr>
              <a:t>Метод </a:t>
            </a:r>
            <a:r>
              <a:rPr lang="ru-RU" dirty="0" err="1" smtClean="0">
                <a:solidFill>
                  <a:schemeClr val="tx1">
                    <a:lumMod val="95000"/>
                  </a:schemeClr>
                </a:solidFill>
              </a:rPr>
              <a:t>багатопроме-невої</a:t>
            </a:r>
            <a:r>
              <a:rPr lang="ru-RU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95000"/>
                  </a:schemeClr>
                </a:solidFill>
              </a:rPr>
              <a:t>інтерферометрії</a:t>
            </a:r>
            <a:endParaRPr lang="ru-RU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22964" y="-92520"/>
            <a:ext cx="7315200" cy="5120640"/>
          </a:xfrm>
        </p:spPr>
        <p:txBody>
          <a:bodyPr/>
          <a:lstStyle/>
          <a:p>
            <a:pPr marL="0" indent="0">
              <a:buNone/>
            </a:pPr>
            <a:r>
              <a:rPr lang="ru-RU" dirty="0">
                <a:solidFill>
                  <a:srgbClr val="FF0000"/>
                </a:solidFill>
              </a:rPr>
              <a:t>Метод </a:t>
            </a:r>
            <a:r>
              <a:rPr lang="ru-RU" dirty="0" err="1">
                <a:solidFill>
                  <a:srgbClr val="FF0000"/>
                </a:solidFill>
              </a:rPr>
              <a:t>багатопроменевої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інтерферометрії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застосовується</a:t>
            </a:r>
            <a:r>
              <a:rPr lang="ru-RU" dirty="0"/>
              <a:t> для </a:t>
            </a:r>
            <a:r>
              <a:rPr lang="ru-RU" dirty="0" err="1"/>
              <a:t>вимірювання</a:t>
            </a:r>
            <a:r>
              <a:rPr lang="ru-RU" dirty="0"/>
              <a:t> </a:t>
            </a:r>
            <a:r>
              <a:rPr lang="ru-RU" dirty="0" err="1"/>
              <a:t>товщини</a:t>
            </a:r>
            <a:r>
              <a:rPr lang="ru-RU" dirty="0"/>
              <a:t> </a:t>
            </a:r>
            <a:r>
              <a:rPr lang="ru-RU" dirty="0" err="1"/>
              <a:t>непрозорих</a:t>
            </a:r>
            <a:r>
              <a:rPr lang="ru-RU" dirty="0"/>
              <a:t> </a:t>
            </a:r>
            <a:r>
              <a:rPr lang="ru-RU" dirty="0" err="1"/>
              <a:t>плівок</a:t>
            </a:r>
            <a:r>
              <a:rPr lang="ru-RU" dirty="0"/>
              <a:t>, </a:t>
            </a:r>
            <a:r>
              <a:rPr lang="ru-RU" dirty="0" err="1"/>
              <a:t>полягає</a:t>
            </a:r>
            <a:r>
              <a:rPr lang="ru-RU" dirty="0"/>
              <a:t> у </a:t>
            </a:r>
            <a:r>
              <a:rPr lang="ru-RU" dirty="0" err="1"/>
              <a:t>спостереженні</a:t>
            </a:r>
            <a:r>
              <a:rPr lang="ru-RU" dirty="0"/>
              <a:t> в </a:t>
            </a:r>
            <a:r>
              <a:rPr lang="ru-RU" dirty="0" err="1"/>
              <a:t>мікроскоп</a:t>
            </a:r>
            <a:r>
              <a:rPr lang="ru-RU" dirty="0"/>
              <a:t> </a:t>
            </a:r>
            <a:r>
              <a:rPr lang="ru-RU" dirty="0" err="1"/>
              <a:t>інтерференційних</a:t>
            </a:r>
            <a:r>
              <a:rPr lang="ru-RU" dirty="0"/>
              <a:t> </a:t>
            </a:r>
            <a:r>
              <a:rPr lang="ru-RU" dirty="0" err="1"/>
              <a:t>смуг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виникають</a:t>
            </a:r>
            <a:r>
              <a:rPr lang="ru-RU" dirty="0"/>
              <a:t> при </a:t>
            </a:r>
            <a:r>
              <a:rPr lang="ru-RU" dirty="0" err="1"/>
              <a:t>розгляді</a:t>
            </a:r>
            <a:r>
              <a:rPr lang="ru-RU" dirty="0"/>
              <a:t> в </a:t>
            </a:r>
            <a:r>
              <a:rPr lang="ru-RU" dirty="0" err="1"/>
              <a:t>монохроматичному</a:t>
            </a:r>
            <a:r>
              <a:rPr lang="ru-RU" dirty="0"/>
              <a:t> </a:t>
            </a:r>
            <a:r>
              <a:rPr lang="ru-RU" dirty="0" err="1"/>
              <a:t>світлі</a:t>
            </a:r>
            <a:r>
              <a:rPr lang="ru-RU" dirty="0"/>
              <a:t> </a:t>
            </a:r>
            <a:r>
              <a:rPr lang="ru-RU" dirty="0" err="1"/>
              <a:t>двох</a:t>
            </a:r>
            <a:r>
              <a:rPr lang="ru-RU" dirty="0"/>
              <a:t> </a:t>
            </a:r>
            <a:r>
              <a:rPr lang="ru-RU" dirty="0" err="1"/>
              <a:t>поверхонь</a:t>
            </a:r>
            <a:r>
              <a:rPr lang="ru-RU" dirty="0"/>
              <a:t>, </a:t>
            </a:r>
            <a:r>
              <a:rPr lang="ru-RU" dirty="0" err="1"/>
              <a:t>розташованих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кутом одна до </a:t>
            </a:r>
            <a:r>
              <a:rPr lang="ru-RU" dirty="0" err="1"/>
              <a:t>одної</a:t>
            </a:r>
            <a:r>
              <a:rPr lang="ru-RU" dirty="0"/>
              <a:t>. Перед </a:t>
            </a:r>
            <a:r>
              <a:rPr lang="ru-RU" dirty="0" err="1"/>
              <a:t>вимірюванням</a:t>
            </a:r>
            <a:r>
              <a:rPr lang="ru-RU" dirty="0"/>
              <a:t> </a:t>
            </a:r>
            <a:r>
              <a:rPr lang="ru-RU" dirty="0" err="1"/>
              <a:t>одержують</a:t>
            </a:r>
            <a:r>
              <a:rPr lang="ru-RU" dirty="0"/>
              <a:t> на </a:t>
            </a:r>
            <a:r>
              <a:rPr lang="ru-RU" dirty="0" err="1"/>
              <a:t>зразку</a:t>
            </a:r>
            <a:r>
              <a:rPr lang="ru-RU" dirty="0"/>
              <a:t> так </a:t>
            </a:r>
            <a:r>
              <a:rPr lang="ru-RU" dirty="0" err="1"/>
              <a:t>звану</a:t>
            </a:r>
            <a:r>
              <a:rPr lang="ru-RU" dirty="0"/>
              <a:t> </a:t>
            </a:r>
            <a:r>
              <a:rPr lang="ru-RU" dirty="0" err="1"/>
              <a:t>сходинку</a:t>
            </a:r>
            <a:r>
              <a:rPr lang="ru-RU" dirty="0"/>
              <a:t> – </a:t>
            </a:r>
            <a:r>
              <a:rPr lang="ru-RU" dirty="0" err="1"/>
              <a:t>різку</a:t>
            </a:r>
            <a:r>
              <a:rPr lang="ru-RU" dirty="0"/>
              <a:t> </a:t>
            </a:r>
            <a:r>
              <a:rPr lang="ru-RU" dirty="0" err="1"/>
              <a:t>бічну</a:t>
            </a:r>
            <a:r>
              <a:rPr lang="ru-RU" dirty="0"/>
              <a:t> межу </a:t>
            </a:r>
            <a:r>
              <a:rPr lang="ru-RU" dirty="0" err="1"/>
              <a:t>плівки</a:t>
            </a:r>
            <a:r>
              <a:rPr lang="ru-RU" dirty="0"/>
              <a:t> на </a:t>
            </a:r>
            <a:r>
              <a:rPr lang="ru-RU" dirty="0" err="1"/>
              <a:t>підкладці</a:t>
            </a:r>
            <a:r>
              <a:rPr lang="ru-RU" dirty="0"/>
              <a:t>. Для </a:t>
            </a:r>
            <a:r>
              <a:rPr lang="ru-RU" dirty="0" err="1"/>
              <a:t>цього</a:t>
            </a:r>
            <a:r>
              <a:rPr lang="ru-RU" dirty="0"/>
              <a:t> </a:t>
            </a:r>
            <a:r>
              <a:rPr lang="ru-RU" dirty="0" err="1"/>
              <a:t>маскують</a:t>
            </a:r>
            <a:r>
              <a:rPr lang="ru-RU" dirty="0"/>
              <a:t> </a:t>
            </a:r>
            <a:r>
              <a:rPr lang="ru-RU" dirty="0" err="1"/>
              <a:t>частину</a:t>
            </a:r>
            <a:r>
              <a:rPr lang="ru-RU" dirty="0"/>
              <a:t> </a:t>
            </a:r>
            <a:r>
              <a:rPr lang="ru-RU" dirty="0" err="1"/>
              <a:t>підкладки</a:t>
            </a:r>
            <a:r>
              <a:rPr lang="ru-RU" dirty="0"/>
              <a:t> при </a:t>
            </a:r>
            <a:r>
              <a:rPr lang="ru-RU" dirty="0" err="1"/>
              <a:t>напиленні</a:t>
            </a:r>
            <a:r>
              <a:rPr lang="ru-RU" dirty="0"/>
              <a:t> </a:t>
            </a:r>
            <a:r>
              <a:rPr lang="ru-RU" dirty="0" err="1"/>
              <a:t>плівки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хімічно</a:t>
            </a:r>
            <a:r>
              <a:rPr lang="ru-RU" dirty="0"/>
              <a:t> </a:t>
            </a:r>
            <a:r>
              <a:rPr lang="ru-RU" dirty="0" err="1"/>
              <a:t>видаляють</a:t>
            </a:r>
            <a:r>
              <a:rPr lang="ru-RU" dirty="0"/>
              <a:t> </a:t>
            </a:r>
            <a:r>
              <a:rPr lang="ru-RU" dirty="0" err="1"/>
              <a:t>частину</a:t>
            </a:r>
            <a:r>
              <a:rPr lang="ru-RU" dirty="0"/>
              <a:t> </a:t>
            </a:r>
            <a:r>
              <a:rPr lang="ru-RU" dirty="0" err="1"/>
              <a:t>нанесеної</a:t>
            </a:r>
            <a:r>
              <a:rPr lang="ru-RU" dirty="0"/>
              <a:t> </a:t>
            </a:r>
            <a:r>
              <a:rPr lang="ru-RU" dirty="0" err="1"/>
              <a:t>плівки</a:t>
            </a:r>
            <a:r>
              <a:rPr lang="ru-RU" dirty="0"/>
              <a:t>. У </a:t>
            </a:r>
            <a:r>
              <a:rPr lang="ru-RU" dirty="0" err="1"/>
              <a:t>мікроскоп</a:t>
            </a:r>
            <a:r>
              <a:rPr lang="ru-RU" dirty="0"/>
              <a:t> </a:t>
            </a:r>
            <a:r>
              <a:rPr lang="ru-RU" dirty="0" err="1"/>
              <a:t>спостерігають</a:t>
            </a:r>
            <a:r>
              <a:rPr lang="ru-RU" dirty="0"/>
              <a:t> </a:t>
            </a:r>
            <a:r>
              <a:rPr lang="ru-RU" dirty="0" err="1"/>
              <a:t>зсув</a:t>
            </a:r>
            <a:r>
              <a:rPr lang="ru-RU" dirty="0"/>
              <a:t> </a:t>
            </a:r>
            <a:r>
              <a:rPr lang="ru-RU" dirty="0" err="1"/>
              <a:t>інтерференційних</a:t>
            </a:r>
            <a:r>
              <a:rPr lang="ru-RU" dirty="0"/>
              <a:t> </a:t>
            </a:r>
            <a:r>
              <a:rPr lang="ru-RU" dirty="0" err="1" smtClean="0"/>
              <a:t>смуг</a:t>
            </a:r>
            <a:r>
              <a:rPr lang="ru-RU" dirty="0" smtClean="0"/>
              <a:t>. </a:t>
            </a:r>
            <a:r>
              <a:rPr lang="ru-RU" dirty="0" err="1"/>
              <a:t>Світлі</a:t>
            </a:r>
            <a:r>
              <a:rPr lang="ru-RU" dirty="0"/>
              <a:t> і </a:t>
            </a:r>
            <a:r>
              <a:rPr lang="ru-RU" dirty="0" err="1"/>
              <a:t>темні</a:t>
            </a:r>
            <a:r>
              <a:rPr lang="ru-RU" dirty="0"/>
              <a:t> </a:t>
            </a:r>
            <a:r>
              <a:rPr lang="ru-RU" dirty="0" err="1"/>
              <a:t>інтерференційні</a:t>
            </a:r>
            <a:r>
              <a:rPr lang="ru-RU" dirty="0"/>
              <a:t> </a:t>
            </a:r>
            <a:r>
              <a:rPr lang="ru-RU" dirty="0" err="1"/>
              <a:t>смуги</a:t>
            </a:r>
            <a:r>
              <a:rPr lang="ru-RU" dirty="0"/>
              <a:t> </a:t>
            </a:r>
            <a:r>
              <a:rPr lang="ru-RU" dirty="0" err="1"/>
              <a:t>чергуються</a:t>
            </a:r>
            <a:r>
              <a:rPr lang="ru-RU" dirty="0"/>
              <a:t> з </a:t>
            </a:r>
            <a:r>
              <a:rPr lang="ru-RU" dirty="0" err="1"/>
              <a:t>кроком</a:t>
            </a:r>
            <a:r>
              <a:rPr lang="ru-RU" dirty="0"/>
              <a:t> L на </a:t>
            </a:r>
            <a:r>
              <a:rPr lang="ru-RU" dirty="0" err="1"/>
              <a:t>поверхні</a:t>
            </a:r>
            <a:r>
              <a:rPr lang="ru-RU" dirty="0"/>
              <a:t> як </a:t>
            </a:r>
            <a:r>
              <a:rPr lang="ru-RU" dirty="0" err="1"/>
              <a:t>плівки</a:t>
            </a:r>
            <a:r>
              <a:rPr lang="ru-RU" dirty="0"/>
              <a:t>, так і </a:t>
            </a:r>
            <a:r>
              <a:rPr lang="ru-RU" dirty="0" err="1"/>
              <a:t>підкладки</a:t>
            </a:r>
            <a:r>
              <a:rPr lang="ru-RU" dirty="0"/>
              <a:t> й </a:t>
            </a:r>
            <a:r>
              <a:rPr lang="ru-RU" dirty="0" err="1"/>
              <a:t>зсуваються</a:t>
            </a:r>
            <a:r>
              <a:rPr lang="ru-RU" dirty="0"/>
              <a:t> одна </a:t>
            </a:r>
            <a:r>
              <a:rPr lang="ru-RU" dirty="0" err="1"/>
              <a:t>відносно</a:t>
            </a:r>
            <a:r>
              <a:rPr lang="ru-RU" dirty="0"/>
              <a:t> </a:t>
            </a:r>
            <a:r>
              <a:rPr lang="ru-RU" dirty="0" err="1"/>
              <a:t>одної</a:t>
            </a:r>
            <a:r>
              <a:rPr lang="ru-RU" dirty="0"/>
              <a:t> на </a:t>
            </a:r>
            <a:r>
              <a:rPr lang="ru-RU" dirty="0" err="1"/>
              <a:t>межі</a:t>
            </a:r>
            <a:r>
              <a:rPr lang="ru-RU" dirty="0"/>
              <a:t> </a:t>
            </a:r>
            <a:r>
              <a:rPr lang="ru-RU" dirty="0" err="1"/>
              <a:t>плівка</a:t>
            </a:r>
            <a:r>
              <a:rPr lang="ru-RU" dirty="0"/>
              <a:t> – </a:t>
            </a:r>
            <a:r>
              <a:rPr lang="ru-RU" dirty="0" err="1"/>
              <a:t>підкладка</a:t>
            </a:r>
            <a:r>
              <a:rPr lang="ru-RU" dirty="0"/>
              <a:t> на </a:t>
            </a:r>
            <a:r>
              <a:rPr lang="ru-RU" dirty="0" err="1"/>
              <a:t>значення</a:t>
            </a:r>
            <a:r>
              <a:rPr lang="ru-RU" dirty="0"/>
              <a:t> l. </a:t>
            </a:r>
            <a:r>
              <a:rPr lang="ru-RU" dirty="0" err="1"/>
              <a:t>Вимірюючи</a:t>
            </a:r>
            <a:r>
              <a:rPr lang="ru-RU" dirty="0"/>
              <a:t> за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ru-RU" dirty="0" err="1"/>
              <a:t>мікроінтерференційного</a:t>
            </a:r>
            <a:r>
              <a:rPr lang="ru-RU" dirty="0"/>
              <a:t> </a:t>
            </a:r>
            <a:r>
              <a:rPr lang="ru-RU" dirty="0" err="1"/>
              <a:t>мікроскопа</a:t>
            </a:r>
            <a:r>
              <a:rPr lang="ru-RU" dirty="0"/>
              <a:t> </a:t>
            </a:r>
            <a:r>
              <a:rPr lang="ru-RU" dirty="0" err="1"/>
              <a:t>зсув</a:t>
            </a:r>
            <a:r>
              <a:rPr lang="ru-RU" dirty="0"/>
              <a:t> </a:t>
            </a:r>
            <a:r>
              <a:rPr lang="ru-RU" dirty="0" err="1"/>
              <a:t>якої-небудь</a:t>
            </a:r>
            <a:r>
              <a:rPr lang="ru-RU" dirty="0"/>
              <a:t> </a:t>
            </a:r>
            <a:r>
              <a:rPr lang="ru-RU" dirty="0" err="1"/>
              <a:t>визначеної</a:t>
            </a:r>
            <a:r>
              <a:rPr lang="ru-RU" dirty="0"/>
              <a:t> </a:t>
            </a:r>
            <a:r>
              <a:rPr lang="ru-RU" dirty="0" err="1"/>
              <a:t>смуги</a:t>
            </a:r>
            <a:r>
              <a:rPr lang="ru-RU" dirty="0"/>
              <a:t>, </a:t>
            </a:r>
            <a:r>
              <a:rPr lang="ru-RU" dirty="0" err="1"/>
              <a:t>розраховують</a:t>
            </a:r>
            <a:r>
              <a:rPr lang="ru-RU" dirty="0"/>
              <a:t> </a:t>
            </a:r>
            <a:r>
              <a:rPr lang="ru-RU" dirty="0" err="1"/>
              <a:t>товщину</a:t>
            </a:r>
            <a:r>
              <a:rPr lang="ru-RU" dirty="0"/>
              <a:t> </a:t>
            </a:r>
            <a:r>
              <a:rPr lang="ru-RU" dirty="0" err="1"/>
              <a:t>плівки</a:t>
            </a:r>
            <a:r>
              <a:rPr lang="ru-RU" dirty="0"/>
              <a:t> за формулою:</a:t>
            </a:r>
          </a:p>
          <a:p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8746" y="4126102"/>
            <a:ext cx="1170940" cy="60134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32692" y="4426775"/>
            <a:ext cx="2341601" cy="2305241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6174293" y="4809125"/>
            <a:ext cx="29881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err="1"/>
              <a:t>Зсув</a:t>
            </a:r>
            <a:r>
              <a:rPr lang="ru-RU" dirty="0"/>
              <a:t> </a:t>
            </a:r>
            <a:r>
              <a:rPr lang="ru-RU" dirty="0" err="1"/>
              <a:t>інтерференційних</a:t>
            </a:r>
            <a:r>
              <a:rPr lang="ru-RU" dirty="0"/>
              <a:t> </a:t>
            </a:r>
            <a:r>
              <a:rPr lang="ru-RU" dirty="0" err="1"/>
              <a:t>смуг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171245" y="5254688"/>
            <a:ext cx="5630611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де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lc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довжина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хвилі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монохроматичного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світла,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дорівнює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0,54 мкм; L –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крок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між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сусідніми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інтерференційними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смугами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l –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зсув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інтерференційної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смуги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Точність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цього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методу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вимірювання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товщини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плівки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складає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15–30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нм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74332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Вимірювання</a:t>
            </a:r>
            <a:r>
              <a:rPr lang="ru-RU" dirty="0"/>
              <a:t> </a:t>
            </a:r>
            <a:r>
              <a:rPr lang="ru-RU" dirty="0" err="1"/>
              <a:t>електричного</a:t>
            </a:r>
            <a:r>
              <a:rPr lang="ru-RU" dirty="0"/>
              <a:t> опору </a:t>
            </a:r>
            <a:r>
              <a:rPr lang="ru-RU" dirty="0" err="1"/>
              <a:t>плівок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err="1" smtClean="0"/>
              <a:t>Електричний</a:t>
            </a:r>
            <a:r>
              <a:rPr lang="ru-RU" dirty="0" smtClean="0"/>
              <a:t> </a:t>
            </a:r>
            <a:r>
              <a:rPr lang="ru-RU" dirty="0" err="1"/>
              <a:t>опір</a:t>
            </a:r>
            <a:r>
              <a:rPr lang="ru-RU" dirty="0"/>
              <a:t> </a:t>
            </a:r>
            <a:r>
              <a:rPr lang="ru-RU" dirty="0" err="1"/>
              <a:t>плівок</a:t>
            </a:r>
            <a:r>
              <a:rPr lang="ru-RU" dirty="0"/>
              <a:t> </a:t>
            </a:r>
            <a:r>
              <a:rPr lang="ru-RU" dirty="0" err="1"/>
              <a:t>вимірюють</a:t>
            </a:r>
            <a:r>
              <a:rPr lang="ru-RU" dirty="0"/>
              <a:t> </a:t>
            </a:r>
            <a:r>
              <a:rPr lang="ru-RU" dirty="0" err="1"/>
              <a:t>резистивним</a:t>
            </a:r>
            <a:r>
              <a:rPr lang="ru-RU" dirty="0"/>
              <a:t> датчиком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зовнішнім</a:t>
            </a:r>
            <a:r>
              <a:rPr lang="ru-RU" dirty="0"/>
              <a:t> </a:t>
            </a:r>
            <a:r>
              <a:rPr lang="ru-RU" dirty="0" err="1"/>
              <a:t>вимірювальним</a:t>
            </a:r>
            <a:r>
              <a:rPr lang="ru-RU" dirty="0"/>
              <a:t> </a:t>
            </a:r>
            <a:r>
              <a:rPr lang="ru-RU" dirty="0" err="1"/>
              <a:t>приладом</a:t>
            </a:r>
            <a:r>
              <a:rPr lang="ru-RU" dirty="0"/>
              <a:t>. В основному </a:t>
            </a:r>
            <a:r>
              <a:rPr lang="ru-RU" dirty="0" err="1"/>
              <a:t>цей</a:t>
            </a:r>
            <a:r>
              <a:rPr lang="ru-RU" dirty="0"/>
              <a:t> метод </a:t>
            </a:r>
            <a:r>
              <a:rPr lang="ru-RU" dirty="0" err="1"/>
              <a:t>застосовують</a:t>
            </a:r>
            <a:r>
              <a:rPr lang="ru-RU" dirty="0"/>
              <a:t> при </a:t>
            </a:r>
            <a:r>
              <a:rPr lang="ru-RU" dirty="0" err="1"/>
              <a:t>контролі</a:t>
            </a:r>
            <a:r>
              <a:rPr lang="ru-RU" dirty="0"/>
              <a:t> </a:t>
            </a:r>
            <a:r>
              <a:rPr lang="ru-RU" dirty="0" err="1"/>
              <a:t>виготовлення</a:t>
            </a:r>
            <a:r>
              <a:rPr lang="ru-RU" dirty="0"/>
              <a:t> </a:t>
            </a:r>
            <a:r>
              <a:rPr lang="ru-RU" dirty="0" err="1"/>
              <a:t>резисторів</a:t>
            </a:r>
            <a:r>
              <a:rPr lang="ru-RU" dirty="0"/>
              <a:t> </a:t>
            </a:r>
            <a:r>
              <a:rPr lang="ru-RU" dirty="0" err="1"/>
              <a:t>гібридних</a:t>
            </a:r>
            <a:r>
              <a:rPr lang="ru-RU" dirty="0"/>
              <a:t> ІМС і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заснований</a:t>
            </a:r>
            <a:r>
              <a:rPr lang="ru-RU" dirty="0"/>
              <a:t> на тому, </a:t>
            </a:r>
            <a:r>
              <a:rPr lang="ru-RU" dirty="0" err="1"/>
              <a:t>що</a:t>
            </a:r>
            <a:r>
              <a:rPr lang="ru-RU" dirty="0"/>
              <a:t> в </a:t>
            </a:r>
            <a:r>
              <a:rPr lang="ru-RU" dirty="0" err="1"/>
              <a:t>міру</a:t>
            </a:r>
            <a:r>
              <a:rPr lang="ru-RU" dirty="0"/>
              <a:t> </a:t>
            </a:r>
            <a:r>
              <a:rPr lang="ru-RU" dirty="0" err="1"/>
              <a:t>збільшення</a:t>
            </a:r>
            <a:r>
              <a:rPr lang="ru-RU" dirty="0"/>
              <a:t> </a:t>
            </a:r>
            <a:r>
              <a:rPr lang="ru-RU" dirty="0" err="1"/>
              <a:t>товщини</a:t>
            </a:r>
            <a:r>
              <a:rPr lang="ru-RU" dirty="0"/>
              <a:t> </a:t>
            </a:r>
            <a:r>
              <a:rPr lang="ru-RU" dirty="0" err="1"/>
              <a:t>плівки</a:t>
            </a:r>
            <a:r>
              <a:rPr lang="ru-RU" dirty="0"/>
              <a:t> в </a:t>
            </a:r>
            <a:r>
              <a:rPr lang="ru-RU" dirty="0" err="1" smtClean="0"/>
              <a:t>процесі</a:t>
            </a:r>
            <a:r>
              <a:rPr lang="ru-RU" dirty="0" smtClean="0"/>
              <a:t>. </a:t>
            </a:r>
            <a:r>
              <a:rPr lang="ru-RU" dirty="0" err="1"/>
              <a:t>Зсув</a:t>
            </a:r>
            <a:r>
              <a:rPr lang="ru-RU" dirty="0"/>
              <a:t> </a:t>
            </a:r>
            <a:r>
              <a:rPr lang="ru-RU" dirty="0" err="1"/>
              <a:t>інтерференційних</a:t>
            </a:r>
            <a:r>
              <a:rPr lang="ru-RU" dirty="0"/>
              <a:t> </a:t>
            </a:r>
            <a:r>
              <a:rPr lang="ru-RU" dirty="0" err="1"/>
              <a:t>смуг</a:t>
            </a:r>
            <a:r>
              <a:rPr lang="ru-RU" dirty="0"/>
              <a:t>  росту </a:t>
            </a:r>
            <a:r>
              <a:rPr lang="ru-RU" dirty="0" err="1"/>
              <a:t>опір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зменшується</a:t>
            </a:r>
            <a:r>
              <a:rPr lang="ru-RU" dirty="0"/>
              <a:t>. Це </a:t>
            </a:r>
            <a:r>
              <a:rPr lang="ru-RU" dirty="0" err="1"/>
              <a:t>дозволяє</a:t>
            </a:r>
            <a:r>
              <a:rPr lang="ru-RU" dirty="0"/>
              <a:t> </a:t>
            </a:r>
            <a:r>
              <a:rPr lang="ru-RU" dirty="0" err="1"/>
              <a:t>безпосередньо</a:t>
            </a:r>
            <a:r>
              <a:rPr lang="ru-RU" dirty="0"/>
              <a:t> при </a:t>
            </a:r>
            <a:r>
              <a:rPr lang="ru-RU" dirty="0" err="1"/>
              <a:t>нанесенні</a:t>
            </a:r>
            <a:r>
              <a:rPr lang="ru-RU" dirty="0"/>
              <a:t> </a:t>
            </a:r>
            <a:r>
              <a:rPr lang="ru-RU" dirty="0" err="1"/>
              <a:t>контролювати</a:t>
            </a:r>
            <a:r>
              <a:rPr lang="ru-RU" dirty="0"/>
              <a:t> </a:t>
            </a:r>
            <a:r>
              <a:rPr lang="ru-RU" dirty="0" err="1"/>
              <a:t>опір</a:t>
            </a:r>
            <a:r>
              <a:rPr lang="ru-RU" dirty="0"/>
              <a:t> </a:t>
            </a:r>
            <a:r>
              <a:rPr lang="ru-RU" dirty="0" err="1"/>
              <a:t>плівки</a:t>
            </a:r>
            <a:r>
              <a:rPr lang="ru-RU" dirty="0"/>
              <a:t>, а при </a:t>
            </a:r>
            <a:r>
              <a:rPr lang="ru-RU" dirty="0" err="1"/>
              <a:t>досягненні</a:t>
            </a:r>
            <a:r>
              <a:rPr lang="ru-RU" dirty="0"/>
              <a:t> </a:t>
            </a:r>
            <a:r>
              <a:rPr lang="ru-RU" dirty="0" err="1"/>
              <a:t>номінальної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товщини</a:t>
            </a:r>
            <a:r>
              <a:rPr lang="ru-RU" dirty="0"/>
              <a:t> </a:t>
            </a:r>
            <a:r>
              <a:rPr lang="ru-RU" dirty="0" err="1"/>
              <a:t>припинити</a:t>
            </a:r>
            <a:r>
              <a:rPr lang="ru-RU" dirty="0"/>
              <a:t> </a:t>
            </a:r>
            <a:r>
              <a:rPr lang="ru-RU" dirty="0" err="1" smtClean="0"/>
              <a:t>процес</a:t>
            </a:r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9100" y="4743767"/>
            <a:ext cx="2350135" cy="166814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6559296" y="5154750"/>
            <a:ext cx="391058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Рис. </a:t>
            </a:r>
            <a:r>
              <a:rPr lang="ru-RU" dirty="0" smtClean="0"/>
              <a:t> </a:t>
            </a:r>
            <a:r>
              <a:rPr lang="ru-RU" dirty="0" err="1"/>
              <a:t>Вимірювання</a:t>
            </a:r>
            <a:r>
              <a:rPr lang="ru-RU" dirty="0"/>
              <a:t> опору </a:t>
            </a:r>
            <a:r>
              <a:rPr lang="ru-RU" dirty="0" err="1"/>
              <a:t>нанесеної</a:t>
            </a:r>
            <a:r>
              <a:rPr lang="ru-RU" dirty="0"/>
              <a:t> </a:t>
            </a:r>
            <a:r>
              <a:rPr lang="ru-RU" dirty="0" err="1"/>
              <a:t>плівки</a:t>
            </a:r>
            <a:r>
              <a:rPr lang="ru-RU" dirty="0"/>
              <a:t> методом резистивного датчика: 1, 3 – </a:t>
            </a:r>
            <a:r>
              <a:rPr lang="ru-RU" dirty="0" err="1"/>
              <a:t>контрольна</a:t>
            </a:r>
            <a:r>
              <a:rPr lang="ru-RU" dirty="0"/>
              <a:t> і </a:t>
            </a:r>
            <a:r>
              <a:rPr lang="ru-RU" dirty="0" err="1"/>
              <a:t>робоча</a:t>
            </a:r>
            <a:r>
              <a:rPr lang="ru-RU" dirty="0"/>
              <a:t> </a:t>
            </a:r>
            <a:r>
              <a:rPr lang="ru-RU" dirty="0" err="1"/>
              <a:t>підкладки</a:t>
            </a:r>
            <a:r>
              <a:rPr lang="ru-RU" dirty="0"/>
              <a:t>, 2 – </a:t>
            </a:r>
            <a:r>
              <a:rPr lang="ru-RU" dirty="0" err="1"/>
              <a:t>контакти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85770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Вимірювання</a:t>
            </a:r>
            <a:r>
              <a:rPr lang="ru-RU" dirty="0"/>
              <a:t> </a:t>
            </a:r>
            <a:r>
              <a:rPr lang="ru-RU" dirty="0" err="1"/>
              <a:t>адгезії</a:t>
            </a:r>
            <a:r>
              <a:rPr lang="ru-RU" dirty="0"/>
              <a:t> </a:t>
            </a:r>
            <a:r>
              <a:rPr lang="ru-RU" dirty="0" err="1"/>
              <a:t>плівок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69268" y="566928"/>
            <a:ext cx="7661316" cy="597103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err="1"/>
              <a:t>Зчеплення</a:t>
            </a:r>
            <a:r>
              <a:rPr lang="ru-RU" dirty="0"/>
              <a:t> </a:t>
            </a:r>
            <a:r>
              <a:rPr lang="ru-RU" dirty="0" err="1"/>
              <a:t>поверхонь</a:t>
            </a:r>
            <a:r>
              <a:rPr lang="ru-RU" dirty="0"/>
              <a:t> </a:t>
            </a:r>
            <a:r>
              <a:rPr lang="ru-RU" dirty="0" err="1"/>
              <a:t>різнорідних</a:t>
            </a:r>
            <a:r>
              <a:rPr lang="ru-RU" dirty="0"/>
              <a:t> </a:t>
            </a:r>
            <a:r>
              <a:rPr lang="ru-RU" dirty="0" err="1"/>
              <a:t>тіл</a:t>
            </a:r>
            <a:r>
              <a:rPr lang="ru-RU" dirty="0"/>
              <a:t> називають </a:t>
            </a:r>
            <a:r>
              <a:rPr lang="ru-RU" dirty="0" err="1"/>
              <a:t>адгезією</a:t>
            </a:r>
            <a:r>
              <a:rPr lang="ru-RU" dirty="0"/>
              <a:t>. </a:t>
            </a:r>
            <a:r>
              <a:rPr lang="ru-RU" dirty="0" err="1"/>
              <a:t>Адгезія</a:t>
            </a:r>
            <a:r>
              <a:rPr lang="ru-RU" dirty="0"/>
              <a:t> </a:t>
            </a:r>
            <a:r>
              <a:rPr lang="ru-RU" dirty="0" err="1"/>
              <a:t>плівки</a:t>
            </a:r>
            <a:r>
              <a:rPr lang="ru-RU" dirty="0"/>
              <a:t> до </a:t>
            </a:r>
            <a:r>
              <a:rPr lang="ru-RU" dirty="0" err="1"/>
              <a:t>підкладки</a:t>
            </a:r>
            <a:r>
              <a:rPr lang="ru-RU" dirty="0"/>
              <a:t> </a:t>
            </a:r>
            <a:r>
              <a:rPr lang="ru-RU" dirty="0" err="1"/>
              <a:t>залежить</a:t>
            </a:r>
            <a:r>
              <a:rPr lang="ru-RU" dirty="0"/>
              <a:t> від </a:t>
            </a:r>
            <a:r>
              <a:rPr lang="ru-RU" dirty="0" err="1"/>
              <a:t>матеріалу</a:t>
            </a:r>
            <a:r>
              <a:rPr lang="ru-RU" dirty="0"/>
              <a:t> </a:t>
            </a:r>
            <a:r>
              <a:rPr lang="ru-RU" dirty="0" err="1"/>
              <a:t>плівки</a:t>
            </a:r>
            <a:r>
              <a:rPr lang="ru-RU" dirty="0"/>
              <a:t> і </a:t>
            </a:r>
            <a:r>
              <a:rPr lang="ru-RU" dirty="0" err="1"/>
              <a:t>швидкості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осідання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від </a:t>
            </a:r>
            <a:r>
              <a:rPr lang="ru-RU" dirty="0" err="1"/>
              <a:t>чистоти</a:t>
            </a:r>
            <a:r>
              <a:rPr lang="ru-RU" dirty="0"/>
              <a:t> </a:t>
            </a:r>
            <a:r>
              <a:rPr lang="ru-RU" dirty="0" err="1"/>
              <a:t>поверхні</a:t>
            </a:r>
            <a:r>
              <a:rPr lang="ru-RU" dirty="0"/>
              <a:t> і </a:t>
            </a:r>
            <a:r>
              <a:rPr lang="ru-RU" dirty="0" err="1"/>
              <a:t>температури</a:t>
            </a:r>
            <a:r>
              <a:rPr lang="ru-RU" dirty="0"/>
              <a:t> </a:t>
            </a:r>
            <a:r>
              <a:rPr lang="ru-RU" dirty="0" err="1"/>
              <a:t>підкладки</a:t>
            </a:r>
            <a:r>
              <a:rPr lang="ru-RU" dirty="0"/>
              <a:t>. В </a:t>
            </a:r>
            <a:r>
              <a:rPr lang="ru-RU" dirty="0" err="1"/>
              <a:t>даний</a:t>
            </a:r>
            <a:r>
              <a:rPr lang="ru-RU" dirty="0"/>
              <a:t> час не </a:t>
            </a:r>
            <a:r>
              <a:rPr lang="ru-RU" dirty="0" err="1"/>
              <a:t>існує</a:t>
            </a:r>
            <a:r>
              <a:rPr lang="ru-RU" dirty="0"/>
              <a:t> </a:t>
            </a:r>
            <a:r>
              <a:rPr lang="ru-RU" dirty="0" err="1"/>
              <a:t>доступних</a:t>
            </a:r>
            <a:r>
              <a:rPr lang="ru-RU" dirty="0"/>
              <a:t> </a:t>
            </a:r>
            <a:r>
              <a:rPr lang="ru-RU" dirty="0" err="1"/>
              <a:t>промислових</a:t>
            </a:r>
            <a:r>
              <a:rPr lang="ru-RU" dirty="0"/>
              <a:t> </a:t>
            </a:r>
            <a:r>
              <a:rPr lang="ru-RU" dirty="0" err="1"/>
              <a:t>методів</a:t>
            </a:r>
            <a:r>
              <a:rPr lang="ru-RU" dirty="0"/>
              <a:t> </a:t>
            </a:r>
            <a:r>
              <a:rPr lang="ru-RU" dirty="0" err="1"/>
              <a:t>високоточного</a:t>
            </a:r>
            <a:r>
              <a:rPr lang="ru-RU" dirty="0"/>
              <a:t> </a:t>
            </a:r>
            <a:r>
              <a:rPr lang="ru-RU" dirty="0" err="1"/>
              <a:t>виміру</a:t>
            </a:r>
            <a:r>
              <a:rPr lang="ru-RU" dirty="0"/>
              <a:t> </a:t>
            </a:r>
            <a:r>
              <a:rPr lang="ru-RU" dirty="0" err="1"/>
              <a:t>адгезії</a:t>
            </a:r>
            <a:r>
              <a:rPr lang="ru-RU" dirty="0"/>
              <a:t> тонких </a:t>
            </a:r>
            <a:r>
              <a:rPr lang="ru-RU" dirty="0" err="1"/>
              <a:t>плівок</a:t>
            </a:r>
            <a:r>
              <a:rPr lang="ru-RU" dirty="0"/>
              <a:t> до </a:t>
            </a:r>
            <a:r>
              <a:rPr lang="ru-RU" dirty="0" err="1"/>
              <a:t>підкладок</a:t>
            </a:r>
            <a:r>
              <a:rPr lang="ru-RU" dirty="0"/>
              <a:t>. Тому </a:t>
            </a:r>
            <a:r>
              <a:rPr lang="ru-RU" dirty="0" err="1"/>
              <a:t>виконують</a:t>
            </a:r>
            <a:r>
              <a:rPr lang="ru-RU" dirty="0"/>
              <a:t> </a:t>
            </a:r>
            <a:r>
              <a:rPr lang="ru-RU" dirty="0" err="1"/>
              <a:t>порівняльний</a:t>
            </a:r>
            <a:r>
              <a:rPr lang="ru-RU" dirty="0"/>
              <a:t> контроль, при </a:t>
            </a:r>
            <a:r>
              <a:rPr lang="ru-RU" dirty="0" err="1"/>
              <a:t>якому</a:t>
            </a:r>
            <a:r>
              <a:rPr lang="ru-RU" dirty="0"/>
              <a:t> </a:t>
            </a:r>
            <a:r>
              <a:rPr lang="ru-RU" dirty="0" err="1"/>
              <a:t>вимірюють</a:t>
            </a:r>
            <a:r>
              <a:rPr lang="ru-RU" dirty="0"/>
              <a:t> </a:t>
            </a:r>
            <a:r>
              <a:rPr lang="ru-RU" dirty="0" err="1"/>
              <a:t>зусилля</a:t>
            </a:r>
            <a:r>
              <a:rPr lang="ru-RU" dirty="0"/>
              <a:t> </a:t>
            </a:r>
            <a:r>
              <a:rPr lang="ru-RU" dirty="0" err="1"/>
              <a:t>відриву</a:t>
            </a:r>
            <a:r>
              <a:rPr lang="ru-RU" dirty="0"/>
              <a:t> </a:t>
            </a:r>
            <a:r>
              <a:rPr lang="ru-RU" dirty="0" err="1"/>
              <a:t>плівки</a:t>
            </a:r>
            <a:r>
              <a:rPr lang="ru-RU" dirty="0"/>
              <a:t> від </a:t>
            </a:r>
            <a:r>
              <a:rPr lang="ru-RU" dirty="0" err="1"/>
              <a:t>підкладки</a:t>
            </a:r>
            <a:r>
              <a:rPr lang="ru-RU" dirty="0"/>
              <a:t> </a:t>
            </a:r>
            <a:r>
              <a:rPr lang="ru-RU" dirty="0" err="1"/>
              <a:t>напаяним</a:t>
            </a:r>
            <a:r>
              <a:rPr lang="ru-RU" dirty="0"/>
              <a:t> на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поверхню</a:t>
            </a:r>
            <a:r>
              <a:rPr lang="ru-RU" dirty="0"/>
              <a:t> </a:t>
            </a:r>
            <a:r>
              <a:rPr lang="ru-RU" dirty="0" err="1"/>
              <a:t>металевим</a:t>
            </a:r>
            <a:r>
              <a:rPr lang="ru-RU" dirty="0"/>
              <a:t> </a:t>
            </a:r>
            <a:r>
              <a:rPr lang="ru-RU" dirty="0" err="1"/>
              <a:t>циліндром</a:t>
            </a:r>
            <a:r>
              <a:rPr lang="ru-RU" dirty="0"/>
              <a:t>. У центрі </a:t>
            </a:r>
            <a:r>
              <a:rPr lang="ru-RU" dirty="0" err="1"/>
              <a:t>вільного</a:t>
            </a:r>
            <a:r>
              <a:rPr lang="ru-RU" dirty="0"/>
              <a:t> </a:t>
            </a:r>
            <a:r>
              <a:rPr lang="ru-RU" dirty="0" err="1"/>
              <a:t>торця</a:t>
            </a:r>
            <a:r>
              <a:rPr lang="ru-RU" dirty="0"/>
              <a:t> </a:t>
            </a:r>
            <a:r>
              <a:rPr lang="ru-RU" dirty="0" err="1"/>
              <a:t>циліндра</a:t>
            </a:r>
            <a:r>
              <a:rPr lang="ru-RU" dirty="0"/>
              <a:t> </a:t>
            </a:r>
            <a:r>
              <a:rPr lang="ru-RU" dirty="0" err="1"/>
              <a:t>закріплюють</a:t>
            </a:r>
            <a:r>
              <a:rPr lang="ru-RU" dirty="0"/>
              <a:t> </a:t>
            </a:r>
            <a:r>
              <a:rPr lang="ru-RU" dirty="0" err="1"/>
              <a:t>гнучкий</a:t>
            </a:r>
            <a:r>
              <a:rPr lang="ru-RU" dirty="0"/>
              <a:t> тросик, </a:t>
            </a:r>
            <a:r>
              <a:rPr lang="ru-RU" dirty="0" err="1"/>
              <a:t>зв’язаний</a:t>
            </a:r>
            <a:r>
              <a:rPr lang="ru-RU" dirty="0"/>
              <a:t> через </a:t>
            </a:r>
            <a:r>
              <a:rPr lang="ru-RU" dirty="0" err="1"/>
              <a:t>важіль</a:t>
            </a:r>
            <a:r>
              <a:rPr lang="ru-RU" dirty="0"/>
              <a:t> з чашкою ваг. </a:t>
            </a:r>
            <a:r>
              <a:rPr lang="ru-RU" dirty="0" err="1"/>
              <a:t>Щоб</a:t>
            </a:r>
            <a:r>
              <a:rPr lang="ru-RU" dirty="0"/>
              <a:t> за </a:t>
            </a:r>
            <a:r>
              <a:rPr lang="ru-RU" dirty="0" err="1"/>
              <a:t>зусиллям</a:t>
            </a:r>
            <a:r>
              <a:rPr lang="ru-RU" dirty="0"/>
              <a:t> </a:t>
            </a:r>
            <a:r>
              <a:rPr lang="ru-RU" dirty="0" err="1"/>
              <a:t>відриву</a:t>
            </a:r>
            <a:r>
              <a:rPr lang="ru-RU" dirty="0"/>
              <a:t> Р </a:t>
            </a:r>
            <a:r>
              <a:rPr lang="ru-RU" dirty="0" err="1"/>
              <a:t>визначити</a:t>
            </a:r>
            <a:r>
              <a:rPr lang="ru-RU" dirty="0"/>
              <a:t> </a:t>
            </a:r>
            <a:r>
              <a:rPr lang="ru-RU" dirty="0" err="1"/>
              <a:t>адгезію</a:t>
            </a:r>
            <a:r>
              <a:rPr lang="ru-RU" dirty="0"/>
              <a:t> </a:t>
            </a:r>
            <a:r>
              <a:rPr lang="ru-RU" dirty="0" err="1"/>
              <a:t>Ga</a:t>
            </a:r>
            <a:r>
              <a:rPr lang="ru-RU" dirty="0"/>
              <a:t>, </a:t>
            </a:r>
            <a:r>
              <a:rPr lang="ru-RU" dirty="0" err="1"/>
              <a:t>необхідно</a:t>
            </a:r>
            <a:r>
              <a:rPr lang="ru-RU" dirty="0"/>
              <a:t> точно знати </a:t>
            </a:r>
            <a:r>
              <a:rPr lang="ru-RU" dirty="0" err="1"/>
              <a:t>площу</a:t>
            </a:r>
            <a:r>
              <a:rPr lang="ru-RU" dirty="0"/>
              <a:t> контакту </a:t>
            </a:r>
            <a:r>
              <a:rPr lang="ru-RU" dirty="0" err="1"/>
              <a:t>Fy</a:t>
            </a:r>
            <a:r>
              <a:rPr lang="ru-RU" dirty="0"/>
              <a:t> і </a:t>
            </a:r>
            <a:r>
              <a:rPr lang="ru-RU" dirty="0" err="1"/>
              <a:t>виключити</a:t>
            </a:r>
            <a:r>
              <a:rPr lang="ru-RU" dirty="0"/>
              <a:t> </a:t>
            </a:r>
            <a:r>
              <a:rPr lang="ru-RU" dirty="0" err="1"/>
              <a:t>перекіс</a:t>
            </a:r>
            <a:r>
              <a:rPr lang="ru-RU" dirty="0"/>
              <a:t> </a:t>
            </a:r>
            <a:r>
              <a:rPr lang="ru-RU" dirty="0" err="1"/>
              <a:t>циліндра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викликає</a:t>
            </a:r>
            <a:r>
              <a:rPr lang="ru-RU" dirty="0"/>
              <a:t> </a:t>
            </a:r>
            <a:r>
              <a:rPr lang="ru-RU" dirty="0" err="1"/>
              <a:t>нерівномірний</a:t>
            </a:r>
            <a:r>
              <a:rPr lang="ru-RU" dirty="0"/>
              <a:t> </a:t>
            </a:r>
            <a:r>
              <a:rPr lang="ru-RU" dirty="0" err="1"/>
              <a:t>розподіл</a:t>
            </a:r>
            <a:r>
              <a:rPr lang="ru-RU" dirty="0"/>
              <a:t> </a:t>
            </a:r>
            <a:r>
              <a:rPr lang="ru-RU" dirty="0" err="1"/>
              <a:t>зусилля</a:t>
            </a:r>
            <a:r>
              <a:rPr lang="ru-RU" dirty="0"/>
              <a:t> по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площі</a:t>
            </a:r>
            <a:r>
              <a:rPr lang="ru-RU" dirty="0"/>
              <a:t>. </a:t>
            </a:r>
          </a:p>
          <a:p>
            <a:pPr marL="0" indent="0">
              <a:buNone/>
            </a:pPr>
            <a:r>
              <a:rPr lang="ru-RU" dirty="0"/>
              <a:t>Зазвичай </a:t>
            </a:r>
            <a:r>
              <a:rPr lang="ru-RU" dirty="0" err="1"/>
              <a:t>площа</a:t>
            </a:r>
            <a:r>
              <a:rPr lang="ru-RU" dirty="0"/>
              <a:t> </a:t>
            </a:r>
            <a:r>
              <a:rPr lang="ru-RU" dirty="0" err="1"/>
              <a:t>торця</a:t>
            </a:r>
            <a:r>
              <a:rPr lang="ru-RU" dirty="0"/>
              <a:t> </a:t>
            </a:r>
            <a:r>
              <a:rPr lang="ru-RU" dirty="0" err="1"/>
              <a:t>циліндра</a:t>
            </a:r>
            <a:r>
              <a:rPr lang="ru-RU" dirty="0"/>
              <a:t> близько 1 мм </a:t>
            </a:r>
            <a:r>
              <a:rPr lang="ru-RU" baseline="30000" dirty="0"/>
              <a:t>2</a:t>
            </a:r>
            <a:r>
              <a:rPr lang="ru-RU" dirty="0"/>
              <a:t> . Для </a:t>
            </a:r>
            <a:r>
              <a:rPr lang="ru-RU" dirty="0" err="1"/>
              <a:t>одержання</a:t>
            </a:r>
            <a:r>
              <a:rPr lang="ru-RU" dirty="0"/>
              <a:t> </a:t>
            </a:r>
            <a:r>
              <a:rPr lang="ru-RU" dirty="0" err="1"/>
              <a:t>надійних</a:t>
            </a:r>
            <a:r>
              <a:rPr lang="ru-RU" dirty="0"/>
              <a:t> </a:t>
            </a:r>
            <a:r>
              <a:rPr lang="ru-RU" dirty="0" err="1"/>
              <a:t>даних</a:t>
            </a:r>
            <a:r>
              <a:rPr lang="ru-RU" dirty="0"/>
              <a:t> </a:t>
            </a:r>
            <a:r>
              <a:rPr lang="ru-RU" dirty="0" err="1"/>
              <a:t>варто</a:t>
            </a:r>
            <a:r>
              <a:rPr lang="ru-RU" dirty="0"/>
              <a:t> </a:t>
            </a:r>
            <a:r>
              <a:rPr lang="ru-RU" dirty="0" err="1"/>
              <a:t>вимірювати</a:t>
            </a:r>
            <a:r>
              <a:rPr lang="ru-RU" dirty="0"/>
              <a:t> </a:t>
            </a:r>
            <a:r>
              <a:rPr lang="ru-RU" dirty="0" err="1"/>
              <a:t>адгезію</a:t>
            </a:r>
            <a:r>
              <a:rPr lang="ru-RU" dirty="0"/>
              <a:t> кілька </a:t>
            </a:r>
            <a:r>
              <a:rPr lang="ru-RU" dirty="0" err="1"/>
              <a:t>разів</a:t>
            </a:r>
            <a:r>
              <a:rPr lang="ru-RU" dirty="0"/>
              <a:t>, </a:t>
            </a:r>
            <a:r>
              <a:rPr lang="ru-RU" dirty="0" err="1"/>
              <a:t>контролюючи</a:t>
            </a:r>
            <a:r>
              <a:rPr lang="ru-RU" dirty="0"/>
              <a:t>, </a:t>
            </a:r>
            <a:r>
              <a:rPr lang="ru-RU" dirty="0" err="1"/>
              <a:t>чи</a:t>
            </a:r>
            <a:r>
              <a:rPr lang="ru-RU" dirty="0"/>
              <a:t> не </a:t>
            </a:r>
            <a:r>
              <a:rPr lang="ru-RU" dirty="0" err="1"/>
              <a:t>відбувся</a:t>
            </a:r>
            <a:r>
              <a:rPr lang="ru-RU" dirty="0"/>
              <a:t> </a:t>
            </a:r>
            <a:r>
              <a:rPr lang="ru-RU" dirty="0" err="1"/>
              <a:t>відрив</a:t>
            </a:r>
            <a:r>
              <a:rPr lang="ru-RU" dirty="0"/>
              <a:t> в </a:t>
            </a:r>
            <a:r>
              <a:rPr lang="ru-RU" dirty="0" err="1"/>
              <a:t>місці</a:t>
            </a:r>
            <a:r>
              <a:rPr lang="ru-RU" dirty="0"/>
              <a:t> спаю і </a:t>
            </a:r>
            <a:r>
              <a:rPr lang="ru-RU" dirty="0" err="1"/>
              <a:t>чи</a:t>
            </a:r>
            <a:r>
              <a:rPr lang="ru-RU" dirty="0"/>
              <a:t> не </a:t>
            </a:r>
            <a:r>
              <a:rPr lang="ru-RU" dirty="0" err="1"/>
              <a:t>розчинилася</a:t>
            </a:r>
            <a:r>
              <a:rPr lang="ru-RU" dirty="0"/>
              <a:t> </a:t>
            </a:r>
            <a:r>
              <a:rPr lang="ru-RU" dirty="0" err="1"/>
              <a:t>плівка</a:t>
            </a:r>
            <a:r>
              <a:rPr lang="ru-RU" dirty="0"/>
              <a:t> в </a:t>
            </a:r>
            <a:r>
              <a:rPr lang="ru-RU" dirty="0" err="1"/>
              <a:t>припої</a:t>
            </a:r>
            <a:r>
              <a:rPr lang="ru-RU" dirty="0"/>
              <a:t>. </a:t>
            </a:r>
            <a:r>
              <a:rPr lang="ru-RU" dirty="0" err="1"/>
              <a:t>Різновид</a:t>
            </a:r>
            <a:r>
              <a:rPr lang="ru-RU" dirty="0"/>
              <a:t> </a:t>
            </a:r>
            <a:r>
              <a:rPr lang="ru-RU" dirty="0" err="1"/>
              <a:t>цього</a:t>
            </a:r>
            <a:r>
              <a:rPr lang="ru-RU" dirty="0"/>
              <a:t> методу – контроль </a:t>
            </a:r>
            <a:r>
              <a:rPr lang="ru-RU" dirty="0" err="1"/>
              <a:t>адгезії</a:t>
            </a:r>
            <a:r>
              <a:rPr lang="ru-RU" dirty="0"/>
              <a:t> </a:t>
            </a:r>
            <a:r>
              <a:rPr lang="ru-RU" dirty="0" err="1"/>
              <a:t>металевих</a:t>
            </a:r>
            <a:r>
              <a:rPr lang="ru-RU" dirty="0"/>
              <a:t> </a:t>
            </a:r>
            <a:r>
              <a:rPr lang="ru-RU" dirty="0" err="1"/>
              <a:t>плівок</a:t>
            </a:r>
            <a:r>
              <a:rPr lang="ru-RU" dirty="0"/>
              <a:t> за </a:t>
            </a:r>
            <a:r>
              <a:rPr lang="ru-RU" dirty="0" err="1"/>
              <a:t>відривом</a:t>
            </a:r>
            <a:r>
              <a:rPr lang="ru-RU" dirty="0"/>
              <a:t> від </a:t>
            </a:r>
            <a:r>
              <a:rPr lang="ru-RU" dirty="0" err="1"/>
              <a:t>підкладки</a:t>
            </a:r>
            <a:r>
              <a:rPr lang="ru-RU" dirty="0"/>
              <a:t> за </a:t>
            </a:r>
            <a:r>
              <a:rPr lang="ru-RU" dirty="0" err="1"/>
              <a:t>допомогою</a:t>
            </a:r>
            <a:r>
              <a:rPr lang="ru-RU" dirty="0"/>
              <a:t> тонкого золотого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алюмінієвого</a:t>
            </a:r>
            <a:r>
              <a:rPr lang="ru-RU" dirty="0"/>
              <a:t> дроту,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приєднується</a:t>
            </a:r>
            <a:r>
              <a:rPr lang="ru-RU" dirty="0"/>
              <a:t> до </a:t>
            </a:r>
            <a:r>
              <a:rPr lang="ru-RU" dirty="0" err="1"/>
              <a:t>плівки</a:t>
            </a:r>
            <a:r>
              <a:rPr lang="ru-RU" dirty="0"/>
              <a:t> </a:t>
            </a:r>
            <a:r>
              <a:rPr lang="ru-RU" dirty="0" err="1"/>
              <a:t>термокомпресією</a:t>
            </a:r>
            <a:r>
              <a:rPr lang="ru-RU" dirty="0"/>
              <a:t>. При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площа</a:t>
            </a:r>
            <a:r>
              <a:rPr lang="ru-RU" dirty="0"/>
              <a:t> контакту </a:t>
            </a:r>
            <a:r>
              <a:rPr lang="ru-RU" dirty="0" err="1"/>
              <a:t>складає</a:t>
            </a:r>
            <a:r>
              <a:rPr lang="ru-RU" dirty="0"/>
              <a:t> 50–200 мкм</a:t>
            </a:r>
            <a:r>
              <a:rPr lang="ru-RU" baseline="30000" dirty="0"/>
              <a:t>2</a:t>
            </a:r>
            <a:r>
              <a:rPr lang="ru-RU" dirty="0"/>
              <a:t> 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дозволяє</a:t>
            </a:r>
            <a:r>
              <a:rPr lang="ru-RU" dirty="0"/>
              <a:t> </a:t>
            </a:r>
            <a:r>
              <a:rPr lang="ru-RU" dirty="0" err="1"/>
              <a:t>більш</a:t>
            </a:r>
            <a:r>
              <a:rPr lang="ru-RU" dirty="0"/>
              <a:t> точно </a:t>
            </a:r>
            <a:r>
              <a:rPr lang="ru-RU" dirty="0" err="1"/>
              <a:t>визначати</a:t>
            </a:r>
            <a:r>
              <a:rPr lang="ru-RU" dirty="0"/>
              <a:t> </a:t>
            </a:r>
            <a:r>
              <a:rPr lang="ru-RU" dirty="0" err="1"/>
              <a:t>адгезію</a:t>
            </a:r>
            <a:r>
              <a:rPr lang="ru-RU" dirty="0"/>
              <a:t> локальних </a:t>
            </a:r>
            <a:r>
              <a:rPr lang="ru-RU" dirty="0" err="1"/>
              <a:t>ділянок</a:t>
            </a:r>
            <a:r>
              <a:rPr lang="ru-RU" dirty="0"/>
              <a:t> </a:t>
            </a:r>
            <a:r>
              <a:rPr lang="ru-RU" dirty="0" err="1"/>
              <a:t>плівки</a:t>
            </a:r>
            <a:r>
              <a:rPr lang="ru-RU" dirty="0"/>
              <a:t>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00915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Вимірювання</a:t>
            </a:r>
            <a:r>
              <a:rPr lang="ru-RU" dirty="0"/>
              <a:t> </a:t>
            </a:r>
            <a:r>
              <a:rPr lang="ru-RU" dirty="0" err="1"/>
              <a:t>швидкості</a:t>
            </a:r>
            <a:r>
              <a:rPr lang="ru-RU" dirty="0"/>
              <a:t> </a:t>
            </a:r>
            <a:r>
              <a:rPr lang="ru-RU" dirty="0" err="1"/>
              <a:t>нанесення</a:t>
            </a:r>
            <a:r>
              <a:rPr lang="ru-RU" dirty="0"/>
              <a:t> </a:t>
            </a:r>
            <a:r>
              <a:rPr lang="ru-RU" dirty="0" err="1"/>
              <a:t>плівок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err="1"/>
              <a:t>Найбільш</a:t>
            </a:r>
            <a:r>
              <a:rPr lang="ru-RU" dirty="0"/>
              <a:t> </a:t>
            </a:r>
            <a:r>
              <a:rPr lang="ru-RU" dirty="0" err="1"/>
              <a:t>розповсюджений</a:t>
            </a:r>
            <a:r>
              <a:rPr lang="ru-RU" dirty="0"/>
              <a:t> контроль </a:t>
            </a:r>
            <a:r>
              <a:rPr lang="ru-RU" dirty="0" err="1"/>
              <a:t>швидкості</a:t>
            </a:r>
            <a:r>
              <a:rPr lang="ru-RU" dirty="0"/>
              <a:t> </a:t>
            </a:r>
            <a:r>
              <a:rPr lang="ru-RU" dirty="0" err="1"/>
              <a:t>нанесення</a:t>
            </a:r>
            <a:r>
              <a:rPr lang="ru-RU" dirty="0"/>
              <a:t> </a:t>
            </a:r>
            <a:r>
              <a:rPr lang="ru-RU" dirty="0" err="1"/>
              <a:t>плівок</a:t>
            </a:r>
            <a:r>
              <a:rPr lang="ru-RU" dirty="0"/>
              <a:t> методом </a:t>
            </a:r>
            <a:r>
              <a:rPr lang="ru-RU" dirty="0" err="1"/>
              <a:t>кварцового</a:t>
            </a:r>
            <a:r>
              <a:rPr lang="ru-RU" dirty="0"/>
              <a:t> датчика,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іноді</a:t>
            </a:r>
            <a:r>
              <a:rPr lang="ru-RU" dirty="0"/>
              <a:t> називають резонансно-</a:t>
            </a:r>
            <a:r>
              <a:rPr lang="ru-RU" dirty="0" err="1"/>
              <a:t>частотним</a:t>
            </a:r>
            <a:r>
              <a:rPr lang="ru-RU" dirty="0"/>
              <a:t>. Як датчик у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методі</a:t>
            </a:r>
            <a:r>
              <a:rPr lang="ru-RU" dirty="0"/>
              <a:t> </a:t>
            </a:r>
            <a:r>
              <a:rPr lang="ru-RU" dirty="0" err="1"/>
              <a:t>використовують</a:t>
            </a:r>
            <a:r>
              <a:rPr lang="ru-RU" dirty="0"/>
              <a:t> включений у контур генератора </a:t>
            </a:r>
            <a:r>
              <a:rPr lang="ru-RU" dirty="0" err="1"/>
              <a:t>частоти</a:t>
            </a:r>
            <a:r>
              <a:rPr lang="ru-RU" dirty="0"/>
              <a:t> </a:t>
            </a:r>
            <a:r>
              <a:rPr lang="ru-RU" dirty="0" err="1"/>
              <a:t>кварцовий</a:t>
            </a:r>
            <a:r>
              <a:rPr lang="ru-RU" dirty="0"/>
              <a:t> </a:t>
            </a:r>
            <a:r>
              <a:rPr lang="ru-RU" dirty="0" err="1"/>
              <a:t>елемент</a:t>
            </a:r>
            <a:r>
              <a:rPr lang="ru-RU" dirty="0"/>
              <a:t>. Принцип </a:t>
            </a:r>
            <a:r>
              <a:rPr lang="ru-RU" dirty="0" err="1"/>
              <a:t>дії</a:t>
            </a:r>
            <a:r>
              <a:rPr lang="ru-RU" dirty="0"/>
              <a:t> </a:t>
            </a:r>
            <a:r>
              <a:rPr lang="ru-RU" dirty="0" err="1"/>
              <a:t>кварцового</a:t>
            </a:r>
            <a:r>
              <a:rPr lang="ru-RU" dirty="0"/>
              <a:t> датчика </a:t>
            </a:r>
            <a:r>
              <a:rPr lang="ru-RU" dirty="0" err="1"/>
              <a:t>заснований</a:t>
            </a:r>
            <a:r>
              <a:rPr lang="ru-RU" dirty="0"/>
              <a:t> на залежності </a:t>
            </a:r>
            <a:r>
              <a:rPr lang="ru-RU" dirty="0" err="1"/>
              <a:t>частоти</a:t>
            </a:r>
            <a:r>
              <a:rPr lang="ru-RU" dirty="0"/>
              <a:t> </a:t>
            </a:r>
            <a:r>
              <a:rPr lang="ru-RU" dirty="0" err="1"/>
              <a:t>генерованих</a:t>
            </a:r>
            <a:r>
              <a:rPr lang="ru-RU" dirty="0"/>
              <a:t> </a:t>
            </a:r>
            <a:r>
              <a:rPr lang="ru-RU" dirty="0" err="1"/>
              <a:t>сигналів</a:t>
            </a:r>
            <a:r>
              <a:rPr lang="ru-RU" dirty="0"/>
              <a:t> від </a:t>
            </a:r>
            <a:r>
              <a:rPr lang="ru-RU" dirty="0" err="1"/>
              <a:t>зміни</a:t>
            </a:r>
            <a:r>
              <a:rPr lang="ru-RU" dirty="0"/>
              <a:t> </a:t>
            </a:r>
            <a:r>
              <a:rPr lang="ru-RU" dirty="0" err="1"/>
              <a:t>маси</a:t>
            </a:r>
            <a:r>
              <a:rPr lang="ru-RU" dirty="0"/>
              <a:t> </a:t>
            </a:r>
            <a:r>
              <a:rPr lang="ru-RU" dirty="0" err="1"/>
              <a:t>кварцового</a:t>
            </a:r>
            <a:r>
              <a:rPr lang="ru-RU" dirty="0"/>
              <a:t> </a:t>
            </a:r>
            <a:r>
              <a:rPr lang="ru-RU" dirty="0" err="1"/>
              <a:t>елемента</a:t>
            </a:r>
            <a:r>
              <a:rPr lang="ru-RU" dirty="0"/>
              <a:t> при </a:t>
            </a:r>
            <a:r>
              <a:rPr lang="ru-RU" dirty="0" err="1" smtClean="0"/>
              <a:t>нанесенні</a:t>
            </a:r>
            <a:r>
              <a:rPr lang="ru-RU" dirty="0" smtClean="0"/>
              <a:t> </a:t>
            </a:r>
            <a:r>
              <a:rPr lang="ru-RU" dirty="0"/>
              <a:t>на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поверхню</a:t>
            </a:r>
            <a:r>
              <a:rPr lang="ru-RU" dirty="0"/>
              <a:t> </a:t>
            </a:r>
            <a:r>
              <a:rPr lang="ru-RU" dirty="0" err="1"/>
              <a:t>плівки</a:t>
            </a:r>
            <a:r>
              <a:rPr lang="ru-RU" dirty="0"/>
              <a:t>. </a:t>
            </a:r>
            <a:r>
              <a:rPr lang="ru-RU" dirty="0" err="1"/>
              <a:t>Зі</a:t>
            </a:r>
            <a:r>
              <a:rPr lang="ru-RU" dirty="0"/>
              <a:t> </a:t>
            </a:r>
            <a:r>
              <a:rPr lang="ru-RU" dirty="0" err="1"/>
              <a:t>збільшенням</a:t>
            </a:r>
            <a:r>
              <a:rPr lang="ru-RU" dirty="0"/>
              <a:t> </a:t>
            </a:r>
            <a:r>
              <a:rPr lang="ru-RU" dirty="0" err="1"/>
              <a:t>маси</a:t>
            </a:r>
            <a:r>
              <a:rPr lang="ru-RU" dirty="0"/>
              <a:t> </a:t>
            </a:r>
            <a:r>
              <a:rPr lang="ru-RU" dirty="0" err="1"/>
              <a:t>кварцового</a:t>
            </a:r>
            <a:r>
              <a:rPr lang="ru-RU" dirty="0"/>
              <a:t> </a:t>
            </a:r>
            <a:r>
              <a:rPr lang="ru-RU" dirty="0" err="1"/>
              <a:t>елемента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резонансна</a:t>
            </a:r>
            <a:r>
              <a:rPr lang="ru-RU" dirty="0"/>
              <a:t> частота </a:t>
            </a:r>
            <a:r>
              <a:rPr lang="ru-RU" dirty="0" err="1"/>
              <a:t>падає</a:t>
            </a:r>
            <a:r>
              <a:rPr lang="ru-RU" dirty="0"/>
              <a:t>. Для </a:t>
            </a:r>
            <a:r>
              <a:rPr lang="ru-RU" dirty="0" err="1"/>
              <a:t>лінійної</a:t>
            </a:r>
            <a:r>
              <a:rPr lang="ru-RU" dirty="0"/>
              <a:t> </a:t>
            </a:r>
            <a:r>
              <a:rPr lang="ru-RU" dirty="0" err="1"/>
              <a:t>ділянки</a:t>
            </a:r>
            <a:r>
              <a:rPr lang="ru-RU" dirty="0"/>
              <a:t> залежності </a:t>
            </a:r>
            <a:r>
              <a:rPr lang="ru-RU" dirty="0" err="1"/>
              <a:t>частоти</a:t>
            </a:r>
            <a:r>
              <a:rPr lang="ru-RU" dirty="0"/>
              <a:t> від </a:t>
            </a:r>
            <a:r>
              <a:rPr lang="ru-RU" dirty="0" err="1"/>
              <a:t>маси</a:t>
            </a:r>
            <a:r>
              <a:rPr lang="ru-RU" dirty="0"/>
              <a:t> </a:t>
            </a:r>
            <a:r>
              <a:rPr lang="ru-RU" dirty="0" err="1"/>
              <a:t>нанесеної</a:t>
            </a:r>
            <a:r>
              <a:rPr lang="ru-RU" dirty="0"/>
              <a:t> </a:t>
            </a:r>
            <a:r>
              <a:rPr lang="ru-RU" dirty="0" err="1"/>
              <a:t>плівки</a:t>
            </a:r>
            <a:r>
              <a:rPr lang="ru-RU" dirty="0"/>
              <a:t> </a:t>
            </a:r>
            <a:r>
              <a:rPr lang="ru-RU" dirty="0" err="1"/>
              <a:t>справедливе</a:t>
            </a:r>
            <a:r>
              <a:rPr lang="ru-RU" dirty="0"/>
              <a:t> </a:t>
            </a:r>
            <a:r>
              <a:rPr lang="ru-RU" dirty="0" err="1"/>
              <a:t>наступне</a:t>
            </a:r>
            <a:r>
              <a:rPr lang="ru-RU" dirty="0"/>
              <a:t> </a:t>
            </a:r>
            <a:r>
              <a:rPr lang="ru-RU" dirty="0" err="1"/>
              <a:t>співвідношення</a:t>
            </a:r>
            <a:r>
              <a:rPr lang="ru-RU" dirty="0" smtClean="0"/>
              <a:t>: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ru-RU" dirty="0"/>
              <a:t>де </a:t>
            </a:r>
            <a:r>
              <a:rPr lang="en-US" dirty="0"/>
              <a:t>m0 </a:t>
            </a:r>
            <a:r>
              <a:rPr lang="ru-RU" dirty="0"/>
              <a:t>і </a:t>
            </a:r>
            <a:r>
              <a:rPr lang="en-US" dirty="0"/>
              <a:t>f0 – </a:t>
            </a:r>
            <a:r>
              <a:rPr lang="ru-RU" dirty="0" err="1"/>
              <a:t>маса</a:t>
            </a:r>
            <a:r>
              <a:rPr lang="ru-RU" dirty="0"/>
              <a:t> і </a:t>
            </a:r>
            <a:r>
              <a:rPr lang="ru-RU" dirty="0" err="1"/>
              <a:t>резонансна</a:t>
            </a:r>
            <a:r>
              <a:rPr lang="ru-RU" dirty="0"/>
              <a:t> частота </a:t>
            </a:r>
            <a:r>
              <a:rPr lang="ru-RU" dirty="0" err="1"/>
              <a:t>кварцового</a:t>
            </a:r>
            <a:r>
              <a:rPr lang="ru-RU" dirty="0"/>
              <a:t> </a:t>
            </a:r>
            <a:r>
              <a:rPr lang="ru-RU" dirty="0" err="1"/>
              <a:t>елемента</a:t>
            </a:r>
            <a:r>
              <a:rPr lang="ru-RU" dirty="0"/>
              <a:t> до </a:t>
            </a:r>
            <a:r>
              <a:rPr lang="ru-RU" dirty="0" err="1"/>
              <a:t>нанесення</a:t>
            </a:r>
            <a:r>
              <a:rPr lang="ru-RU" dirty="0"/>
              <a:t> </a:t>
            </a:r>
            <a:r>
              <a:rPr lang="ru-RU" dirty="0" err="1"/>
              <a:t>плівки</a:t>
            </a:r>
            <a:r>
              <a:rPr lang="ru-RU" dirty="0"/>
              <a:t>; </a:t>
            </a:r>
            <a:r>
              <a:rPr lang="en-US" dirty="0" err="1"/>
              <a:t>Dm</a:t>
            </a:r>
            <a:r>
              <a:rPr lang="en-US" dirty="0"/>
              <a:t> </a:t>
            </a:r>
            <a:r>
              <a:rPr lang="ru-RU" dirty="0"/>
              <a:t>і </a:t>
            </a:r>
            <a:r>
              <a:rPr lang="en-US" dirty="0" err="1"/>
              <a:t>Df</a:t>
            </a:r>
            <a:r>
              <a:rPr lang="en-US" dirty="0"/>
              <a:t> – </a:t>
            </a:r>
            <a:r>
              <a:rPr lang="ru-RU" dirty="0" err="1"/>
              <a:t>зміна</a:t>
            </a:r>
            <a:r>
              <a:rPr lang="ru-RU" dirty="0"/>
              <a:t> </a:t>
            </a:r>
            <a:r>
              <a:rPr lang="ru-RU" dirty="0" err="1"/>
              <a:t>маси</a:t>
            </a:r>
            <a:r>
              <a:rPr lang="ru-RU" dirty="0"/>
              <a:t> </a:t>
            </a:r>
            <a:r>
              <a:rPr lang="ru-RU" dirty="0" err="1"/>
              <a:t>кварцового</a:t>
            </a:r>
            <a:r>
              <a:rPr lang="ru-RU" dirty="0"/>
              <a:t> </a:t>
            </a:r>
            <a:r>
              <a:rPr lang="ru-RU" dirty="0" err="1"/>
              <a:t>елемента</a:t>
            </a:r>
            <a:r>
              <a:rPr lang="ru-RU" dirty="0"/>
              <a:t> і </a:t>
            </a:r>
            <a:r>
              <a:rPr lang="ru-RU" dirty="0" err="1"/>
              <a:t>резонансної</a:t>
            </a:r>
            <a:r>
              <a:rPr lang="ru-RU" dirty="0"/>
              <a:t> </a:t>
            </a:r>
            <a:r>
              <a:rPr lang="ru-RU" dirty="0" err="1"/>
              <a:t>частоти</a:t>
            </a:r>
            <a:r>
              <a:rPr lang="ru-RU" dirty="0"/>
              <a:t>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нанесення</a:t>
            </a:r>
            <a:r>
              <a:rPr lang="ru-RU" dirty="0"/>
              <a:t> </a:t>
            </a:r>
            <a:r>
              <a:rPr lang="ru-RU" dirty="0" err="1"/>
              <a:t>плівки</a:t>
            </a:r>
            <a:r>
              <a:rPr lang="ru-RU" dirty="0"/>
              <a:t>. Таким чином, за </a:t>
            </a:r>
            <a:r>
              <a:rPr lang="ru-RU" dirty="0" err="1"/>
              <a:t>зміною</a:t>
            </a:r>
            <a:r>
              <a:rPr lang="ru-RU" dirty="0"/>
              <a:t> </a:t>
            </a:r>
            <a:r>
              <a:rPr lang="ru-RU" dirty="0" err="1"/>
              <a:t>швидкості</a:t>
            </a:r>
            <a:r>
              <a:rPr lang="ru-RU" dirty="0"/>
              <a:t> (</a:t>
            </a:r>
            <a:r>
              <a:rPr lang="ru-RU" dirty="0" err="1"/>
              <a:t>зсуву</a:t>
            </a:r>
            <a:r>
              <a:rPr lang="ru-RU" dirty="0"/>
              <a:t>) </a:t>
            </a:r>
            <a:r>
              <a:rPr lang="ru-RU" dirty="0" err="1"/>
              <a:t>резонансної</a:t>
            </a:r>
            <a:r>
              <a:rPr lang="ru-RU" dirty="0"/>
              <a:t> </a:t>
            </a:r>
            <a:r>
              <a:rPr lang="ru-RU" dirty="0" err="1"/>
              <a:t>частоти</a:t>
            </a:r>
            <a:r>
              <a:rPr lang="ru-RU" dirty="0"/>
              <a:t>, яка </a:t>
            </a:r>
            <a:r>
              <a:rPr lang="ru-RU" dirty="0" err="1"/>
              <a:t>фіксується</a:t>
            </a:r>
            <a:r>
              <a:rPr lang="ru-RU" dirty="0"/>
              <a:t> </a:t>
            </a:r>
            <a:r>
              <a:rPr lang="ru-RU" dirty="0" err="1"/>
              <a:t>вимірювальним</a:t>
            </a:r>
            <a:r>
              <a:rPr lang="ru-RU" dirty="0"/>
              <a:t> </a:t>
            </a:r>
            <a:r>
              <a:rPr lang="ru-RU" dirty="0" err="1"/>
              <a:t>приладом</a:t>
            </a:r>
            <a:r>
              <a:rPr lang="ru-RU" dirty="0"/>
              <a:t>, </a:t>
            </a:r>
            <a:r>
              <a:rPr lang="ru-RU" dirty="0" err="1"/>
              <a:t>визначають</a:t>
            </a:r>
            <a:r>
              <a:rPr lang="ru-RU" dirty="0"/>
              <a:t> </a:t>
            </a:r>
            <a:r>
              <a:rPr lang="ru-RU" dirty="0" err="1"/>
              <a:t>швидкість</a:t>
            </a:r>
            <a:r>
              <a:rPr lang="ru-RU" dirty="0"/>
              <a:t> росту </a:t>
            </a:r>
            <a:r>
              <a:rPr lang="ru-RU" dirty="0" err="1"/>
              <a:t>плівки</a:t>
            </a:r>
            <a:r>
              <a:rPr lang="ru-RU" dirty="0"/>
              <a:t>.</a:t>
            </a:r>
            <a:endParaRPr lang="en-US" dirty="0" smtClean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24503" y="3332226"/>
            <a:ext cx="1162050" cy="72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9655773"/>
      </p:ext>
    </p:extLst>
  </p:cSld>
  <p:clrMapOvr>
    <a:masterClrMapping/>
  </p:clrMapOvr>
</p:sld>
</file>

<file path=ppt/theme/theme1.xml><?xml version="1.0" encoding="utf-8"?>
<a:theme xmlns:a="http://schemas.openxmlformats.org/drawingml/2006/main" name="Рамка">
  <a:themeElements>
    <a:clrScheme name="Frame">
      <a:dk1>
        <a:sysClr val="windowText" lastClr="000000"/>
      </a:dk1>
      <a:lt1>
        <a:sysClr val="window" lastClr="FFFFFF"/>
      </a:lt1>
      <a:dk2>
        <a:srgbClr val="4A3F38"/>
      </a:dk2>
      <a:lt2>
        <a:srgbClr val="EEEDCB"/>
      </a:lt2>
      <a:accent1>
        <a:srgbClr val="818E9F"/>
      </a:accent1>
      <a:accent2>
        <a:srgbClr val="D26400"/>
      </a:accent2>
      <a:accent3>
        <a:srgbClr val="C3BA45"/>
      </a:accent3>
      <a:accent4>
        <a:srgbClr val="8A8552"/>
      </a:accent4>
      <a:accent5>
        <a:srgbClr val="F3B843"/>
      </a:accent5>
      <a:accent6>
        <a:srgbClr val="786C71"/>
      </a:accent6>
      <a:hlink>
        <a:srgbClr val="46A7CA"/>
      </a:hlink>
      <a:folHlink>
        <a:srgbClr val="B2B2B2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9935E573-C197-41A8-BCA1-5D5F62C560B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TM03457475[[fn=Рамка]]</Template>
  <TotalTime>1637</TotalTime>
  <Words>781</Words>
  <Application>Microsoft Office PowerPoint</Application>
  <PresentationFormat>Широкоэкранный</PresentationFormat>
  <Paragraphs>30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Calibri</vt:lpstr>
      <vt:lpstr>Corbel</vt:lpstr>
      <vt:lpstr>Times New Roman</vt:lpstr>
      <vt:lpstr>Wingdings 2</vt:lpstr>
      <vt:lpstr>Рамка</vt:lpstr>
      <vt:lpstr>Фізика тонких плівок</vt:lpstr>
      <vt:lpstr>ЛЕКЦІЯ 8</vt:lpstr>
      <vt:lpstr>Вимірювання товщини плівок</vt:lpstr>
      <vt:lpstr>Метод багатопроме-невої інтерферометрії</vt:lpstr>
      <vt:lpstr>Вимірювання електричного опору плівок</vt:lpstr>
      <vt:lpstr>Вимірювання адгезії плівок</vt:lpstr>
      <vt:lpstr>Вимірювання швидкості нанесення плівок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Фізика тонких плівок</dc:title>
  <dc:creator>Алина</dc:creator>
  <cp:lastModifiedBy>Алина</cp:lastModifiedBy>
  <cp:revision>68</cp:revision>
  <dcterms:created xsi:type="dcterms:W3CDTF">2023-02-01T10:01:52Z</dcterms:created>
  <dcterms:modified xsi:type="dcterms:W3CDTF">2023-03-06T22:04:50Z</dcterms:modified>
</cp:coreProperties>
</file>