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319400" cy="2880320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Сучасний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вітроенергетичної галузі в Україні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933056"/>
            <a:ext cx="5184576" cy="2304256"/>
          </a:xfrm>
        </p:spPr>
        <p:txBody>
          <a:bodyPr>
            <a:noAutofit/>
          </a:bodyPr>
          <a:lstStyle/>
          <a:p>
            <a:r>
              <a:rPr lang="uk-UA" sz="3200" dirty="0" smtClean="0"/>
              <a:t>Виконав     </a:t>
            </a:r>
          </a:p>
          <a:p>
            <a:r>
              <a:rPr lang="ru-RU" sz="3200" dirty="0" smtClean="0"/>
              <a:t>студент </a:t>
            </a:r>
            <a:r>
              <a:rPr lang="uk-UA" sz="3200" dirty="0" smtClean="0"/>
              <a:t>групи</a:t>
            </a:r>
            <a:r>
              <a:rPr lang="ru-RU" sz="3200" dirty="0" smtClean="0"/>
              <a:t> 6.1411-с </a:t>
            </a:r>
            <a:r>
              <a:rPr lang="uk-UA" sz="3200" dirty="0" err="1" smtClean="0"/>
              <a:t>Тисленко</a:t>
            </a:r>
            <a:r>
              <a:rPr lang="uk-UA" sz="3200" dirty="0" smtClean="0"/>
              <a:t> Андрі</a:t>
            </a:r>
            <a:r>
              <a:rPr lang="uk-UA" sz="2800" dirty="0" smtClean="0"/>
              <a:t>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498178"/>
          </a:xfrm>
        </p:spPr>
        <p:txBody>
          <a:bodyPr>
            <a:normAutofit/>
          </a:bodyPr>
          <a:lstStyle/>
          <a:p>
            <a:r>
              <a:rPr lang="uk-UA" dirty="0" smtClean="0"/>
              <a:t>2018 – Потенціал вітроелектростанцій в 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7467600" cy="420933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 початок 2018 року в </a:t>
            </a:r>
            <a:r>
              <a:rPr lang="ru-RU" dirty="0" err="1" smtClean="0"/>
              <a:t>Україні</a:t>
            </a:r>
            <a:r>
              <a:rPr lang="ru-RU" dirty="0" smtClean="0"/>
              <a:t> запустили 505 МВт </a:t>
            </a:r>
            <a:r>
              <a:rPr lang="ru-RU" dirty="0" err="1" smtClean="0"/>
              <a:t>потужностей</a:t>
            </a:r>
            <a:r>
              <a:rPr lang="ru-RU" dirty="0" smtClean="0"/>
              <a:t> </a:t>
            </a:r>
            <a:r>
              <a:rPr lang="ru-RU" dirty="0" err="1" smtClean="0"/>
              <a:t>вітрових</a:t>
            </a:r>
            <a:r>
              <a:rPr lang="ru-RU" dirty="0" smtClean="0"/>
              <a:t> </a:t>
            </a:r>
            <a:r>
              <a:rPr lang="ru-RU" dirty="0" err="1" smtClean="0"/>
              <a:t>електростанцій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138 МВт </a:t>
            </a:r>
            <a:r>
              <a:rPr lang="ru-RU" dirty="0" err="1" smtClean="0"/>
              <a:t>залишаються</a:t>
            </a:r>
            <a:r>
              <a:rPr lang="ru-RU" dirty="0" smtClean="0"/>
              <a:t> на </a:t>
            </a:r>
            <a:r>
              <a:rPr lang="ru-RU" dirty="0" err="1" smtClean="0"/>
              <a:t>окупованій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Донецької</a:t>
            </a:r>
            <a:r>
              <a:rPr lang="ru-RU" dirty="0" smtClean="0"/>
              <a:t> та </a:t>
            </a:r>
            <a:r>
              <a:rPr lang="ru-RU" dirty="0" err="1" smtClean="0"/>
              <a:t>Луганської</a:t>
            </a:r>
            <a:r>
              <a:rPr lang="ru-RU" dirty="0" smtClean="0"/>
              <a:t> областей, а </a:t>
            </a:r>
            <a:r>
              <a:rPr lang="ru-RU" dirty="0" err="1" smtClean="0"/>
              <a:t>ще</a:t>
            </a:r>
            <a:r>
              <a:rPr lang="ru-RU" dirty="0" smtClean="0"/>
              <a:t> 87,8 МВт </a:t>
            </a:r>
            <a:r>
              <a:rPr lang="ru-RU" dirty="0" err="1" smtClean="0"/>
              <a:t>залишилося</a:t>
            </a:r>
            <a:r>
              <a:rPr lang="ru-RU" dirty="0" smtClean="0"/>
              <a:t> у </a:t>
            </a:r>
            <a:r>
              <a:rPr lang="ru-RU" dirty="0" err="1" smtClean="0"/>
              <a:t>Криму</a:t>
            </a:r>
            <a:r>
              <a:rPr lang="ru-RU" dirty="0" smtClean="0"/>
              <a:t>. Для </a:t>
            </a:r>
            <a:r>
              <a:rPr lang="ru-RU" dirty="0" err="1" smtClean="0"/>
              <a:t>порівняння</a:t>
            </a:r>
            <a:r>
              <a:rPr lang="ru-RU" dirty="0" smtClean="0"/>
              <a:t>, у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вітроенергетики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13 ГВт.</a:t>
            </a:r>
          </a:p>
          <a:p>
            <a:r>
              <a:rPr lang="ru-RU" dirty="0" err="1" smtClean="0"/>
              <a:t>Однак</a:t>
            </a:r>
            <a:r>
              <a:rPr lang="ru-RU" dirty="0" smtClean="0"/>
              <a:t> у 2018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енергокомпанії</a:t>
            </a:r>
            <a:r>
              <a:rPr lang="ru-RU" dirty="0" smtClean="0"/>
              <a:t> </a:t>
            </a:r>
            <a:r>
              <a:rPr lang="ru-RU" dirty="0" err="1" smtClean="0"/>
              <a:t>побудують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вітроелектростанції</a:t>
            </a:r>
            <a:r>
              <a:rPr lang="ru-RU" dirty="0" smtClean="0"/>
              <a:t> в </a:t>
            </a:r>
            <a:r>
              <a:rPr lang="ru-RU" dirty="0" err="1" smtClean="0"/>
              <a:t>Запорізькій</a:t>
            </a:r>
            <a:r>
              <a:rPr lang="ru-RU" dirty="0" smtClean="0"/>
              <a:t>, </a:t>
            </a:r>
            <a:r>
              <a:rPr lang="ru-RU" dirty="0" err="1" smtClean="0"/>
              <a:t>Херсонській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Івано-Франківській</a:t>
            </a:r>
            <a:r>
              <a:rPr lang="ru-RU" dirty="0" smtClean="0"/>
              <a:t> та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Миколаївській</a:t>
            </a:r>
            <a:r>
              <a:rPr lang="ru-RU" dirty="0" smtClean="0"/>
              <a:t> областях.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станцій</a:t>
            </a:r>
            <a:r>
              <a:rPr lang="ru-RU" dirty="0" smtClean="0"/>
              <a:t> </a:t>
            </a:r>
            <a:r>
              <a:rPr lang="ru-RU" dirty="0" err="1" smtClean="0"/>
              <a:t>втричі</a:t>
            </a:r>
            <a:r>
              <a:rPr lang="ru-RU" dirty="0" smtClean="0"/>
              <a:t> </a:t>
            </a:r>
            <a:r>
              <a:rPr lang="ru-RU" dirty="0" err="1" smtClean="0"/>
              <a:t>перевищуватиме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встановленої</a:t>
            </a:r>
            <a:r>
              <a:rPr lang="ru-RU" dirty="0" smtClean="0"/>
              <a:t> у 2017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перевищить</a:t>
            </a:r>
            <a:r>
              <a:rPr lang="ru-RU" dirty="0" smtClean="0"/>
              <a:t> 200 МВт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Встановлена пікова потужність ВЕС України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8245" t="27996" r="2470" b="15749"/>
          <a:stretch>
            <a:fillRect/>
          </a:stretch>
        </p:blipFill>
        <p:spPr bwMode="auto">
          <a:xfrm>
            <a:off x="4427984" y="953344"/>
            <a:ext cx="4176464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2018 – розвиток вітроенергетики в 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2018 </a:t>
            </a:r>
            <a:r>
              <a:rPr lang="ru-RU" sz="2000" dirty="0" err="1" smtClean="0"/>
              <a:t>рік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демонструє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найкращу</a:t>
            </a:r>
            <a:r>
              <a:rPr lang="ru-RU" sz="2000" dirty="0" smtClean="0"/>
              <a:t> статистику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вітроенергетичного</a:t>
            </a:r>
            <a:r>
              <a:rPr lang="ru-RU" sz="2000" dirty="0" smtClean="0"/>
              <a:t> сектора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попередні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чотири</a:t>
            </a:r>
            <a:r>
              <a:rPr lang="ru-RU" sz="2000" dirty="0" smtClean="0"/>
              <a:t> роки. За перше </a:t>
            </a:r>
            <a:r>
              <a:rPr lang="ru-RU" sz="2000" dirty="0" err="1" smtClean="0"/>
              <a:t>півріччя</a:t>
            </a:r>
            <a:r>
              <a:rPr lang="ru-RU" sz="2000" dirty="0" smtClean="0"/>
              <a:t> 2018 року, за </a:t>
            </a:r>
            <a:r>
              <a:rPr lang="ru-RU" sz="2000" dirty="0" err="1" smtClean="0"/>
              <a:t>даними</a:t>
            </a:r>
            <a:r>
              <a:rPr lang="ru-RU" sz="2000" dirty="0" smtClean="0"/>
              <a:t> НКРЕКП,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підключено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мережі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встановлено</a:t>
            </a:r>
            <a:r>
              <a:rPr lang="ru-RU" sz="2000" dirty="0" smtClean="0"/>
              <a:t> “</a:t>
            </a:r>
            <a:r>
              <a:rPr lang="ru-RU" sz="2000" dirty="0" err="1" smtClean="0"/>
              <a:t>зелений</a:t>
            </a:r>
            <a:r>
              <a:rPr lang="ru-RU" sz="2000" dirty="0" smtClean="0"/>
              <a:t>“ тариф на </a:t>
            </a:r>
            <a:r>
              <a:rPr lang="ru-RU" sz="2000" dirty="0" err="1" smtClean="0"/>
              <a:t>електроенергію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генерується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новими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вітроенергетичними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потужністю</a:t>
            </a:r>
            <a:r>
              <a:rPr lang="ru-RU" sz="2000" dirty="0" smtClean="0"/>
              <a:t> 50.35 МВт, </a:t>
            </a:r>
            <a:r>
              <a:rPr lang="ru-RU" sz="2000" dirty="0" err="1" smtClean="0"/>
              <a:t>розташованими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Херсонській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Миколаївській</a:t>
            </a:r>
            <a:r>
              <a:rPr lang="ru-RU" sz="2000" dirty="0" smtClean="0"/>
              <a:t> областях. На початок </a:t>
            </a:r>
            <a:r>
              <a:rPr lang="ru-RU" sz="2000" dirty="0" err="1" smtClean="0"/>
              <a:t>серпня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будівництво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нових</a:t>
            </a:r>
            <a:r>
              <a:rPr lang="ru-RU" sz="2000" dirty="0" smtClean="0"/>
              <a:t> ВЕС в </a:t>
            </a:r>
            <a:r>
              <a:rPr lang="ru-RU" sz="2000" dirty="0" err="1" smtClean="0"/>
              <a:t>Запорізькій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Херсонській</a:t>
            </a:r>
            <a:r>
              <a:rPr lang="ru-RU" sz="2000" dirty="0" smtClean="0"/>
              <a:t> областях. За </a:t>
            </a:r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шість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місяців</a:t>
            </a:r>
            <a:r>
              <a:rPr lang="ru-RU" sz="2000" dirty="0" smtClean="0"/>
              <a:t> 2018 року </a:t>
            </a:r>
            <a:r>
              <a:rPr lang="ru-RU" sz="2000" dirty="0" err="1" smtClean="0"/>
              <a:t>вітроенергетична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галузь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виробила</a:t>
            </a:r>
            <a:r>
              <a:rPr lang="ru-RU" sz="2000" dirty="0" smtClean="0"/>
              <a:t> 568 </a:t>
            </a:r>
            <a:r>
              <a:rPr lang="ru-RU" sz="2000" dirty="0" err="1" smtClean="0"/>
              <a:t>млн</a:t>
            </a:r>
            <a:r>
              <a:rPr lang="ru-RU" sz="2000" dirty="0" smtClean="0"/>
              <a:t> кВт/год </a:t>
            </a:r>
            <a:r>
              <a:rPr lang="ru-RU" sz="2000" dirty="0" err="1" smtClean="0"/>
              <a:t>електроенергії</a:t>
            </a:r>
            <a:r>
              <a:rPr lang="ru-RU" sz="2000" dirty="0" smtClean="0"/>
              <a:t>. </a:t>
            </a:r>
            <a:r>
              <a:rPr lang="ru-RU" sz="2000" dirty="0" err="1" smtClean="0"/>
              <a:t>Загальна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потужність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вітростанцій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материкової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складає</a:t>
            </a:r>
            <a:r>
              <a:rPr lang="ru-RU" sz="2000" dirty="0" smtClean="0"/>
              <a:t> 515.5 МВт станом на 1 </a:t>
            </a:r>
            <a:r>
              <a:rPr lang="ru-RU" sz="2000" dirty="0" err="1" smtClean="0"/>
              <a:t>липня</a:t>
            </a:r>
            <a:r>
              <a:rPr lang="ru-RU" sz="2000" dirty="0" smtClean="0"/>
              <a:t> 2018 року.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	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638" t="15647" r="2470" b="5458"/>
          <a:stretch>
            <a:fillRect/>
          </a:stretch>
        </p:blipFill>
        <p:spPr bwMode="auto">
          <a:xfrm>
            <a:off x="0" y="548680"/>
            <a:ext cx="91440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603" t="8787" r="2470" b="12319"/>
          <a:stretch>
            <a:fillRect/>
          </a:stretch>
        </p:blipFill>
        <p:spPr bwMode="auto">
          <a:xfrm>
            <a:off x="0" y="836712"/>
            <a:ext cx="91440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2020-2022 розвиток вітроенергетики в 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2020 </a:t>
            </a:r>
          </a:p>
          <a:p>
            <a:r>
              <a:rPr lang="ru-RU" dirty="0" smtClean="0"/>
              <a:t>Дайджест </a:t>
            </a:r>
            <a:r>
              <a:rPr lang="ru-RU" dirty="0" smtClean="0"/>
              <a:t>новин "</a:t>
            </a:r>
            <a:r>
              <a:rPr lang="ru-RU" dirty="0" err="1" smtClean="0"/>
              <a:t>Енергоджерела</a:t>
            </a:r>
            <a:r>
              <a:rPr lang="ru-RU" dirty="0" smtClean="0"/>
              <a:t>" </a:t>
            </a:r>
            <a:r>
              <a:rPr lang="ru-RU" dirty="0" err="1" smtClean="0"/>
              <a:t>повідомив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Норвезька</a:t>
            </a:r>
            <a:r>
              <a:rPr lang="ru-RU" dirty="0" smtClean="0"/>
              <a:t> </a:t>
            </a:r>
            <a:r>
              <a:rPr lang="en-US" dirty="0" smtClean="0"/>
              <a:t>NBT </a:t>
            </a:r>
            <a:r>
              <a:rPr lang="ru-RU" dirty="0" err="1" smtClean="0"/>
              <a:t>побудує</a:t>
            </a:r>
            <a:r>
              <a:rPr lang="ru-RU" dirty="0" smtClean="0"/>
              <a:t> у </a:t>
            </a:r>
            <a:r>
              <a:rPr lang="ru-RU" dirty="0" err="1" smtClean="0"/>
              <a:t>Запорізькій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найбільшу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вітроелектростанцію</a:t>
            </a:r>
            <a:r>
              <a:rPr lang="ru-RU" dirty="0" smtClean="0"/>
              <a:t>. У 2019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en-US" dirty="0" smtClean="0"/>
              <a:t>NBT </a:t>
            </a:r>
            <a:r>
              <a:rPr lang="ru-RU" dirty="0" err="1" smtClean="0"/>
              <a:t>придбала</a:t>
            </a:r>
            <a:r>
              <a:rPr lang="ru-RU" dirty="0" smtClean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вітроелектростанції</a:t>
            </a:r>
            <a:r>
              <a:rPr lang="ru-RU" dirty="0" smtClean="0"/>
              <a:t>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792,5 МВт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Якимівської</a:t>
            </a:r>
            <a:r>
              <a:rPr lang="ru-RU" dirty="0" smtClean="0"/>
              <a:t> та </a:t>
            </a:r>
            <a:r>
              <a:rPr lang="ru-RU" dirty="0" err="1" smtClean="0"/>
              <a:t>Кирилівської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громад в </a:t>
            </a:r>
            <a:r>
              <a:rPr lang="ru-RU" dirty="0" err="1" smtClean="0"/>
              <a:t>Запорізької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(</a:t>
            </a:r>
            <a:r>
              <a:rPr lang="ru-RU" dirty="0" err="1" smtClean="0"/>
              <a:t>проєкт</a:t>
            </a:r>
            <a:r>
              <a:rPr lang="ru-RU" dirty="0" smtClean="0"/>
              <a:t> «</a:t>
            </a:r>
            <a:r>
              <a:rPr lang="ru-RU" dirty="0" err="1" smtClean="0"/>
              <a:t>Зофія</a:t>
            </a:r>
            <a:r>
              <a:rPr lang="ru-RU" dirty="0" smtClean="0"/>
              <a:t>»). </a:t>
            </a:r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проєкту</a:t>
            </a:r>
            <a:r>
              <a:rPr lang="ru-RU" dirty="0" smtClean="0"/>
              <a:t> </a:t>
            </a:r>
            <a:r>
              <a:rPr lang="ru-RU" dirty="0" err="1" smtClean="0"/>
              <a:t>планується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2022 </a:t>
            </a:r>
            <a:r>
              <a:rPr lang="ru-RU" dirty="0" smtClean="0"/>
              <a:t>року.</a:t>
            </a:r>
          </a:p>
          <a:p>
            <a:r>
              <a:rPr lang="ru-RU" dirty="0" smtClean="0"/>
              <a:t>2022 </a:t>
            </a:r>
          </a:p>
          <a:p>
            <a:r>
              <a:rPr lang="ru-RU" dirty="0" smtClean="0"/>
              <a:t>10 лютого </a:t>
            </a:r>
            <a:r>
              <a:rPr lang="ru-RU" dirty="0" err="1" smtClean="0"/>
              <a:t>норвезька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en-US" dirty="0" err="1" smtClean="0"/>
              <a:t>Emergy</a:t>
            </a:r>
            <a:r>
              <a:rPr lang="en-US" dirty="0" smtClean="0"/>
              <a:t> </a:t>
            </a:r>
            <a:r>
              <a:rPr lang="ru-RU" dirty="0" err="1" smtClean="0"/>
              <a:t>оголосила</a:t>
            </a:r>
            <a:r>
              <a:rPr lang="ru-RU" dirty="0" smtClean="0"/>
              <a:t> про </a:t>
            </a:r>
            <a:r>
              <a:rPr lang="ru-RU" dirty="0" err="1" smtClean="0"/>
              <a:t>відтермінування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ВЕС "</a:t>
            </a:r>
            <a:r>
              <a:rPr lang="ru-RU" dirty="0" err="1" smtClean="0"/>
              <a:t>Зофія</a:t>
            </a:r>
            <a:r>
              <a:rPr lang="ru-RU" dirty="0" smtClean="0"/>
              <a:t>" у </a:t>
            </a:r>
            <a:r>
              <a:rPr lang="ru-RU" dirty="0" err="1" smtClean="0"/>
              <a:t>Запорізькій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наземних</a:t>
            </a:r>
            <a:r>
              <a:rPr lang="ru-RU" dirty="0" smtClean="0"/>
              <a:t> </a:t>
            </a:r>
            <a:r>
              <a:rPr lang="ru-RU" dirty="0" err="1" smtClean="0"/>
              <a:t>вітрових</a:t>
            </a:r>
            <a:r>
              <a:rPr lang="ru-RU" dirty="0" smtClean="0"/>
              <a:t> </a:t>
            </a:r>
            <a:r>
              <a:rPr lang="ru-RU" dirty="0" err="1" smtClean="0"/>
              <a:t>електростанцій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106690"/>
          </a:xfrm>
        </p:spPr>
        <p:txBody>
          <a:bodyPr>
            <a:normAutofit/>
          </a:bodyPr>
          <a:lstStyle/>
          <a:p>
            <a:pPr algn="ctr"/>
            <a:r>
              <a:rPr lang="uk-UA" sz="8800" dirty="0" smtClean="0"/>
              <a:t>Дякую за увагу!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Вітроенергетика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Вітроенергетика</a:t>
            </a:r>
            <a:r>
              <a:rPr lang="ru-RU" sz="2400" dirty="0" smtClean="0"/>
              <a:t> – </a:t>
            </a:r>
            <a:r>
              <a:rPr lang="ru-RU" sz="2400" dirty="0" err="1" smtClean="0"/>
              <a:t>галузь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відновлюваної</a:t>
            </a:r>
            <a:r>
              <a:rPr lang="ru-RU" sz="2400" dirty="0" smtClean="0"/>
              <a:t> </a:t>
            </a:r>
            <a:r>
              <a:rPr lang="ru-RU" sz="2400" dirty="0" err="1" smtClean="0"/>
              <a:t>енергетики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спеціалізується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використанні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кінетичної</a:t>
            </a:r>
            <a:r>
              <a:rPr lang="ru-RU" sz="2400" dirty="0" smtClean="0"/>
              <a:t> 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вітру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Вітер</a:t>
            </a:r>
            <a:r>
              <a:rPr lang="ru-RU" sz="2400" dirty="0" smtClean="0"/>
              <a:t> як </a:t>
            </a:r>
            <a:r>
              <a:rPr lang="ru-RU" sz="2400" dirty="0" err="1" smtClean="0"/>
              <a:t>джерело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непрямою формою </a:t>
            </a:r>
            <a:r>
              <a:rPr lang="ru-RU" sz="2400" dirty="0" err="1" smtClean="0"/>
              <a:t>сонячної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тому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до </a:t>
            </a:r>
            <a:r>
              <a:rPr lang="ru-RU" sz="2400" dirty="0" err="1" smtClean="0"/>
              <a:t>відновлюваних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 smtClean="0"/>
          </a:p>
        </p:txBody>
      </p:sp>
      <p:pic>
        <p:nvPicPr>
          <p:cNvPr id="4" name="Рисунок 3" descr="250px-Windenerg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552883"/>
            <a:ext cx="5652120" cy="33051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Вітроенергетика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040560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Існуючі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сьогоднішній</a:t>
            </a:r>
            <a:r>
              <a:rPr lang="ru-RU" sz="2000" dirty="0" smtClean="0"/>
              <a:t> день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потужності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електростанцій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перевищують</a:t>
            </a:r>
            <a:r>
              <a:rPr lang="ru-RU" sz="2000" dirty="0" smtClean="0"/>
              <a:t> 51 МВт, а </a:t>
            </a:r>
            <a:r>
              <a:rPr lang="ru-RU" sz="2000" dirty="0" err="1" smtClean="0"/>
              <a:t>з</a:t>
            </a:r>
            <a:r>
              <a:rPr lang="ru-RU" sz="2000" dirty="0" smtClean="0"/>
              <a:t> моменту, коли </a:t>
            </a:r>
            <a:r>
              <a:rPr lang="ru-RU" sz="2000" dirty="0" err="1" smtClean="0"/>
              <a:t>запрацювала</a:t>
            </a:r>
            <a:r>
              <a:rPr lang="ru-RU" sz="2000" dirty="0" smtClean="0"/>
              <a:t> перша </a:t>
            </a:r>
            <a:r>
              <a:rPr lang="ru-RU" sz="2000" dirty="0" err="1" smtClean="0"/>
              <a:t>вітчизняна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електростанція</a:t>
            </a:r>
            <a:r>
              <a:rPr lang="ru-RU" sz="2000" dirty="0" smtClean="0"/>
              <a:t>, </a:t>
            </a:r>
            <a:r>
              <a:rPr lang="ru-RU" sz="2000" dirty="0" err="1" smtClean="0"/>
              <a:t>вироблено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понад</a:t>
            </a:r>
            <a:r>
              <a:rPr lang="ru-RU" sz="2000" dirty="0" smtClean="0"/>
              <a:t> 80 </a:t>
            </a:r>
            <a:r>
              <a:rPr lang="ru-RU" sz="2000" dirty="0" err="1" smtClean="0"/>
              <a:t>млн</a:t>
            </a:r>
            <a:r>
              <a:rPr lang="ru-RU" sz="2000" dirty="0" smtClean="0"/>
              <a:t> кВт·год. </a:t>
            </a:r>
            <a:r>
              <a:rPr lang="ru-RU" sz="2000" dirty="0" err="1" smtClean="0"/>
              <a:t>електроенергії</a:t>
            </a:r>
            <a:r>
              <a:rPr lang="ru-RU" sz="2000" dirty="0" smtClean="0"/>
              <a:t>. За </a:t>
            </a:r>
            <a:r>
              <a:rPr lang="ru-RU" sz="2000" dirty="0" err="1" smtClean="0"/>
              <a:t>оцінками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фахівців</a:t>
            </a:r>
            <a:r>
              <a:rPr lang="ru-RU" sz="2000" dirty="0" smtClean="0"/>
              <a:t>, </a:t>
            </a:r>
            <a:r>
              <a:rPr lang="ru-RU" sz="2000" dirty="0" err="1" smtClean="0"/>
              <a:t>загальна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потужність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вітроенергетики</a:t>
            </a:r>
            <a:r>
              <a:rPr lang="ru-RU" sz="2000" dirty="0" smtClean="0"/>
              <a:t> становить 5000 МВт.</a:t>
            </a:r>
          </a:p>
          <a:p>
            <a:r>
              <a:rPr lang="ru-RU" sz="2000" dirty="0" err="1" smtClean="0"/>
              <a:t>Підраховано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нинішнього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вітроенергетики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спорудження</a:t>
            </a:r>
            <a:r>
              <a:rPr lang="ru-RU" sz="2000" dirty="0" smtClean="0"/>
              <a:t> у «</a:t>
            </a:r>
            <a:r>
              <a:rPr lang="ru-RU" sz="2000" dirty="0" err="1" smtClean="0"/>
              <a:t>вітряних</a:t>
            </a:r>
            <a:r>
              <a:rPr lang="ru-RU" sz="2000" dirty="0" smtClean="0"/>
              <a:t>» </a:t>
            </a:r>
            <a:r>
              <a:rPr lang="ru-RU" sz="2000" dirty="0" err="1" smtClean="0"/>
              <a:t>регіонах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електростанцій</a:t>
            </a:r>
            <a:r>
              <a:rPr lang="ru-RU" sz="2000" dirty="0" smtClean="0"/>
              <a:t> (ВЕС) дозволило б </a:t>
            </a:r>
            <a:r>
              <a:rPr lang="ru-RU" sz="2000" dirty="0" err="1" smtClean="0"/>
              <a:t>покрити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ледве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третину</a:t>
            </a:r>
            <a:r>
              <a:rPr lang="ru-RU" sz="2000" dirty="0" smtClean="0"/>
              <a:t> потреби </a:t>
            </a:r>
            <a:r>
              <a:rPr lang="ru-RU" sz="2000" dirty="0" err="1" smtClean="0"/>
              <a:t>електроенергії</a:t>
            </a:r>
            <a:r>
              <a:rPr lang="ru-RU" sz="2000" dirty="0" smtClean="0"/>
              <a:t>, яку ми </a:t>
            </a:r>
            <a:r>
              <a:rPr lang="ru-RU" sz="2000" dirty="0" err="1" smtClean="0"/>
              <a:t>споживаємо</a:t>
            </a:r>
            <a:r>
              <a:rPr lang="ru-RU" sz="2000" dirty="0" smtClean="0"/>
              <a:t>.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технічної</a:t>
            </a:r>
            <a:r>
              <a:rPr lang="ru-RU" sz="2000" dirty="0" smtClean="0"/>
              <a:t> точки </a:t>
            </a:r>
            <a:r>
              <a:rPr lang="ru-RU" sz="2000" dirty="0" err="1" smtClean="0"/>
              <a:t>зору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електроенергетика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сьогодні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впритул</a:t>
            </a:r>
            <a:r>
              <a:rPr lang="ru-RU" sz="2000" dirty="0" smtClean="0"/>
              <a:t> </a:t>
            </a:r>
            <a:r>
              <a:rPr lang="ru-RU" sz="2000" dirty="0" err="1" smtClean="0"/>
              <a:t>наблизилася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традиційної</a:t>
            </a:r>
            <a:r>
              <a:rPr lang="ru-RU" sz="2000" dirty="0" smtClean="0"/>
              <a:t>: на </a:t>
            </a:r>
            <a:r>
              <a:rPr lang="ru-RU" sz="2000" dirty="0" err="1" smtClean="0"/>
              <a:t>сучасних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турбінах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коефіцієнт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потужності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сягає</a:t>
            </a:r>
            <a:r>
              <a:rPr lang="ru-RU" sz="2000" dirty="0" smtClean="0"/>
              <a:t> 42 </a:t>
            </a:r>
            <a:r>
              <a:rPr lang="ru-RU" sz="2000" dirty="0" err="1" smtClean="0"/>
              <a:t>відсотків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</a:t>
            </a:r>
            <a:r>
              <a:rPr lang="uk-UA" dirty="0" err="1" smtClean="0"/>
              <a:t>ітроенергетика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вітроенергетики</a:t>
            </a:r>
            <a:r>
              <a:rPr lang="ru-RU" dirty="0" smtClean="0"/>
              <a:t> </a:t>
            </a:r>
            <a:r>
              <a:rPr lang="ru-RU" dirty="0" err="1" smtClean="0"/>
              <a:t>розпочався</a:t>
            </a:r>
            <a:r>
              <a:rPr lang="ru-RU" dirty="0" smtClean="0"/>
              <a:t> у 1996 </a:t>
            </a:r>
            <a:r>
              <a:rPr lang="ru-RU" dirty="0" err="1" smtClean="0"/>
              <a:t>році</a:t>
            </a:r>
            <a:r>
              <a:rPr lang="ru-RU" dirty="0" smtClean="0"/>
              <a:t>, коли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зпроектована</a:t>
            </a:r>
            <a:r>
              <a:rPr lang="ru-RU" dirty="0" smtClean="0"/>
              <a:t> </a:t>
            </a:r>
            <a:r>
              <a:rPr lang="ru-RU" dirty="0" err="1" smtClean="0"/>
              <a:t>Новоазовська</a:t>
            </a:r>
            <a:r>
              <a:rPr lang="ru-RU" dirty="0" smtClean="0"/>
              <a:t> ВЕС проектною </a:t>
            </a:r>
            <a:r>
              <a:rPr lang="ru-RU" dirty="0" err="1" smtClean="0"/>
              <a:t>потужністю</a:t>
            </a:r>
            <a:r>
              <a:rPr lang="ru-RU" dirty="0" smtClean="0"/>
              <a:t> 50 МВт. 1997 </a:t>
            </a:r>
            <a:r>
              <a:rPr lang="ru-RU" dirty="0" err="1" smtClean="0"/>
              <a:t>рік</a:t>
            </a:r>
            <a:r>
              <a:rPr lang="ru-RU" dirty="0" smtClean="0"/>
              <a:t>— </a:t>
            </a:r>
            <a:r>
              <a:rPr lang="ru-RU" dirty="0" err="1" smtClean="0"/>
              <a:t>запрацювала</a:t>
            </a:r>
            <a:r>
              <a:rPr lang="ru-RU" dirty="0" smtClean="0"/>
              <a:t> </a:t>
            </a:r>
            <a:r>
              <a:rPr lang="ru-RU" dirty="0" err="1" smtClean="0"/>
              <a:t>Трускавецька</a:t>
            </a:r>
            <a:r>
              <a:rPr lang="ru-RU" dirty="0" smtClean="0"/>
              <a:t> ВЕС. В 2000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134 </a:t>
            </a:r>
            <a:r>
              <a:rPr lang="ru-RU" dirty="0" err="1" smtClean="0"/>
              <a:t>турбіни</a:t>
            </a:r>
            <a:r>
              <a:rPr lang="ru-RU" dirty="0" smtClean="0"/>
              <a:t> та </a:t>
            </a:r>
            <a:r>
              <a:rPr lang="ru-RU" dirty="0" err="1" smtClean="0"/>
              <a:t>закладено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100 </a:t>
            </a:r>
            <a:r>
              <a:rPr lang="ru-RU" dirty="0" err="1" smtClean="0"/>
              <a:t>фундаментів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турбіни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100 кВт. У 1998–1999 роках стали до ладу три </a:t>
            </a:r>
            <a:r>
              <a:rPr lang="ru-RU" dirty="0" err="1" smtClean="0"/>
              <a:t>нові</a:t>
            </a:r>
            <a:r>
              <a:rPr lang="ru-RU" dirty="0" smtClean="0"/>
              <a:t> ВЕС.</a:t>
            </a:r>
          </a:p>
          <a:p>
            <a:r>
              <a:rPr lang="ru-RU" dirty="0" err="1" smtClean="0"/>
              <a:t>Значне</a:t>
            </a:r>
            <a:r>
              <a:rPr lang="ru-RU" dirty="0" smtClean="0"/>
              <a:t>,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вітроелектростанцій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2009 року,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Урядом </a:t>
            </a:r>
            <a:r>
              <a:rPr lang="ru-RU" dirty="0" err="1" smtClean="0"/>
              <a:t>України</a:t>
            </a:r>
            <a:r>
              <a:rPr lang="ru-RU" dirty="0" smtClean="0"/>
              <a:t> «Зеленого тарифу»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0648"/>
            <a:ext cx="7467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 2013 </a:t>
            </a:r>
            <a:r>
              <a:rPr lang="ru-RU" dirty="0" err="1" smtClean="0"/>
              <a:t>рік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десятки </a:t>
            </a:r>
            <a:r>
              <a:rPr lang="ru-RU" dirty="0" err="1" smtClean="0"/>
              <a:t>вітроелектростанцій</a:t>
            </a:r>
            <a:r>
              <a:rPr lang="ru-RU" dirty="0" smtClean="0"/>
              <a:t> (ВЕС), </a:t>
            </a:r>
            <a:r>
              <a:rPr lang="ru-RU" dirty="0" err="1" smtClean="0"/>
              <a:t>оснащених</a:t>
            </a:r>
            <a:r>
              <a:rPr lang="ru-RU" dirty="0" smtClean="0"/>
              <a:t> як </a:t>
            </a:r>
            <a:r>
              <a:rPr lang="ru-RU" dirty="0" err="1" smtClean="0"/>
              <a:t>імпортними</a:t>
            </a:r>
            <a:r>
              <a:rPr lang="ru-RU" dirty="0" smtClean="0"/>
              <a:t> так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вітроагрегатами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кінець</a:t>
            </a:r>
            <a:r>
              <a:rPr lang="ru-RU" dirty="0" smtClean="0"/>
              <a:t> 2012 року </a:t>
            </a:r>
            <a:r>
              <a:rPr lang="ru-RU" dirty="0" err="1" smtClean="0"/>
              <a:t>сумарна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вітроелектростанцій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становила </a:t>
            </a:r>
            <a:r>
              <a:rPr lang="ru-RU" dirty="0" err="1" smtClean="0"/>
              <a:t>майже</a:t>
            </a:r>
            <a:r>
              <a:rPr lang="ru-RU" dirty="0" smtClean="0"/>
              <a:t> 263 МВт.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2012 року </a:t>
            </a:r>
            <a:r>
              <a:rPr lang="ru-RU" dirty="0" err="1" smtClean="0"/>
              <a:t>виробили</a:t>
            </a:r>
            <a:r>
              <a:rPr lang="ru-RU" dirty="0" smtClean="0"/>
              <a:t> 288,2 </a:t>
            </a:r>
            <a:r>
              <a:rPr lang="ru-RU" dirty="0" err="1" smtClean="0"/>
              <a:t>млн</a:t>
            </a:r>
            <a:r>
              <a:rPr lang="ru-RU" dirty="0" smtClean="0"/>
              <a:t> кВт-год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3,2 рази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попередньому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(89,5 </a:t>
            </a:r>
            <a:r>
              <a:rPr lang="ru-RU" dirty="0" err="1" smtClean="0"/>
              <a:t>млн</a:t>
            </a:r>
            <a:r>
              <a:rPr lang="ru-RU" dirty="0" smtClean="0"/>
              <a:t> кВт-год</a:t>
            </a:r>
            <a:r>
              <a:rPr lang="ru-RU" dirty="0" smtClean="0"/>
              <a:t>.).</a:t>
            </a:r>
            <a:endParaRPr lang="ru-RU" dirty="0" smtClean="0"/>
          </a:p>
          <a:p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вітрогенераторів</a:t>
            </a:r>
            <a:r>
              <a:rPr lang="ru-RU" dirty="0" smtClean="0"/>
              <a:t> </a:t>
            </a:r>
            <a:r>
              <a:rPr lang="ru-RU" dirty="0" err="1" smtClean="0"/>
              <a:t>налагоджено</a:t>
            </a:r>
            <a:r>
              <a:rPr lang="ru-RU" dirty="0" smtClean="0"/>
              <a:t> на «</a:t>
            </a:r>
            <a:r>
              <a:rPr lang="ru-RU" dirty="0" err="1" smtClean="0"/>
              <a:t>Південмаші</a:t>
            </a:r>
            <a:r>
              <a:rPr lang="ru-RU" dirty="0" smtClean="0"/>
              <a:t>» у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 де </a:t>
            </a:r>
            <a:r>
              <a:rPr lang="ru-RU" dirty="0" err="1" smtClean="0"/>
              <a:t>збудували</a:t>
            </a:r>
            <a:r>
              <a:rPr lang="ru-RU" dirty="0" smtClean="0"/>
              <a:t> </a:t>
            </a:r>
            <a:r>
              <a:rPr lang="ru-RU" dirty="0" err="1" smtClean="0"/>
              <a:t>турбіну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1,0 </a:t>
            </a:r>
            <a:r>
              <a:rPr lang="ru-RU" dirty="0" smtClean="0"/>
              <a:t>МВт, яка </a:t>
            </a:r>
            <a:r>
              <a:rPr lang="ru-RU" dirty="0" err="1" smtClean="0"/>
              <a:t>встановлена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 на </a:t>
            </a:r>
            <a:r>
              <a:rPr lang="ru-RU" dirty="0" err="1" smtClean="0"/>
              <a:t>Новоазовській</a:t>
            </a:r>
            <a:r>
              <a:rPr lang="ru-RU" dirty="0" smtClean="0"/>
              <a:t> ВЕС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73879" t="28172" r="1216" b="40328"/>
          <a:stretch>
            <a:fillRect/>
          </a:stretch>
        </p:blipFill>
        <p:spPr bwMode="auto">
          <a:xfrm>
            <a:off x="4427984" y="4221268"/>
            <a:ext cx="4716016" cy="263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Наразі</a:t>
            </a:r>
            <a:r>
              <a:rPr lang="ru-RU" dirty="0" smtClean="0"/>
              <a:t>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вітротурбін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 ТОВ «</a:t>
            </a:r>
            <a:r>
              <a:rPr lang="ru-RU" dirty="0" err="1" smtClean="0"/>
              <a:t>Фурлендер</a:t>
            </a:r>
            <a:r>
              <a:rPr lang="ru-RU" dirty="0" smtClean="0"/>
              <a:t> </a:t>
            </a:r>
            <a:r>
              <a:rPr lang="ru-RU" dirty="0" err="1" smtClean="0"/>
              <a:t>Віндтехнолоджі</a:t>
            </a:r>
            <a:r>
              <a:rPr lang="ru-RU" dirty="0" smtClean="0"/>
              <a:t>», яке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ліцензіями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турбін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2,05, 2,5та 3,0 МВт </a:t>
            </a:r>
            <a:r>
              <a:rPr lang="ru-RU" dirty="0" err="1" smtClean="0"/>
              <a:t>й</a:t>
            </a:r>
            <a:r>
              <a:rPr lang="ru-RU" dirty="0" smtClean="0"/>
              <a:t> в 2016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розпочне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найсучасніших</a:t>
            </a:r>
            <a:r>
              <a:rPr lang="ru-RU" dirty="0" smtClean="0"/>
              <a:t> </a:t>
            </a:r>
            <a:r>
              <a:rPr lang="ru-RU" dirty="0" err="1" smtClean="0"/>
              <a:t>вітроустановок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встановленою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в 3,3 МВт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Молекулярна вітроенергетика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24936" cy="4785395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Молекулярна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вітроенергетика</a:t>
            </a:r>
            <a:r>
              <a:rPr lang="ru-RU" sz="2400" dirty="0" smtClean="0"/>
              <a:t> </a:t>
            </a:r>
            <a:r>
              <a:rPr lang="en-US" sz="2400" dirty="0" smtClean="0"/>
              <a:t>– </a:t>
            </a:r>
            <a:r>
              <a:rPr lang="ru-RU" sz="2400" dirty="0" err="1" smtClean="0"/>
              <a:t>складова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 </a:t>
            </a:r>
            <a:r>
              <a:rPr lang="ru-RU" sz="2400" dirty="0" err="1" smtClean="0"/>
              <a:t>молекулярної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енергетики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вивчає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використовує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відновлювані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енергетичні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швидких</a:t>
            </a:r>
            <a:r>
              <a:rPr lang="ru-RU" sz="2400" dirty="0" smtClean="0"/>
              <a:t> молекул, </a:t>
            </a:r>
            <a:r>
              <a:rPr lang="ru-RU" sz="2400" dirty="0" err="1" smtClean="0"/>
              <a:t>атомів</a:t>
            </a:r>
            <a:r>
              <a:rPr lang="ru-RU" sz="2400" dirty="0" smtClean="0"/>
              <a:t>, </a:t>
            </a:r>
            <a:r>
              <a:rPr lang="ru-RU" sz="2400" dirty="0" err="1" smtClean="0"/>
              <a:t>йонів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малих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частинок</a:t>
            </a:r>
            <a:r>
              <a:rPr lang="ru-RU" sz="2400" dirty="0" smtClean="0"/>
              <a:t> газового </a:t>
            </a:r>
            <a:r>
              <a:rPr lang="ru-RU" sz="2400" dirty="0" err="1" smtClean="0"/>
              <a:t>повітряного</a:t>
            </a:r>
            <a:r>
              <a:rPr lang="ru-RU" sz="2400" dirty="0" smtClean="0"/>
              <a:t> </a:t>
            </a:r>
            <a:r>
              <a:rPr lang="ru-RU" sz="2400" dirty="0" err="1" smtClean="0"/>
              <a:t>середовища</a:t>
            </a:r>
            <a:r>
              <a:rPr lang="ru-RU" sz="2400" dirty="0" smtClean="0"/>
              <a:t>, </a:t>
            </a:r>
            <a:r>
              <a:rPr lang="ru-RU" sz="2400" dirty="0" err="1" smtClean="0"/>
              <a:t>взаємодію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частинок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собою,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тілами</a:t>
            </a:r>
            <a:r>
              <a:rPr lang="ru-RU" sz="2400" dirty="0" smtClean="0"/>
              <a:t>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електричними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магнітними</a:t>
            </a:r>
            <a:r>
              <a:rPr lang="ru-RU" sz="2400" dirty="0" smtClean="0"/>
              <a:t> полями </a:t>
            </a:r>
            <a:r>
              <a:rPr lang="ru-RU" sz="2400" dirty="0" err="1" smtClean="0"/>
              <a:t>з</a:t>
            </a:r>
            <a:r>
              <a:rPr lang="ru-RU" sz="2400" dirty="0" smtClean="0"/>
              <a:t> метою </a:t>
            </a:r>
            <a:r>
              <a:rPr lang="ru-RU" sz="2400" dirty="0" err="1" smtClean="0"/>
              <a:t>вироблення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накопичення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передачі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розподілу</a:t>
            </a:r>
            <a:r>
              <a:rPr lang="ru-RU" sz="2400" dirty="0" smtClean="0"/>
              <a:t> </a:t>
            </a:r>
            <a:r>
              <a:rPr lang="ru-RU" sz="2400" dirty="0" err="1" smtClean="0"/>
              <a:t>електричної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69845" t="31969" r="7456" b="36391"/>
          <a:stretch>
            <a:fillRect/>
          </a:stretch>
        </p:blipFill>
        <p:spPr bwMode="auto">
          <a:xfrm>
            <a:off x="5487939" y="4221088"/>
            <a:ext cx="3656061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Причини розвивати вітроенергетику в 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Енергонезалежність</a:t>
            </a:r>
            <a:r>
              <a:rPr lang="uk-UA" dirty="0" smtClean="0"/>
              <a:t> та стабільність </a:t>
            </a:r>
          </a:p>
          <a:p>
            <a:r>
              <a:rPr lang="uk-UA" dirty="0" smtClean="0"/>
              <a:t>Розвиток місцевої економіки</a:t>
            </a:r>
          </a:p>
          <a:p>
            <a:r>
              <a:rPr lang="uk-UA" dirty="0" smtClean="0"/>
              <a:t>Немає викидів вуглецю в атмосферу</a:t>
            </a:r>
          </a:p>
          <a:p>
            <a:r>
              <a:rPr lang="ru-RU" dirty="0" err="1" smtClean="0"/>
              <a:t>Вітрові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електростанції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найдешевшим</a:t>
            </a:r>
            <a:r>
              <a:rPr lang="ru-RU" dirty="0" smtClean="0"/>
              <a:t> </a:t>
            </a:r>
            <a:r>
              <a:rPr lang="ru-RU" dirty="0" err="1" smtClean="0"/>
              <a:t>доступним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генерації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354162"/>
          </a:xfrm>
        </p:spPr>
        <p:txBody>
          <a:bodyPr>
            <a:noAutofit/>
          </a:bodyPr>
          <a:lstStyle/>
          <a:p>
            <a:r>
              <a:rPr lang="uk-UA" sz="3200" dirty="0" smtClean="0"/>
              <a:t>Бар’єри, які стримують розвиток </a:t>
            </a:r>
            <a:r>
              <a:rPr lang="uk-UA" sz="3200" dirty="0" smtClean="0"/>
              <a:t>біоенергетики </a:t>
            </a:r>
            <a:r>
              <a:rPr lang="uk-UA" sz="3200" dirty="0" smtClean="0"/>
              <a:t>України та шляхи їх подолання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окупності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 за </a:t>
            </a:r>
            <a:r>
              <a:rPr lang="ru-RU" dirty="0" err="1" smtClean="0"/>
              <a:t>сонячні</a:t>
            </a:r>
            <a:r>
              <a:rPr lang="ru-RU" dirty="0" smtClean="0"/>
              <a:t> </a:t>
            </a: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електростанції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err="1" smtClean="0"/>
              <a:t>Д</a:t>
            </a:r>
            <a:r>
              <a:rPr lang="ru-RU" dirty="0" err="1" smtClean="0"/>
              <a:t>оцільність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вітрових</a:t>
            </a:r>
            <a:r>
              <a:rPr lang="ru-RU" dirty="0" smtClean="0"/>
              <a:t> установок.  </a:t>
            </a:r>
            <a:r>
              <a:rPr lang="ru-RU" dirty="0" err="1" smtClean="0"/>
              <a:t>Експерт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кліматичної</a:t>
            </a:r>
            <a:r>
              <a:rPr lang="ru-RU" dirty="0" smtClean="0"/>
              <a:t> та </a:t>
            </a:r>
            <a:r>
              <a:rPr lang="ru-RU" dirty="0" err="1" smtClean="0"/>
              <a:t>енергетичної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Центру </a:t>
            </a:r>
            <a:r>
              <a:rPr lang="ru-RU" dirty="0" err="1" smtClean="0"/>
              <a:t>екологічних</a:t>
            </a:r>
            <a:r>
              <a:rPr lang="ru-RU" dirty="0" smtClean="0"/>
              <a:t> </a:t>
            </a:r>
            <a:r>
              <a:rPr lang="ru-RU" dirty="0" err="1" smtClean="0"/>
              <a:t>ініціатив</a:t>
            </a:r>
            <a:r>
              <a:rPr lang="ru-RU" dirty="0" smtClean="0"/>
              <a:t> «</a:t>
            </a:r>
            <a:r>
              <a:rPr lang="ru-RU" dirty="0" err="1" smtClean="0"/>
              <a:t>Екодія</a:t>
            </a:r>
            <a:r>
              <a:rPr lang="ru-RU" dirty="0" smtClean="0"/>
              <a:t>» Олег </a:t>
            </a:r>
            <a:r>
              <a:rPr lang="ru-RU" dirty="0" err="1" smtClean="0"/>
              <a:t>Савицький</a:t>
            </a:r>
            <a:r>
              <a:rPr lang="ru-RU" dirty="0" smtClean="0"/>
              <a:t> </a:t>
            </a:r>
            <a:r>
              <a:rPr lang="ru-RU" dirty="0" err="1" smtClean="0"/>
              <a:t>відмічає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міні</a:t>
            </a:r>
            <a:r>
              <a:rPr lang="ru-RU" dirty="0" smtClean="0"/>
              <a:t> </a:t>
            </a:r>
            <a:r>
              <a:rPr lang="ru-RU" dirty="0" err="1" smtClean="0"/>
              <a:t>вітрові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у </a:t>
            </a:r>
            <a:r>
              <a:rPr lang="ru-RU" dirty="0" err="1" smtClean="0"/>
              <a:t>віддалених</a:t>
            </a:r>
            <a:r>
              <a:rPr lang="ru-RU" dirty="0" smtClean="0"/>
              <a:t> </a:t>
            </a:r>
            <a:r>
              <a:rPr lang="ru-RU" dirty="0" err="1" smtClean="0"/>
              <a:t>місцевостях</a:t>
            </a:r>
            <a:r>
              <a:rPr lang="ru-RU" dirty="0" smtClean="0"/>
              <a:t>, де не проведено </a:t>
            </a:r>
            <a:r>
              <a:rPr lang="ru-RU" dirty="0" err="1" smtClean="0"/>
              <a:t>ліній</a:t>
            </a:r>
            <a:r>
              <a:rPr lang="ru-RU" dirty="0" smtClean="0"/>
              <a:t> </a:t>
            </a:r>
            <a:r>
              <a:rPr lang="ru-RU" dirty="0" err="1" smtClean="0"/>
              <a:t>електропередач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</TotalTime>
  <Words>369</Words>
  <Application>Microsoft Office PowerPoint</Application>
  <PresentationFormat>Экран 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Сучасний стан вітроенергетичної галузі в Україні</vt:lpstr>
      <vt:lpstr>Вітроенергетика</vt:lpstr>
      <vt:lpstr>Вітроенергетика</vt:lpstr>
      <vt:lpstr>Вітроенергетика</vt:lpstr>
      <vt:lpstr>Слайд 5</vt:lpstr>
      <vt:lpstr>Слайд 6</vt:lpstr>
      <vt:lpstr>Молекулярна вітроенергетика</vt:lpstr>
      <vt:lpstr>Причини розвивати вітроенергетику в Україні</vt:lpstr>
      <vt:lpstr>Бар’єри, які стримують розвиток біоенергетики України та шляхи їх подолання</vt:lpstr>
      <vt:lpstr>2018 – Потенціал вітроелектростанцій в Україні</vt:lpstr>
      <vt:lpstr>Встановлена пікова потужність ВЕС України</vt:lpstr>
      <vt:lpstr>2018 – розвиток вітроенергетики в Україні</vt:lpstr>
      <vt:lpstr> </vt:lpstr>
      <vt:lpstr>Слайд 14</vt:lpstr>
      <vt:lpstr>2020-2022 розвиток вітроенергетики в Україні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Сучасний стан вітроенергетичної галузі в Україні</dc:title>
  <dc:creator>User</dc:creator>
  <cp:lastModifiedBy>User</cp:lastModifiedBy>
  <cp:revision>10</cp:revision>
  <dcterms:created xsi:type="dcterms:W3CDTF">2022-06-19T08:39:30Z</dcterms:created>
  <dcterms:modified xsi:type="dcterms:W3CDTF">2022-06-19T20:13:53Z</dcterms:modified>
</cp:coreProperties>
</file>