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0" r:id="rId3"/>
    <p:sldId id="304" r:id="rId4"/>
    <p:sldId id="30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6" r:id="rId13"/>
    <p:sldId id="307" r:id="rId14"/>
    <p:sldId id="308" r:id="rId15"/>
    <p:sldId id="314" r:id="rId16"/>
    <p:sldId id="310" r:id="rId17"/>
    <p:sldId id="311" r:id="rId18"/>
    <p:sldId id="313" r:id="rId19"/>
    <p:sldId id="290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7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6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2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8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1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7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5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6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6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92BAA-88D9-46CB-9967-AD1CA7A500DC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56B5-32E6-407B-B7E4-666721FD0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8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JY0mBWHPw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3567" y="3151581"/>
            <a:ext cx="10363200" cy="1746097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Functional and Linguistic Parameters of Media Text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2126" y="1885972"/>
            <a:ext cx="9144000" cy="108269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Lecture 3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6" y="315629"/>
            <a:ext cx="26574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89" y="348717"/>
            <a:ext cx="833437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1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Reasoned judgement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2633" y="1623889"/>
            <a:ext cx="5812971" cy="45136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6845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Opinion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979" y="1734241"/>
            <a:ext cx="8596312" cy="44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4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Media content </a:t>
            </a:r>
            <a:r>
              <a:rPr lang="en-US" dirty="0"/>
              <a:t>analysis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463" y="1813520"/>
            <a:ext cx="9635836" cy="40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0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Quantitative content </a:t>
            </a:r>
            <a:r>
              <a:rPr lang="en-US" dirty="0" smtClean="0"/>
              <a:t>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958" y="1825625"/>
            <a:ext cx="9879842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media </a:t>
            </a:r>
            <a:r>
              <a:rPr lang="en-US" sz="3200" dirty="0">
                <a:latin typeface="+mj-lt"/>
              </a:rPr>
              <a:t>content </a:t>
            </a:r>
            <a:r>
              <a:rPr lang="en-US" sz="3200" dirty="0" smtClean="0">
                <a:latin typeface="+mj-lt"/>
              </a:rPr>
              <a:t>(topics or issues</a:t>
            </a:r>
            <a:r>
              <a:rPr lang="uk-UA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covered)</a:t>
            </a:r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v</a:t>
            </a:r>
            <a:r>
              <a:rPr lang="en-US" sz="3200" dirty="0" smtClean="0">
                <a:latin typeface="+mj-lt"/>
              </a:rPr>
              <a:t>olume </a:t>
            </a:r>
            <a:r>
              <a:rPr lang="en-US" sz="3200" dirty="0" smtClean="0">
                <a:latin typeface="+mj-lt"/>
              </a:rPr>
              <a:t>of mentions</a:t>
            </a:r>
          </a:p>
          <a:p>
            <a:r>
              <a:rPr lang="en-US" sz="3200" dirty="0" smtClean="0">
                <a:latin typeface="+mj-lt"/>
              </a:rPr>
              <a:t>circulation </a:t>
            </a:r>
            <a:r>
              <a:rPr lang="en-US" sz="3200" dirty="0">
                <a:latin typeface="+mj-lt"/>
              </a:rPr>
              <a:t>of the media </a:t>
            </a:r>
          </a:p>
          <a:p>
            <a:r>
              <a:rPr lang="en-US" sz="3200" dirty="0" smtClean="0">
                <a:latin typeface="+mj-lt"/>
              </a:rPr>
              <a:t>frequency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245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Qualitative content </a:t>
            </a:r>
            <a:r>
              <a:rPr lang="en-US" dirty="0"/>
              <a:t>analysis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242" y="1839273"/>
            <a:ext cx="1008455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perceptions of media</a:t>
            </a:r>
          </a:p>
          <a:p>
            <a:r>
              <a:rPr lang="en-US" sz="3200" dirty="0" smtClean="0"/>
              <a:t>credibility of its </a:t>
            </a:r>
            <a:r>
              <a:rPr lang="en-US" sz="3200" dirty="0"/>
              <a:t>context </a:t>
            </a:r>
            <a:endParaRPr lang="en-US" sz="3200" dirty="0" smtClean="0"/>
          </a:p>
          <a:p>
            <a:r>
              <a:rPr lang="en-US" sz="3200" dirty="0" smtClean="0"/>
              <a:t>audience characteristics (age, sex, race, </a:t>
            </a:r>
            <a:r>
              <a:rPr lang="en-US" sz="3200" dirty="0"/>
              <a:t>socio-economic </a:t>
            </a:r>
            <a:r>
              <a:rPr lang="en-US" sz="3200" dirty="0" smtClean="0"/>
              <a:t>position)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7654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Interpreting Media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0" y="1364776"/>
            <a:ext cx="9716069" cy="48121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Word </a:t>
            </a:r>
            <a:r>
              <a:rPr lang="en-US" sz="3200" dirty="0" smtClean="0">
                <a:latin typeface="+mj-lt"/>
                <a:cs typeface="Arial" panose="020B0604020202020204" pitchFamily="34" charset="0"/>
              </a:rPr>
              <a:t>Power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Headlines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 words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Ambiguity and flexibility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Stylistic devices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‘Hate Speech’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6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Interpreting Media</a:t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014" y="1371600"/>
            <a:ext cx="9920785" cy="4805363"/>
          </a:xfrm>
        </p:spPr>
        <p:txBody>
          <a:bodyPr>
            <a:normAutofit/>
          </a:bodyPr>
          <a:lstStyle/>
          <a:p>
            <a:r>
              <a:rPr lang="en-US" sz="3200" dirty="0"/>
              <a:t>How are images, sound, and text used?</a:t>
            </a:r>
          </a:p>
          <a:p>
            <a:r>
              <a:rPr lang="en-US" sz="3200" dirty="0" smtClean="0"/>
              <a:t>What </a:t>
            </a:r>
            <a:r>
              <a:rPr lang="en-US" sz="3200" dirty="0"/>
              <a:t>does the media text </a:t>
            </a:r>
            <a:r>
              <a:rPr lang="en-US" sz="3200" dirty="0" smtClean="0"/>
              <a:t>offer </a:t>
            </a:r>
            <a:r>
              <a:rPr lang="en-US" sz="3200" dirty="0"/>
              <a:t>as the primary object of interest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Whose point of view is the most central in the media text?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What is the ‘moral’ of the text? How is it presented?</a:t>
            </a:r>
          </a:p>
          <a:p>
            <a:r>
              <a:rPr lang="en-US" sz="3200" dirty="0" smtClean="0"/>
              <a:t>What </a:t>
            </a:r>
            <a:r>
              <a:rPr lang="en-US" sz="3200" dirty="0"/>
              <a:t>kind of </a:t>
            </a:r>
            <a:r>
              <a:rPr lang="en-US" sz="3200" dirty="0" smtClean="0"/>
              <a:t>information </a:t>
            </a:r>
            <a:r>
              <a:rPr lang="en-US" sz="3200" dirty="0"/>
              <a:t>is missing?</a:t>
            </a:r>
          </a:p>
        </p:txBody>
      </p:sp>
    </p:spTree>
    <p:extLst>
      <p:ext uri="{BB962C8B-B14F-4D97-AF65-F5344CB8AC3E}">
        <p14:creationId xmlns:p14="http://schemas.microsoft.com/office/powerpoint/2010/main" val="150227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Analyzing a </a:t>
            </a:r>
            <a:r>
              <a:rPr lang="en-US" dirty="0"/>
              <a:t>News </a:t>
            </a:r>
            <a:r>
              <a:rPr lang="en-US" dirty="0" smtClean="0"/>
              <a:t>Item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406" y="1542197"/>
            <a:ext cx="10515600" cy="4634766"/>
          </a:xfrm>
        </p:spPr>
        <p:txBody>
          <a:bodyPr>
            <a:normAutofit/>
          </a:bodyPr>
          <a:lstStyle/>
          <a:p>
            <a:r>
              <a:rPr lang="en-US" sz="3200" dirty="0"/>
              <a:t>Why has this </a:t>
            </a:r>
            <a:r>
              <a:rPr lang="en-US" sz="3200" dirty="0" smtClean="0"/>
              <a:t>particular </a:t>
            </a:r>
            <a:r>
              <a:rPr lang="en-US" sz="3200" dirty="0"/>
              <a:t>issue become a news item?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What is the angle of a story on a </a:t>
            </a:r>
            <a:r>
              <a:rPr lang="en-US" sz="3200" dirty="0" smtClean="0"/>
              <a:t>particular </a:t>
            </a:r>
            <a:r>
              <a:rPr lang="en-US" sz="3200" dirty="0"/>
              <a:t>topic or phenomenon?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What </a:t>
            </a:r>
            <a:r>
              <a:rPr lang="en-US" sz="3200" dirty="0"/>
              <a:t>does the news item not </a:t>
            </a:r>
            <a:r>
              <a:rPr lang="en-US" sz="3200" dirty="0" smtClean="0"/>
              <a:t>mention</a:t>
            </a:r>
            <a:r>
              <a:rPr lang="en-US" sz="3200" dirty="0"/>
              <a:t>?</a:t>
            </a:r>
          </a:p>
          <a:p>
            <a:r>
              <a:rPr lang="en-US" sz="3200" dirty="0" smtClean="0"/>
              <a:t>Whom </a:t>
            </a:r>
            <a:r>
              <a:rPr lang="en-US" sz="3200" dirty="0"/>
              <a:t>is this issue relevant for? Who gets their voice heard and who does not? </a:t>
            </a:r>
            <a:r>
              <a:rPr lang="en-US" sz="3200" dirty="0" smtClean="0"/>
              <a:t>Whose point </a:t>
            </a:r>
            <a:r>
              <a:rPr lang="en-US" sz="3200" dirty="0"/>
              <a:t>of view seems to be the most central one?</a:t>
            </a:r>
          </a:p>
          <a:p>
            <a:r>
              <a:rPr lang="en-US" sz="3200" dirty="0" smtClean="0"/>
              <a:t>What </a:t>
            </a:r>
            <a:r>
              <a:rPr lang="en-US" sz="3200" dirty="0"/>
              <a:t>kind of roles are assigned to people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706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Analyzing a </a:t>
            </a:r>
            <a:r>
              <a:rPr lang="en-US" dirty="0"/>
              <a:t>News </a:t>
            </a:r>
            <a:r>
              <a:rPr lang="en-US" dirty="0" smtClean="0"/>
              <a:t>Item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473958"/>
            <a:ext cx="10515600" cy="4703005"/>
          </a:xfrm>
        </p:spPr>
        <p:txBody>
          <a:bodyPr>
            <a:noAutofit/>
          </a:bodyPr>
          <a:lstStyle/>
          <a:p>
            <a:r>
              <a:rPr lang="en-US" sz="3200" dirty="0" smtClean="0"/>
              <a:t>Is </a:t>
            </a:r>
            <a:r>
              <a:rPr lang="en-US" sz="3200" dirty="0"/>
              <a:t>some knowledge presented as given?</a:t>
            </a:r>
          </a:p>
          <a:p>
            <a:r>
              <a:rPr lang="en-US" sz="3200" dirty="0" smtClean="0"/>
              <a:t>What </a:t>
            </a:r>
            <a:r>
              <a:rPr lang="en-US" sz="3200" dirty="0"/>
              <a:t>kinds of sources have been used and how? What else could have been used?</a:t>
            </a:r>
          </a:p>
          <a:p>
            <a:r>
              <a:rPr lang="en-US" sz="3200" dirty="0" smtClean="0"/>
              <a:t>How </a:t>
            </a:r>
            <a:r>
              <a:rPr lang="en-US" sz="3200" dirty="0"/>
              <a:t>have the choice of sources </a:t>
            </a:r>
            <a:r>
              <a:rPr lang="en-US" sz="3200" dirty="0" smtClean="0"/>
              <a:t>affected </a:t>
            </a:r>
            <a:r>
              <a:rPr lang="en-US" sz="3200" dirty="0"/>
              <a:t>the point of view of the item?</a:t>
            </a:r>
          </a:p>
          <a:p>
            <a:r>
              <a:rPr lang="en-US" sz="3200" dirty="0" smtClean="0"/>
              <a:t>Who </a:t>
            </a:r>
            <a:r>
              <a:rPr lang="en-US" sz="3200" dirty="0"/>
              <a:t>gets the last word — i.e. how does the news item end?</a:t>
            </a:r>
          </a:p>
          <a:p>
            <a:r>
              <a:rPr lang="en-US" sz="3200" dirty="0" smtClean="0"/>
              <a:t>Is </a:t>
            </a:r>
            <a:r>
              <a:rPr lang="en-US" sz="3200" dirty="0"/>
              <a:t>the journalist’s point of view visible in the choice of words?</a:t>
            </a:r>
          </a:p>
          <a:p>
            <a:r>
              <a:rPr lang="en-US" sz="3200" dirty="0" smtClean="0"/>
              <a:t>(printed </a:t>
            </a:r>
            <a:r>
              <a:rPr lang="en-US" sz="3200" dirty="0"/>
              <a:t>news </a:t>
            </a:r>
            <a:r>
              <a:rPr lang="en-US" sz="3200" dirty="0" smtClean="0"/>
              <a:t>item) What </a:t>
            </a:r>
            <a:r>
              <a:rPr lang="en-US" sz="3200" dirty="0"/>
              <a:t>aspects do the headline, pictures, and </a:t>
            </a:r>
            <a:r>
              <a:rPr lang="en-US" sz="3200" dirty="0" smtClean="0"/>
              <a:t>captions emphasize?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545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093" y="365127"/>
            <a:ext cx="1069870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/>
              <a:t>KAHOOT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Functional and Linguistic Parameters of Media Text</a:t>
            </a:r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731" y="1930399"/>
            <a:ext cx="9338359" cy="37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2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890" y="1825625"/>
            <a:ext cx="1007091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Types of media content</a:t>
            </a:r>
            <a:endParaRPr lang="uk-UA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Media Content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Interpreting Media</a:t>
            </a:r>
            <a:endParaRPr lang="uk-UA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	3.1 Representation </a:t>
            </a:r>
            <a:r>
              <a:rPr lang="en-US" dirty="0">
                <a:latin typeface="+mj-lt"/>
              </a:rPr>
              <a:t>in Media and </a:t>
            </a:r>
            <a:r>
              <a:rPr lang="en-US" dirty="0" smtClean="0">
                <a:latin typeface="+mj-lt"/>
              </a:rPr>
              <a:t>Information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	3.2 </a:t>
            </a:r>
            <a:r>
              <a:rPr lang="en-US" dirty="0">
                <a:latin typeface="+mj-lt"/>
              </a:rPr>
              <a:t>Frameworks for </a:t>
            </a:r>
            <a:r>
              <a:rPr lang="en-US" dirty="0" smtClean="0">
                <a:latin typeface="+mj-lt"/>
              </a:rPr>
              <a:t>Analysis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6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6643255" cy="13255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6" y="867667"/>
            <a:ext cx="5063320" cy="5583381"/>
          </a:xfrm>
        </p:spPr>
      </p:pic>
    </p:spTree>
    <p:extLst>
      <p:ext uri="{BB962C8B-B14F-4D97-AF65-F5344CB8AC3E}">
        <p14:creationId xmlns:p14="http://schemas.microsoft.com/office/powerpoint/2010/main" val="24178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Media Content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M. Weber: “MC - means of monitoring </a:t>
            </a:r>
            <a:r>
              <a:rPr lang="en-US" sz="3600" dirty="0"/>
              <a:t>the </a:t>
            </a:r>
            <a:r>
              <a:rPr lang="en-US" sz="3600" dirty="0" smtClean="0"/>
              <a:t>‘cultural temperature’ of society”</a:t>
            </a:r>
          </a:p>
          <a:p>
            <a:pPr marL="0" indent="0">
              <a:buNone/>
            </a:pPr>
            <a:r>
              <a:rPr lang="en-US" sz="3600" dirty="0" smtClean="0"/>
              <a:t>Characteristics: media, production techniques,  messages, </a:t>
            </a:r>
            <a:r>
              <a:rPr lang="en-US" sz="3600" dirty="0"/>
              <a:t>sources </a:t>
            </a:r>
            <a:r>
              <a:rPr lang="en-US" sz="3600" dirty="0" smtClean="0"/>
              <a:t>quoted, context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365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6</a:t>
            </a:r>
            <a:r>
              <a:rPr lang="en-US" dirty="0" smtClean="0"/>
              <a:t> </a:t>
            </a:r>
            <a:r>
              <a:rPr lang="en-US" dirty="0"/>
              <a:t>types of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9896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Reporting</a:t>
            </a:r>
            <a:endParaRPr lang="ru-RU" sz="3200" dirty="0" smtClean="0"/>
          </a:p>
          <a:p>
            <a:r>
              <a:rPr lang="en-US" sz="3200" dirty="0" smtClean="0"/>
              <a:t>opinion</a:t>
            </a:r>
            <a:endParaRPr lang="ru-RU" sz="3200" dirty="0" smtClean="0"/>
          </a:p>
          <a:p>
            <a:r>
              <a:rPr lang="en-US" sz="3200" dirty="0" smtClean="0"/>
              <a:t>propaganda</a:t>
            </a:r>
            <a:endParaRPr lang="ru-RU" sz="3200" dirty="0" smtClean="0"/>
          </a:p>
          <a:p>
            <a:r>
              <a:rPr lang="en-US" sz="3200" dirty="0" smtClean="0"/>
              <a:t>public </a:t>
            </a:r>
            <a:r>
              <a:rPr lang="en-US" sz="3200" dirty="0"/>
              <a:t>relations or </a:t>
            </a:r>
            <a:r>
              <a:rPr lang="en-US" sz="3200" dirty="0" smtClean="0"/>
              <a:t>PR</a:t>
            </a:r>
            <a:endParaRPr lang="ru-RU" sz="3200" dirty="0" smtClean="0"/>
          </a:p>
          <a:p>
            <a:r>
              <a:rPr lang="en-US" sz="3200" dirty="0" smtClean="0"/>
              <a:t>social </a:t>
            </a:r>
            <a:r>
              <a:rPr lang="en-US" sz="3200" dirty="0"/>
              <a:t>advertising </a:t>
            </a:r>
            <a:endParaRPr lang="ru-RU" sz="3200" dirty="0" smtClean="0"/>
          </a:p>
          <a:p>
            <a:r>
              <a:rPr lang="en-US" sz="3200" dirty="0" smtClean="0"/>
              <a:t>commercial </a:t>
            </a:r>
            <a:r>
              <a:rPr lang="en-US" sz="3200" dirty="0"/>
              <a:t>advertising</a:t>
            </a:r>
          </a:p>
          <a:p>
            <a:endParaRPr lang="en-US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1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TYPES OF </a:t>
            </a:r>
            <a:r>
              <a:rPr lang="en-US" dirty="0">
                <a:latin typeface="+mn-lt"/>
              </a:rPr>
              <a:t>CONTENT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Informative </a:t>
            </a:r>
            <a:r>
              <a:rPr lang="en-US" dirty="0">
                <a:latin typeface="+mn-lt"/>
              </a:rPr>
              <a:t>vs. Persuasive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007" y="1801505"/>
            <a:ext cx="7874758" cy="49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3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19" y="-545910"/>
            <a:ext cx="9434946" cy="76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Subjective and objective components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of </a:t>
            </a:r>
            <a:r>
              <a:rPr lang="en-US" dirty="0" smtClean="0"/>
              <a:t>communication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844" y="1440873"/>
            <a:ext cx="8596312" cy="52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Define and discuss in groups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FACT</a:t>
            </a:r>
          </a:p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OPINION</a:t>
            </a:r>
          </a:p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JUDGEMENT</a:t>
            </a:r>
            <a:endParaRPr lang="uk-UA" sz="4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/>
              </a:rPr>
              <a:t>https://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/>
              </a:rPr>
              <a:t>www.youtube.com/watch?v=pJY0mBWHPw4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uk-UA" sz="4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uk-UA" sz="4400" dirty="0" smtClean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056" y="1867794"/>
            <a:ext cx="8150596" cy="3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800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82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powerpointbase.com-829</Template>
  <TotalTime>1190</TotalTime>
  <Words>376</Words>
  <Application>Microsoft Office PowerPoint</Application>
  <PresentationFormat>Произвольный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powerpointbase.com-829</vt:lpstr>
      <vt:lpstr>Functional and Linguistic Parameters of Media Text</vt:lpstr>
      <vt:lpstr>Outline</vt:lpstr>
      <vt:lpstr>Media Content </vt:lpstr>
      <vt:lpstr>6 types of content</vt:lpstr>
      <vt:lpstr>TYPES OF CONTENT  Informative vs. Persuasive </vt:lpstr>
      <vt:lpstr>Презентация PowerPoint</vt:lpstr>
      <vt:lpstr>Subjective and objective components  of communication </vt:lpstr>
      <vt:lpstr>Define and discuss in groups</vt:lpstr>
      <vt:lpstr>Fact</vt:lpstr>
      <vt:lpstr>Reasoned judgement</vt:lpstr>
      <vt:lpstr>Opinion</vt:lpstr>
      <vt:lpstr>Media content analysis</vt:lpstr>
      <vt:lpstr>Quantitative content analysis </vt:lpstr>
      <vt:lpstr>Qualitative content analysis</vt:lpstr>
      <vt:lpstr>Interpreting Media </vt:lpstr>
      <vt:lpstr>Interpreting Media </vt:lpstr>
      <vt:lpstr> Analyzing a News Item</vt:lpstr>
      <vt:lpstr> Analyzing a News Item</vt:lpstr>
      <vt:lpstr> KAHOOT Functional and Linguistic Parameters of Media Text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Marina</cp:lastModifiedBy>
  <cp:revision>40</cp:revision>
  <dcterms:created xsi:type="dcterms:W3CDTF">2020-04-17T18:22:44Z</dcterms:created>
  <dcterms:modified xsi:type="dcterms:W3CDTF">2020-08-26T21:02:01Z</dcterms:modified>
</cp:coreProperties>
</file>