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F374F-85A5-42B1-A208-25E49D634EE6}" type="datetimeFigureOut">
              <a:rPr lang="ru-RU" smtClean="0"/>
              <a:pPr/>
              <a:t>12.09.2022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48670C-9A43-4FCF-9970-1A3C26BBC0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F374F-85A5-42B1-A208-25E49D634EE6}" type="datetimeFigureOut">
              <a:rPr lang="ru-RU" smtClean="0"/>
              <a:pPr/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670C-9A43-4FCF-9970-1A3C26BBC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F374F-85A5-42B1-A208-25E49D634EE6}" type="datetimeFigureOut">
              <a:rPr lang="ru-RU" smtClean="0"/>
              <a:pPr/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670C-9A43-4FCF-9970-1A3C26BBC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EAF374F-85A5-42B1-A208-25E49D634EE6}" type="datetimeFigureOut">
              <a:rPr lang="ru-RU" smtClean="0"/>
              <a:pPr/>
              <a:t>12.09.2022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648670C-9A43-4FCF-9970-1A3C26BBC0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F374F-85A5-42B1-A208-25E49D634EE6}" type="datetimeFigureOut">
              <a:rPr lang="ru-RU" smtClean="0"/>
              <a:pPr/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670C-9A43-4FCF-9970-1A3C26BBC0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F374F-85A5-42B1-A208-25E49D634EE6}" type="datetimeFigureOut">
              <a:rPr lang="ru-RU" smtClean="0"/>
              <a:pPr/>
              <a:t>12.09.2022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670C-9A43-4FCF-9970-1A3C26BBC0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670C-9A43-4FCF-9970-1A3C26BBC0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F374F-85A5-42B1-A208-25E49D634EE6}" type="datetimeFigureOut">
              <a:rPr lang="ru-RU" smtClean="0"/>
              <a:pPr/>
              <a:t>12.09.2022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F374F-85A5-42B1-A208-25E49D634EE6}" type="datetimeFigureOut">
              <a:rPr lang="ru-RU" smtClean="0"/>
              <a:pPr/>
              <a:t>12.09.2022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670C-9A43-4FCF-9970-1A3C26BBC0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F374F-85A5-42B1-A208-25E49D634EE6}" type="datetimeFigureOut">
              <a:rPr lang="ru-RU" smtClean="0"/>
              <a:pPr/>
              <a:t>12.09.2022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670C-9A43-4FCF-9970-1A3C26BBC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EAF374F-85A5-42B1-A208-25E49D634EE6}" type="datetimeFigureOut">
              <a:rPr lang="ru-RU" smtClean="0"/>
              <a:pPr/>
              <a:t>12.09.2022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48670C-9A43-4FCF-9970-1A3C26BBC0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F374F-85A5-42B1-A208-25E49D634EE6}" type="datetimeFigureOut">
              <a:rPr lang="ru-RU" smtClean="0"/>
              <a:pPr/>
              <a:t>12.09.2022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48670C-9A43-4FCF-9970-1A3C26BBC0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EAF374F-85A5-42B1-A208-25E49D634EE6}" type="datetimeFigureOut">
              <a:rPr lang="ru-RU" smtClean="0"/>
              <a:pPr/>
              <a:t>12.09.2022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648670C-9A43-4FCF-9970-1A3C26BBC0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3200" b="1" dirty="0"/>
              <a:t>МЕХАНІЗМИ ДІЇ КСЕНОБІОТИКІВ В ОРГАНІЗМІ 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Лекція</a:t>
            </a:r>
            <a:r>
              <a:rPr lang="ru-RU" dirty="0" smtClean="0"/>
              <a:t> 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85689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Для </a:t>
            </a:r>
            <a:r>
              <a:rPr lang="ru-RU" sz="1600" dirty="0" err="1">
                <a:solidFill>
                  <a:schemeClr val="bg1"/>
                </a:solidFill>
              </a:rPr>
              <a:t>високомолекулярних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сполук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процес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проходження</a:t>
            </a:r>
            <a:r>
              <a:rPr lang="ru-RU" sz="1600" dirty="0">
                <a:solidFill>
                  <a:schemeClr val="bg1"/>
                </a:solidFill>
              </a:rPr>
              <a:t> через </a:t>
            </a:r>
            <a:r>
              <a:rPr lang="ru-RU" sz="1600" dirty="0" err="1">
                <a:solidFill>
                  <a:schemeClr val="bg1"/>
                </a:solidFill>
              </a:rPr>
              <a:t>бар’єрні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структури</a:t>
            </a:r>
            <a:r>
              <a:rPr lang="ru-RU" sz="1600" dirty="0">
                <a:solidFill>
                  <a:schemeClr val="bg1"/>
                </a:solidFill>
              </a:rPr>
              <a:t>, як правило, затруднений, </a:t>
            </a:r>
            <a:r>
              <a:rPr lang="ru-RU" sz="1600" dirty="0" err="1">
                <a:solidFill>
                  <a:schemeClr val="bg1"/>
                </a:solidFill>
              </a:rPr>
              <a:t>але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ліпофільні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речовини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незважаючи</a:t>
            </a:r>
            <a:r>
              <a:rPr lang="ru-RU" sz="1600" dirty="0">
                <a:solidFill>
                  <a:schemeClr val="bg1"/>
                </a:solidFill>
              </a:rPr>
              <a:t> на </a:t>
            </a:r>
            <a:r>
              <a:rPr lang="ru-RU" sz="1600" dirty="0" err="1">
                <a:solidFill>
                  <a:schemeClr val="bg1"/>
                </a:solidFill>
              </a:rPr>
              <a:t>значні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розміри</a:t>
            </a:r>
            <a:r>
              <a:rPr lang="ru-RU" sz="1600" dirty="0">
                <a:solidFill>
                  <a:schemeClr val="bg1"/>
                </a:solidFill>
              </a:rPr>
              <a:t> молекул, </a:t>
            </a:r>
            <a:r>
              <a:rPr lang="ru-RU" sz="1600" dirty="0" err="1">
                <a:solidFill>
                  <a:schemeClr val="bg1"/>
                </a:solidFill>
              </a:rPr>
              <a:t>відносно</a:t>
            </a:r>
            <a:r>
              <a:rPr lang="ru-RU" sz="1600" dirty="0">
                <a:solidFill>
                  <a:schemeClr val="bg1"/>
                </a:solidFill>
              </a:rPr>
              <a:t> легко </a:t>
            </a:r>
            <a:r>
              <a:rPr lang="ru-RU" sz="1600" dirty="0" err="1">
                <a:solidFill>
                  <a:schemeClr val="bg1"/>
                </a:solidFill>
              </a:rPr>
              <a:t>проходять</a:t>
            </a:r>
            <a:r>
              <a:rPr lang="ru-RU" sz="1600" dirty="0">
                <a:solidFill>
                  <a:schemeClr val="bg1"/>
                </a:solidFill>
              </a:rPr>
              <a:t> через </a:t>
            </a:r>
            <a:r>
              <a:rPr lang="ru-RU" sz="1600" dirty="0" err="1">
                <a:solidFill>
                  <a:schemeClr val="bg1"/>
                </a:solidFill>
              </a:rPr>
              <a:t>біологічні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бар'єри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  <a:r>
              <a:rPr lang="ru-RU" sz="1600" dirty="0" err="1">
                <a:solidFill>
                  <a:schemeClr val="bg1"/>
                </a:solidFill>
              </a:rPr>
              <a:t>Великі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молекули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речовин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які</a:t>
            </a:r>
            <a:r>
              <a:rPr lang="ru-RU" sz="1600" dirty="0">
                <a:solidFill>
                  <a:schemeClr val="bg1"/>
                </a:solidFill>
              </a:rPr>
              <a:t> погано </a:t>
            </a:r>
            <a:r>
              <a:rPr lang="ru-RU" sz="1600" dirty="0" err="1">
                <a:solidFill>
                  <a:schemeClr val="bg1"/>
                </a:solidFill>
              </a:rPr>
              <a:t>розчинні</a:t>
            </a:r>
            <a:r>
              <a:rPr lang="ru-RU" sz="1600" dirty="0">
                <a:solidFill>
                  <a:schemeClr val="bg1"/>
                </a:solidFill>
              </a:rPr>
              <a:t> у </a:t>
            </a:r>
            <a:r>
              <a:rPr lang="ru-RU" sz="1600" dirty="0" err="1">
                <a:solidFill>
                  <a:schemeClr val="bg1"/>
                </a:solidFill>
              </a:rPr>
              <a:t>воді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ліпідах</a:t>
            </a:r>
            <a:r>
              <a:rPr lang="ru-RU" sz="1600" dirty="0">
                <a:solidFill>
                  <a:schemeClr val="bg1"/>
                </a:solidFill>
              </a:rPr>
              <a:t> (</a:t>
            </a:r>
            <a:r>
              <a:rPr lang="ru-RU" sz="1600" dirty="0" err="1">
                <a:solidFill>
                  <a:schemeClr val="bg1"/>
                </a:solidFill>
              </a:rPr>
              <a:t>штучні</a:t>
            </a:r>
            <a:r>
              <a:rPr lang="ru-RU" sz="1600" dirty="0">
                <a:solidFill>
                  <a:schemeClr val="bg1"/>
                </a:solidFill>
              </a:rPr>
              <a:t> та </a:t>
            </a:r>
            <a:r>
              <a:rPr lang="ru-RU" sz="1600" dirty="0" err="1">
                <a:solidFill>
                  <a:schemeClr val="bg1"/>
                </a:solidFill>
              </a:rPr>
              <a:t>природні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полімери</a:t>
            </a:r>
            <a:r>
              <a:rPr lang="ru-RU" sz="1600" dirty="0">
                <a:solidFill>
                  <a:schemeClr val="bg1"/>
                </a:solidFill>
              </a:rPr>
              <a:t>), практично не </a:t>
            </a:r>
            <a:r>
              <a:rPr lang="ru-RU" sz="1600" dirty="0" err="1">
                <a:solidFill>
                  <a:schemeClr val="bg1"/>
                </a:solidFill>
              </a:rPr>
              <a:t>проникають</a:t>
            </a:r>
            <a:r>
              <a:rPr lang="ru-RU" sz="1600" dirty="0">
                <a:solidFill>
                  <a:schemeClr val="bg1"/>
                </a:solidFill>
              </a:rPr>
              <a:t> у </a:t>
            </a:r>
            <a:r>
              <a:rPr lang="ru-RU" sz="1600" dirty="0" err="1">
                <a:solidFill>
                  <a:schemeClr val="bg1"/>
                </a:solidFill>
              </a:rPr>
              <a:t>внутрішні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середовища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організму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і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отже</a:t>
            </a:r>
            <a:r>
              <a:rPr lang="ru-RU" sz="1600" dirty="0">
                <a:solidFill>
                  <a:schemeClr val="bg1"/>
                </a:solidFill>
              </a:rPr>
              <a:t>, не </a:t>
            </a:r>
            <a:r>
              <a:rPr lang="ru-RU" sz="1600" dirty="0" err="1">
                <a:solidFill>
                  <a:schemeClr val="bg1"/>
                </a:solidFill>
              </a:rPr>
              <a:t>володіють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загальнотоксичною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дією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</a:p>
          <a:p>
            <a:r>
              <a:rPr lang="ru-RU" sz="1600" dirty="0" err="1">
                <a:solidFill>
                  <a:schemeClr val="bg1"/>
                </a:solidFill>
              </a:rPr>
              <a:t>Зі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збільшенням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молекулярної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маси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збільшується</a:t>
            </a:r>
            <a:r>
              <a:rPr lang="ru-RU" sz="1600" dirty="0">
                <a:solidFill>
                  <a:schemeClr val="bg1"/>
                </a:solidFill>
              </a:rPr>
              <a:t> число </a:t>
            </a:r>
            <a:r>
              <a:rPr lang="ru-RU" sz="1600" dirty="0" err="1">
                <a:solidFill>
                  <a:schemeClr val="bg1"/>
                </a:solidFill>
              </a:rPr>
              <a:t>можливих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ізомерних</a:t>
            </a:r>
            <a:r>
              <a:rPr lang="ru-RU" sz="1600" dirty="0">
                <a:solidFill>
                  <a:schemeClr val="bg1"/>
                </a:solidFill>
              </a:rPr>
              <a:t> форм </a:t>
            </a:r>
            <a:r>
              <a:rPr lang="ru-RU" sz="1600" dirty="0" err="1">
                <a:solidFill>
                  <a:schemeClr val="bg1"/>
                </a:solidFill>
              </a:rPr>
              <a:t>молекули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токсиканту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одночасно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зростає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специфічність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їх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дії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</a:p>
          <a:p>
            <a:r>
              <a:rPr lang="ru-RU" sz="1600" dirty="0" err="1">
                <a:solidFill>
                  <a:schemeClr val="bg1"/>
                </a:solidFill>
              </a:rPr>
              <a:t>Оскільки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структури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організму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що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вступають</a:t>
            </a:r>
            <a:r>
              <a:rPr lang="ru-RU" sz="1600" dirty="0">
                <a:solidFill>
                  <a:schemeClr val="bg1"/>
                </a:solidFill>
              </a:rPr>
              <a:t> у </a:t>
            </a:r>
            <a:r>
              <a:rPr lang="ru-RU" sz="1600" dirty="0" err="1">
                <a:solidFill>
                  <a:schemeClr val="bg1"/>
                </a:solidFill>
              </a:rPr>
              <a:t>взаємодію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з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токсикантом</a:t>
            </a:r>
            <a:r>
              <a:rPr lang="ru-RU" sz="1600" dirty="0">
                <a:solidFill>
                  <a:schemeClr val="bg1"/>
                </a:solidFill>
              </a:rPr>
              <a:t>, в </a:t>
            </a:r>
            <a:r>
              <a:rPr lang="ru-RU" sz="1600" dirty="0" err="1">
                <a:solidFill>
                  <a:schemeClr val="bg1"/>
                </a:solidFill>
              </a:rPr>
              <a:t>більшості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випадків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мають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цілком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певну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просторову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організацію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активність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діючої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речовини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суттєво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залежить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від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його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стереометрії</a:t>
            </a:r>
            <a:r>
              <a:rPr lang="ru-RU" sz="1600" dirty="0">
                <a:solidFill>
                  <a:schemeClr val="bg1"/>
                </a:solidFill>
              </a:rPr>
              <a:t>. Чим </a:t>
            </a:r>
            <a:r>
              <a:rPr lang="ru-RU" sz="1600" dirty="0" err="1">
                <a:solidFill>
                  <a:schemeClr val="bg1"/>
                </a:solidFill>
              </a:rPr>
              <a:t>більше</a:t>
            </a:r>
            <a:r>
              <a:rPr lang="ru-RU" sz="1600" dirty="0">
                <a:solidFill>
                  <a:schemeClr val="bg1"/>
                </a:solidFill>
              </a:rPr>
              <a:t> молекула, </a:t>
            </a:r>
            <a:r>
              <a:rPr lang="ru-RU" sz="1600" dirty="0" err="1">
                <a:solidFill>
                  <a:schemeClr val="bg1"/>
                </a:solidFill>
              </a:rPr>
              <a:t>тим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виразніше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виступає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ця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залежність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  <a:r>
              <a:rPr lang="ru-RU" sz="1600" dirty="0" err="1">
                <a:solidFill>
                  <a:schemeClr val="bg1"/>
                </a:solidFill>
              </a:rPr>
              <a:t>Зі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збільшенням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розмірів</a:t>
            </a:r>
            <a:r>
              <a:rPr lang="ru-RU" sz="1600" dirty="0">
                <a:solidFill>
                  <a:schemeClr val="bg1"/>
                </a:solidFill>
              </a:rPr>
              <a:t> молекул </a:t>
            </a:r>
            <a:r>
              <a:rPr lang="ru-RU" sz="1600" dirty="0" err="1">
                <a:solidFill>
                  <a:schemeClr val="bg1"/>
                </a:solidFill>
              </a:rPr>
              <a:t>речовин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зростає</a:t>
            </a:r>
            <a:r>
              <a:rPr lang="ru-RU" sz="1600" dirty="0">
                <a:solidFill>
                  <a:schemeClr val="bg1"/>
                </a:solidFill>
              </a:rPr>
              <a:t> число </a:t>
            </a:r>
            <a:r>
              <a:rPr lang="ru-RU" sz="1600" dirty="0" err="1">
                <a:solidFill>
                  <a:schemeClr val="bg1"/>
                </a:solidFill>
              </a:rPr>
              <a:t>ізомерів-токсикантів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що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мають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однакову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масу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і</a:t>
            </a:r>
            <a:r>
              <a:rPr lang="ru-RU" sz="1600" dirty="0">
                <a:solidFill>
                  <a:schemeClr val="bg1"/>
                </a:solidFill>
              </a:rPr>
              <a:t> схожу </a:t>
            </a:r>
            <a:r>
              <a:rPr lang="ru-RU" sz="1600" dirty="0" err="1">
                <a:solidFill>
                  <a:schemeClr val="bg1"/>
                </a:solidFill>
              </a:rPr>
              <a:t>будову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але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володіють</a:t>
            </a:r>
            <a:r>
              <a:rPr lang="ru-RU" sz="1600" dirty="0">
                <a:solidFill>
                  <a:schemeClr val="bg1"/>
                </a:solidFill>
              </a:rPr>
              <a:t> абсолютно </a:t>
            </a:r>
            <a:r>
              <a:rPr lang="ru-RU" sz="1600" dirty="0" err="1">
                <a:solidFill>
                  <a:schemeClr val="bg1"/>
                </a:solidFill>
              </a:rPr>
              <a:t>різною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конфігурацією</a:t>
            </a:r>
            <a:r>
              <a:rPr lang="ru-RU" sz="1600" dirty="0">
                <a:solidFill>
                  <a:schemeClr val="bg1"/>
                </a:solidFill>
              </a:rPr>
              <a:t>, а </a:t>
            </a:r>
            <a:r>
              <a:rPr lang="ru-RU" sz="1600" dirty="0" err="1">
                <a:solidFill>
                  <a:schemeClr val="bg1"/>
                </a:solidFill>
              </a:rPr>
              <a:t>отже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токсичністю</a:t>
            </a:r>
            <a:r>
              <a:rPr lang="ru-RU" sz="1600" dirty="0">
                <a:solidFill>
                  <a:schemeClr val="bg1"/>
                </a:solidFill>
              </a:rPr>
              <a:t>. Так, </a:t>
            </a:r>
            <a:r>
              <a:rPr lang="ru-RU" sz="1600" dirty="0" err="1">
                <a:solidFill>
                  <a:schemeClr val="bg1"/>
                </a:solidFill>
              </a:rPr>
              <a:t>з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більш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ніж</a:t>
            </a:r>
            <a:r>
              <a:rPr lang="ru-RU" sz="1600" dirty="0">
                <a:solidFill>
                  <a:schemeClr val="bg1"/>
                </a:solidFill>
              </a:rPr>
              <a:t> 100 </a:t>
            </a:r>
            <a:r>
              <a:rPr lang="ru-RU" sz="1600" dirty="0" err="1">
                <a:solidFill>
                  <a:schemeClr val="bg1"/>
                </a:solidFill>
              </a:rPr>
              <a:t>ізомерів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тетрахлор-пара-дибензодіоксину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високою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токсичністю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володіє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лише</a:t>
            </a:r>
            <a:r>
              <a:rPr lang="ru-RU" sz="1600" dirty="0">
                <a:solidFill>
                  <a:schemeClr val="bg1"/>
                </a:solidFill>
              </a:rPr>
              <a:t> один: 2,3,7,8-тетрахлор-пара-дибензодіоксин. </a:t>
            </a:r>
          </a:p>
          <a:p>
            <a:r>
              <a:rPr lang="ru-RU" sz="1600" dirty="0" err="1">
                <a:solidFill>
                  <a:schemeClr val="bg1"/>
                </a:solidFill>
              </a:rPr>
              <a:t>Хімічний</a:t>
            </a:r>
            <a:r>
              <a:rPr lang="ru-RU" sz="1600" dirty="0">
                <a:solidFill>
                  <a:schemeClr val="bg1"/>
                </a:solidFill>
              </a:rPr>
              <a:t> склад </a:t>
            </a:r>
            <a:r>
              <a:rPr lang="ru-RU" sz="1600" dirty="0" err="1">
                <a:solidFill>
                  <a:schemeClr val="bg1"/>
                </a:solidFill>
              </a:rPr>
              <a:t>молекули</a:t>
            </a:r>
            <a:r>
              <a:rPr lang="ru-RU" sz="1600" dirty="0">
                <a:solidFill>
                  <a:schemeClr val="bg1"/>
                </a:solidFill>
              </a:rPr>
              <a:t>, як правило, </a:t>
            </a:r>
            <a:r>
              <a:rPr lang="ru-RU" sz="1600" dirty="0" err="1">
                <a:solidFill>
                  <a:schemeClr val="bg1"/>
                </a:solidFill>
              </a:rPr>
              <a:t>несе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недостатньо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інформації</a:t>
            </a:r>
            <a:r>
              <a:rPr lang="ru-RU" sz="1600" dirty="0">
                <a:solidFill>
                  <a:schemeClr val="bg1"/>
                </a:solidFill>
              </a:rPr>
              <a:t> про </a:t>
            </a:r>
            <a:r>
              <a:rPr lang="ru-RU" sz="1600" dirty="0" err="1">
                <a:solidFill>
                  <a:schemeClr val="bg1"/>
                </a:solidFill>
              </a:rPr>
              <a:t>властивості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речовини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зокрема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про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геометрію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молекули</a:t>
            </a:r>
            <a:r>
              <a:rPr lang="ru-RU" sz="1600" dirty="0">
                <a:solidFill>
                  <a:schemeClr val="bg1"/>
                </a:solidFill>
              </a:rPr>
              <a:t>. Тому </a:t>
            </a:r>
            <a:r>
              <a:rPr lang="ru-RU" sz="1600" dirty="0" err="1">
                <a:solidFill>
                  <a:schemeClr val="bg1"/>
                </a:solidFill>
              </a:rPr>
              <a:t>вивчення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залежності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будова-хімічна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активність</a:t>
            </a:r>
            <a:r>
              <a:rPr lang="ru-RU" sz="1600" dirty="0">
                <a:solidFill>
                  <a:schemeClr val="bg1"/>
                </a:solidFill>
              </a:rPr>
              <a:t> в </a:t>
            </a:r>
            <a:r>
              <a:rPr lang="ru-RU" sz="1600" dirty="0" err="1">
                <a:solidFill>
                  <a:schemeClr val="bg1"/>
                </a:solidFill>
              </a:rPr>
              <a:t>токсикології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можлива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тільки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з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урахуванням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уОРлень</a:t>
            </a:r>
            <a:r>
              <a:rPr lang="ru-RU" sz="1600" dirty="0">
                <a:solidFill>
                  <a:schemeClr val="bg1"/>
                </a:solidFill>
              </a:rPr>
              <a:t> про </a:t>
            </a:r>
            <a:r>
              <a:rPr lang="ru-RU" sz="1600" dirty="0" err="1">
                <a:solidFill>
                  <a:schemeClr val="bg1"/>
                </a:solidFill>
              </a:rPr>
              <a:t>просторову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організацію</a:t>
            </a:r>
            <a:r>
              <a:rPr lang="ru-RU" sz="1600" dirty="0">
                <a:solidFill>
                  <a:schemeClr val="bg1"/>
                </a:solidFill>
              </a:rPr>
              <a:t> молекул </a:t>
            </a:r>
            <a:r>
              <a:rPr lang="ru-RU" sz="1600" dirty="0" err="1">
                <a:solidFill>
                  <a:schemeClr val="bg1"/>
                </a:solidFill>
              </a:rPr>
              <a:t>токсикантів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</a:p>
          <a:p>
            <a:r>
              <a:rPr lang="ru-RU" sz="1600" dirty="0">
                <a:solidFill>
                  <a:schemeClr val="bg1"/>
                </a:solidFill>
              </a:rPr>
              <a:t>У </a:t>
            </a:r>
            <a:r>
              <a:rPr lang="ru-RU" sz="1600" dirty="0" err="1">
                <a:solidFill>
                  <a:schemeClr val="bg1"/>
                </a:solidFill>
              </a:rPr>
              <a:t>низькомолекулярних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речовин</a:t>
            </a:r>
            <a:r>
              <a:rPr lang="ru-RU" sz="1600" dirty="0">
                <a:solidFill>
                  <a:schemeClr val="bg1"/>
                </a:solidFill>
              </a:rPr>
              <a:t>, таких як </a:t>
            </a:r>
            <a:r>
              <a:rPr lang="ru-RU" sz="1600" dirty="0" err="1">
                <a:solidFill>
                  <a:schemeClr val="bg1"/>
                </a:solidFill>
              </a:rPr>
              <a:t>дихлоретан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відмінності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просторової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організації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ізомерів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незначно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позначаються</a:t>
            </a:r>
            <a:r>
              <a:rPr lang="ru-RU" sz="1600" dirty="0">
                <a:solidFill>
                  <a:schemeClr val="bg1"/>
                </a:solidFill>
              </a:rPr>
              <a:t> на </a:t>
            </a:r>
            <a:r>
              <a:rPr lang="ru-RU" sz="1600" dirty="0" err="1">
                <a:solidFill>
                  <a:schemeClr val="bg1"/>
                </a:solidFill>
              </a:rPr>
              <a:t>їх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біологічній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активності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  <a:r>
              <a:rPr lang="ru-RU" sz="1600" dirty="0" err="1">
                <a:solidFill>
                  <a:schemeClr val="bg1"/>
                </a:solidFill>
              </a:rPr>
              <a:t>Такі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молекули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найчастіше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викликають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малоспецифічні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ефекти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наприклад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порушення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проникності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біологічних</a:t>
            </a:r>
            <a:r>
              <a:rPr lang="ru-RU" sz="1600" dirty="0">
                <a:solidFill>
                  <a:schemeClr val="bg1"/>
                </a:solidFill>
              </a:rPr>
              <a:t> мембран, </a:t>
            </a:r>
            <a:r>
              <a:rPr lang="ru-RU" sz="1600" dirty="0" err="1">
                <a:solidFill>
                  <a:schemeClr val="bg1"/>
                </a:solidFill>
              </a:rPr>
              <a:t>утворення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ковалентних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зв'язків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з</a:t>
            </a:r>
            <a:r>
              <a:rPr lang="ru-RU" sz="1600" dirty="0">
                <a:solidFill>
                  <a:schemeClr val="bg1"/>
                </a:solidFill>
              </a:rPr>
              <a:t> молекулами </a:t>
            </a:r>
            <a:r>
              <a:rPr lang="ru-RU" sz="1600" dirty="0" err="1">
                <a:solidFill>
                  <a:schemeClr val="bg1"/>
                </a:solidFill>
              </a:rPr>
              <a:t>білків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нуклеїнових</a:t>
            </a:r>
            <a:r>
              <a:rPr lang="ru-RU" sz="1600" dirty="0">
                <a:solidFill>
                  <a:schemeClr val="bg1"/>
                </a:solidFill>
              </a:rPr>
              <a:t> кислот </a:t>
            </a:r>
            <a:r>
              <a:rPr lang="ru-RU" sz="1600" dirty="0" err="1">
                <a:solidFill>
                  <a:schemeClr val="bg1"/>
                </a:solidFill>
              </a:rPr>
              <a:t>і</a:t>
            </a:r>
            <a:r>
              <a:rPr lang="ru-RU" sz="1600" dirty="0">
                <a:solidFill>
                  <a:schemeClr val="bg1"/>
                </a:solidFill>
              </a:rPr>
              <a:t> т.д. </a:t>
            </a:r>
            <a:r>
              <a:rPr lang="ru-RU" sz="1600" dirty="0" err="1">
                <a:solidFill>
                  <a:schemeClr val="bg1"/>
                </a:solidFill>
              </a:rPr>
              <a:t>Значні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відмінності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спостерігаються</a:t>
            </a:r>
            <a:r>
              <a:rPr lang="ru-RU" sz="1600" dirty="0">
                <a:solidFill>
                  <a:schemeClr val="bg1"/>
                </a:solidFill>
              </a:rPr>
              <a:t> при </a:t>
            </a:r>
            <a:r>
              <a:rPr lang="ru-RU" sz="1600" dirty="0" err="1">
                <a:solidFill>
                  <a:schemeClr val="bg1"/>
                </a:solidFill>
              </a:rPr>
              <a:t>впливі</a:t>
            </a:r>
            <a:r>
              <a:rPr lang="ru-RU" sz="1600" dirty="0">
                <a:solidFill>
                  <a:schemeClr val="bg1"/>
                </a:solidFill>
              </a:rPr>
              <a:t> великих молекул </a:t>
            </a:r>
            <a:r>
              <a:rPr lang="ru-RU" sz="1600" dirty="0" err="1">
                <a:solidFill>
                  <a:schemeClr val="bg1"/>
                </a:solidFill>
              </a:rPr>
              <a:t>токсикантів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переважно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взаємодіючих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з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певним</a:t>
            </a:r>
            <a:r>
              <a:rPr lang="ru-RU" sz="1600" dirty="0">
                <a:solidFill>
                  <a:schemeClr val="bg1"/>
                </a:solidFill>
              </a:rPr>
              <a:t> чином </a:t>
            </a:r>
            <a:r>
              <a:rPr lang="ru-RU" sz="1600" dirty="0" err="1">
                <a:solidFill>
                  <a:schemeClr val="bg1"/>
                </a:solidFill>
              </a:rPr>
              <a:t>просторово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організованими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специфічними</a:t>
            </a:r>
            <a:r>
              <a:rPr lang="ru-RU" sz="1600" dirty="0">
                <a:solidFill>
                  <a:schemeClr val="bg1"/>
                </a:solidFill>
              </a:rPr>
              <a:t> рецепторами.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88640"/>
            <a:ext cx="882047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chemeClr val="bg1"/>
                </a:solidFill>
              </a:rPr>
              <a:t>Основні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закономірності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що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визначають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вплив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ізомерії</a:t>
            </a:r>
            <a:r>
              <a:rPr lang="ru-RU" dirty="0">
                <a:solidFill>
                  <a:schemeClr val="bg1"/>
                </a:solidFill>
              </a:rPr>
              <a:t> на </a:t>
            </a:r>
            <a:r>
              <a:rPr lang="ru-RU" dirty="0" err="1">
                <a:solidFill>
                  <a:schemeClr val="bg1"/>
                </a:solidFill>
              </a:rPr>
              <a:t>токсичність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речовин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полягають</a:t>
            </a:r>
            <a:r>
              <a:rPr lang="ru-RU" dirty="0">
                <a:solidFill>
                  <a:schemeClr val="bg1"/>
                </a:solidFill>
              </a:rPr>
              <a:t> у </a:t>
            </a:r>
            <a:r>
              <a:rPr lang="ru-RU" dirty="0" err="1">
                <a:solidFill>
                  <a:schemeClr val="bg1"/>
                </a:solidFill>
              </a:rPr>
              <a:t>наступному</a:t>
            </a:r>
            <a:r>
              <a:rPr lang="ru-RU" dirty="0">
                <a:solidFill>
                  <a:schemeClr val="bg1"/>
                </a:solidFill>
              </a:rPr>
              <a:t>: </a:t>
            </a:r>
          </a:p>
          <a:p>
            <a:r>
              <a:rPr lang="ru-RU" dirty="0">
                <a:solidFill>
                  <a:schemeClr val="bg1"/>
                </a:solidFill>
              </a:rPr>
              <a:t>- Чим </a:t>
            </a:r>
            <a:r>
              <a:rPr lang="ru-RU" dirty="0" err="1">
                <a:solidFill>
                  <a:schemeClr val="bg1"/>
                </a:solidFill>
              </a:rPr>
              <a:t>специфічніша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взаємодія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речовини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 рецептора, </a:t>
            </a:r>
            <a:r>
              <a:rPr lang="ru-RU" dirty="0" err="1">
                <a:solidFill>
                  <a:schemeClr val="bg1"/>
                </a:solidFill>
              </a:rPr>
              <a:t>тим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чіткіші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відмінності</a:t>
            </a:r>
            <a:r>
              <a:rPr lang="ru-RU" dirty="0">
                <a:solidFill>
                  <a:schemeClr val="bg1"/>
                </a:solidFill>
              </a:rPr>
              <a:t> в </a:t>
            </a:r>
            <a:r>
              <a:rPr lang="ru-RU" dirty="0" err="1">
                <a:solidFill>
                  <a:schemeClr val="bg1"/>
                </a:solidFill>
              </a:rPr>
              <a:t>дії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ізомерів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Оскільки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токсичність</a:t>
            </a:r>
            <a:r>
              <a:rPr lang="ru-RU" dirty="0">
                <a:solidFill>
                  <a:schemeClr val="bg1"/>
                </a:solidFill>
              </a:rPr>
              <a:t> в </a:t>
            </a:r>
            <a:r>
              <a:rPr lang="ru-RU" dirty="0" err="1">
                <a:solidFill>
                  <a:schemeClr val="bg1"/>
                </a:solidFill>
              </a:rPr>
              <a:t>значній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мірі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визначається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особливостями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взаємодії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токсиканту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мішенями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можна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стверджувати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що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чим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вище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токсичність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речовини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тим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важливіші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відмінності</a:t>
            </a:r>
            <a:r>
              <a:rPr lang="ru-RU" dirty="0">
                <a:solidFill>
                  <a:schemeClr val="bg1"/>
                </a:solidFill>
              </a:rPr>
              <a:t> у </a:t>
            </a:r>
            <a:r>
              <a:rPr lang="ru-RU" dirty="0" err="1">
                <a:solidFill>
                  <a:schemeClr val="bg1"/>
                </a:solidFill>
              </a:rPr>
              <a:t>біологічній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активності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його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ізомерів</a:t>
            </a:r>
            <a:r>
              <a:rPr lang="ru-RU" dirty="0">
                <a:solidFill>
                  <a:schemeClr val="bg1"/>
                </a:solidFill>
              </a:rPr>
              <a:t>; </a:t>
            </a:r>
          </a:p>
          <a:p>
            <a:r>
              <a:rPr lang="ru-RU" dirty="0">
                <a:solidFill>
                  <a:schemeClr val="bg1"/>
                </a:solidFill>
              </a:rPr>
              <a:t>- </a:t>
            </a:r>
            <a:r>
              <a:rPr lang="ru-RU" dirty="0" err="1">
                <a:solidFill>
                  <a:schemeClr val="bg1"/>
                </a:solidFill>
              </a:rPr>
              <a:t>Якщо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асиметричний</a:t>
            </a:r>
            <a:r>
              <a:rPr lang="ru-RU" dirty="0">
                <a:solidFill>
                  <a:schemeClr val="bg1"/>
                </a:solidFill>
              </a:rPr>
              <a:t> атом в </a:t>
            </a:r>
            <a:r>
              <a:rPr lang="ru-RU" dirty="0" err="1">
                <a:solidFill>
                  <a:schemeClr val="bg1"/>
                </a:solidFill>
              </a:rPr>
              <a:t>молекулі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токсиканту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займає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ключову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позицію</a:t>
            </a:r>
            <a:r>
              <a:rPr lang="ru-RU" dirty="0">
                <a:solidFill>
                  <a:schemeClr val="bg1"/>
                </a:solidFill>
              </a:rPr>
              <a:t>, яка </a:t>
            </a:r>
            <a:r>
              <a:rPr lang="ru-RU" dirty="0" err="1">
                <a:solidFill>
                  <a:schemeClr val="bg1"/>
                </a:solidFill>
              </a:rPr>
              <a:t>визначає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багато</a:t>
            </a:r>
            <a:r>
              <a:rPr lang="ru-RU" dirty="0">
                <a:solidFill>
                  <a:schemeClr val="bg1"/>
                </a:solidFill>
              </a:rPr>
              <a:t> в </a:t>
            </a:r>
            <a:r>
              <a:rPr lang="ru-RU" dirty="0" err="1">
                <a:solidFill>
                  <a:schemeClr val="bg1"/>
                </a:solidFill>
              </a:rPr>
              <a:t>чому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вироблений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ефект</a:t>
            </a:r>
            <a:r>
              <a:rPr lang="ru-RU" dirty="0">
                <a:solidFill>
                  <a:schemeClr val="bg1"/>
                </a:solidFill>
              </a:rPr>
              <a:t>, то </a:t>
            </a:r>
            <a:r>
              <a:rPr lang="ru-RU" dirty="0" err="1">
                <a:solidFill>
                  <a:schemeClr val="bg1"/>
                </a:solidFill>
              </a:rPr>
              <a:t>відмінності</a:t>
            </a:r>
            <a:r>
              <a:rPr lang="ru-RU" dirty="0">
                <a:solidFill>
                  <a:schemeClr val="bg1"/>
                </a:solidFill>
              </a:rPr>
              <a:t> в </a:t>
            </a:r>
            <a:r>
              <a:rPr lang="ru-RU" dirty="0" err="1">
                <a:solidFill>
                  <a:schemeClr val="bg1"/>
                </a:solidFill>
              </a:rPr>
              <a:t>дії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ізомерів</a:t>
            </a:r>
            <a:r>
              <a:rPr lang="ru-RU" dirty="0">
                <a:solidFill>
                  <a:schemeClr val="bg1"/>
                </a:solidFill>
              </a:rPr>
              <a:t>, як правило, </a:t>
            </a:r>
            <a:r>
              <a:rPr lang="ru-RU" dirty="0" err="1">
                <a:solidFill>
                  <a:schemeClr val="bg1"/>
                </a:solidFill>
              </a:rPr>
              <a:t>істотні</a:t>
            </a:r>
            <a:r>
              <a:rPr lang="ru-RU" dirty="0">
                <a:solidFill>
                  <a:schemeClr val="bg1"/>
                </a:solidFill>
              </a:rPr>
              <a:t>. І, </a:t>
            </a:r>
            <a:r>
              <a:rPr lang="ru-RU" dirty="0" err="1">
                <a:solidFill>
                  <a:schemeClr val="bg1"/>
                </a:solidFill>
              </a:rPr>
              <a:t>навпаки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якщо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асиметричний</a:t>
            </a:r>
            <a:r>
              <a:rPr lang="ru-RU" dirty="0">
                <a:solidFill>
                  <a:schemeClr val="bg1"/>
                </a:solidFill>
              </a:rPr>
              <a:t> атом </a:t>
            </a:r>
            <a:r>
              <a:rPr lang="ru-RU" dirty="0" err="1">
                <a:solidFill>
                  <a:schemeClr val="bg1"/>
                </a:solidFill>
              </a:rPr>
              <a:t>знаходиться</a:t>
            </a:r>
            <a:r>
              <a:rPr lang="ru-RU" dirty="0">
                <a:solidFill>
                  <a:schemeClr val="bg1"/>
                </a:solidFill>
              </a:rPr>
              <a:t> в </a:t>
            </a:r>
            <a:r>
              <a:rPr lang="ru-RU" dirty="0" err="1">
                <a:solidFill>
                  <a:schemeClr val="bg1"/>
                </a:solidFill>
              </a:rPr>
              <a:t>положенні</a:t>
            </a:r>
            <a:r>
              <a:rPr lang="ru-RU" dirty="0">
                <a:solidFill>
                  <a:schemeClr val="bg1"/>
                </a:solidFill>
              </a:rPr>
              <a:t>, яке не </a:t>
            </a:r>
            <a:r>
              <a:rPr lang="ru-RU" dirty="0" err="1">
                <a:solidFill>
                  <a:schemeClr val="bg1"/>
                </a:solidFill>
              </a:rPr>
              <a:t>визначає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біологічний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ефект</a:t>
            </a:r>
            <a:r>
              <a:rPr lang="ru-RU" dirty="0">
                <a:solidFill>
                  <a:schemeClr val="bg1"/>
                </a:solidFill>
              </a:rPr>
              <a:t>, то </a:t>
            </a:r>
            <a:r>
              <a:rPr lang="ru-RU" dirty="0" err="1">
                <a:solidFill>
                  <a:schemeClr val="bg1"/>
                </a:solidFill>
              </a:rPr>
              <a:t>стереоізомери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мають</a:t>
            </a:r>
            <a:r>
              <a:rPr lang="ru-RU" dirty="0">
                <a:solidFill>
                  <a:schemeClr val="bg1"/>
                </a:solidFill>
              </a:rPr>
              <a:t> практично </a:t>
            </a:r>
            <a:r>
              <a:rPr lang="ru-RU" dirty="0" err="1">
                <a:solidFill>
                  <a:schemeClr val="bg1"/>
                </a:solidFill>
              </a:rPr>
              <a:t>однакову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токсичність</a:t>
            </a:r>
            <a:r>
              <a:rPr lang="ru-RU" dirty="0">
                <a:solidFill>
                  <a:schemeClr val="bg1"/>
                </a:solidFill>
              </a:rPr>
              <a:t>; </a:t>
            </a:r>
          </a:p>
          <a:p>
            <a:r>
              <a:rPr lang="ru-RU" dirty="0">
                <a:solidFill>
                  <a:schemeClr val="bg1"/>
                </a:solidFill>
              </a:rPr>
              <a:t>- Чим </a:t>
            </a:r>
            <a:r>
              <a:rPr lang="ru-RU" dirty="0" err="1">
                <a:solidFill>
                  <a:schemeClr val="bg1"/>
                </a:solidFill>
              </a:rPr>
              <a:t>жорсткіше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конформація</a:t>
            </a:r>
            <a:r>
              <a:rPr lang="ru-RU" dirty="0">
                <a:solidFill>
                  <a:schemeClr val="bg1"/>
                </a:solidFill>
              </a:rPr>
              <a:t> рецептора, </a:t>
            </a:r>
            <a:r>
              <a:rPr lang="ru-RU" dirty="0" err="1">
                <a:solidFill>
                  <a:schemeClr val="bg1"/>
                </a:solidFill>
              </a:rPr>
              <a:t>тим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більш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виражені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відмінності</a:t>
            </a:r>
            <a:r>
              <a:rPr lang="ru-RU" dirty="0">
                <a:solidFill>
                  <a:schemeClr val="bg1"/>
                </a:solidFill>
              </a:rPr>
              <a:t> в </a:t>
            </a:r>
            <a:r>
              <a:rPr lang="ru-RU" dirty="0" err="1">
                <a:solidFill>
                  <a:schemeClr val="bg1"/>
                </a:solidFill>
              </a:rPr>
              <a:t>активності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діючих</a:t>
            </a:r>
            <a:r>
              <a:rPr lang="ru-RU" dirty="0">
                <a:solidFill>
                  <a:schemeClr val="bg1"/>
                </a:solidFill>
              </a:rPr>
              <a:t> на </a:t>
            </a:r>
            <a:r>
              <a:rPr lang="ru-RU" dirty="0" err="1">
                <a:solidFill>
                  <a:schemeClr val="bg1"/>
                </a:solidFill>
              </a:rPr>
              <a:t>нього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ізомерів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токсиканту</a:t>
            </a:r>
            <a:r>
              <a:rPr lang="ru-RU" dirty="0">
                <a:solidFill>
                  <a:schemeClr val="bg1"/>
                </a:solidFill>
              </a:rPr>
              <a:t>. </a:t>
            </a:r>
          </a:p>
          <a:p>
            <a:r>
              <a:rPr lang="ru-RU" i="1" dirty="0" err="1">
                <a:solidFill>
                  <a:schemeClr val="bg1"/>
                </a:solidFill>
              </a:rPr>
              <a:t>Фізичні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властивості</a:t>
            </a:r>
            <a:r>
              <a:rPr lang="ru-RU" i="1" dirty="0">
                <a:solidFill>
                  <a:schemeClr val="bg1"/>
                </a:solidFill>
              </a:rPr>
              <a:t> ОР </a:t>
            </a:r>
            <a:r>
              <a:rPr lang="ru-RU" dirty="0" err="1">
                <a:solidFill>
                  <a:schemeClr val="bg1"/>
                </a:solidFill>
              </a:rPr>
              <a:t>визначають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їх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агрегатний</a:t>
            </a:r>
            <a:r>
              <a:rPr lang="ru-RU" dirty="0">
                <a:solidFill>
                  <a:schemeClr val="bg1"/>
                </a:solidFill>
              </a:rPr>
              <a:t> стан в </a:t>
            </a:r>
            <a:r>
              <a:rPr lang="ru-RU" dirty="0" err="1">
                <a:solidFill>
                  <a:schemeClr val="bg1"/>
                </a:solidFill>
              </a:rPr>
              <a:t>середовищі</a:t>
            </a:r>
            <a:r>
              <a:rPr lang="ru-RU" dirty="0">
                <a:solidFill>
                  <a:schemeClr val="bg1"/>
                </a:solidFill>
              </a:rPr>
              <a:t> при </a:t>
            </a:r>
            <a:r>
              <a:rPr lang="ru-RU" dirty="0" err="1">
                <a:solidFill>
                  <a:schemeClr val="bg1"/>
                </a:solidFill>
              </a:rPr>
              <a:t>аварійній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ситуації</a:t>
            </a:r>
            <a:r>
              <a:rPr lang="ru-RU" dirty="0">
                <a:solidFill>
                  <a:schemeClr val="bg1"/>
                </a:solidFill>
              </a:rPr>
              <a:t>. Так, при </a:t>
            </a:r>
            <a:r>
              <a:rPr lang="ru-RU" dirty="0" err="1">
                <a:solidFill>
                  <a:schemeClr val="bg1"/>
                </a:solidFill>
              </a:rPr>
              <a:t>вибуху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ємностей</a:t>
            </a:r>
            <a:r>
              <a:rPr lang="ru-RU" dirty="0">
                <a:solidFill>
                  <a:schemeClr val="bg1"/>
                </a:solidFill>
              </a:rPr>
              <a:t> ОР </a:t>
            </a:r>
            <a:r>
              <a:rPr lang="ru-RU" dirty="0" err="1">
                <a:solidFill>
                  <a:schemeClr val="bg1"/>
                </a:solidFill>
              </a:rPr>
              <a:t>можуть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переходити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рідкого</a:t>
            </a:r>
            <a:r>
              <a:rPr lang="ru-RU" dirty="0">
                <a:solidFill>
                  <a:schemeClr val="bg1"/>
                </a:solidFill>
              </a:rPr>
              <a:t> в </a:t>
            </a:r>
            <a:r>
              <a:rPr lang="ru-RU" dirty="0" err="1">
                <a:solidFill>
                  <a:schemeClr val="bg1"/>
                </a:solidFill>
              </a:rPr>
              <a:t>пароподібний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аерозольний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або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крапельно-рідкий</a:t>
            </a:r>
            <a:r>
              <a:rPr lang="ru-RU" dirty="0">
                <a:solidFill>
                  <a:schemeClr val="bg1"/>
                </a:solidFill>
              </a:rPr>
              <a:t> стан. </a:t>
            </a:r>
            <a:r>
              <a:rPr lang="ru-RU" dirty="0" err="1">
                <a:solidFill>
                  <a:schemeClr val="bg1"/>
                </a:solidFill>
              </a:rPr>
              <a:t>Газоподібні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речовини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що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знаходяться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під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тиском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можуть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мати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вигляд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високолетких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рідин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що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швидко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випаровуються</a:t>
            </a:r>
            <a:r>
              <a:rPr lang="ru-RU" dirty="0">
                <a:solidFill>
                  <a:schemeClr val="bg1"/>
                </a:solidFill>
              </a:rPr>
              <a:t> на </a:t>
            </a:r>
            <a:r>
              <a:rPr lang="ru-RU" dirty="0" err="1">
                <a:solidFill>
                  <a:schemeClr val="bg1"/>
                </a:solidFill>
              </a:rPr>
              <a:t>відкритому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повітрі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Тверді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речовини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подрібнюються</a:t>
            </a:r>
            <a:r>
              <a:rPr lang="ru-RU" dirty="0">
                <a:solidFill>
                  <a:schemeClr val="bg1"/>
                </a:solidFill>
              </a:rPr>
              <a:t> при </a:t>
            </a:r>
            <a:r>
              <a:rPr lang="ru-RU" dirty="0" err="1">
                <a:solidFill>
                  <a:schemeClr val="bg1"/>
                </a:solidFill>
              </a:rPr>
              <a:t>вибуху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 у </a:t>
            </a:r>
            <a:r>
              <a:rPr lang="ru-RU" dirty="0" err="1">
                <a:solidFill>
                  <a:schemeClr val="bg1"/>
                </a:solidFill>
              </a:rPr>
              <a:t>вигляді</a:t>
            </a:r>
            <a:r>
              <a:rPr lang="ru-RU" dirty="0">
                <a:solidFill>
                  <a:schemeClr val="bg1"/>
                </a:solidFill>
              </a:rPr>
              <a:t> пилу </a:t>
            </a:r>
            <a:r>
              <a:rPr lang="ru-RU" dirty="0" err="1">
                <a:solidFill>
                  <a:schemeClr val="bg1"/>
                </a:solidFill>
              </a:rPr>
              <a:t>викидаються</a:t>
            </a:r>
            <a:r>
              <a:rPr lang="ru-RU" dirty="0">
                <a:solidFill>
                  <a:schemeClr val="bg1"/>
                </a:solidFill>
              </a:rPr>
              <a:t> в </a:t>
            </a:r>
            <a:r>
              <a:rPr lang="ru-RU" dirty="0" err="1">
                <a:solidFill>
                  <a:schemeClr val="bg1"/>
                </a:solidFill>
              </a:rPr>
              <a:t>навколишнє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середовище</a:t>
            </a:r>
            <a:r>
              <a:rPr lang="ru-RU" dirty="0">
                <a:solidFill>
                  <a:schemeClr val="bg1"/>
                </a:solidFill>
              </a:rPr>
              <a:t>, а при </a:t>
            </a:r>
            <a:r>
              <a:rPr lang="ru-RU" dirty="0" err="1">
                <a:solidFill>
                  <a:schemeClr val="bg1"/>
                </a:solidFill>
              </a:rPr>
              <a:t>загорянні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перетворюються</a:t>
            </a:r>
            <a:r>
              <a:rPr lang="ru-RU" dirty="0">
                <a:solidFill>
                  <a:schemeClr val="bg1"/>
                </a:solidFill>
              </a:rPr>
              <a:t> в </a:t>
            </a:r>
            <a:r>
              <a:rPr lang="ru-RU" dirty="0" err="1">
                <a:solidFill>
                  <a:schemeClr val="bg1"/>
                </a:solidFill>
              </a:rPr>
              <a:t>токсичні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газоподібні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речовини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ядовитий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дим</a:t>
            </a:r>
            <a:r>
              <a:rPr lang="ru-RU" dirty="0">
                <a:solidFill>
                  <a:schemeClr val="bg1"/>
                </a:solidFill>
              </a:rPr>
              <a:t>. При </a:t>
            </a:r>
            <a:r>
              <a:rPr lang="ru-RU" dirty="0" err="1">
                <a:solidFill>
                  <a:schemeClr val="bg1"/>
                </a:solidFill>
              </a:rPr>
              <a:t>цьому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утворені</a:t>
            </a:r>
            <a:r>
              <a:rPr lang="ru-RU" dirty="0">
                <a:solidFill>
                  <a:schemeClr val="bg1"/>
                </a:solidFill>
              </a:rPr>
              <a:t> пил, </a:t>
            </a:r>
            <a:r>
              <a:rPr lang="ru-RU" dirty="0" err="1">
                <a:solidFill>
                  <a:schemeClr val="bg1"/>
                </a:solidFill>
              </a:rPr>
              <a:t>дим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аерозолі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можуть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мати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різну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ступінь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дисперсності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Перехід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багатьох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твердих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рідких</a:t>
            </a:r>
            <a:r>
              <a:rPr lang="ru-RU" dirty="0">
                <a:solidFill>
                  <a:schemeClr val="bg1"/>
                </a:solidFill>
              </a:rPr>
              <a:t> ОР в стан газу, пари та </a:t>
            </a:r>
            <a:r>
              <a:rPr lang="ru-RU" dirty="0" err="1">
                <a:solidFill>
                  <a:schemeClr val="bg1"/>
                </a:solidFill>
              </a:rPr>
              <a:t>різного</a:t>
            </a:r>
            <a:r>
              <a:rPr lang="ru-RU" dirty="0">
                <a:solidFill>
                  <a:schemeClr val="bg1"/>
                </a:solidFill>
              </a:rPr>
              <a:t> виду </a:t>
            </a:r>
            <a:r>
              <a:rPr lang="ru-RU" dirty="0" err="1">
                <a:solidFill>
                  <a:schemeClr val="bg1"/>
                </a:solidFill>
              </a:rPr>
              <a:t>аерозолів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прискорює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всмоктування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їх</a:t>
            </a:r>
            <a:r>
              <a:rPr lang="ru-RU" dirty="0">
                <a:solidFill>
                  <a:schemeClr val="bg1"/>
                </a:solidFill>
              </a:rPr>
              <a:t> легкими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 таким чином </a:t>
            </a:r>
            <a:r>
              <a:rPr lang="ru-RU" dirty="0" err="1">
                <a:solidFill>
                  <a:schemeClr val="bg1"/>
                </a:solidFill>
              </a:rPr>
              <a:t>підвищує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токсичність</a:t>
            </a:r>
            <a:r>
              <a:rPr lang="ru-RU" dirty="0">
                <a:solidFill>
                  <a:schemeClr val="bg1"/>
                </a:solidFill>
              </a:rPr>
              <a:t> таких </a:t>
            </a:r>
            <a:r>
              <a:rPr lang="ru-RU" dirty="0" err="1">
                <a:solidFill>
                  <a:schemeClr val="bg1"/>
                </a:solidFill>
              </a:rPr>
              <a:t>речовин</a:t>
            </a:r>
            <a:r>
              <a:rPr lang="ru-RU" dirty="0">
                <a:solidFill>
                  <a:schemeClr val="bg1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476672"/>
            <a:ext cx="871296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err="1">
                <a:solidFill>
                  <a:schemeClr val="bg1"/>
                </a:solidFill>
              </a:rPr>
              <a:t>Розчинність</a:t>
            </a:r>
            <a:r>
              <a:rPr lang="ru-RU" sz="1600" i="1" dirty="0">
                <a:solidFill>
                  <a:schemeClr val="bg1"/>
                </a:solidFill>
              </a:rPr>
              <a:t> </a:t>
            </a:r>
            <a:r>
              <a:rPr lang="ru-RU" sz="1600" i="1" dirty="0" err="1">
                <a:solidFill>
                  <a:schemeClr val="bg1"/>
                </a:solidFill>
              </a:rPr>
              <a:t>токсиканту</a:t>
            </a:r>
            <a:r>
              <a:rPr lang="ru-RU" sz="1600" i="1" dirty="0">
                <a:solidFill>
                  <a:schemeClr val="bg1"/>
                </a:solidFill>
              </a:rPr>
              <a:t> у </a:t>
            </a:r>
            <a:r>
              <a:rPr lang="ru-RU" sz="1600" i="1" dirty="0" err="1">
                <a:solidFill>
                  <a:schemeClr val="bg1"/>
                </a:solidFill>
              </a:rPr>
              <a:t>воді</a:t>
            </a:r>
            <a:r>
              <a:rPr lang="ru-RU" sz="1600" i="1" dirty="0">
                <a:solidFill>
                  <a:schemeClr val="bg1"/>
                </a:solidFill>
              </a:rPr>
              <a:t> </a:t>
            </a:r>
            <a:r>
              <a:rPr lang="ru-RU" sz="1600" dirty="0">
                <a:solidFill>
                  <a:schemeClr val="bg1"/>
                </a:solidFill>
              </a:rPr>
              <a:t>- </a:t>
            </a:r>
            <a:r>
              <a:rPr lang="ru-RU" sz="1600" dirty="0" err="1">
                <a:solidFill>
                  <a:schemeClr val="bg1"/>
                </a:solidFill>
              </a:rPr>
              <a:t>необхідна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умова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його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надходження</a:t>
            </a:r>
            <a:r>
              <a:rPr lang="ru-RU" sz="1600" dirty="0">
                <a:solidFill>
                  <a:schemeClr val="bg1"/>
                </a:solidFill>
              </a:rPr>
              <a:t> в </a:t>
            </a:r>
            <a:r>
              <a:rPr lang="ru-RU" sz="1600" dirty="0" err="1">
                <a:solidFill>
                  <a:schemeClr val="bg1"/>
                </a:solidFill>
              </a:rPr>
              <a:t>організм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  <a:r>
              <a:rPr lang="ru-RU" sz="1600" dirty="0" err="1">
                <a:solidFill>
                  <a:schemeClr val="bg1"/>
                </a:solidFill>
              </a:rPr>
              <a:t>Щоб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досягти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структури-мішені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токсикант</a:t>
            </a:r>
            <a:r>
              <a:rPr lang="ru-RU" sz="1600" dirty="0">
                <a:solidFill>
                  <a:schemeClr val="bg1"/>
                </a:solidFill>
              </a:rPr>
              <a:t> повинен </a:t>
            </a:r>
            <a:r>
              <a:rPr lang="ru-RU" sz="1600" dirty="0" err="1">
                <a:solidFill>
                  <a:schemeClr val="bg1"/>
                </a:solidFill>
              </a:rPr>
              <a:t>потрапити</a:t>
            </a:r>
            <a:r>
              <a:rPr lang="ru-RU" sz="1600" dirty="0">
                <a:solidFill>
                  <a:schemeClr val="bg1"/>
                </a:solidFill>
              </a:rPr>
              <a:t> у </a:t>
            </a:r>
            <a:r>
              <a:rPr lang="ru-RU" sz="1600" dirty="0" err="1">
                <a:solidFill>
                  <a:schemeClr val="bg1"/>
                </a:solidFill>
              </a:rPr>
              <a:t>водну</a:t>
            </a:r>
            <a:r>
              <a:rPr lang="ru-RU" sz="1600" dirty="0">
                <a:solidFill>
                  <a:schemeClr val="bg1"/>
                </a:solidFill>
              </a:rPr>
              <a:t> фазу, тому </a:t>
            </a:r>
            <a:r>
              <a:rPr lang="ru-RU" sz="1600" dirty="0" err="1">
                <a:solidFill>
                  <a:schemeClr val="bg1"/>
                </a:solidFill>
              </a:rPr>
              <a:t>що</a:t>
            </a:r>
            <a:r>
              <a:rPr lang="ru-RU" sz="1600" dirty="0">
                <a:solidFill>
                  <a:schemeClr val="bg1"/>
                </a:solidFill>
              </a:rPr>
              <a:t> вода - основа </a:t>
            </a:r>
            <a:r>
              <a:rPr lang="ru-RU" sz="1600" dirty="0" err="1">
                <a:solidFill>
                  <a:schemeClr val="bg1"/>
                </a:solidFill>
              </a:rPr>
              <a:t>міжклітинної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рідини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організму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  <a:r>
              <a:rPr lang="ru-RU" sz="1600" dirty="0" err="1">
                <a:solidFill>
                  <a:schemeClr val="bg1"/>
                </a:solidFill>
              </a:rPr>
              <a:t>Полярність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молекули</a:t>
            </a:r>
            <a:r>
              <a:rPr lang="ru-RU" sz="1600" dirty="0">
                <a:solidFill>
                  <a:schemeClr val="bg1"/>
                </a:solidFill>
              </a:rPr>
              <a:t> води </a:t>
            </a:r>
            <a:r>
              <a:rPr lang="ru-RU" sz="1600" dirty="0" err="1">
                <a:solidFill>
                  <a:schemeClr val="bg1"/>
                </a:solidFill>
              </a:rPr>
              <a:t>вимагає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від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токсиканту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відомої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полярності</a:t>
            </a:r>
            <a:r>
              <a:rPr lang="ru-RU" sz="1600" dirty="0">
                <a:solidFill>
                  <a:schemeClr val="bg1"/>
                </a:solidFill>
              </a:rPr>
              <a:t>. Тому </a:t>
            </a:r>
            <a:r>
              <a:rPr lang="ru-RU" sz="1600" dirty="0" err="1">
                <a:solidFill>
                  <a:schemeClr val="bg1"/>
                </a:solidFill>
              </a:rPr>
              <a:t>розчинність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речовини</a:t>
            </a:r>
            <a:r>
              <a:rPr lang="ru-RU" sz="1600" dirty="0">
                <a:solidFill>
                  <a:schemeClr val="bg1"/>
                </a:solidFill>
              </a:rPr>
              <a:t> у </a:t>
            </a:r>
            <a:r>
              <a:rPr lang="ru-RU" sz="1600" dirty="0" err="1">
                <a:solidFill>
                  <a:schemeClr val="bg1"/>
                </a:solidFill>
              </a:rPr>
              <a:t>воді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залежить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від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наОРності</a:t>
            </a:r>
            <a:r>
              <a:rPr lang="ru-RU" sz="1600" dirty="0">
                <a:solidFill>
                  <a:schemeClr val="bg1"/>
                </a:solidFill>
              </a:rPr>
              <a:t> та </a:t>
            </a:r>
            <a:r>
              <a:rPr lang="ru-RU" sz="1600" dirty="0" err="1">
                <a:solidFill>
                  <a:schemeClr val="bg1"/>
                </a:solidFill>
              </a:rPr>
              <a:t>кількості</a:t>
            </a:r>
            <a:r>
              <a:rPr lang="ru-RU" sz="1600" dirty="0">
                <a:solidFill>
                  <a:schemeClr val="bg1"/>
                </a:solidFill>
              </a:rPr>
              <a:t> в </a:t>
            </a:r>
            <a:r>
              <a:rPr lang="ru-RU" sz="1600" dirty="0" err="1">
                <a:solidFill>
                  <a:schemeClr val="bg1"/>
                </a:solidFill>
              </a:rPr>
              <a:t>його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молекулі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полярних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груп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їх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будови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</a:p>
          <a:p>
            <a:r>
              <a:rPr lang="ru-RU" sz="1600" i="1" dirty="0" err="1">
                <a:solidFill>
                  <a:schemeClr val="bg1"/>
                </a:solidFill>
              </a:rPr>
              <a:t>Розчинність</a:t>
            </a:r>
            <a:r>
              <a:rPr lang="ru-RU" sz="1600" i="1" dirty="0">
                <a:solidFill>
                  <a:schemeClr val="bg1"/>
                </a:solidFill>
              </a:rPr>
              <a:t> у </a:t>
            </a:r>
            <a:r>
              <a:rPr lang="ru-RU" sz="1600" i="1" dirty="0" err="1">
                <a:solidFill>
                  <a:schemeClr val="bg1"/>
                </a:solidFill>
              </a:rPr>
              <a:t>ліпідах</a:t>
            </a:r>
            <a:r>
              <a:rPr lang="ru-RU" sz="1600" i="1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має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основне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значення</a:t>
            </a:r>
            <a:r>
              <a:rPr lang="ru-RU" sz="1600" dirty="0">
                <a:solidFill>
                  <a:schemeClr val="bg1"/>
                </a:solidFill>
              </a:rPr>
              <a:t> для </a:t>
            </a:r>
            <a:r>
              <a:rPr lang="ru-RU" sz="1600" dirty="0" err="1">
                <a:solidFill>
                  <a:schemeClr val="bg1"/>
                </a:solidFill>
              </a:rPr>
              <a:t>процесів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проникнення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розподілу</a:t>
            </a:r>
            <a:r>
              <a:rPr lang="ru-RU" sz="1600" dirty="0">
                <a:solidFill>
                  <a:schemeClr val="bg1"/>
                </a:solidFill>
              </a:rPr>
              <a:t> великих молекул </a:t>
            </a:r>
            <a:r>
              <a:rPr lang="ru-RU" sz="1600" dirty="0" err="1">
                <a:solidFill>
                  <a:schemeClr val="bg1"/>
                </a:solidFill>
              </a:rPr>
              <a:t>токсикантів</a:t>
            </a:r>
            <a:r>
              <a:rPr lang="ru-RU" sz="1600" dirty="0">
                <a:solidFill>
                  <a:schemeClr val="bg1"/>
                </a:solidFill>
              </a:rPr>
              <a:t> в </a:t>
            </a:r>
            <a:r>
              <a:rPr lang="ru-RU" sz="1600" dirty="0" err="1">
                <a:solidFill>
                  <a:schemeClr val="bg1"/>
                </a:solidFill>
              </a:rPr>
              <a:t>організмі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  <a:r>
              <a:rPr lang="ru-RU" sz="1600" dirty="0" err="1">
                <a:solidFill>
                  <a:schemeClr val="bg1"/>
                </a:solidFill>
              </a:rPr>
              <a:t>Крім</a:t>
            </a:r>
            <a:r>
              <a:rPr lang="ru-RU" sz="1600" dirty="0">
                <a:solidFill>
                  <a:schemeClr val="bg1"/>
                </a:solidFill>
              </a:rPr>
              <a:t> того, </a:t>
            </a:r>
            <a:r>
              <a:rPr lang="ru-RU" sz="1600" dirty="0" err="1">
                <a:solidFill>
                  <a:schemeClr val="bg1"/>
                </a:solidFill>
              </a:rPr>
              <a:t>чим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вища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розчинність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речовини</a:t>
            </a:r>
            <a:r>
              <a:rPr lang="ru-RU" sz="1600" dirty="0">
                <a:solidFill>
                  <a:schemeClr val="bg1"/>
                </a:solidFill>
              </a:rPr>
              <a:t> в </a:t>
            </a:r>
            <a:r>
              <a:rPr lang="ru-RU" sz="1600" dirty="0" err="1">
                <a:solidFill>
                  <a:schemeClr val="bg1"/>
                </a:solidFill>
              </a:rPr>
              <a:t>ліпідах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тим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гірше</a:t>
            </a:r>
            <a:r>
              <a:rPr lang="ru-RU" sz="1600" dirty="0">
                <a:solidFill>
                  <a:schemeClr val="bg1"/>
                </a:solidFill>
              </a:rPr>
              <a:t> вона </a:t>
            </a:r>
            <a:r>
              <a:rPr lang="ru-RU" sz="1600" dirty="0" err="1">
                <a:solidFill>
                  <a:schemeClr val="bg1"/>
                </a:solidFill>
              </a:rPr>
              <a:t>виводиться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з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організму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  <a:r>
              <a:rPr lang="ru-RU" sz="1600" dirty="0" err="1">
                <a:solidFill>
                  <a:schemeClr val="bg1"/>
                </a:solidFill>
              </a:rPr>
              <a:t>Мірою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ліпідорозчинності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токсикантів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ОРляється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кількість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речовини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здатна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розчинитися</a:t>
            </a:r>
            <a:r>
              <a:rPr lang="ru-RU" sz="1600" dirty="0">
                <a:solidFill>
                  <a:schemeClr val="bg1"/>
                </a:solidFill>
              </a:rPr>
              <a:t> в </a:t>
            </a:r>
            <a:r>
              <a:rPr lang="ru-RU" sz="1600" dirty="0" err="1">
                <a:solidFill>
                  <a:schemeClr val="bg1"/>
                </a:solidFill>
              </a:rPr>
              <a:t>одиниці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об'єму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відповідного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середовища</a:t>
            </a:r>
            <a:r>
              <a:rPr lang="ru-RU" sz="1600" dirty="0">
                <a:solidFill>
                  <a:schemeClr val="bg1"/>
                </a:solidFill>
              </a:rPr>
              <a:t>. При </a:t>
            </a:r>
            <a:r>
              <a:rPr lang="ru-RU" sz="1600" dirty="0" err="1">
                <a:solidFill>
                  <a:schemeClr val="bg1"/>
                </a:solidFill>
              </a:rPr>
              <a:t>аналізі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отриманих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результатів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слід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мати</a:t>
            </a:r>
            <a:r>
              <a:rPr lang="ru-RU" sz="1600" dirty="0">
                <a:solidFill>
                  <a:schemeClr val="bg1"/>
                </a:solidFill>
              </a:rPr>
              <a:t> на </a:t>
            </a:r>
            <a:r>
              <a:rPr lang="ru-RU" sz="1600" dirty="0" err="1">
                <a:solidFill>
                  <a:schemeClr val="bg1"/>
                </a:solidFill>
              </a:rPr>
              <a:t>увазі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що</a:t>
            </a:r>
            <a:r>
              <a:rPr lang="ru-RU" sz="1600" dirty="0">
                <a:solidFill>
                  <a:schemeClr val="bg1"/>
                </a:solidFill>
              </a:rPr>
              <a:t> в </a:t>
            </a:r>
            <a:r>
              <a:rPr lang="ru-RU" sz="1600" dirty="0" err="1">
                <a:solidFill>
                  <a:schemeClr val="bg1"/>
                </a:solidFill>
              </a:rPr>
              <a:t>різних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розчинниках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речовина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розчиняється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різній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ступені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</a:p>
          <a:p>
            <a:r>
              <a:rPr lang="ru-RU" sz="1600" dirty="0" err="1">
                <a:solidFill>
                  <a:schemeClr val="bg1"/>
                </a:solidFill>
              </a:rPr>
              <a:t>Нерозчинні</a:t>
            </a:r>
            <a:r>
              <a:rPr lang="ru-RU" sz="1600" dirty="0">
                <a:solidFill>
                  <a:schemeClr val="bg1"/>
                </a:solidFill>
              </a:rPr>
              <a:t> в </a:t>
            </a:r>
            <a:r>
              <a:rPr lang="ru-RU" sz="1600" dirty="0" err="1">
                <a:solidFill>
                  <a:schemeClr val="bg1"/>
                </a:solidFill>
              </a:rPr>
              <a:t>ліпідах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молекули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можуть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потрапити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організм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з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навколишнього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середовища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лише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</a:t>
            </a:r>
            <a:r>
              <a:rPr lang="ru-RU" sz="1600" dirty="0">
                <a:solidFill>
                  <a:schemeClr val="bg1"/>
                </a:solidFill>
              </a:rPr>
              <a:t> тому </a:t>
            </a:r>
            <a:r>
              <a:rPr lang="ru-RU" sz="1600" dirty="0" err="1">
                <a:solidFill>
                  <a:schemeClr val="bg1"/>
                </a:solidFill>
              </a:rPr>
              <a:t>випадку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якщо</a:t>
            </a:r>
            <a:r>
              <a:rPr lang="ru-RU" sz="1600" dirty="0">
                <a:solidFill>
                  <a:schemeClr val="bg1"/>
                </a:solidFill>
              </a:rPr>
              <a:t> вони </a:t>
            </a:r>
            <a:r>
              <a:rPr lang="ru-RU" sz="1600" dirty="0" err="1">
                <a:solidFill>
                  <a:schemeClr val="bg1"/>
                </a:solidFill>
              </a:rPr>
              <a:t>проходять</a:t>
            </a:r>
            <a:r>
              <a:rPr lang="ru-RU" sz="1600" dirty="0">
                <a:solidFill>
                  <a:schemeClr val="bg1"/>
                </a:solidFill>
              </a:rPr>
              <a:t> через пори </a:t>
            </a:r>
            <a:r>
              <a:rPr lang="ru-RU" sz="1600" dirty="0" err="1">
                <a:solidFill>
                  <a:schemeClr val="bg1"/>
                </a:solidFill>
              </a:rPr>
              <a:t>біологічних</a:t>
            </a:r>
            <a:r>
              <a:rPr lang="ru-RU" sz="1600" dirty="0">
                <a:solidFill>
                  <a:schemeClr val="bg1"/>
                </a:solidFill>
              </a:rPr>
              <a:t> мембран </a:t>
            </a:r>
            <a:r>
              <a:rPr lang="ru-RU" sz="1600" dirty="0" err="1">
                <a:solidFill>
                  <a:schemeClr val="bg1"/>
                </a:solidFill>
              </a:rPr>
              <a:t>або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переносяться</a:t>
            </a:r>
            <a:r>
              <a:rPr lang="ru-RU" sz="1600" dirty="0">
                <a:solidFill>
                  <a:schemeClr val="bg1"/>
                </a:solidFill>
              </a:rPr>
              <a:t> через </a:t>
            </a:r>
            <a:r>
              <a:rPr lang="ru-RU" sz="1600" dirty="0" err="1">
                <a:solidFill>
                  <a:schemeClr val="bg1"/>
                </a:solidFill>
              </a:rPr>
              <a:t>бар'єри</a:t>
            </a:r>
            <a:r>
              <a:rPr lang="ru-RU" sz="1600" dirty="0">
                <a:solidFill>
                  <a:schemeClr val="bg1"/>
                </a:solidFill>
              </a:rPr>
              <a:t> за </a:t>
            </a:r>
            <a:r>
              <a:rPr lang="ru-RU" sz="1600" dirty="0" err="1">
                <a:solidFill>
                  <a:schemeClr val="bg1"/>
                </a:solidFill>
              </a:rPr>
              <a:t>допомогою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спеціальних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механізмів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наприклад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піноцитозу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і</a:t>
            </a:r>
            <a:r>
              <a:rPr lang="ru-RU" sz="1600" dirty="0">
                <a:solidFill>
                  <a:schemeClr val="bg1"/>
                </a:solidFill>
              </a:rPr>
              <a:t> т.п. </a:t>
            </a:r>
            <a:r>
              <a:rPr lang="ru-RU" sz="1600" dirty="0" err="1">
                <a:solidFill>
                  <a:schemeClr val="bg1"/>
                </a:solidFill>
              </a:rPr>
              <a:t>Нерозчинні</a:t>
            </a:r>
            <a:r>
              <a:rPr lang="ru-RU" sz="1600" dirty="0">
                <a:solidFill>
                  <a:schemeClr val="bg1"/>
                </a:solidFill>
              </a:rPr>
              <a:t> в </a:t>
            </a:r>
            <a:r>
              <a:rPr lang="ru-RU" sz="1600" dirty="0" err="1">
                <a:solidFill>
                  <a:schemeClr val="bg1"/>
                </a:solidFill>
              </a:rPr>
              <a:t>ліпідах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речовини</a:t>
            </a:r>
            <a:r>
              <a:rPr lang="ru-RU" sz="1600" dirty="0">
                <a:solidFill>
                  <a:schemeClr val="bg1"/>
                </a:solidFill>
              </a:rPr>
              <a:t>, як правило, </a:t>
            </a:r>
            <a:r>
              <a:rPr lang="ru-RU" sz="1600" dirty="0" err="1">
                <a:solidFill>
                  <a:schemeClr val="bg1"/>
                </a:solidFill>
              </a:rPr>
              <a:t>відносяться</a:t>
            </a:r>
            <a:r>
              <a:rPr lang="ru-RU" sz="1600" dirty="0">
                <a:solidFill>
                  <a:schemeClr val="bg1"/>
                </a:solidFill>
              </a:rPr>
              <a:t> до числа </a:t>
            </a:r>
            <a:r>
              <a:rPr lang="ru-RU" sz="1600" dirty="0" err="1">
                <a:solidFill>
                  <a:schemeClr val="bg1"/>
                </a:solidFill>
              </a:rPr>
              <a:t>малотоксичних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</a:p>
          <a:p>
            <a:r>
              <a:rPr lang="ru-RU" sz="1600" dirty="0" err="1">
                <a:solidFill>
                  <a:schemeClr val="bg1"/>
                </a:solidFill>
              </a:rPr>
              <a:t>Ліпідорозчинність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водо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розчинність</a:t>
            </a:r>
            <a:r>
              <a:rPr lang="ru-RU" sz="1600" dirty="0">
                <a:solidFill>
                  <a:schemeClr val="bg1"/>
                </a:solidFill>
              </a:rPr>
              <a:t> - </a:t>
            </a:r>
            <a:r>
              <a:rPr lang="ru-RU" sz="1600" dirty="0" err="1">
                <a:solidFill>
                  <a:schemeClr val="bg1"/>
                </a:solidFill>
              </a:rPr>
              <a:t>пов'язані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між</a:t>
            </a:r>
            <a:r>
              <a:rPr lang="ru-RU" sz="1600" dirty="0">
                <a:solidFill>
                  <a:schemeClr val="bg1"/>
                </a:solidFill>
              </a:rPr>
              <a:t> собою </a:t>
            </a:r>
            <a:r>
              <a:rPr lang="ru-RU" sz="1600" dirty="0" err="1">
                <a:solidFill>
                  <a:schemeClr val="bg1"/>
                </a:solidFill>
              </a:rPr>
              <a:t>властивості</a:t>
            </a:r>
            <a:r>
              <a:rPr lang="ru-RU" sz="1600" dirty="0">
                <a:solidFill>
                  <a:schemeClr val="bg1"/>
                </a:solidFill>
              </a:rPr>
              <a:t>. Чим </a:t>
            </a:r>
            <a:r>
              <a:rPr lang="ru-RU" sz="1600" dirty="0" err="1">
                <a:solidFill>
                  <a:schemeClr val="bg1"/>
                </a:solidFill>
              </a:rPr>
              <a:t>полярніша</a:t>
            </a:r>
            <a:r>
              <a:rPr lang="ru-RU" sz="1600" dirty="0">
                <a:solidFill>
                  <a:schemeClr val="bg1"/>
                </a:solidFill>
              </a:rPr>
              <a:t> молекула </a:t>
            </a:r>
            <a:r>
              <a:rPr lang="ru-RU" sz="1600" dirty="0" err="1">
                <a:solidFill>
                  <a:schemeClr val="bg1"/>
                </a:solidFill>
              </a:rPr>
              <a:t>речовини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тим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краще</a:t>
            </a:r>
            <a:r>
              <a:rPr lang="ru-RU" sz="1600" dirty="0">
                <a:solidFill>
                  <a:schemeClr val="bg1"/>
                </a:solidFill>
              </a:rPr>
              <a:t> вона </a:t>
            </a:r>
            <a:r>
              <a:rPr lang="ru-RU" sz="1600" dirty="0" err="1">
                <a:solidFill>
                  <a:schemeClr val="bg1"/>
                </a:solidFill>
              </a:rPr>
              <a:t>розчиняється</a:t>
            </a:r>
            <a:r>
              <a:rPr lang="ru-RU" sz="1600" dirty="0">
                <a:solidFill>
                  <a:schemeClr val="bg1"/>
                </a:solidFill>
              </a:rPr>
              <a:t> у </a:t>
            </a:r>
            <a:r>
              <a:rPr lang="ru-RU" sz="1600" dirty="0" err="1">
                <a:solidFill>
                  <a:schemeClr val="bg1"/>
                </a:solidFill>
              </a:rPr>
              <a:t>воді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гірше</a:t>
            </a:r>
            <a:r>
              <a:rPr lang="ru-RU" sz="1600" dirty="0">
                <a:solidFill>
                  <a:schemeClr val="bg1"/>
                </a:solidFill>
              </a:rPr>
              <a:t> - в </a:t>
            </a:r>
            <a:r>
              <a:rPr lang="ru-RU" sz="1600" dirty="0" err="1">
                <a:solidFill>
                  <a:schemeClr val="bg1"/>
                </a:solidFill>
              </a:rPr>
              <a:t>ліпідах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  <a:r>
              <a:rPr lang="ru-RU" sz="1600" dirty="0" err="1">
                <a:solidFill>
                  <a:schemeClr val="bg1"/>
                </a:solidFill>
              </a:rPr>
              <a:t>Найбільшу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біологічну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активність</a:t>
            </a:r>
            <a:r>
              <a:rPr lang="ru-RU" sz="1600" dirty="0">
                <a:solidFill>
                  <a:schemeClr val="bg1"/>
                </a:solidFill>
              </a:rPr>
              <a:t>, як правило, </a:t>
            </a:r>
            <a:r>
              <a:rPr lang="ru-RU" sz="1600" dirty="0" err="1">
                <a:solidFill>
                  <a:schemeClr val="bg1"/>
                </a:solidFill>
              </a:rPr>
              <a:t>мають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токсиканти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які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розчинні</a:t>
            </a:r>
            <a:r>
              <a:rPr lang="ru-RU" sz="1600" dirty="0">
                <a:solidFill>
                  <a:schemeClr val="bg1"/>
                </a:solidFill>
              </a:rPr>
              <a:t> в </a:t>
            </a:r>
            <a:r>
              <a:rPr lang="ru-RU" sz="1600" dirty="0" err="1">
                <a:solidFill>
                  <a:schemeClr val="bg1"/>
                </a:solidFill>
              </a:rPr>
              <a:t>різних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середовищах</a:t>
            </a:r>
            <a:r>
              <a:rPr lang="ru-RU" sz="1600" dirty="0">
                <a:solidFill>
                  <a:schemeClr val="bg1"/>
                </a:solidFill>
              </a:rPr>
              <a:t>. У </a:t>
            </a:r>
            <a:r>
              <a:rPr lang="ru-RU" sz="1600" dirty="0" err="1">
                <a:solidFill>
                  <a:schemeClr val="bg1"/>
                </a:solidFill>
              </a:rPr>
              <a:t>зв’язку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з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цим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важливою</a:t>
            </a:r>
            <a:r>
              <a:rPr lang="ru-RU" sz="1600" dirty="0">
                <a:solidFill>
                  <a:schemeClr val="bg1"/>
                </a:solidFill>
              </a:rPr>
              <a:t> для </a:t>
            </a:r>
            <a:r>
              <a:rPr lang="ru-RU" sz="1600" dirty="0" err="1">
                <a:solidFill>
                  <a:schemeClr val="bg1"/>
                </a:solidFill>
              </a:rPr>
              <a:t>токсикології</a:t>
            </a:r>
            <a:r>
              <a:rPr lang="ru-RU" sz="1600" dirty="0">
                <a:solidFill>
                  <a:schemeClr val="bg1"/>
                </a:solidFill>
              </a:rPr>
              <a:t> характеристикою </a:t>
            </a:r>
            <a:r>
              <a:rPr lang="ru-RU" sz="1600" dirty="0" err="1">
                <a:solidFill>
                  <a:schemeClr val="bg1"/>
                </a:solidFill>
              </a:rPr>
              <a:t>є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коефіцієнт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розподілу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речовини</a:t>
            </a:r>
            <a:r>
              <a:rPr lang="ru-RU" sz="1600" dirty="0">
                <a:solidFill>
                  <a:schemeClr val="bg1"/>
                </a:solidFill>
              </a:rPr>
              <a:t> в </a:t>
            </a:r>
            <a:r>
              <a:rPr lang="ru-RU" sz="1600" dirty="0" err="1">
                <a:solidFill>
                  <a:schemeClr val="bg1"/>
                </a:solidFill>
              </a:rPr>
              <a:t>певних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середовищах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наприклад</a:t>
            </a:r>
            <a:r>
              <a:rPr lang="ru-RU" sz="1600" dirty="0">
                <a:solidFill>
                  <a:schemeClr val="bg1"/>
                </a:solidFill>
              </a:rPr>
              <a:t> масло/вода </a:t>
            </a:r>
            <a:r>
              <a:rPr lang="ru-RU" sz="1600" dirty="0" err="1">
                <a:solidFill>
                  <a:schemeClr val="bg1"/>
                </a:solidFill>
              </a:rPr>
              <a:t>чи</a:t>
            </a:r>
            <a:r>
              <a:rPr lang="ru-RU" sz="1600" dirty="0">
                <a:solidFill>
                  <a:schemeClr val="bg1"/>
                </a:solidFill>
              </a:rPr>
              <a:t> гептан/вода. </a:t>
            </a:r>
          </a:p>
          <a:p>
            <a:r>
              <a:rPr lang="ru-RU" sz="1600" dirty="0" err="1">
                <a:solidFill>
                  <a:schemeClr val="bg1"/>
                </a:solidFill>
              </a:rPr>
              <a:t>Зі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збільшенням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коефіцієнта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розподілу</a:t>
            </a:r>
            <a:r>
              <a:rPr lang="ru-RU" sz="1600" dirty="0">
                <a:solidFill>
                  <a:schemeClr val="bg1"/>
                </a:solidFill>
              </a:rPr>
              <a:t> (К = </a:t>
            </a:r>
            <a:r>
              <a:rPr lang="ru-RU" sz="1600" dirty="0" err="1">
                <a:solidFill>
                  <a:schemeClr val="bg1"/>
                </a:solidFill>
              </a:rPr>
              <a:t>розчинність</a:t>
            </a:r>
            <a:r>
              <a:rPr lang="ru-RU" sz="1600" dirty="0">
                <a:solidFill>
                  <a:schemeClr val="bg1"/>
                </a:solidFill>
              </a:rPr>
              <a:t> в </a:t>
            </a:r>
            <a:r>
              <a:rPr lang="ru-RU" sz="1600" dirty="0" err="1">
                <a:solidFill>
                  <a:schemeClr val="bg1"/>
                </a:solidFill>
              </a:rPr>
              <a:t>ліпідах</a:t>
            </a:r>
            <a:r>
              <a:rPr lang="ru-RU" sz="1600" dirty="0">
                <a:solidFill>
                  <a:schemeClr val="bg1"/>
                </a:solidFill>
              </a:rPr>
              <a:t>/</a:t>
            </a:r>
            <a:r>
              <a:rPr lang="ru-RU" sz="1600" dirty="0" err="1">
                <a:solidFill>
                  <a:schemeClr val="bg1"/>
                </a:solidFill>
              </a:rPr>
              <a:t>розчинність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воді</a:t>
            </a:r>
            <a:r>
              <a:rPr lang="ru-RU" sz="1600" dirty="0">
                <a:solidFill>
                  <a:schemeClr val="bg1"/>
                </a:solidFill>
              </a:rPr>
              <a:t>) </a:t>
            </a:r>
            <a:r>
              <a:rPr lang="ru-RU" sz="1600" dirty="0" err="1">
                <a:solidFill>
                  <a:schemeClr val="bg1"/>
                </a:solidFill>
              </a:rPr>
              <a:t>підвищується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концентрація</a:t>
            </a:r>
            <a:r>
              <a:rPr lang="ru-RU" sz="1600" dirty="0">
                <a:solidFill>
                  <a:schemeClr val="bg1"/>
                </a:solidFill>
              </a:rPr>
              <a:t> ОР в </a:t>
            </a:r>
            <a:r>
              <a:rPr lang="ru-RU" sz="1600" dirty="0" err="1">
                <a:solidFill>
                  <a:schemeClr val="bg1"/>
                </a:solidFill>
              </a:rPr>
              <a:t>центральній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нервовій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системі</a:t>
            </a:r>
            <a:r>
              <a:rPr lang="ru-RU" sz="1600" dirty="0">
                <a:solidFill>
                  <a:schemeClr val="bg1"/>
                </a:solidFill>
              </a:rPr>
              <a:t> та </a:t>
            </a:r>
            <a:r>
              <a:rPr lang="ru-RU" sz="1600" dirty="0" err="1">
                <a:solidFill>
                  <a:schemeClr val="bg1"/>
                </a:solidFill>
              </a:rPr>
              <a:t>здатність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проникати</a:t>
            </a:r>
            <a:r>
              <a:rPr lang="ru-RU" sz="1600" dirty="0">
                <a:solidFill>
                  <a:schemeClr val="bg1"/>
                </a:solidFill>
              </a:rPr>
              <a:t> через </a:t>
            </a:r>
            <a:r>
              <a:rPr lang="ru-RU" sz="1600" dirty="0" err="1">
                <a:solidFill>
                  <a:schemeClr val="bg1"/>
                </a:solidFill>
              </a:rPr>
              <a:t>шкіру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849694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>
                <a:solidFill>
                  <a:schemeClr val="bg1"/>
                </a:solidFill>
              </a:rPr>
              <a:t>Зі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збільшенням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коефіцієнта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розподілу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речовини</a:t>
            </a:r>
            <a:r>
              <a:rPr lang="ru-RU" sz="1600" dirty="0">
                <a:solidFill>
                  <a:schemeClr val="bg1"/>
                </a:solidFill>
              </a:rPr>
              <a:t> у </a:t>
            </a:r>
            <a:r>
              <a:rPr lang="ru-RU" sz="1600" dirty="0" err="1">
                <a:solidFill>
                  <a:schemeClr val="bg1"/>
                </a:solidFill>
              </a:rPr>
              <a:t>воді</a:t>
            </a:r>
            <a:r>
              <a:rPr lang="ru-RU" sz="1600" dirty="0">
                <a:solidFill>
                  <a:schemeClr val="bg1"/>
                </a:solidFill>
              </a:rPr>
              <a:t> та </a:t>
            </a:r>
            <a:r>
              <a:rPr lang="ru-RU" sz="1600" dirty="0" err="1">
                <a:solidFill>
                  <a:schemeClr val="bg1"/>
                </a:solidFill>
              </a:rPr>
              <a:t>повітрі</a:t>
            </a:r>
            <a:r>
              <a:rPr lang="ru-RU" sz="1600" dirty="0">
                <a:solidFill>
                  <a:schemeClr val="bg1"/>
                </a:solidFill>
              </a:rPr>
              <a:t> (К = </a:t>
            </a:r>
            <a:r>
              <a:rPr lang="ru-RU" sz="1600" dirty="0" err="1">
                <a:solidFill>
                  <a:schemeClr val="bg1"/>
                </a:solidFill>
              </a:rPr>
              <a:t>розчинність</a:t>
            </a:r>
            <a:r>
              <a:rPr lang="ru-RU" sz="1600" dirty="0">
                <a:solidFill>
                  <a:schemeClr val="bg1"/>
                </a:solidFill>
              </a:rPr>
              <a:t> в </a:t>
            </a:r>
            <a:r>
              <a:rPr lang="ru-RU" sz="1600" dirty="0" err="1">
                <a:solidFill>
                  <a:schemeClr val="bg1"/>
                </a:solidFill>
              </a:rPr>
              <a:t>воді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рідкій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частині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крові</a:t>
            </a:r>
            <a:r>
              <a:rPr lang="ru-RU" sz="1600" dirty="0">
                <a:solidFill>
                  <a:schemeClr val="bg1"/>
                </a:solidFill>
              </a:rPr>
              <a:t>/</a:t>
            </a:r>
            <a:r>
              <a:rPr lang="ru-RU" sz="1600" dirty="0" err="1">
                <a:solidFill>
                  <a:schemeClr val="bg1"/>
                </a:solidFill>
              </a:rPr>
              <a:t>розчинність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повітрі</a:t>
            </a:r>
            <a:r>
              <a:rPr lang="ru-RU" sz="1600" dirty="0">
                <a:solidFill>
                  <a:schemeClr val="bg1"/>
                </a:solidFill>
              </a:rPr>
              <a:t>) </a:t>
            </a:r>
            <a:r>
              <a:rPr lang="ru-RU" sz="1600" dirty="0" err="1">
                <a:solidFill>
                  <a:schemeClr val="bg1"/>
                </a:solidFill>
              </a:rPr>
              <a:t>посилюється</a:t>
            </a:r>
            <a:r>
              <a:rPr lang="ru-RU" sz="1600" dirty="0">
                <a:solidFill>
                  <a:schemeClr val="bg1"/>
                </a:solidFill>
              </a:rPr>
              <a:t> не </a:t>
            </a:r>
            <a:r>
              <a:rPr lang="ru-RU" sz="1600" dirty="0" err="1">
                <a:solidFill>
                  <a:schemeClr val="bg1"/>
                </a:solidFill>
              </a:rPr>
              <a:t>тільки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процес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проникнення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газів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парів</a:t>
            </a:r>
            <a:r>
              <a:rPr lang="ru-RU" sz="1600" dirty="0">
                <a:solidFill>
                  <a:schemeClr val="bg1"/>
                </a:solidFill>
              </a:rPr>
              <a:t> ОР через </a:t>
            </a:r>
            <a:r>
              <a:rPr lang="ru-RU" sz="1600" dirty="0" err="1">
                <a:solidFill>
                  <a:schemeClr val="bg1"/>
                </a:solidFill>
              </a:rPr>
              <a:t>легені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але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їх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токсичність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</a:p>
          <a:p>
            <a:r>
              <a:rPr lang="ru-RU" sz="1600" dirty="0">
                <a:solidFill>
                  <a:schemeClr val="bg1"/>
                </a:solidFill>
              </a:rPr>
              <a:t>У </a:t>
            </a:r>
            <a:r>
              <a:rPr lang="ru-RU" sz="1600" dirty="0" err="1">
                <a:solidFill>
                  <a:schemeClr val="bg1"/>
                </a:solidFill>
              </a:rPr>
              <a:t>разі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хорошої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розчинності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токсичних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речовин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у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воді</a:t>
            </a:r>
            <a:r>
              <a:rPr lang="ru-RU" sz="1600" dirty="0">
                <a:solidFill>
                  <a:schemeClr val="bg1"/>
                </a:solidFill>
              </a:rPr>
              <a:t> вони </a:t>
            </a:r>
            <a:r>
              <a:rPr lang="ru-RU" sz="1600" dirty="0" err="1">
                <a:solidFill>
                  <a:schemeClr val="bg1"/>
                </a:solidFill>
              </a:rPr>
              <a:t>можуть</a:t>
            </a:r>
            <a:r>
              <a:rPr lang="ru-RU" sz="1600" dirty="0">
                <a:solidFill>
                  <a:schemeClr val="bg1"/>
                </a:solidFill>
              </a:rPr>
              <a:t> бути </a:t>
            </a:r>
            <a:r>
              <a:rPr lang="ru-RU" sz="1600" dirty="0" err="1">
                <a:solidFill>
                  <a:schemeClr val="bg1"/>
                </a:solidFill>
              </a:rPr>
              <a:t>виОРлені</a:t>
            </a:r>
            <a:r>
              <a:rPr lang="ru-RU" sz="1600" dirty="0">
                <a:solidFill>
                  <a:schemeClr val="bg1"/>
                </a:solidFill>
              </a:rPr>
              <a:t> у </a:t>
            </a:r>
            <a:r>
              <a:rPr lang="ru-RU" sz="1600" dirty="0" err="1">
                <a:solidFill>
                  <a:schemeClr val="bg1"/>
                </a:solidFill>
              </a:rPr>
              <a:t>водних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джерелах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</a:p>
          <a:p>
            <a:r>
              <a:rPr lang="ru-RU" sz="1600" dirty="0">
                <a:solidFill>
                  <a:schemeClr val="bg1"/>
                </a:solidFill>
              </a:rPr>
              <a:t>Для </a:t>
            </a:r>
            <a:r>
              <a:rPr lang="ru-RU" sz="1600" dirty="0" err="1">
                <a:solidFill>
                  <a:schemeClr val="bg1"/>
                </a:solidFill>
              </a:rPr>
              <a:t>деяких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речовин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їх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біологічна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активність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пропорційна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коефіцієнту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розподілу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</a:p>
          <a:p>
            <a:r>
              <a:rPr lang="ru-RU" sz="1600" i="1" dirty="0" err="1">
                <a:solidFill>
                  <a:schemeClr val="bg1"/>
                </a:solidFill>
              </a:rPr>
              <a:t>Стабільність</a:t>
            </a:r>
            <a:r>
              <a:rPr lang="ru-RU" sz="1600" i="1" dirty="0">
                <a:solidFill>
                  <a:schemeClr val="bg1"/>
                </a:solidFill>
              </a:rPr>
              <a:t> </a:t>
            </a:r>
            <a:r>
              <a:rPr lang="ru-RU" sz="1600" dirty="0">
                <a:solidFill>
                  <a:schemeClr val="bg1"/>
                </a:solidFill>
              </a:rPr>
              <a:t>в </a:t>
            </a:r>
            <a:r>
              <a:rPr lang="ru-RU" sz="1600" dirty="0" err="1">
                <a:solidFill>
                  <a:schemeClr val="bg1"/>
                </a:solidFill>
              </a:rPr>
              <a:t>середовищі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характеризується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тривалістю</a:t>
            </a:r>
            <a:r>
              <a:rPr lang="ru-RU" sz="1600" dirty="0">
                <a:solidFill>
                  <a:schemeClr val="bg1"/>
                </a:solidFill>
              </a:rPr>
              <a:t> часу, </a:t>
            </a:r>
            <a:r>
              <a:rPr lang="ru-RU" sz="1600" dirty="0" err="1">
                <a:solidFill>
                  <a:schemeClr val="bg1"/>
                </a:solidFill>
              </a:rPr>
              <a:t>протягом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якого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сукупність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фізико-хімічних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властивостей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токсичних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речовин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зберігає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хімічну</a:t>
            </a:r>
            <a:r>
              <a:rPr lang="ru-RU" sz="1600" dirty="0">
                <a:solidFill>
                  <a:schemeClr val="bg1"/>
                </a:solidFill>
              </a:rPr>
              <a:t> та </a:t>
            </a:r>
            <a:r>
              <a:rPr lang="ru-RU" sz="1600" dirty="0" err="1">
                <a:solidFill>
                  <a:schemeClr val="bg1"/>
                </a:solidFill>
              </a:rPr>
              <a:t>біологічну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активність</a:t>
            </a:r>
            <a:r>
              <a:rPr lang="ru-RU" sz="1600" dirty="0">
                <a:solidFill>
                  <a:schemeClr val="bg1"/>
                </a:solidFill>
              </a:rPr>
              <a:t>. У </a:t>
            </a:r>
            <a:r>
              <a:rPr lang="ru-RU" sz="1600" dirty="0" err="1">
                <a:solidFill>
                  <a:schemeClr val="bg1"/>
                </a:solidFill>
              </a:rPr>
              <a:t>зв'язку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з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цим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розрізняють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стійкі</a:t>
            </a:r>
            <a:r>
              <a:rPr lang="ru-RU" sz="1600" dirty="0">
                <a:solidFill>
                  <a:schemeClr val="bg1"/>
                </a:solidFill>
              </a:rPr>
              <a:t> та </a:t>
            </a:r>
            <a:r>
              <a:rPr lang="ru-RU" sz="1600" dirty="0" err="1">
                <a:solidFill>
                  <a:schemeClr val="bg1"/>
                </a:solidFill>
              </a:rPr>
              <a:t>нестійкі</a:t>
            </a:r>
            <a:r>
              <a:rPr lang="ru-RU" sz="1600" dirty="0">
                <a:solidFill>
                  <a:schemeClr val="bg1"/>
                </a:solidFill>
              </a:rPr>
              <a:t> у </a:t>
            </a:r>
            <a:r>
              <a:rPr lang="ru-RU" sz="1600" dirty="0" err="1">
                <a:solidFill>
                  <a:schemeClr val="bg1"/>
                </a:solidFill>
              </a:rPr>
              <a:t>навколишньому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середовищі</a:t>
            </a:r>
            <a:r>
              <a:rPr lang="ru-RU" sz="1600" dirty="0">
                <a:solidFill>
                  <a:schemeClr val="bg1"/>
                </a:solidFill>
              </a:rPr>
              <a:t> ОР. </a:t>
            </a:r>
            <a:r>
              <a:rPr lang="ru-RU" sz="1600" dirty="0" err="1">
                <a:solidFill>
                  <a:schemeClr val="bg1"/>
                </a:solidFill>
              </a:rPr>
              <a:t>Стійкими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називаються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тверді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або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рідкі</a:t>
            </a:r>
            <a:r>
              <a:rPr lang="ru-RU" sz="1600" dirty="0">
                <a:solidFill>
                  <a:schemeClr val="bg1"/>
                </a:solidFill>
              </a:rPr>
              <a:t> ОР </a:t>
            </a:r>
            <a:r>
              <a:rPr lang="ru-RU" sz="1600" dirty="0" err="1">
                <a:solidFill>
                  <a:schemeClr val="bg1"/>
                </a:solidFill>
              </a:rPr>
              <a:t>з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підвищеною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високою</a:t>
            </a:r>
            <a:r>
              <a:rPr lang="ru-RU" sz="1600" dirty="0">
                <a:solidFill>
                  <a:schemeClr val="bg1"/>
                </a:solidFill>
              </a:rPr>
              <a:t> температурою </a:t>
            </a:r>
            <a:r>
              <a:rPr lang="ru-RU" sz="1600" dirty="0" err="1">
                <a:solidFill>
                  <a:schemeClr val="bg1"/>
                </a:solidFill>
              </a:rPr>
              <a:t>кипіння</a:t>
            </a:r>
            <a:r>
              <a:rPr lang="ru-RU" sz="1600" dirty="0">
                <a:solidFill>
                  <a:schemeClr val="bg1"/>
                </a:solidFill>
              </a:rPr>
              <a:t> (</a:t>
            </a:r>
            <a:r>
              <a:rPr lang="ru-RU" sz="1600" dirty="0" err="1">
                <a:solidFill>
                  <a:schemeClr val="bg1"/>
                </a:solidFill>
              </a:rPr>
              <a:t>понад</a:t>
            </a:r>
            <a:r>
              <a:rPr lang="ru-RU" sz="1600" dirty="0">
                <a:solidFill>
                  <a:schemeClr val="bg1"/>
                </a:solidFill>
              </a:rPr>
              <a:t> 130°С), </a:t>
            </a:r>
            <a:r>
              <a:rPr lang="ru-RU" sz="1600" dirty="0" err="1">
                <a:solidFill>
                  <a:schemeClr val="bg1"/>
                </a:solidFill>
              </a:rPr>
              <a:t>малої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летючістю</a:t>
            </a:r>
            <a:r>
              <a:rPr lang="ru-RU" sz="1600" dirty="0">
                <a:solidFill>
                  <a:schemeClr val="bg1"/>
                </a:solidFill>
              </a:rPr>
              <a:t>, великий </a:t>
            </a:r>
            <a:r>
              <a:rPr lang="ru-RU" sz="1600" dirty="0" err="1">
                <a:solidFill>
                  <a:schemeClr val="bg1"/>
                </a:solidFill>
              </a:rPr>
              <a:t>густиною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парів</a:t>
            </a:r>
            <a:r>
              <a:rPr lang="ru-RU" sz="1600" dirty="0">
                <a:solidFill>
                  <a:schemeClr val="bg1"/>
                </a:solidFill>
              </a:rPr>
              <a:t> по </a:t>
            </a:r>
            <a:r>
              <a:rPr lang="ru-RU" sz="1600" dirty="0" err="1">
                <a:solidFill>
                  <a:schemeClr val="bg1"/>
                </a:solidFill>
              </a:rPr>
              <a:t>відношенню</a:t>
            </a:r>
            <a:r>
              <a:rPr lang="ru-RU" sz="1600" dirty="0">
                <a:solidFill>
                  <a:schemeClr val="bg1"/>
                </a:solidFill>
              </a:rPr>
              <a:t> до </a:t>
            </a:r>
            <a:r>
              <a:rPr lang="ru-RU" sz="1600" dirty="0" err="1">
                <a:solidFill>
                  <a:schemeClr val="bg1"/>
                </a:solidFill>
              </a:rPr>
              <a:t>повітря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</a:p>
          <a:p>
            <a:r>
              <a:rPr lang="ru-RU" sz="1600" dirty="0" err="1">
                <a:solidFill>
                  <a:schemeClr val="bg1"/>
                </a:solidFill>
              </a:rPr>
              <a:t>Нестійкі</a:t>
            </a:r>
            <a:r>
              <a:rPr lang="ru-RU" sz="1600" dirty="0">
                <a:solidFill>
                  <a:schemeClr val="bg1"/>
                </a:solidFill>
              </a:rPr>
              <a:t> ОР - гази </a:t>
            </a:r>
            <a:r>
              <a:rPr lang="ru-RU" sz="1600" dirty="0" err="1">
                <a:solidFill>
                  <a:schemeClr val="bg1"/>
                </a:solidFill>
              </a:rPr>
              <a:t>або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рідкі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речовини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з</a:t>
            </a:r>
            <a:r>
              <a:rPr lang="ru-RU" sz="1600" dirty="0">
                <a:solidFill>
                  <a:schemeClr val="bg1"/>
                </a:solidFill>
              </a:rPr>
              <a:t> температурою </a:t>
            </a:r>
            <a:r>
              <a:rPr lang="ru-RU" sz="1600" dirty="0" err="1">
                <a:solidFill>
                  <a:schemeClr val="bg1"/>
                </a:solidFill>
              </a:rPr>
              <a:t>кипіння</a:t>
            </a:r>
            <a:r>
              <a:rPr lang="ru-RU" sz="1600" dirty="0">
                <a:solidFill>
                  <a:schemeClr val="bg1"/>
                </a:solidFill>
              </a:rPr>
              <a:t> до 130°С, </a:t>
            </a:r>
            <a:r>
              <a:rPr lang="ru-RU" sz="1600" dirty="0" err="1">
                <a:solidFill>
                  <a:schemeClr val="bg1"/>
                </a:solidFill>
              </a:rPr>
              <a:t>що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володіють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високою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летючістю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пружністю</a:t>
            </a:r>
            <a:r>
              <a:rPr lang="ru-RU" sz="1600" dirty="0">
                <a:solidFill>
                  <a:schemeClr val="bg1"/>
                </a:solidFill>
              </a:rPr>
              <a:t> пари. </a:t>
            </a:r>
            <a:r>
              <a:rPr lang="ru-RU" sz="1600" dirty="0" err="1">
                <a:solidFill>
                  <a:schemeClr val="bg1"/>
                </a:solidFill>
              </a:rPr>
              <a:t>Густина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парів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нестійких</a:t>
            </a:r>
            <a:r>
              <a:rPr lang="ru-RU" sz="1600" dirty="0">
                <a:solidFill>
                  <a:schemeClr val="bg1"/>
                </a:solidFill>
              </a:rPr>
              <a:t> ОР </a:t>
            </a:r>
            <a:r>
              <a:rPr lang="ru-RU" sz="1600" dirty="0" err="1">
                <a:solidFill>
                  <a:schemeClr val="bg1"/>
                </a:solidFill>
              </a:rPr>
              <a:t>може</a:t>
            </a:r>
            <a:r>
              <a:rPr lang="ru-RU" sz="1600" dirty="0">
                <a:solidFill>
                  <a:schemeClr val="bg1"/>
                </a:solidFill>
              </a:rPr>
              <a:t> бути </a:t>
            </a:r>
            <a:r>
              <a:rPr lang="ru-RU" sz="1600" dirty="0" err="1">
                <a:solidFill>
                  <a:schemeClr val="bg1"/>
                </a:solidFill>
              </a:rPr>
              <a:t>більше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менше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одиниці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  <a:r>
              <a:rPr lang="ru-RU" sz="1600" dirty="0" err="1">
                <a:solidFill>
                  <a:schemeClr val="bg1"/>
                </a:solidFill>
              </a:rPr>
              <a:t>Більшість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високотоксичних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речовин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відноситься</a:t>
            </a:r>
            <a:r>
              <a:rPr lang="ru-RU" sz="1600" dirty="0">
                <a:solidFill>
                  <a:schemeClr val="bg1"/>
                </a:solidFill>
              </a:rPr>
              <a:t> до </a:t>
            </a:r>
            <a:r>
              <a:rPr lang="ru-RU" sz="1600" dirty="0" err="1">
                <a:solidFill>
                  <a:schemeClr val="bg1"/>
                </a:solidFill>
              </a:rPr>
              <a:t>нестійких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хімічних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сполук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</a:p>
          <a:p>
            <a:r>
              <a:rPr lang="ru-RU" sz="1600" dirty="0" err="1">
                <a:solidFill>
                  <a:schemeClr val="bg1"/>
                </a:solidFill>
              </a:rPr>
              <a:t>Значний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тривалий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біологічний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вплив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токсикант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може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надавати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лише</a:t>
            </a:r>
            <a:r>
              <a:rPr lang="ru-RU" sz="1600" dirty="0">
                <a:solidFill>
                  <a:schemeClr val="bg1"/>
                </a:solidFill>
              </a:rPr>
              <a:t> за </a:t>
            </a:r>
            <a:r>
              <a:rPr lang="ru-RU" sz="1600" dirty="0" err="1">
                <a:solidFill>
                  <a:schemeClr val="bg1"/>
                </a:solidFill>
              </a:rPr>
              <a:t>умови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його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достатньої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стабільності</a:t>
            </a:r>
            <a:r>
              <a:rPr lang="ru-RU" sz="1600" dirty="0">
                <a:solidFill>
                  <a:schemeClr val="bg1"/>
                </a:solidFill>
              </a:rPr>
              <a:t> у </a:t>
            </a:r>
            <a:r>
              <a:rPr lang="ru-RU" sz="1600" dirty="0" err="1">
                <a:solidFill>
                  <a:schemeClr val="bg1"/>
                </a:solidFill>
              </a:rPr>
              <a:t>зовнішньому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середовищі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середовищах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організму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  <a:r>
              <a:rPr lang="ru-RU" sz="1600" dirty="0" err="1">
                <a:solidFill>
                  <a:schemeClr val="bg1"/>
                </a:solidFill>
              </a:rPr>
              <a:t>Якщо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речовина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нестабільна</a:t>
            </a:r>
            <a:r>
              <a:rPr lang="ru-RU" sz="1600" dirty="0">
                <a:solidFill>
                  <a:schemeClr val="bg1"/>
                </a:solidFill>
              </a:rPr>
              <a:t>, то </a:t>
            </a:r>
            <a:r>
              <a:rPr lang="ru-RU" sz="1600" dirty="0" err="1">
                <a:solidFill>
                  <a:schemeClr val="bg1"/>
                </a:solidFill>
              </a:rPr>
              <a:t>токсичний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ефект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що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розвивається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може</a:t>
            </a:r>
            <a:r>
              <a:rPr lang="ru-RU" sz="1600" dirty="0">
                <a:solidFill>
                  <a:schemeClr val="bg1"/>
                </a:solidFill>
              </a:rPr>
              <a:t> бути </a:t>
            </a:r>
            <a:r>
              <a:rPr lang="ru-RU" sz="1600" dirty="0" err="1">
                <a:solidFill>
                  <a:schemeClr val="bg1"/>
                </a:solidFill>
              </a:rPr>
              <a:t>пов'язаний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з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впливом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продуктів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його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метаболізму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  <a:r>
              <a:rPr lang="ru-RU" sz="1600" dirty="0" err="1">
                <a:solidFill>
                  <a:schemeClr val="bg1"/>
                </a:solidFill>
              </a:rPr>
              <a:t>Активні</a:t>
            </a:r>
            <a:r>
              <a:rPr lang="ru-RU" sz="1600" dirty="0">
                <a:solidFill>
                  <a:schemeClr val="bg1"/>
                </a:solidFill>
              </a:rPr>
              <a:t> в </a:t>
            </a:r>
            <a:r>
              <a:rPr lang="ru-RU" sz="1600" dirty="0" err="1">
                <a:solidFill>
                  <a:schemeClr val="bg1"/>
                </a:solidFill>
              </a:rPr>
              <a:t>хімічному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відношенні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речовини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рідко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стають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безпосередніми</a:t>
            </a:r>
            <a:r>
              <a:rPr lang="ru-RU" sz="1600" dirty="0">
                <a:solidFill>
                  <a:schemeClr val="bg1"/>
                </a:solidFill>
              </a:rPr>
              <a:t> причинами </a:t>
            </a:r>
            <a:r>
              <a:rPr lang="ru-RU" sz="1600" dirty="0" err="1">
                <a:solidFill>
                  <a:schemeClr val="bg1"/>
                </a:solidFill>
              </a:rPr>
              <a:t>загальнотоксичної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дії</a:t>
            </a:r>
            <a:r>
              <a:rPr lang="ru-RU" sz="1600" dirty="0">
                <a:solidFill>
                  <a:schemeClr val="bg1"/>
                </a:solidFill>
              </a:rPr>
              <a:t>. Вони </a:t>
            </a:r>
            <a:r>
              <a:rPr lang="ru-RU" sz="1600" dirty="0" err="1">
                <a:solidFill>
                  <a:schemeClr val="bg1"/>
                </a:solidFill>
              </a:rPr>
              <a:t>або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вступають</a:t>
            </a:r>
            <a:r>
              <a:rPr lang="ru-RU" sz="1600" dirty="0">
                <a:solidFill>
                  <a:schemeClr val="bg1"/>
                </a:solidFill>
              </a:rPr>
              <a:t> в </a:t>
            </a:r>
            <a:r>
              <a:rPr lang="ru-RU" sz="1600" dirty="0" err="1">
                <a:solidFill>
                  <a:schemeClr val="bg1"/>
                </a:solidFill>
              </a:rPr>
              <a:t>хімічні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реакції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вже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навколишньому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середовищі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перетворюючись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більш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інертні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відносно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стабільні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з'єднання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або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реагують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переважно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з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покривними</a:t>
            </a:r>
            <a:r>
              <a:rPr lang="ru-RU" sz="1600" dirty="0">
                <a:solidFill>
                  <a:schemeClr val="bg1"/>
                </a:solidFill>
              </a:rPr>
              <a:t> тканинами </a:t>
            </a:r>
            <a:r>
              <a:rPr lang="ru-RU" sz="1600" dirty="0" err="1">
                <a:solidFill>
                  <a:schemeClr val="bg1"/>
                </a:solidFill>
              </a:rPr>
              <a:t>організму</a:t>
            </a:r>
            <a:r>
              <a:rPr lang="ru-RU" sz="1600" dirty="0">
                <a:solidFill>
                  <a:schemeClr val="bg1"/>
                </a:solidFill>
              </a:rPr>
              <a:t> (</a:t>
            </a:r>
            <a:r>
              <a:rPr lang="ru-RU" sz="1600" dirty="0" err="1">
                <a:solidFill>
                  <a:schemeClr val="bg1"/>
                </a:solidFill>
              </a:rPr>
              <a:t>шкірою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слизистими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оболонками</a:t>
            </a:r>
            <a:r>
              <a:rPr lang="ru-RU" sz="1600" dirty="0">
                <a:solidFill>
                  <a:schemeClr val="bg1"/>
                </a:solidFill>
              </a:rPr>
              <a:t>), </a:t>
            </a:r>
            <a:r>
              <a:rPr lang="ru-RU" sz="1600" dirty="0" err="1">
                <a:solidFill>
                  <a:schemeClr val="bg1"/>
                </a:solidFill>
              </a:rPr>
              <a:t>витрачаючи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свій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хімічний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потенціал</a:t>
            </a:r>
            <a:r>
              <a:rPr lang="ru-RU" sz="1600" dirty="0">
                <a:solidFill>
                  <a:schemeClr val="bg1"/>
                </a:solidFill>
              </a:rPr>
              <a:t> на </a:t>
            </a:r>
            <a:r>
              <a:rPr lang="ru-RU" sz="1600" dirty="0" err="1">
                <a:solidFill>
                  <a:schemeClr val="bg1"/>
                </a:solidFill>
              </a:rPr>
              <a:t>їх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альтерацію</a:t>
            </a:r>
            <a:r>
              <a:rPr lang="ru-RU" sz="1600" dirty="0">
                <a:solidFill>
                  <a:schemeClr val="bg1"/>
                </a:solidFill>
              </a:rPr>
              <a:t> (</a:t>
            </a:r>
            <a:r>
              <a:rPr lang="ru-RU" sz="1600" dirty="0" err="1">
                <a:solidFill>
                  <a:schemeClr val="bg1"/>
                </a:solidFill>
              </a:rPr>
              <a:t>місцеву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дію</a:t>
            </a:r>
            <a:r>
              <a:rPr lang="ru-RU" sz="1600" dirty="0">
                <a:solidFill>
                  <a:schemeClr val="bg1"/>
                </a:solidFill>
              </a:rPr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64096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>
                <a:solidFill>
                  <a:schemeClr val="bg1"/>
                </a:solidFill>
              </a:rPr>
              <a:t>Після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попадання</a:t>
            </a:r>
            <a:r>
              <a:rPr lang="ru-RU" sz="1400" dirty="0">
                <a:solidFill>
                  <a:schemeClr val="bg1"/>
                </a:solidFill>
              </a:rPr>
              <a:t> в </a:t>
            </a:r>
            <a:r>
              <a:rPr lang="ru-RU" sz="1400" dirty="0" err="1">
                <a:solidFill>
                  <a:schemeClr val="bg1"/>
                </a:solidFill>
              </a:rPr>
              <a:t>організм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більша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частина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ксенобіотиків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з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різною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швидкістю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піддається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біотрансформації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відповідними</a:t>
            </a:r>
            <a:r>
              <a:rPr lang="ru-RU" sz="1400" dirty="0">
                <a:solidFill>
                  <a:schemeClr val="bg1"/>
                </a:solidFill>
              </a:rPr>
              <a:t> ферментами. В </a:t>
            </a:r>
            <a:r>
              <a:rPr lang="ru-RU" sz="1400" dirty="0" err="1">
                <a:solidFill>
                  <a:schemeClr val="bg1"/>
                </a:solidFill>
              </a:rPr>
              <a:t>процесі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руйнування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токсикантів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різної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будови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бере</a:t>
            </a:r>
            <a:r>
              <a:rPr lang="ru-RU" sz="1400" dirty="0">
                <a:solidFill>
                  <a:schemeClr val="bg1"/>
                </a:solidFill>
              </a:rPr>
              <a:t> участь </a:t>
            </a:r>
            <a:r>
              <a:rPr lang="ru-RU" sz="1400" dirty="0" err="1">
                <a:solidFill>
                  <a:schemeClr val="bg1"/>
                </a:solidFill>
              </a:rPr>
              <a:t>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кишкова</a:t>
            </a:r>
            <a:r>
              <a:rPr lang="ru-RU" sz="1400" dirty="0">
                <a:solidFill>
                  <a:schemeClr val="bg1"/>
                </a:solidFill>
              </a:rPr>
              <a:t> флора. </a:t>
            </a:r>
            <a:r>
              <a:rPr lang="ru-RU" sz="1400" dirty="0" err="1">
                <a:solidFill>
                  <a:schemeClr val="bg1"/>
                </a:solidFill>
              </a:rPr>
              <a:t>Метаболізм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ксенобіотиків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завершується</a:t>
            </a:r>
            <a:r>
              <a:rPr lang="ru-RU" sz="1400" dirty="0">
                <a:solidFill>
                  <a:schemeClr val="bg1"/>
                </a:solidFill>
              </a:rPr>
              <a:t> в </a:t>
            </a:r>
            <a:r>
              <a:rPr lang="ru-RU" sz="1400" dirty="0" err="1">
                <a:solidFill>
                  <a:schemeClr val="bg1"/>
                </a:solidFill>
              </a:rPr>
              <a:t>крові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і</a:t>
            </a:r>
            <a:r>
              <a:rPr lang="ru-RU" sz="1400" dirty="0">
                <a:solidFill>
                  <a:schemeClr val="bg1"/>
                </a:solidFill>
              </a:rPr>
              <a:t> тканинах </a:t>
            </a:r>
            <a:r>
              <a:rPr lang="ru-RU" sz="1400" dirty="0" err="1">
                <a:solidFill>
                  <a:schemeClr val="bg1"/>
                </a:solidFill>
              </a:rPr>
              <a:t>після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їх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резорбції</a:t>
            </a:r>
            <a:r>
              <a:rPr lang="ru-RU" sz="1400" dirty="0">
                <a:solidFill>
                  <a:schemeClr val="bg1"/>
                </a:solidFill>
              </a:rPr>
              <a:t>. Тому часом </a:t>
            </a:r>
            <a:r>
              <a:rPr lang="ru-RU" sz="1400" dirty="0" err="1">
                <a:solidFill>
                  <a:schemeClr val="bg1"/>
                </a:solidFill>
              </a:rPr>
              <a:t>дуже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важко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вирішити</a:t>
            </a:r>
            <a:r>
              <a:rPr lang="ru-RU" sz="1400" dirty="0">
                <a:solidFill>
                  <a:schemeClr val="bg1"/>
                </a:solidFill>
              </a:rPr>
              <a:t>, яка </a:t>
            </a:r>
            <a:r>
              <a:rPr lang="ru-RU" sz="1400" dirty="0" err="1">
                <a:solidFill>
                  <a:schemeClr val="bg1"/>
                </a:solidFill>
              </a:rPr>
              <a:t>саме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речовина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безпосередньо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ініціює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розвиток</a:t>
            </a:r>
            <a:r>
              <a:rPr lang="ru-RU" sz="1400" dirty="0">
                <a:solidFill>
                  <a:schemeClr val="bg1"/>
                </a:solidFill>
              </a:rPr>
              <a:t> токсичного </a:t>
            </a:r>
            <a:r>
              <a:rPr lang="ru-RU" sz="1400" dirty="0" err="1">
                <a:solidFill>
                  <a:schemeClr val="bg1"/>
                </a:solidFill>
              </a:rPr>
              <a:t>процесу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</a:p>
          <a:p>
            <a:r>
              <a:rPr lang="ru-RU" sz="1400" i="1" dirty="0" err="1">
                <a:solidFill>
                  <a:schemeClr val="bg1"/>
                </a:solidFill>
              </a:rPr>
              <a:t>Щільність</a:t>
            </a:r>
            <a:r>
              <a:rPr lang="ru-RU" sz="1400" i="1" dirty="0">
                <a:solidFill>
                  <a:schemeClr val="bg1"/>
                </a:solidFill>
              </a:rPr>
              <a:t> </a:t>
            </a:r>
            <a:r>
              <a:rPr lang="ru-RU" sz="1400" i="1" dirty="0" err="1">
                <a:solidFill>
                  <a:schemeClr val="bg1"/>
                </a:solidFill>
              </a:rPr>
              <a:t>рідких</a:t>
            </a:r>
            <a:r>
              <a:rPr lang="ru-RU" sz="1400" i="1" dirty="0">
                <a:solidFill>
                  <a:schemeClr val="bg1"/>
                </a:solidFill>
              </a:rPr>
              <a:t> ОР</a:t>
            </a:r>
            <a:r>
              <a:rPr lang="ru-RU" sz="1400" dirty="0">
                <a:solidFill>
                  <a:schemeClr val="bg1"/>
                </a:solidFill>
              </a:rPr>
              <a:t>, не </a:t>
            </a:r>
            <a:r>
              <a:rPr lang="ru-RU" sz="1400" dirty="0" err="1">
                <a:solidFill>
                  <a:schemeClr val="bg1"/>
                </a:solidFill>
              </a:rPr>
              <a:t>розчинних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або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малорозчинних</a:t>
            </a:r>
            <a:r>
              <a:rPr lang="ru-RU" sz="1400" dirty="0">
                <a:solidFill>
                  <a:schemeClr val="bg1"/>
                </a:solidFill>
              </a:rPr>
              <a:t> у </a:t>
            </a:r>
            <a:r>
              <a:rPr lang="ru-RU" sz="1400" dirty="0" err="1">
                <a:solidFill>
                  <a:schemeClr val="bg1"/>
                </a:solidFill>
              </a:rPr>
              <a:t>воді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визначає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їх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поведінка</a:t>
            </a:r>
            <a:r>
              <a:rPr lang="ru-RU" sz="1400" dirty="0">
                <a:solidFill>
                  <a:schemeClr val="bg1"/>
                </a:solidFill>
              </a:rPr>
              <a:t> при </a:t>
            </a:r>
            <a:r>
              <a:rPr lang="ru-RU" sz="1400" dirty="0" err="1">
                <a:solidFill>
                  <a:schemeClr val="bg1"/>
                </a:solidFill>
              </a:rPr>
              <a:t>попаданні</a:t>
            </a:r>
            <a:r>
              <a:rPr lang="ru-RU" sz="1400" dirty="0">
                <a:solidFill>
                  <a:schemeClr val="bg1"/>
                </a:solidFill>
              </a:rPr>
              <a:t> у воду: </a:t>
            </a:r>
            <a:r>
              <a:rPr lang="ru-RU" sz="1400" dirty="0" err="1">
                <a:solidFill>
                  <a:schemeClr val="bg1"/>
                </a:solidFill>
              </a:rPr>
              <a:t>можливість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розподілу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отрути</a:t>
            </a:r>
            <a:r>
              <a:rPr lang="ru-RU" sz="1400" dirty="0">
                <a:solidFill>
                  <a:schemeClr val="bg1"/>
                </a:solidFill>
              </a:rPr>
              <a:t> в </a:t>
            </a:r>
            <a:r>
              <a:rPr lang="ru-RU" sz="1400" dirty="0" err="1">
                <a:solidFill>
                  <a:schemeClr val="bg1"/>
                </a:solidFill>
              </a:rPr>
              <a:t>поверхневому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або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глибинному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шарі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водойми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</a:p>
          <a:p>
            <a:r>
              <a:rPr lang="ru-RU" sz="1400" i="1" dirty="0" err="1">
                <a:solidFill>
                  <a:schemeClr val="bg1"/>
                </a:solidFill>
              </a:rPr>
              <a:t>Щільність</a:t>
            </a:r>
            <a:r>
              <a:rPr lang="ru-RU" sz="1400" i="1" dirty="0">
                <a:solidFill>
                  <a:schemeClr val="bg1"/>
                </a:solidFill>
              </a:rPr>
              <a:t> </a:t>
            </a:r>
            <a:r>
              <a:rPr lang="ru-RU" sz="1400" i="1" dirty="0" err="1">
                <a:solidFill>
                  <a:schemeClr val="bg1"/>
                </a:solidFill>
              </a:rPr>
              <a:t>парів</a:t>
            </a:r>
            <a:r>
              <a:rPr lang="ru-RU" sz="1400" i="1" dirty="0">
                <a:solidFill>
                  <a:schemeClr val="bg1"/>
                </a:solidFill>
              </a:rPr>
              <a:t> </a:t>
            </a:r>
            <a:r>
              <a:rPr lang="ru-RU" sz="1400" i="1" dirty="0" err="1">
                <a:solidFill>
                  <a:schemeClr val="bg1"/>
                </a:solidFill>
              </a:rPr>
              <a:t>і</a:t>
            </a:r>
            <a:r>
              <a:rPr lang="ru-RU" sz="1400" i="1" dirty="0">
                <a:solidFill>
                  <a:schemeClr val="bg1"/>
                </a:solidFill>
              </a:rPr>
              <a:t> </a:t>
            </a:r>
            <a:r>
              <a:rPr lang="ru-RU" sz="1400" i="1" dirty="0" err="1">
                <a:solidFill>
                  <a:schemeClr val="bg1"/>
                </a:solidFill>
              </a:rPr>
              <a:t>газів</a:t>
            </a:r>
            <a:r>
              <a:rPr lang="ru-RU" sz="1400" i="1" dirty="0">
                <a:solidFill>
                  <a:schemeClr val="bg1"/>
                </a:solidFill>
              </a:rPr>
              <a:t> ОР </a:t>
            </a:r>
            <a:r>
              <a:rPr lang="ru-RU" sz="1400" dirty="0">
                <a:solidFill>
                  <a:schemeClr val="bg1"/>
                </a:solidFill>
              </a:rPr>
              <a:t>по </a:t>
            </a:r>
            <a:r>
              <a:rPr lang="ru-RU" sz="1400" dirty="0" err="1">
                <a:solidFill>
                  <a:schemeClr val="bg1"/>
                </a:solidFill>
              </a:rPr>
              <a:t>відношенню</a:t>
            </a:r>
            <a:r>
              <a:rPr lang="ru-RU" sz="1400" dirty="0">
                <a:solidFill>
                  <a:schemeClr val="bg1"/>
                </a:solidFill>
              </a:rPr>
              <a:t> до </a:t>
            </a:r>
            <a:r>
              <a:rPr lang="ru-RU" sz="1400" dirty="0" err="1">
                <a:solidFill>
                  <a:schemeClr val="bg1"/>
                </a:solidFill>
              </a:rPr>
              <a:t>повітря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відображає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їх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здатність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перебувати</a:t>
            </a:r>
            <a:r>
              <a:rPr lang="ru-RU" sz="1400" dirty="0">
                <a:solidFill>
                  <a:schemeClr val="bg1"/>
                </a:solidFill>
              </a:rPr>
              <a:t> на </a:t>
            </a:r>
            <a:r>
              <a:rPr lang="ru-RU" sz="1400" dirty="0" err="1">
                <a:solidFill>
                  <a:schemeClr val="bg1"/>
                </a:solidFill>
              </a:rPr>
              <a:t>різних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рівнях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атмосфери</a:t>
            </a:r>
            <a:r>
              <a:rPr lang="ru-RU" sz="1400" dirty="0">
                <a:solidFill>
                  <a:schemeClr val="bg1"/>
                </a:solidFill>
              </a:rPr>
              <a:t>. Чим </a:t>
            </a:r>
            <a:r>
              <a:rPr lang="ru-RU" sz="1400" dirty="0" err="1">
                <a:solidFill>
                  <a:schemeClr val="bg1"/>
                </a:solidFill>
              </a:rPr>
              <a:t>вища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щільність</a:t>
            </a:r>
            <a:r>
              <a:rPr lang="ru-RU" sz="1400" dirty="0">
                <a:solidFill>
                  <a:schemeClr val="bg1"/>
                </a:solidFill>
              </a:rPr>
              <a:t> ОР (</a:t>
            </a:r>
            <a:r>
              <a:rPr lang="ru-RU" sz="1400" dirty="0" err="1">
                <a:solidFill>
                  <a:schemeClr val="bg1"/>
                </a:solidFill>
              </a:rPr>
              <a:t>більше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одиниці</a:t>
            </a:r>
            <a:r>
              <a:rPr lang="ru-RU" sz="1400" dirty="0">
                <a:solidFill>
                  <a:schemeClr val="bg1"/>
                </a:solidFill>
              </a:rPr>
              <a:t>), </a:t>
            </a:r>
            <a:r>
              <a:rPr lang="ru-RU" sz="1400" dirty="0" err="1">
                <a:solidFill>
                  <a:schemeClr val="bg1"/>
                </a:solidFill>
              </a:rPr>
              <a:t>тим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більша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небезпека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інгаляційного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отруєння</a:t>
            </a:r>
            <a:r>
              <a:rPr lang="ru-RU" sz="1400" dirty="0">
                <a:solidFill>
                  <a:schemeClr val="bg1"/>
                </a:solidFill>
              </a:rPr>
              <a:t> в приземному </a:t>
            </a:r>
            <a:r>
              <a:rPr lang="ru-RU" sz="1400" dirty="0" err="1">
                <a:solidFill>
                  <a:schemeClr val="bg1"/>
                </a:solidFill>
              </a:rPr>
              <a:t>шарі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атмосфери</a:t>
            </a:r>
            <a:r>
              <a:rPr lang="ru-RU" sz="1400" dirty="0">
                <a:solidFill>
                  <a:schemeClr val="bg1"/>
                </a:solidFill>
              </a:rPr>
              <a:t>, а </a:t>
            </a:r>
            <a:r>
              <a:rPr lang="ru-RU" sz="1400" dirty="0" err="1">
                <a:solidFill>
                  <a:schemeClr val="bg1"/>
                </a:solidFill>
              </a:rPr>
              <a:t>чим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нижче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щільність</a:t>
            </a:r>
            <a:r>
              <a:rPr lang="ru-RU" sz="1400" dirty="0">
                <a:solidFill>
                  <a:schemeClr val="bg1"/>
                </a:solidFill>
              </a:rPr>
              <a:t> ОР, </a:t>
            </a:r>
            <a:r>
              <a:rPr lang="ru-RU" sz="1400" dirty="0" err="1">
                <a:solidFill>
                  <a:schemeClr val="bg1"/>
                </a:solidFill>
              </a:rPr>
              <a:t>тим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легше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отрута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розсіюється</a:t>
            </a:r>
            <a:r>
              <a:rPr lang="ru-RU" sz="1400" dirty="0">
                <a:solidFill>
                  <a:schemeClr val="bg1"/>
                </a:solidFill>
              </a:rPr>
              <a:t> в </a:t>
            </a:r>
            <a:r>
              <a:rPr lang="ru-RU" sz="1400" dirty="0" err="1">
                <a:solidFill>
                  <a:schemeClr val="bg1"/>
                </a:solidFill>
              </a:rPr>
              <a:t>атмосфері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</a:p>
          <a:p>
            <a:r>
              <a:rPr lang="ru-RU" sz="1400" dirty="0" err="1">
                <a:solidFill>
                  <a:schemeClr val="bg1"/>
                </a:solidFill>
              </a:rPr>
              <a:t>Щільність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газів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або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парів</a:t>
            </a:r>
            <a:r>
              <a:rPr lang="ru-RU" sz="1400" dirty="0">
                <a:solidFill>
                  <a:schemeClr val="bg1"/>
                </a:solidFill>
              </a:rPr>
              <a:t> по </a:t>
            </a:r>
            <a:r>
              <a:rPr lang="ru-RU" sz="1400" dirty="0" err="1">
                <a:solidFill>
                  <a:schemeClr val="bg1"/>
                </a:solidFill>
              </a:rPr>
              <a:t>відношенню</a:t>
            </a:r>
            <a:r>
              <a:rPr lang="ru-RU" sz="1400" dirty="0">
                <a:solidFill>
                  <a:schemeClr val="bg1"/>
                </a:solidFill>
              </a:rPr>
              <a:t> до </a:t>
            </a:r>
            <a:r>
              <a:rPr lang="ru-RU" sz="1400" dirty="0" err="1">
                <a:solidFill>
                  <a:schemeClr val="bg1"/>
                </a:solidFill>
              </a:rPr>
              <a:t>повітря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визначається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відношенням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їх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молекулярних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мас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може</a:t>
            </a:r>
            <a:r>
              <a:rPr lang="ru-RU" sz="1400" dirty="0">
                <a:solidFill>
                  <a:schemeClr val="bg1"/>
                </a:solidFill>
              </a:rPr>
              <a:t> бути </a:t>
            </a:r>
            <a:r>
              <a:rPr lang="ru-RU" sz="1400" dirty="0" err="1">
                <a:solidFill>
                  <a:schemeClr val="bg1"/>
                </a:solidFill>
              </a:rPr>
              <a:t>обчислена</a:t>
            </a:r>
            <a:r>
              <a:rPr lang="ru-RU" sz="1400" dirty="0">
                <a:solidFill>
                  <a:schemeClr val="bg1"/>
                </a:solidFill>
              </a:rPr>
              <a:t> за формулою </a:t>
            </a:r>
          </a:p>
          <a:p>
            <a:r>
              <a:rPr lang="ru-RU" sz="1400" b="1" dirty="0">
                <a:solidFill>
                  <a:schemeClr val="bg1"/>
                </a:solidFill>
              </a:rPr>
              <a:t>Р = М/28,9; </a:t>
            </a:r>
            <a:endParaRPr lang="ru-RU" sz="1400" dirty="0">
              <a:solidFill>
                <a:schemeClr val="bg1"/>
              </a:solidFill>
            </a:endParaRPr>
          </a:p>
          <a:p>
            <a:r>
              <a:rPr lang="ru-RU" sz="1400" dirty="0">
                <a:solidFill>
                  <a:schemeClr val="bg1"/>
                </a:solidFill>
              </a:rPr>
              <a:t>де Р - </a:t>
            </a:r>
            <a:r>
              <a:rPr lang="ru-RU" sz="1400" dirty="0" err="1">
                <a:solidFill>
                  <a:schemeClr val="bg1"/>
                </a:solidFill>
              </a:rPr>
              <a:t>щільність</a:t>
            </a:r>
            <a:r>
              <a:rPr lang="ru-RU" sz="1400" dirty="0">
                <a:solidFill>
                  <a:schemeClr val="bg1"/>
                </a:solidFill>
              </a:rPr>
              <a:t> газу </a:t>
            </a:r>
            <a:r>
              <a:rPr lang="ru-RU" sz="1400" dirty="0" err="1">
                <a:solidFill>
                  <a:schemeClr val="bg1"/>
                </a:solidFill>
              </a:rPr>
              <a:t>або</a:t>
            </a:r>
            <a:r>
              <a:rPr lang="ru-RU" sz="1400" dirty="0">
                <a:solidFill>
                  <a:schemeClr val="bg1"/>
                </a:solidFill>
              </a:rPr>
              <a:t> пари; </a:t>
            </a:r>
          </a:p>
          <a:p>
            <a:r>
              <a:rPr lang="ru-RU" sz="1400" dirty="0">
                <a:solidFill>
                  <a:schemeClr val="bg1"/>
                </a:solidFill>
              </a:rPr>
              <a:t>М - </a:t>
            </a:r>
            <a:r>
              <a:rPr lang="ru-RU" sz="1400" dirty="0" err="1">
                <a:solidFill>
                  <a:schemeClr val="bg1"/>
                </a:solidFill>
              </a:rPr>
              <a:t>молекулярна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маса</a:t>
            </a:r>
            <a:r>
              <a:rPr lang="ru-RU" sz="1400" dirty="0">
                <a:solidFill>
                  <a:schemeClr val="bg1"/>
                </a:solidFill>
              </a:rPr>
              <a:t> газу </a:t>
            </a:r>
            <a:r>
              <a:rPr lang="ru-RU" sz="1400" dirty="0" err="1">
                <a:solidFill>
                  <a:schemeClr val="bg1"/>
                </a:solidFill>
              </a:rPr>
              <a:t>або</a:t>
            </a:r>
            <a:r>
              <a:rPr lang="ru-RU" sz="1400" dirty="0">
                <a:solidFill>
                  <a:schemeClr val="bg1"/>
                </a:solidFill>
              </a:rPr>
              <a:t> пари; </a:t>
            </a:r>
          </a:p>
          <a:p>
            <a:r>
              <a:rPr lang="ru-RU" sz="1400" dirty="0">
                <a:solidFill>
                  <a:schemeClr val="bg1"/>
                </a:solidFill>
              </a:rPr>
              <a:t>28,9 - </a:t>
            </a:r>
            <a:r>
              <a:rPr lang="ru-RU" sz="1400" dirty="0" err="1">
                <a:solidFill>
                  <a:schemeClr val="bg1"/>
                </a:solidFill>
              </a:rPr>
              <a:t>середня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молекулярна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маса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повітря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</a:p>
          <a:p>
            <a:r>
              <a:rPr lang="ru-RU" sz="1400" i="1" dirty="0">
                <a:solidFill>
                  <a:schemeClr val="bg1"/>
                </a:solidFill>
              </a:rPr>
              <a:t>Температура </a:t>
            </a:r>
            <a:r>
              <a:rPr lang="ru-RU" sz="1400" i="1" dirty="0" err="1">
                <a:solidFill>
                  <a:schemeClr val="bg1"/>
                </a:solidFill>
              </a:rPr>
              <a:t>кипіння</a:t>
            </a:r>
            <a:r>
              <a:rPr lang="ru-RU" sz="1400" i="1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визначає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летючість</a:t>
            </a:r>
            <a:r>
              <a:rPr lang="ru-RU" sz="1400" dirty="0">
                <a:solidFill>
                  <a:schemeClr val="bg1"/>
                </a:solidFill>
              </a:rPr>
              <a:t> ОР, </a:t>
            </a:r>
            <a:r>
              <a:rPr lang="ru-RU" sz="1400" dirty="0" err="1">
                <a:solidFill>
                  <a:schemeClr val="bg1"/>
                </a:solidFill>
              </a:rPr>
              <a:t>стійкість</a:t>
            </a:r>
            <a:r>
              <a:rPr lang="ru-RU" sz="1400" dirty="0">
                <a:solidFill>
                  <a:schemeClr val="bg1"/>
                </a:solidFill>
              </a:rPr>
              <a:t> на </a:t>
            </a:r>
            <a:r>
              <a:rPr lang="ru-RU" sz="1400" dirty="0" err="1">
                <a:solidFill>
                  <a:schemeClr val="bg1"/>
                </a:solidFill>
              </a:rPr>
              <a:t>місцевості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інгаляційну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токсичність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</a:p>
          <a:p>
            <a:r>
              <a:rPr lang="ru-RU" sz="1400" i="1" dirty="0" err="1">
                <a:solidFill>
                  <a:schemeClr val="bg1"/>
                </a:solidFill>
              </a:rPr>
              <a:t>Летючість</a:t>
            </a:r>
            <a:r>
              <a:rPr lang="ru-RU" sz="1400" i="1" dirty="0">
                <a:solidFill>
                  <a:schemeClr val="bg1"/>
                </a:solidFill>
              </a:rPr>
              <a:t> </a:t>
            </a:r>
            <a:r>
              <a:rPr lang="ru-RU" sz="1400" i="1" dirty="0" err="1">
                <a:solidFill>
                  <a:schemeClr val="bg1"/>
                </a:solidFill>
              </a:rPr>
              <a:t>речовини</a:t>
            </a:r>
            <a:r>
              <a:rPr lang="ru-RU" sz="1400" i="1" dirty="0">
                <a:solidFill>
                  <a:schemeClr val="bg1"/>
                </a:solidFill>
              </a:rPr>
              <a:t> </a:t>
            </a:r>
            <a:r>
              <a:rPr lang="ru-RU" sz="1400" dirty="0">
                <a:solidFill>
                  <a:schemeClr val="bg1"/>
                </a:solidFill>
              </a:rPr>
              <a:t>(мг/л </a:t>
            </a:r>
            <a:r>
              <a:rPr lang="ru-RU" sz="1400" dirty="0" err="1">
                <a:solidFill>
                  <a:schemeClr val="bg1"/>
                </a:solidFill>
              </a:rPr>
              <a:t>або</a:t>
            </a:r>
            <a:r>
              <a:rPr lang="ru-RU" sz="1400" dirty="0">
                <a:solidFill>
                  <a:schemeClr val="bg1"/>
                </a:solidFill>
              </a:rPr>
              <a:t> мг/м3) </a:t>
            </a:r>
            <a:r>
              <a:rPr lang="ru-RU" sz="1400" dirty="0" err="1">
                <a:solidFill>
                  <a:schemeClr val="bg1"/>
                </a:solidFill>
              </a:rPr>
              <a:t>виражається</a:t>
            </a:r>
            <a:r>
              <a:rPr lang="ru-RU" sz="1400" dirty="0">
                <a:solidFill>
                  <a:schemeClr val="bg1"/>
                </a:solidFill>
              </a:rPr>
              <a:t> граничною </a:t>
            </a:r>
            <a:r>
              <a:rPr lang="ru-RU" sz="1400" dirty="0" err="1">
                <a:solidFill>
                  <a:schemeClr val="bg1"/>
                </a:solidFill>
              </a:rPr>
              <a:t>концентрацією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насичених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парів</a:t>
            </a:r>
            <a:r>
              <a:rPr lang="ru-RU" sz="1400" dirty="0">
                <a:solidFill>
                  <a:schemeClr val="bg1"/>
                </a:solidFill>
              </a:rPr>
              <a:t> у </a:t>
            </a:r>
            <a:r>
              <a:rPr lang="ru-RU" sz="1400" dirty="0" err="1">
                <a:solidFill>
                  <a:schemeClr val="bg1"/>
                </a:solidFill>
              </a:rPr>
              <a:t>повітрі</a:t>
            </a:r>
            <a:r>
              <a:rPr lang="ru-RU" sz="1400" dirty="0">
                <a:solidFill>
                  <a:schemeClr val="bg1"/>
                </a:solidFill>
              </a:rPr>
              <a:t> при </a:t>
            </a:r>
            <a:r>
              <a:rPr lang="ru-RU" sz="1400" dirty="0" err="1">
                <a:solidFill>
                  <a:schemeClr val="bg1"/>
                </a:solidFill>
              </a:rPr>
              <a:t>даних</a:t>
            </a:r>
            <a:r>
              <a:rPr lang="ru-RU" sz="1400" dirty="0">
                <a:solidFill>
                  <a:schemeClr val="bg1"/>
                </a:solidFill>
              </a:rPr>
              <a:t> атмосферному </a:t>
            </a:r>
            <a:r>
              <a:rPr lang="ru-RU" sz="1400" dirty="0" err="1">
                <a:solidFill>
                  <a:schemeClr val="bg1"/>
                </a:solidFill>
              </a:rPr>
              <a:t>тиску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температурі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</a:p>
          <a:p>
            <a:r>
              <a:rPr lang="ru-RU" sz="1400" dirty="0" err="1">
                <a:solidFill>
                  <a:schemeClr val="bg1"/>
                </a:solidFill>
              </a:rPr>
              <a:t>Відомо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що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рідкі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речовини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що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киплять</a:t>
            </a:r>
            <a:r>
              <a:rPr lang="ru-RU" sz="1400" dirty="0">
                <a:solidFill>
                  <a:schemeClr val="bg1"/>
                </a:solidFill>
              </a:rPr>
              <a:t> при </a:t>
            </a:r>
            <a:r>
              <a:rPr lang="ru-RU" sz="1400" dirty="0" err="1">
                <a:solidFill>
                  <a:schemeClr val="bg1"/>
                </a:solidFill>
              </a:rPr>
              <a:t>низькій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температурі</a:t>
            </a:r>
            <a:r>
              <a:rPr lang="ru-RU" sz="1400" dirty="0">
                <a:solidFill>
                  <a:schemeClr val="bg1"/>
                </a:solidFill>
              </a:rPr>
              <a:t> (до 130°С), </a:t>
            </a:r>
            <a:r>
              <a:rPr lang="ru-RU" sz="1400" dirty="0" err="1">
                <a:solidFill>
                  <a:schemeClr val="bg1"/>
                </a:solidFill>
              </a:rPr>
              <a:t>мають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високу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летючість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і</a:t>
            </a:r>
            <a:r>
              <a:rPr lang="ru-RU" sz="1400" dirty="0">
                <a:solidFill>
                  <a:schemeClr val="bg1"/>
                </a:solidFill>
              </a:rPr>
              <a:t> за </a:t>
            </a:r>
            <a:r>
              <a:rPr lang="ru-RU" sz="1400" dirty="0" err="1">
                <a:solidFill>
                  <a:schemeClr val="bg1"/>
                </a:solidFill>
              </a:rPr>
              <a:t>рахунок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великої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швидкості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випаровування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можуть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створювати</a:t>
            </a:r>
            <a:r>
              <a:rPr lang="ru-RU" sz="1400" dirty="0">
                <a:solidFill>
                  <a:schemeClr val="bg1"/>
                </a:solidFill>
              </a:rPr>
              <a:t> в </a:t>
            </a:r>
            <a:r>
              <a:rPr lang="ru-RU" sz="1400" dirty="0" err="1">
                <a:solidFill>
                  <a:schemeClr val="bg1"/>
                </a:solidFill>
              </a:rPr>
              <a:t>повітрі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дуже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високі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концентрації</a:t>
            </a:r>
            <a:r>
              <a:rPr lang="ru-RU" sz="1400" dirty="0">
                <a:solidFill>
                  <a:schemeClr val="bg1"/>
                </a:solidFill>
              </a:rPr>
              <a:t> ОР, </a:t>
            </a:r>
            <a:r>
              <a:rPr lang="ru-RU" sz="1400" dirty="0" err="1">
                <a:solidFill>
                  <a:schemeClr val="bg1"/>
                </a:solidFill>
              </a:rPr>
              <a:t>які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розповсюджуються</a:t>
            </a:r>
            <a:r>
              <a:rPr lang="ru-RU" sz="1400" dirty="0">
                <a:solidFill>
                  <a:schemeClr val="bg1"/>
                </a:solidFill>
              </a:rPr>
              <a:t> на </a:t>
            </a:r>
            <a:r>
              <a:rPr lang="ru-RU" sz="1400" dirty="0" err="1">
                <a:solidFill>
                  <a:schemeClr val="bg1"/>
                </a:solidFill>
              </a:rPr>
              <a:t>значні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відстані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але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на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нетривалий</a:t>
            </a:r>
            <a:r>
              <a:rPr lang="ru-RU" sz="1400" dirty="0">
                <a:solidFill>
                  <a:schemeClr val="bg1"/>
                </a:solidFill>
              </a:rPr>
              <a:t> час. ОР </a:t>
            </a:r>
            <a:r>
              <a:rPr lang="ru-RU" sz="1400" dirty="0" err="1">
                <a:solidFill>
                  <a:schemeClr val="bg1"/>
                </a:solidFill>
              </a:rPr>
              <a:t>з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високою</a:t>
            </a:r>
            <a:r>
              <a:rPr lang="ru-RU" sz="1400" dirty="0">
                <a:solidFill>
                  <a:schemeClr val="bg1"/>
                </a:solidFill>
              </a:rPr>
              <a:t> температурою </a:t>
            </a:r>
            <a:r>
              <a:rPr lang="ru-RU" sz="1400" dirty="0" err="1">
                <a:solidFill>
                  <a:schemeClr val="bg1"/>
                </a:solidFill>
              </a:rPr>
              <a:t>кипіння</a:t>
            </a:r>
            <a:r>
              <a:rPr lang="ru-RU" sz="1400" dirty="0">
                <a:solidFill>
                  <a:schemeClr val="bg1"/>
                </a:solidFill>
              </a:rPr>
              <a:t> (</a:t>
            </a:r>
            <a:r>
              <a:rPr lang="ru-RU" sz="1400" dirty="0" err="1">
                <a:solidFill>
                  <a:schemeClr val="bg1"/>
                </a:solidFill>
              </a:rPr>
              <a:t>понад</a:t>
            </a:r>
            <a:r>
              <a:rPr lang="ru-RU" sz="1400" dirty="0">
                <a:solidFill>
                  <a:schemeClr val="bg1"/>
                </a:solidFill>
              </a:rPr>
              <a:t> 150-200°С), </a:t>
            </a:r>
            <a:r>
              <a:rPr lang="ru-RU" sz="1400" dirty="0" err="1">
                <a:solidFill>
                  <a:schemeClr val="bg1"/>
                </a:solidFill>
              </a:rPr>
              <a:t>але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з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меншою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летючість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більш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низькою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швидкістю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випаровування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створюють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високі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концентрації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протягом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тривалого</a:t>
            </a:r>
            <a:r>
              <a:rPr lang="ru-RU" sz="1400" dirty="0">
                <a:solidFill>
                  <a:schemeClr val="bg1"/>
                </a:solidFill>
              </a:rPr>
              <a:t> часу, </a:t>
            </a:r>
            <a:r>
              <a:rPr lang="ru-RU" sz="1400" dirty="0" err="1">
                <a:solidFill>
                  <a:schemeClr val="bg1"/>
                </a:solidFill>
              </a:rPr>
              <a:t>але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глибина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розповсюдження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отруйної</a:t>
            </a:r>
            <a:r>
              <a:rPr lang="ru-RU" sz="1400" dirty="0">
                <a:solidFill>
                  <a:schemeClr val="bg1"/>
                </a:solidFill>
              </a:rPr>
              <a:t> хмари </a:t>
            </a:r>
            <a:r>
              <a:rPr lang="ru-RU" sz="1400" dirty="0" err="1">
                <a:solidFill>
                  <a:schemeClr val="bg1"/>
                </a:solidFill>
              </a:rPr>
              <a:t>значно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менша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</a:p>
          <a:p>
            <a:r>
              <a:rPr lang="ru-RU" sz="1400" dirty="0" err="1">
                <a:solidFill>
                  <a:schemeClr val="bg1"/>
                </a:solidFill>
              </a:rPr>
              <a:t>Тверді</a:t>
            </a:r>
            <a:r>
              <a:rPr lang="ru-RU" sz="1400" dirty="0">
                <a:solidFill>
                  <a:schemeClr val="bg1"/>
                </a:solidFill>
              </a:rPr>
              <a:t> ОР </a:t>
            </a:r>
            <a:r>
              <a:rPr lang="ru-RU" sz="1400" dirty="0" err="1">
                <a:solidFill>
                  <a:schemeClr val="bg1"/>
                </a:solidFill>
              </a:rPr>
              <a:t>мають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високу</a:t>
            </a:r>
            <a:r>
              <a:rPr lang="ru-RU" sz="1400" dirty="0">
                <a:solidFill>
                  <a:schemeClr val="bg1"/>
                </a:solidFill>
              </a:rPr>
              <a:t> температуру </a:t>
            </a:r>
            <a:r>
              <a:rPr lang="ru-RU" sz="1400" dirty="0" err="1">
                <a:solidFill>
                  <a:schemeClr val="bg1"/>
                </a:solidFill>
              </a:rPr>
              <a:t>кипіння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низьку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летючість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і</a:t>
            </a:r>
            <a:r>
              <a:rPr lang="ru-RU" sz="1400" dirty="0">
                <a:solidFill>
                  <a:schemeClr val="bg1"/>
                </a:solidFill>
              </a:rPr>
              <a:t> тому </a:t>
            </a:r>
            <a:r>
              <a:rPr lang="ru-RU" sz="1400" dirty="0" err="1">
                <a:solidFill>
                  <a:schemeClr val="bg1"/>
                </a:solidFill>
              </a:rPr>
              <a:t>більш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небезпечні</a:t>
            </a:r>
            <a:r>
              <a:rPr lang="ru-RU" sz="1400" dirty="0">
                <a:solidFill>
                  <a:schemeClr val="bg1"/>
                </a:solidFill>
              </a:rPr>
              <a:t> (в </a:t>
            </a:r>
            <a:r>
              <a:rPr lang="ru-RU" sz="1400" dirty="0" err="1">
                <a:solidFill>
                  <a:schemeClr val="bg1"/>
                </a:solidFill>
              </a:rPr>
              <a:t>разі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їх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горючості</a:t>
            </a:r>
            <a:r>
              <a:rPr lang="ru-RU" sz="1400" dirty="0">
                <a:solidFill>
                  <a:schemeClr val="bg1"/>
                </a:solidFill>
              </a:rPr>
              <a:t>) при </a:t>
            </a:r>
            <a:r>
              <a:rPr lang="ru-RU" sz="1400" dirty="0" err="1">
                <a:solidFill>
                  <a:schemeClr val="bg1"/>
                </a:solidFill>
              </a:rPr>
              <a:t>загорянні</a:t>
            </a:r>
            <a:r>
              <a:rPr lang="ru-RU" sz="1400" dirty="0">
                <a:solidFill>
                  <a:schemeClr val="bg1"/>
                </a:solidFill>
              </a:rPr>
              <a:t> (</a:t>
            </a:r>
            <a:r>
              <a:rPr lang="ru-RU" sz="1400" dirty="0" err="1">
                <a:solidFill>
                  <a:schemeClr val="bg1"/>
                </a:solidFill>
              </a:rPr>
              <a:t>дим</a:t>
            </a:r>
            <a:r>
              <a:rPr lang="ru-RU" sz="1400" dirty="0">
                <a:solidFill>
                  <a:schemeClr val="bg1"/>
                </a:solidFill>
              </a:rPr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79512" y="430257"/>
            <a:ext cx="896448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Температура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плавлення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дозволяє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судити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небезпеку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залежності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температури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навколишнього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середовища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пори року).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температура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кипіння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ОР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низька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то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літній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створюються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умови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благоприємні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утворення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небезпечної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зараження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температурі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плавлення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ОР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0°С в зимовий час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небезпека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зменшується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Взаємодія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токсиканту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молекулами-мішенями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підчиняється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самим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закономірностям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будь-яка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хімічна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отже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багато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залежить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хімічних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властивостей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Багато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високотоксичних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з'єднання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досить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інертні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хімічному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відношенні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молекули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Сила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міжмолекулярної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взаємодії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токсикантом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біологічною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молекулою-мішенню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 правило, локально;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утворений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слабкий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здатний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дисоціації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Вивільнена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токсикантом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біомішень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відновлює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початкові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властивості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подібних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випадках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досить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елімінувати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зв’язану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частину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токсиканту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щоб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зрушити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хімічну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рівновагу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сторону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руйнування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комплексу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токсикант-мішень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самим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усунути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отрути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Іноді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токсикантом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молекулою-мішенню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утворюються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міцні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Зруйнувати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комплекс часом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тільки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допомогою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засобів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утворюють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отрутою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міцніші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менш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руйнівні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біологічні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властивості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субстрату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комплекси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Зокрема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для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відновлення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ацетилхолінестерази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інгібованої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фосфорорганічними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сполуками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застосовують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оксимів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вступають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взаємодію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токсикантами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викликають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самим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дефосфорилювання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активного центру ферменту.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токсичність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хімічних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крім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наведених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вище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фактори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96752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chemeClr val="bg1"/>
                </a:solidFill>
              </a:rPr>
              <a:t>Коергізм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ксенобіотиків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У </a:t>
            </a:r>
            <a:r>
              <a:rPr lang="ru-RU" dirty="0" err="1">
                <a:solidFill>
                  <a:schemeClr val="bg1"/>
                </a:solidFill>
              </a:rPr>
              <a:t>реальних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умовах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людина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тварини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нерідко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піддаються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впливу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кількох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речовин</a:t>
            </a:r>
            <a:r>
              <a:rPr lang="ru-RU" dirty="0">
                <a:solidFill>
                  <a:schemeClr val="bg1"/>
                </a:solidFill>
              </a:rPr>
              <a:t>. При </a:t>
            </a:r>
            <a:r>
              <a:rPr lang="ru-RU" dirty="0" err="1">
                <a:solidFill>
                  <a:schemeClr val="bg1"/>
                </a:solidFill>
              </a:rPr>
              <a:t>цьому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більшість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сполук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діючи</a:t>
            </a:r>
            <a:r>
              <a:rPr lang="ru-RU" dirty="0">
                <a:solidFill>
                  <a:schemeClr val="bg1"/>
                </a:solidFill>
              </a:rPr>
              <a:t> в </a:t>
            </a:r>
            <a:r>
              <a:rPr lang="ru-RU" dirty="0" err="1">
                <a:solidFill>
                  <a:schemeClr val="bg1"/>
                </a:solidFill>
              </a:rPr>
              <a:t>достатній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дозі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змінюють</a:t>
            </a:r>
            <a:r>
              <a:rPr lang="ru-RU" dirty="0">
                <a:solidFill>
                  <a:schemeClr val="bg1"/>
                </a:solidFill>
              </a:rPr>
              <a:t> стан </a:t>
            </a:r>
            <a:r>
              <a:rPr lang="ru-RU" dirty="0" err="1">
                <a:solidFill>
                  <a:schemeClr val="bg1"/>
                </a:solidFill>
              </a:rPr>
              <a:t>організму</a:t>
            </a:r>
            <a:r>
              <a:rPr lang="ru-RU" dirty="0">
                <a:solidFill>
                  <a:schemeClr val="bg1"/>
                </a:solidFill>
              </a:rPr>
              <a:t> так, </a:t>
            </a:r>
            <a:r>
              <a:rPr lang="ru-RU" dirty="0" err="1">
                <a:solidFill>
                  <a:schemeClr val="bg1"/>
                </a:solidFill>
              </a:rPr>
              <a:t>що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наступний</a:t>
            </a:r>
            <a:r>
              <a:rPr lang="ru-RU" dirty="0">
                <a:solidFill>
                  <a:schemeClr val="bg1"/>
                </a:solidFill>
              </a:rPr>
              <a:t> контакт </a:t>
            </a:r>
            <a:r>
              <a:rPr lang="ru-RU" dirty="0" err="1">
                <a:solidFill>
                  <a:schemeClr val="bg1"/>
                </a:solidFill>
              </a:rPr>
              <a:t>з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іншими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ксенобіотиками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призводить</a:t>
            </a:r>
            <a:r>
              <a:rPr lang="ru-RU" dirty="0">
                <a:solidFill>
                  <a:schemeClr val="bg1"/>
                </a:solidFill>
              </a:rPr>
              <a:t> до </a:t>
            </a:r>
            <a:r>
              <a:rPr lang="ru-RU" dirty="0" err="1">
                <a:solidFill>
                  <a:schemeClr val="bg1"/>
                </a:solidFill>
              </a:rPr>
              <a:t>формування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ефектів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що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якісно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кількісно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відрізняються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від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спричинених</a:t>
            </a:r>
            <a:r>
              <a:rPr lang="ru-RU" dirty="0">
                <a:solidFill>
                  <a:schemeClr val="bg1"/>
                </a:solidFill>
              </a:rPr>
              <a:t> ними </a:t>
            </a:r>
            <a:r>
              <a:rPr lang="ru-RU" dirty="0" err="1">
                <a:solidFill>
                  <a:schemeClr val="bg1"/>
                </a:solidFill>
              </a:rPr>
              <a:t>спочатку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Наприклад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тільки</a:t>
            </a:r>
            <a:r>
              <a:rPr lang="ru-RU" dirty="0">
                <a:solidFill>
                  <a:schemeClr val="bg1"/>
                </a:solidFill>
              </a:rPr>
              <a:t> один </a:t>
            </a:r>
            <a:r>
              <a:rPr lang="ru-RU" dirty="0" err="1">
                <a:solidFill>
                  <a:schemeClr val="bg1"/>
                </a:solidFill>
              </a:rPr>
              <a:t>повторний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прийом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хлорорганічного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інсектициду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алдрину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мишами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призводить</a:t>
            </a:r>
            <a:r>
              <a:rPr lang="ru-RU" dirty="0">
                <a:solidFill>
                  <a:schemeClr val="bg1"/>
                </a:solidFill>
              </a:rPr>
              <a:t> до </a:t>
            </a:r>
            <a:r>
              <a:rPr lang="ru-RU" dirty="0" err="1">
                <a:solidFill>
                  <a:schemeClr val="bg1"/>
                </a:solidFill>
              </a:rPr>
              <a:t>істотної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зміни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їх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чутливості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фосфорорганічних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інсектицидів</a:t>
            </a:r>
            <a:r>
              <a:rPr lang="ru-RU" dirty="0">
                <a:solidFill>
                  <a:schemeClr val="bg1"/>
                </a:solidFill>
              </a:rPr>
              <a:t>. </a:t>
            </a:r>
          </a:p>
          <a:p>
            <a:r>
              <a:rPr lang="ru-RU" dirty="0">
                <a:solidFill>
                  <a:schemeClr val="bg1"/>
                </a:solidFill>
              </a:rPr>
              <a:t>Для </a:t>
            </a:r>
            <a:r>
              <a:rPr lang="ru-RU" dirty="0" err="1">
                <a:solidFill>
                  <a:schemeClr val="bg1"/>
                </a:solidFill>
              </a:rPr>
              <a:t>позначення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всіх</a:t>
            </a:r>
            <a:r>
              <a:rPr lang="ru-RU" dirty="0">
                <a:solidFill>
                  <a:schemeClr val="bg1"/>
                </a:solidFill>
              </a:rPr>
              <a:t> форм </a:t>
            </a:r>
            <a:r>
              <a:rPr lang="ru-RU" dirty="0" err="1">
                <a:solidFill>
                  <a:schemeClr val="bg1"/>
                </a:solidFill>
              </a:rPr>
              <a:t>ефектів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що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розвиваються</a:t>
            </a:r>
            <a:r>
              <a:rPr lang="ru-RU" dirty="0">
                <a:solidFill>
                  <a:schemeClr val="bg1"/>
                </a:solidFill>
              </a:rPr>
              <a:t> при </a:t>
            </a:r>
            <a:r>
              <a:rPr lang="ru-RU" dirty="0" err="1">
                <a:solidFill>
                  <a:schemeClr val="bg1"/>
                </a:solidFill>
              </a:rPr>
              <a:t>спільній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дії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хімічних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речовин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незалежно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від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їх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будови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 виду </a:t>
            </a:r>
            <a:r>
              <a:rPr lang="ru-RU" dirty="0" err="1">
                <a:solidFill>
                  <a:schemeClr val="bg1"/>
                </a:solidFill>
              </a:rPr>
              <a:t>біологічної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системи</a:t>
            </a:r>
            <a:r>
              <a:rPr lang="ru-RU" dirty="0">
                <a:solidFill>
                  <a:schemeClr val="bg1"/>
                </a:solidFill>
              </a:rPr>
              <a:t> на яку </a:t>
            </a:r>
            <a:r>
              <a:rPr lang="ru-RU" dirty="0" err="1">
                <a:solidFill>
                  <a:schemeClr val="bg1"/>
                </a:solidFill>
              </a:rPr>
              <a:t>впливають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використовують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термін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коергізм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Прояв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коергізму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можливий</a:t>
            </a:r>
            <a:r>
              <a:rPr lang="ru-RU" dirty="0">
                <a:solidFill>
                  <a:schemeClr val="bg1"/>
                </a:solidFill>
              </a:rPr>
              <a:t> як </a:t>
            </a:r>
            <a:r>
              <a:rPr lang="ru-RU" dirty="0" err="1">
                <a:solidFill>
                  <a:schemeClr val="bg1"/>
                </a:solidFill>
              </a:rPr>
              <a:t>внаслідок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одномоментної</a:t>
            </a:r>
            <a:r>
              <a:rPr lang="ru-RU" dirty="0">
                <a:solidFill>
                  <a:schemeClr val="bg1"/>
                </a:solidFill>
              </a:rPr>
              <a:t> (</a:t>
            </a:r>
            <a:r>
              <a:rPr lang="ru-RU" dirty="0" err="1">
                <a:solidFill>
                  <a:schemeClr val="bg1"/>
                </a:solidFill>
              </a:rPr>
              <a:t>комбінації</a:t>
            </a:r>
            <a:r>
              <a:rPr lang="ru-RU" dirty="0">
                <a:solidFill>
                  <a:schemeClr val="bg1"/>
                </a:solidFill>
              </a:rPr>
              <a:t>), так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послідовної</a:t>
            </a:r>
            <a:r>
              <a:rPr lang="ru-RU" dirty="0">
                <a:solidFill>
                  <a:schemeClr val="bg1"/>
                </a:solidFill>
              </a:rPr>
              <a:t> (</a:t>
            </a:r>
            <a:r>
              <a:rPr lang="ru-RU" dirty="0" err="1">
                <a:solidFill>
                  <a:schemeClr val="bg1"/>
                </a:solidFill>
              </a:rPr>
              <a:t>сукцесія</a:t>
            </a:r>
            <a:r>
              <a:rPr lang="ru-RU" dirty="0">
                <a:solidFill>
                  <a:schemeClr val="bg1"/>
                </a:solidFill>
              </a:rPr>
              <a:t>) </a:t>
            </a:r>
            <a:r>
              <a:rPr lang="ru-RU" dirty="0" err="1">
                <a:solidFill>
                  <a:schemeClr val="bg1"/>
                </a:solidFill>
              </a:rPr>
              <a:t>дії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речовин</a:t>
            </a:r>
            <a:r>
              <a:rPr lang="ru-RU" dirty="0">
                <a:solidFill>
                  <a:schemeClr val="bg1"/>
                </a:solidFill>
              </a:rPr>
              <a:t>. </a:t>
            </a:r>
          </a:p>
          <a:p>
            <a:r>
              <a:rPr lang="ru-RU" dirty="0" err="1">
                <a:solidFill>
                  <a:schemeClr val="bg1"/>
                </a:solidFill>
              </a:rPr>
              <a:t>Прояв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коергізму</a:t>
            </a:r>
            <a:r>
              <a:rPr lang="ru-RU" dirty="0">
                <a:solidFill>
                  <a:schemeClr val="bg1"/>
                </a:solidFill>
              </a:rPr>
              <a:t> за </a:t>
            </a:r>
            <a:r>
              <a:rPr lang="ru-RU" dirty="0" err="1">
                <a:solidFill>
                  <a:schemeClr val="bg1"/>
                </a:solidFill>
              </a:rPr>
              <a:t>показниками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якості</a:t>
            </a:r>
            <a:r>
              <a:rPr lang="ru-RU" dirty="0">
                <a:solidFill>
                  <a:schemeClr val="bg1"/>
                </a:solidFill>
              </a:rPr>
              <a:t> та </a:t>
            </a:r>
            <a:r>
              <a:rPr lang="ru-RU" dirty="0" err="1">
                <a:solidFill>
                  <a:schemeClr val="bg1"/>
                </a:solidFill>
              </a:rPr>
              <a:t>інтенсивності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токсичних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ефектів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речовин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що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розвиваються</a:t>
            </a:r>
            <a:r>
              <a:rPr lang="ru-RU" dirty="0">
                <a:solidFill>
                  <a:schemeClr val="bg1"/>
                </a:solidFill>
              </a:rPr>
              <a:t>, А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 В </a:t>
            </a:r>
            <a:r>
              <a:rPr lang="ru-RU" dirty="0" err="1">
                <a:solidFill>
                  <a:schemeClr val="bg1"/>
                </a:solidFill>
              </a:rPr>
              <a:t>можна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представити</a:t>
            </a:r>
            <a:r>
              <a:rPr lang="ru-RU" dirty="0">
                <a:solidFill>
                  <a:schemeClr val="bg1"/>
                </a:solidFill>
              </a:rPr>
              <a:t> у </a:t>
            </a:r>
            <a:r>
              <a:rPr lang="ru-RU" dirty="0" err="1">
                <a:solidFill>
                  <a:schemeClr val="bg1"/>
                </a:solidFill>
              </a:rPr>
              <a:t>формі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трьох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основних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типів</a:t>
            </a:r>
            <a:r>
              <a:rPr lang="ru-RU" dirty="0">
                <a:solidFill>
                  <a:schemeClr val="bg1"/>
                </a:solidFill>
              </a:rPr>
              <a:t>: </a:t>
            </a:r>
            <a:r>
              <a:rPr lang="ru-RU" dirty="0" err="1">
                <a:solidFill>
                  <a:schemeClr val="bg1"/>
                </a:solidFill>
              </a:rPr>
              <a:t>адитивний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синергізм</a:t>
            </a:r>
            <a:r>
              <a:rPr lang="ru-RU" dirty="0">
                <a:solidFill>
                  <a:schemeClr val="bg1"/>
                </a:solidFill>
              </a:rPr>
              <a:t> (</a:t>
            </a:r>
            <a:r>
              <a:rPr lang="ru-RU" dirty="0" err="1">
                <a:solidFill>
                  <a:schemeClr val="bg1"/>
                </a:solidFill>
              </a:rPr>
              <a:t>сумація</a:t>
            </a:r>
            <a:r>
              <a:rPr lang="ru-RU" dirty="0">
                <a:solidFill>
                  <a:schemeClr val="bg1"/>
                </a:solidFill>
              </a:rPr>
              <a:t>), </a:t>
            </a:r>
            <a:r>
              <a:rPr lang="ru-RU" dirty="0" err="1">
                <a:solidFill>
                  <a:schemeClr val="bg1"/>
                </a:solidFill>
              </a:rPr>
              <a:t>потенціюючий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синергізм</a:t>
            </a:r>
            <a:r>
              <a:rPr lang="ru-RU" dirty="0">
                <a:solidFill>
                  <a:schemeClr val="bg1"/>
                </a:solidFill>
              </a:rPr>
              <a:t> (</a:t>
            </a:r>
            <a:r>
              <a:rPr lang="ru-RU" dirty="0" err="1">
                <a:solidFill>
                  <a:schemeClr val="bg1"/>
                </a:solidFill>
              </a:rPr>
              <a:t>потенціювання</a:t>
            </a:r>
            <a:r>
              <a:rPr lang="ru-RU" dirty="0">
                <a:solidFill>
                  <a:schemeClr val="bg1"/>
                </a:solidFill>
              </a:rPr>
              <a:t>), </a:t>
            </a:r>
            <a:r>
              <a:rPr lang="ru-RU" dirty="0" err="1">
                <a:solidFill>
                  <a:schemeClr val="bg1"/>
                </a:solidFill>
              </a:rPr>
              <a:t>антагонізм</a:t>
            </a:r>
            <a:r>
              <a:rPr lang="ru-RU" dirty="0">
                <a:solidFill>
                  <a:schemeClr val="bg1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404664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Токсикокінетичні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механізми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коергізму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Концентрація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тканинах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пропорційна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вмісту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співвідношенням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швидкостей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надходження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відтоку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токсикокінетику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кількома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способами: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Змінювати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абсорбцію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внаслідок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модифікації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проникності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біологічних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бар'єрів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тканини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Вступати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хімічну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фізико-хімічну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взаємодію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призведе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концентрації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кожного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реагентів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внутрішньому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середовищі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ряду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антидотів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засноване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принципі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Витісняти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транспортними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білками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плазми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збільшувати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вміст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токсиканту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біосередовищах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витіснення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дікумарола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фенілбутазоном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Змінювати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швидкість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характер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елімінації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шляхом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біотрансформацію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індукція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мікросомальних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ферментів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призначення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сечогінних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засобів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Деякі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ксенобіотики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можуть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збільшувати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ферментів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беруть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участь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біотрансформації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чужорідних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з'єднань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тобто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виступати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ролі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індукторів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Як правило, до числа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індукторів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відносяться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будовою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розчинні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переважно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ліпідах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великий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період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напіввиведеня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Наприклад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етанол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уповільнює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біоперетворення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метанолу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організмі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дозволяє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використовувати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антидот метанолу.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476672"/>
            <a:ext cx="91440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Токсикодинамічні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механізми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коергізму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До них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відносяться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взаємодії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рецепторів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Коергізм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реалізовуватися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наступними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способами: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один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той же рецептор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біологічно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макромолекули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коли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беруть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участь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взаємодії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виступають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агоністів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конкурентних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антагоністів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ділянки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одного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того ж рецептора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біологічно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молекули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беруть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участь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взаємодії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виступають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агоністів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неконкурентних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антагоністів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токсиканти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рецепторні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посилюють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ефект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боку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біологічної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клітини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тканини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органу,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цілому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то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говорять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функціональний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фізіологічний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синергізм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ефект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послаблюється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функціональний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фізіологічний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антагонізм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Токсикологічне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значення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коергізма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виробництві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побуті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природі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 правило,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велика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кількість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хімічних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Практично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ніколи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ефект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поєднаної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простою сумою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ефектів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суттєво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ускладнює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нормування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хімічного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гранично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допустимої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концентрації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(ГДК)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т.д.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Коергізм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одна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причин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невизначеності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суджень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оцінці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ризику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дією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шкідливих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чинників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популяцію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екосистему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Коергізм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лежить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розробки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антидотних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засобів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терапії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отруєнь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засобів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ефективних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інтоксикації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тією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можуть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виступати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лише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хімічні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сполуки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володіють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антагоністичними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відносинами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токсикантом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371443"/>
            <a:ext cx="778720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Взаємодія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токсиканту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продуктів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перетворення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організмі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структурними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елементами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біосистем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лежить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токсичного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розвивається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називається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механізмом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токсичної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дії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Взаємодія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здійснюється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шляхом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фізико-хімічних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хімічних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Токсичний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фізико-хімічних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 правило,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обумовлений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розчиненням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токсиканту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водному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ліпідному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середовищі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клітин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тканин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При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змінюються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фізико-хімічні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властивості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середовища-розчинника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показник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кислотності-pH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в'язкість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електропровідність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сила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міжмолекулярних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взаємодій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причому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строга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залежність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якості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ефекту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розвивається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хімічних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властивостей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токсиканту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встановлена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компонент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біологічної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токсикант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вступає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хімічну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взаємодію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називається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рецептором,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мішенню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692696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chemeClr val="bg1"/>
                </a:solidFill>
              </a:rPr>
              <a:t>Рецептори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токсичності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b="1" dirty="0">
                <a:solidFill>
                  <a:schemeClr val="bg1"/>
                </a:solidFill>
              </a:rPr>
              <a:t>Рецептор </a:t>
            </a:r>
            <a:r>
              <a:rPr lang="ru-RU" dirty="0" err="1">
                <a:solidFill>
                  <a:schemeClr val="bg1"/>
                </a:solidFill>
              </a:rPr>
              <a:t>трактується</a:t>
            </a:r>
            <a:r>
              <a:rPr lang="ru-RU" dirty="0">
                <a:solidFill>
                  <a:schemeClr val="bg1"/>
                </a:solidFill>
              </a:rPr>
              <a:t> як </a:t>
            </a:r>
            <a:r>
              <a:rPr lang="ru-RU" dirty="0" err="1">
                <a:solidFill>
                  <a:schemeClr val="bg1"/>
                </a:solidFill>
              </a:rPr>
              <a:t>місце</a:t>
            </a:r>
            <a:r>
              <a:rPr lang="ru-RU" dirty="0">
                <a:solidFill>
                  <a:schemeClr val="bg1"/>
                </a:solidFill>
              </a:rPr>
              <a:t> конкретного </a:t>
            </a:r>
            <a:r>
              <a:rPr lang="ru-RU" dirty="0" err="1">
                <a:solidFill>
                  <a:schemeClr val="bg1"/>
                </a:solidFill>
              </a:rPr>
              <a:t>застосування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реалізації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токсичної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дії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хімічної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речовини</a:t>
            </a:r>
            <a:r>
              <a:rPr lang="ru-RU" dirty="0">
                <a:solidFill>
                  <a:schemeClr val="bg1"/>
                </a:solidFill>
              </a:rPr>
              <a:t>. Сам </a:t>
            </a:r>
            <a:r>
              <a:rPr lang="ru-RU" dirty="0" err="1">
                <a:solidFill>
                  <a:schemeClr val="bg1"/>
                </a:solidFill>
              </a:rPr>
              <a:t>термін</a:t>
            </a:r>
            <a:r>
              <a:rPr lang="ru-RU" dirty="0">
                <a:solidFill>
                  <a:schemeClr val="bg1"/>
                </a:solidFill>
              </a:rPr>
              <a:t> «рецептор» в </a:t>
            </a:r>
            <a:r>
              <a:rPr lang="ru-RU" dirty="0" err="1">
                <a:solidFill>
                  <a:schemeClr val="bg1"/>
                </a:solidFill>
              </a:rPr>
              <a:t>токсикологічному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розумінні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був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запропонований</a:t>
            </a:r>
            <a:r>
              <a:rPr lang="ru-RU" dirty="0">
                <a:solidFill>
                  <a:schemeClr val="bg1"/>
                </a:solidFill>
              </a:rPr>
              <a:t> на початку XX ст. </a:t>
            </a:r>
            <a:r>
              <a:rPr lang="ru-RU" dirty="0" err="1">
                <a:solidFill>
                  <a:schemeClr val="bg1"/>
                </a:solidFill>
              </a:rPr>
              <a:t>відомим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німецьким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вченим</a:t>
            </a:r>
            <a:r>
              <a:rPr lang="ru-RU" dirty="0">
                <a:solidFill>
                  <a:schemeClr val="bg1"/>
                </a:solidFill>
              </a:rPr>
              <a:t> П. </a:t>
            </a:r>
            <a:r>
              <a:rPr lang="ru-RU" dirty="0" err="1">
                <a:solidFill>
                  <a:schemeClr val="bg1"/>
                </a:solidFill>
              </a:rPr>
              <a:t>Ерліхом</a:t>
            </a:r>
            <a:r>
              <a:rPr lang="ru-RU" dirty="0">
                <a:solidFill>
                  <a:schemeClr val="bg1"/>
                </a:solidFill>
              </a:rPr>
              <a:t> (1854-1915). Дане </a:t>
            </a:r>
            <a:r>
              <a:rPr lang="ru-RU" dirty="0" err="1">
                <a:solidFill>
                  <a:schemeClr val="bg1"/>
                </a:solidFill>
              </a:rPr>
              <a:t>визначення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отримало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обґрунтування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після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наукових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досліджень</a:t>
            </a:r>
            <a:r>
              <a:rPr lang="ru-RU" dirty="0">
                <a:solidFill>
                  <a:schemeClr val="bg1"/>
                </a:solidFill>
              </a:rPr>
              <a:t> Кларка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Аріенса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які</a:t>
            </a:r>
            <a:r>
              <a:rPr lang="ru-RU" dirty="0">
                <a:solidFill>
                  <a:schemeClr val="bg1"/>
                </a:solidFill>
              </a:rPr>
              <a:t> показали, </a:t>
            </a:r>
            <a:r>
              <a:rPr lang="ru-RU" dirty="0" err="1">
                <a:solidFill>
                  <a:schemeClr val="bg1"/>
                </a:solidFill>
              </a:rPr>
              <a:t>що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між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чужорідними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речовинами</a:t>
            </a:r>
            <a:r>
              <a:rPr lang="ru-RU" dirty="0">
                <a:solidFill>
                  <a:schemeClr val="bg1"/>
                </a:solidFill>
              </a:rPr>
              <a:t> та </a:t>
            </a:r>
            <a:r>
              <a:rPr lang="ru-RU" dirty="0" err="1">
                <a:solidFill>
                  <a:schemeClr val="bg1"/>
                </a:solidFill>
              </a:rPr>
              <a:t>їх</a:t>
            </a:r>
            <a:r>
              <a:rPr lang="ru-RU" dirty="0">
                <a:solidFill>
                  <a:schemeClr val="bg1"/>
                </a:solidFill>
              </a:rPr>
              <a:t> рецепторами </a:t>
            </a:r>
            <a:r>
              <a:rPr lang="ru-RU" dirty="0" err="1">
                <a:solidFill>
                  <a:schemeClr val="bg1"/>
                </a:solidFill>
              </a:rPr>
              <a:t>виникає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зв'язок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ймовірно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аналогічний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взаємодії</a:t>
            </a:r>
            <a:r>
              <a:rPr lang="ru-RU" dirty="0">
                <a:solidFill>
                  <a:schemeClr val="bg1"/>
                </a:solidFill>
              </a:rPr>
              <a:t> субстрату </a:t>
            </a:r>
            <a:r>
              <a:rPr lang="ru-RU" dirty="0" err="1">
                <a:solidFill>
                  <a:schemeClr val="bg1"/>
                </a:solidFill>
              </a:rPr>
              <a:t>зі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специфічним</a:t>
            </a:r>
            <a:r>
              <a:rPr lang="ru-RU" dirty="0">
                <a:solidFill>
                  <a:schemeClr val="bg1"/>
                </a:solidFill>
              </a:rPr>
              <a:t> ферментом. </a:t>
            </a:r>
            <a:r>
              <a:rPr lang="ru-RU" dirty="0" err="1">
                <a:solidFill>
                  <a:schemeClr val="bg1"/>
                </a:solidFill>
              </a:rPr>
              <a:t>Виявилося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що</a:t>
            </a:r>
            <a:r>
              <a:rPr lang="ru-RU" dirty="0">
                <a:solidFill>
                  <a:schemeClr val="bg1"/>
                </a:solidFill>
              </a:rPr>
              <a:t> в </a:t>
            </a:r>
            <a:r>
              <a:rPr lang="ru-RU" dirty="0" err="1">
                <a:solidFill>
                  <a:schemeClr val="bg1"/>
                </a:solidFill>
              </a:rPr>
              <a:t>багатьох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випадках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рецептори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представляють</a:t>
            </a:r>
            <a:r>
              <a:rPr lang="ru-RU" dirty="0">
                <a:solidFill>
                  <a:schemeClr val="bg1"/>
                </a:solidFill>
              </a:rPr>
              <a:t> собою </a:t>
            </a:r>
            <a:r>
              <a:rPr lang="ru-RU" dirty="0" err="1">
                <a:solidFill>
                  <a:schemeClr val="bg1"/>
                </a:solidFill>
              </a:rPr>
              <a:t>ферменти</a:t>
            </a:r>
            <a:r>
              <a:rPr lang="ru-RU" dirty="0">
                <a:solidFill>
                  <a:schemeClr val="bg1"/>
                </a:solidFill>
              </a:rPr>
              <a:t>. Так, </a:t>
            </a:r>
            <a:r>
              <a:rPr lang="ru-RU" dirty="0" err="1">
                <a:solidFill>
                  <a:schemeClr val="bg1"/>
                </a:solidFill>
              </a:rPr>
              <a:t>оксигрупа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серину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що</a:t>
            </a:r>
            <a:r>
              <a:rPr lang="ru-RU" dirty="0">
                <a:solidFill>
                  <a:schemeClr val="bg1"/>
                </a:solidFill>
              </a:rPr>
              <a:t> входить як </a:t>
            </a:r>
            <a:r>
              <a:rPr lang="ru-RU" dirty="0" err="1">
                <a:solidFill>
                  <a:schemeClr val="bg1"/>
                </a:solidFill>
              </a:rPr>
              <a:t>основна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частина</a:t>
            </a:r>
            <a:r>
              <a:rPr lang="ru-RU" dirty="0">
                <a:solidFill>
                  <a:schemeClr val="bg1"/>
                </a:solidFill>
              </a:rPr>
              <a:t> в молекулу ферменту </a:t>
            </a:r>
            <a:r>
              <a:rPr lang="ru-RU" dirty="0" err="1">
                <a:solidFill>
                  <a:schemeClr val="bg1"/>
                </a:solidFill>
              </a:rPr>
              <a:t>ацетилхолінестерази</a:t>
            </a:r>
            <a:r>
              <a:rPr lang="ru-RU" dirty="0">
                <a:solidFill>
                  <a:schemeClr val="bg1"/>
                </a:solidFill>
              </a:rPr>
              <a:t>, служить рецептором для </a:t>
            </a:r>
            <a:r>
              <a:rPr lang="ru-RU" dirty="0" err="1">
                <a:solidFill>
                  <a:schemeClr val="bg1"/>
                </a:solidFill>
              </a:rPr>
              <a:t>фосфорорганічних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інсектицидів</a:t>
            </a:r>
            <a:r>
              <a:rPr lang="ru-RU" dirty="0">
                <a:solidFill>
                  <a:schemeClr val="bg1"/>
                </a:solidFill>
              </a:rPr>
              <a:t> (хлорофос, </a:t>
            </a:r>
            <a:r>
              <a:rPr lang="ru-RU" dirty="0" err="1">
                <a:solidFill>
                  <a:schemeClr val="bg1"/>
                </a:solidFill>
              </a:rPr>
              <a:t>карбофос</a:t>
            </a:r>
            <a:r>
              <a:rPr lang="ru-RU" dirty="0">
                <a:solidFill>
                  <a:schemeClr val="bg1"/>
                </a:solidFill>
              </a:rPr>
              <a:t> та </a:t>
            </a:r>
            <a:r>
              <a:rPr lang="ru-RU" dirty="0" err="1">
                <a:solidFill>
                  <a:schemeClr val="bg1"/>
                </a:solidFill>
              </a:rPr>
              <a:t>ін</a:t>
            </a:r>
            <a:r>
              <a:rPr lang="ru-RU" dirty="0">
                <a:solidFill>
                  <a:schemeClr val="bg1"/>
                </a:solidFill>
              </a:rPr>
              <a:t>.), </a:t>
            </a:r>
            <a:r>
              <a:rPr lang="ru-RU" dirty="0" err="1">
                <a:solidFill>
                  <a:schemeClr val="bg1"/>
                </a:solidFill>
              </a:rPr>
              <a:t>що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утворюють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цим</a:t>
            </a:r>
            <a:r>
              <a:rPr lang="ru-RU" dirty="0">
                <a:solidFill>
                  <a:schemeClr val="bg1"/>
                </a:solidFill>
              </a:rPr>
              <a:t> ферментом </a:t>
            </a:r>
            <a:r>
              <a:rPr lang="ru-RU" dirty="0" err="1">
                <a:solidFill>
                  <a:schemeClr val="bg1"/>
                </a:solidFill>
              </a:rPr>
              <a:t>міцний</a:t>
            </a:r>
            <a:r>
              <a:rPr lang="ru-RU" dirty="0">
                <a:solidFill>
                  <a:schemeClr val="bg1"/>
                </a:solidFill>
              </a:rPr>
              <a:t> комплекс. В </a:t>
            </a:r>
            <a:r>
              <a:rPr lang="ru-RU" dirty="0" err="1">
                <a:solidFill>
                  <a:schemeClr val="bg1"/>
                </a:solidFill>
              </a:rPr>
              <a:t>результаті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розвивається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специфічний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антихолінестеразний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ефект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притаманний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більшості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фосфорорганічних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сполук</a:t>
            </a:r>
            <a:r>
              <a:rPr lang="ru-RU" dirty="0">
                <a:solidFill>
                  <a:schemeClr val="bg1"/>
                </a:solidFill>
              </a:rPr>
              <a:t> (ФОС). </a:t>
            </a:r>
            <a:r>
              <a:rPr lang="ru-RU" dirty="0" err="1">
                <a:solidFill>
                  <a:schemeClr val="bg1"/>
                </a:solidFill>
              </a:rPr>
              <a:t>Взаємодія</a:t>
            </a:r>
            <a:r>
              <a:rPr lang="ru-RU" dirty="0">
                <a:solidFill>
                  <a:schemeClr val="bg1"/>
                </a:solidFill>
              </a:rPr>
              <a:t> отрут </a:t>
            </a:r>
            <a:r>
              <a:rPr lang="ru-RU" dirty="0" err="1">
                <a:solidFill>
                  <a:schemeClr val="bg1"/>
                </a:solidFill>
              </a:rPr>
              <a:t>з</a:t>
            </a:r>
            <a:r>
              <a:rPr lang="ru-RU" dirty="0">
                <a:solidFill>
                  <a:schemeClr val="bg1"/>
                </a:solidFill>
              </a:rPr>
              <a:t> ферментами як рецепторами </a:t>
            </a:r>
            <a:r>
              <a:rPr lang="ru-RU" dirty="0" err="1">
                <a:solidFill>
                  <a:schemeClr val="bg1"/>
                </a:solidFill>
              </a:rPr>
              <a:t>токсичності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знайшло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відображення</a:t>
            </a:r>
            <a:r>
              <a:rPr lang="ru-RU" dirty="0">
                <a:solidFill>
                  <a:schemeClr val="bg1"/>
                </a:solidFill>
              </a:rPr>
              <a:t> в </a:t>
            </a:r>
            <a:r>
              <a:rPr lang="ru-RU" dirty="0" err="1">
                <a:solidFill>
                  <a:schemeClr val="bg1"/>
                </a:solidFill>
              </a:rPr>
              <a:t>патохімічній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класифікації</a:t>
            </a:r>
            <a:r>
              <a:rPr lang="ru-RU" dirty="0">
                <a:solidFill>
                  <a:schemeClr val="bg1"/>
                </a:solidFill>
              </a:rPr>
              <a:t> отрут. </a:t>
            </a:r>
            <a:r>
              <a:rPr lang="ru-RU" dirty="0" err="1">
                <a:solidFill>
                  <a:schemeClr val="bg1"/>
                </a:solidFill>
              </a:rPr>
              <a:t>Крім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ферментів</a:t>
            </a:r>
            <a:r>
              <a:rPr lang="ru-RU" dirty="0">
                <a:solidFill>
                  <a:schemeClr val="bg1"/>
                </a:solidFill>
              </a:rPr>
              <a:t>, рецепторами </a:t>
            </a:r>
            <a:r>
              <a:rPr lang="ru-RU" dirty="0" err="1">
                <a:solidFill>
                  <a:schemeClr val="bg1"/>
                </a:solidFill>
              </a:rPr>
              <a:t>первинного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дії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є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амінокислоти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нуклеїнові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кислоти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вітаміни</a:t>
            </a:r>
            <a:r>
              <a:rPr lang="ru-RU" dirty="0">
                <a:solidFill>
                  <a:schemeClr val="bg1"/>
                </a:solidFill>
              </a:rPr>
              <a:t>. В молекулах </a:t>
            </a:r>
            <a:r>
              <a:rPr lang="ru-RU" dirty="0" err="1">
                <a:solidFill>
                  <a:schemeClr val="bg1"/>
                </a:solidFill>
              </a:rPr>
              <a:t>рецепторів</a:t>
            </a:r>
            <a:r>
              <a:rPr lang="ru-RU" dirty="0">
                <a:solidFill>
                  <a:schemeClr val="bg1"/>
                </a:solidFill>
              </a:rPr>
              <a:t> в </a:t>
            </a:r>
            <a:r>
              <a:rPr lang="ru-RU" dirty="0" err="1">
                <a:solidFill>
                  <a:schemeClr val="bg1"/>
                </a:solidFill>
              </a:rPr>
              <a:t>якості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активних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центрів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виступають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найбільш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реакційно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здатні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функціональні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групи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органічних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сполук</a:t>
            </a:r>
            <a:r>
              <a:rPr lang="ru-RU" dirty="0">
                <a:solidFill>
                  <a:schemeClr val="bg1"/>
                </a:solidFill>
              </a:rPr>
              <a:t>: </a:t>
            </a:r>
            <a:r>
              <a:rPr lang="ru-RU" dirty="0" err="1">
                <a:solidFill>
                  <a:schemeClr val="bg1"/>
                </a:solidFill>
              </a:rPr>
              <a:t>гідроксильні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карбоксиломні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азотно</a:t>
            </a:r>
            <a:r>
              <a:rPr lang="ru-RU" dirty="0">
                <a:solidFill>
                  <a:schemeClr val="bg1"/>
                </a:solidFill>
              </a:rPr>
              <a:t>- </a:t>
            </a:r>
            <a:r>
              <a:rPr lang="ru-RU" dirty="0" err="1">
                <a:solidFill>
                  <a:schemeClr val="bg1"/>
                </a:solidFill>
              </a:rPr>
              <a:t>фосфоровмісні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Також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встановлено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що</a:t>
            </a:r>
            <a:r>
              <a:rPr lang="ru-RU" dirty="0">
                <a:solidFill>
                  <a:schemeClr val="bg1"/>
                </a:solidFill>
              </a:rPr>
              <a:t> в </a:t>
            </a:r>
            <a:r>
              <a:rPr lang="ru-RU" dirty="0" err="1">
                <a:solidFill>
                  <a:schemeClr val="bg1"/>
                </a:solidFill>
              </a:rPr>
              <a:t>ролі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рецепторів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токсичності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можуть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виступати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різні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гормони</a:t>
            </a:r>
            <a:r>
              <a:rPr lang="ru-RU" dirty="0">
                <a:solidFill>
                  <a:schemeClr val="bg1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764704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chemeClr val="bg1"/>
                </a:solidFill>
              </a:rPr>
              <a:t>Логічно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припустити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що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будь-яка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хімічна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речовина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щоб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виконувати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біологічну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дію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має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володіти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двома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незалежними</a:t>
            </a:r>
            <a:r>
              <a:rPr lang="ru-RU" dirty="0">
                <a:solidFill>
                  <a:schemeClr val="bg1"/>
                </a:solidFill>
              </a:rPr>
              <a:t> характеристиками: </a:t>
            </a:r>
            <a:r>
              <a:rPr lang="ru-RU" dirty="0" err="1">
                <a:solidFill>
                  <a:schemeClr val="bg1"/>
                </a:solidFill>
              </a:rPr>
              <a:t>спорідненістю</a:t>
            </a:r>
            <a:r>
              <a:rPr lang="ru-RU" dirty="0">
                <a:solidFill>
                  <a:schemeClr val="bg1"/>
                </a:solidFill>
              </a:rPr>
              <a:t> до </a:t>
            </a:r>
            <a:r>
              <a:rPr lang="ru-RU" dirty="0" err="1">
                <a:solidFill>
                  <a:schemeClr val="bg1"/>
                </a:solidFill>
              </a:rPr>
              <a:t>рецепторів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власною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активністю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Під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спорідненістю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розуміють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ступінь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зв'язку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речовини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</a:t>
            </a:r>
            <a:r>
              <a:rPr lang="ru-RU" dirty="0">
                <a:solidFill>
                  <a:schemeClr val="bg1"/>
                </a:solidFill>
              </a:rPr>
              <a:t> рецептором, яка </a:t>
            </a:r>
            <a:r>
              <a:rPr lang="ru-RU" dirty="0" err="1">
                <a:solidFill>
                  <a:schemeClr val="bg1"/>
                </a:solidFill>
              </a:rPr>
              <a:t>вимірюється</a:t>
            </a:r>
            <a:r>
              <a:rPr lang="ru-RU" dirty="0">
                <a:solidFill>
                  <a:schemeClr val="bg1"/>
                </a:solidFill>
              </a:rPr>
              <a:t> величиною, </a:t>
            </a:r>
            <a:r>
              <a:rPr lang="ru-RU" dirty="0" err="1">
                <a:solidFill>
                  <a:schemeClr val="bg1"/>
                </a:solidFill>
              </a:rPr>
              <a:t>зворотньою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дисоціації</a:t>
            </a:r>
            <a:r>
              <a:rPr lang="ru-RU" dirty="0">
                <a:solidFill>
                  <a:schemeClr val="bg1"/>
                </a:solidFill>
              </a:rPr>
              <a:t> комплексу </a:t>
            </a:r>
            <a:r>
              <a:rPr lang="ru-RU" dirty="0" err="1">
                <a:solidFill>
                  <a:schemeClr val="bg1"/>
                </a:solidFill>
              </a:rPr>
              <a:t>отрута-рецептор</a:t>
            </a:r>
            <a:r>
              <a:rPr lang="ru-RU" dirty="0">
                <a:solidFill>
                  <a:schemeClr val="bg1"/>
                </a:solidFill>
              </a:rPr>
              <a:t>. </a:t>
            </a:r>
          </a:p>
          <a:p>
            <a:r>
              <a:rPr lang="ru-RU" dirty="0" err="1">
                <a:solidFill>
                  <a:schemeClr val="bg1"/>
                </a:solidFill>
              </a:rPr>
              <a:t>Певне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уявлення</a:t>
            </a:r>
            <a:r>
              <a:rPr lang="ru-RU" dirty="0">
                <a:solidFill>
                  <a:schemeClr val="bg1"/>
                </a:solidFill>
              </a:rPr>
              <a:t> про </a:t>
            </a:r>
            <a:r>
              <a:rPr lang="ru-RU" dirty="0" err="1">
                <a:solidFill>
                  <a:schemeClr val="bg1"/>
                </a:solidFill>
              </a:rPr>
              <a:t>токсичність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речовин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дає</a:t>
            </a:r>
            <a:r>
              <a:rPr lang="ru-RU" dirty="0">
                <a:solidFill>
                  <a:schemeClr val="bg1"/>
                </a:solidFill>
              </a:rPr>
              <a:t> так звана </a:t>
            </a:r>
            <a:r>
              <a:rPr lang="ru-RU" dirty="0" err="1">
                <a:solidFill>
                  <a:schemeClr val="bg1"/>
                </a:solidFill>
              </a:rPr>
              <a:t>окупаційна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теорія</a:t>
            </a:r>
            <a:r>
              <a:rPr lang="ru-RU" dirty="0">
                <a:solidFill>
                  <a:schemeClr val="bg1"/>
                </a:solidFill>
              </a:rPr>
              <a:t> А. Кларка, </a:t>
            </a:r>
            <a:r>
              <a:rPr lang="ru-RU" dirty="0" err="1">
                <a:solidFill>
                  <a:schemeClr val="bg1"/>
                </a:solidFill>
              </a:rPr>
              <a:t>висунута</a:t>
            </a:r>
            <a:r>
              <a:rPr lang="ru-RU" dirty="0">
                <a:solidFill>
                  <a:schemeClr val="bg1"/>
                </a:solidFill>
              </a:rPr>
              <a:t> ним для </a:t>
            </a:r>
            <a:r>
              <a:rPr lang="ru-RU" dirty="0" err="1">
                <a:solidFill>
                  <a:schemeClr val="bg1"/>
                </a:solidFill>
              </a:rPr>
              <a:t>пояснення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дії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лікарських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речовин</a:t>
            </a:r>
            <a:r>
              <a:rPr lang="ru-RU" dirty="0">
                <a:solidFill>
                  <a:schemeClr val="bg1"/>
                </a:solidFill>
              </a:rPr>
              <a:t>: </a:t>
            </a:r>
            <a:r>
              <a:rPr lang="ru-RU" i="1" dirty="0">
                <a:solidFill>
                  <a:schemeClr val="bg1"/>
                </a:solidFill>
              </a:rPr>
              <a:t>токсична </a:t>
            </a:r>
            <a:r>
              <a:rPr lang="ru-RU" i="1" dirty="0" err="1">
                <a:solidFill>
                  <a:schemeClr val="bg1"/>
                </a:solidFill>
              </a:rPr>
              <a:t>дія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речовини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пропорційна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площі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рецепторів</a:t>
            </a:r>
            <a:r>
              <a:rPr lang="ru-RU" i="1" dirty="0">
                <a:solidFill>
                  <a:schemeClr val="bg1"/>
                </a:solidFill>
              </a:rPr>
              <a:t>, яка </a:t>
            </a:r>
            <a:r>
              <a:rPr lang="ru-RU" i="1" dirty="0" err="1">
                <a:solidFill>
                  <a:schemeClr val="bg1"/>
                </a:solidFill>
              </a:rPr>
              <a:t>зайнята</a:t>
            </a:r>
            <a:r>
              <a:rPr lang="ru-RU" i="1" dirty="0">
                <a:solidFill>
                  <a:schemeClr val="bg1"/>
                </a:solidFill>
              </a:rPr>
              <a:t> молекулами </a:t>
            </a:r>
            <a:r>
              <a:rPr lang="ru-RU" i="1" dirty="0" err="1">
                <a:solidFill>
                  <a:schemeClr val="bg1"/>
                </a:solidFill>
              </a:rPr>
              <a:t>цієї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речовини</a:t>
            </a:r>
            <a:r>
              <a:rPr lang="ru-RU" i="1" dirty="0">
                <a:solidFill>
                  <a:schemeClr val="bg1"/>
                </a:solidFill>
              </a:rPr>
              <a:t>. </a:t>
            </a:r>
            <a:r>
              <a:rPr lang="ru-RU" dirty="0">
                <a:solidFill>
                  <a:schemeClr val="bg1"/>
                </a:solidFill>
              </a:rPr>
              <a:t>Максимальна токсична </a:t>
            </a:r>
            <a:r>
              <a:rPr lang="ru-RU" dirty="0" err="1">
                <a:solidFill>
                  <a:schemeClr val="bg1"/>
                </a:solidFill>
              </a:rPr>
              <a:t>дія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отрути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проявляється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тоді</a:t>
            </a:r>
            <a:r>
              <a:rPr lang="ru-RU" dirty="0">
                <a:solidFill>
                  <a:schemeClr val="bg1"/>
                </a:solidFill>
              </a:rPr>
              <a:t>, коли </a:t>
            </a:r>
            <a:r>
              <a:rPr lang="ru-RU" dirty="0" err="1">
                <a:solidFill>
                  <a:schemeClr val="bg1"/>
                </a:solidFill>
              </a:rPr>
              <a:t>мінімальна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кількість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його</a:t>
            </a:r>
            <a:r>
              <a:rPr lang="ru-RU" dirty="0">
                <a:solidFill>
                  <a:schemeClr val="bg1"/>
                </a:solidFill>
              </a:rPr>
              <a:t> молекул </a:t>
            </a:r>
            <a:r>
              <a:rPr lang="ru-RU" dirty="0" err="1">
                <a:solidFill>
                  <a:schemeClr val="bg1"/>
                </a:solidFill>
              </a:rPr>
              <a:t>здатна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зв'язувати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виводити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</a:t>
            </a:r>
            <a:r>
              <a:rPr lang="ru-RU" dirty="0">
                <a:solidFill>
                  <a:schemeClr val="bg1"/>
                </a:solidFill>
              </a:rPr>
              <a:t> ладу </a:t>
            </a:r>
            <a:r>
              <a:rPr lang="ru-RU" dirty="0" err="1">
                <a:solidFill>
                  <a:schemeClr val="bg1"/>
                </a:solidFill>
              </a:rPr>
              <a:t>найбільш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життєво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важливі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клітини-мішені</a:t>
            </a:r>
            <a:r>
              <a:rPr lang="ru-RU" dirty="0">
                <a:solidFill>
                  <a:schemeClr val="bg1"/>
                </a:solidFill>
              </a:rPr>
              <a:t>. Так, </a:t>
            </a:r>
            <a:r>
              <a:rPr lang="ru-RU" dirty="0" err="1">
                <a:solidFill>
                  <a:schemeClr val="bg1"/>
                </a:solidFill>
              </a:rPr>
              <a:t>токсини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бактерії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ботуліноса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здатні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накопичуватися</a:t>
            </a:r>
            <a:r>
              <a:rPr lang="ru-RU" dirty="0">
                <a:solidFill>
                  <a:schemeClr val="bg1"/>
                </a:solidFill>
              </a:rPr>
              <a:t> в </a:t>
            </a:r>
            <a:r>
              <a:rPr lang="ru-RU" dirty="0" err="1">
                <a:solidFill>
                  <a:schemeClr val="bg1"/>
                </a:solidFill>
              </a:rPr>
              <a:t>закінченнях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периферичних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рухових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нервів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кількості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вісім</a:t>
            </a:r>
            <a:r>
              <a:rPr lang="ru-RU" dirty="0">
                <a:solidFill>
                  <a:schemeClr val="bg1"/>
                </a:solidFill>
              </a:rPr>
              <a:t> молекул на </a:t>
            </a:r>
            <a:r>
              <a:rPr lang="ru-RU" dirty="0" err="1">
                <a:solidFill>
                  <a:schemeClr val="bg1"/>
                </a:solidFill>
              </a:rPr>
              <a:t>кожну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нервову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клітину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викликають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їх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параліч</a:t>
            </a:r>
            <a:r>
              <a:rPr lang="ru-RU" dirty="0">
                <a:solidFill>
                  <a:schemeClr val="bg1"/>
                </a:solidFill>
              </a:rPr>
              <a:t>. В такому </a:t>
            </a:r>
            <a:r>
              <a:rPr lang="ru-RU" dirty="0" err="1">
                <a:solidFill>
                  <a:schemeClr val="bg1"/>
                </a:solidFill>
              </a:rPr>
              <a:t>випадку</a:t>
            </a:r>
            <a:r>
              <a:rPr lang="ru-RU" dirty="0">
                <a:solidFill>
                  <a:schemeClr val="bg1"/>
                </a:solidFill>
              </a:rPr>
              <a:t> 1 мг названого токсину </a:t>
            </a:r>
            <a:r>
              <a:rPr lang="ru-RU" dirty="0" err="1">
                <a:solidFill>
                  <a:schemeClr val="bg1"/>
                </a:solidFill>
              </a:rPr>
              <a:t>може</a:t>
            </a:r>
            <a:r>
              <a:rPr lang="ru-RU" dirty="0">
                <a:solidFill>
                  <a:schemeClr val="bg1"/>
                </a:solidFill>
              </a:rPr>
              <a:t> «</a:t>
            </a:r>
            <a:r>
              <a:rPr lang="ru-RU" dirty="0" err="1">
                <a:solidFill>
                  <a:schemeClr val="bg1"/>
                </a:solidFill>
              </a:rPr>
              <a:t>знищити</a:t>
            </a:r>
            <a:r>
              <a:rPr lang="ru-RU" dirty="0">
                <a:solidFill>
                  <a:schemeClr val="bg1"/>
                </a:solidFill>
              </a:rPr>
              <a:t>» до 1200 т </a:t>
            </a:r>
            <a:r>
              <a:rPr lang="ru-RU" dirty="0" err="1">
                <a:solidFill>
                  <a:schemeClr val="bg1"/>
                </a:solidFill>
              </a:rPr>
              <a:t>живої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речовини</a:t>
            </a:r>
            <a:r>
              <a:rPr lang="ru-RU" dirty="0">
                <a:solidFill>
                  <a:schemeClr val="bg1"/>
                </a:solidFill>
              </a:rPr>
              <a:t>, а 200 г </a:t>
            </a:r>
            <a:r>
              <a:rPr lang="ru-RU" dirty="0" err="1">
                <a:solidFill>
                  <a:schemeClr val="bg1"/>
                </a:solidFill>
              </a:rPr>
              <a:t>здатні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погубити</a:t>
            </a:r>
            <a:r>
              <a:rPr lang="ru-RU" dirty="0">
                <a:solidFill>
                  <a:schemeClr val="bg1"/>
                </a:solidFill>
              </a:rPr>
              <a:t> все </a:t>
            </a:r>
            <a:r>
              <a:rPr lang="ru-RU" dirty="0" err="1">
                <a:solidFill>
                  <a:schemeClr val="bg1"/>
                </a:solidFill>
              </a:rPr>
              <a:t>населення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Землі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Отже</a:t>
            </a:r>
            <a:r>
              <a:rPr lang="ru-RU" dirty="0">
                <a:solidFill>
                  <a:schemeClr val="bg1"/>
                </a:solidFill>
              </a:rPr>
              <a:t>, справа не </a:t>
            </a:r>
            <a:r>
              <a:rPr lang="ru-RU" dirty="0" err="1">
                <a:solidFill>
                  <a:schemeClr val="bg1"/>
                </a:solidFill>
              </a:rPr>
              <a:t>стільки</a:t>
            </a:r>
            <a:r>
              <a:rPr lang="ru-RU" dirty="0">
                <a:solidFill>
                  <a:schemeClr val="bg1"/>
                </a:solidFill>
              </a:rPr>
              <a:t> в </a:t>
            </a:r>
            <a:r>
              <a:rPr lang="ru-RU" dirty="0" err="1">
                <a:solidFill>
                  <a:schemeClr val="bg1"/>
                </a:solidFill>
              </a:rPr>
              <a:t>кількості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уражених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отрутою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рецепторів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скільки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їх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значущості</a:t>
            </a:r>
            <a:r>
              <a:rPr lang="ru-RU" dirty="0">
                <a:solidFill>
                  <a:schemeClr val="bg1"/>
                </a:solidFill>
              </a:rPr>
              <a:t> для </a:t>
            </a:r>
            <a:r>
              <a:rPr lang="ru-RU" dirty="0" err="1">
                <a:solidFill>
                  <a:schemeClr val="bg1"/>
                </a:solidFill>
              </a:rPr>
              <a:t>життєдіяльності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організму</a:t>
            </a:r>
            <a:r>
              <a:rPr lang="ru-RU" dirty="0">
                <a:solidFill>
                  <a:schemeClr val="bg1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412776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chemeClr val="bg1"/>
                </a:solidFill>
              </a:rPr>
              <a:t>Важливими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чинниками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є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швидкість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утворення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комплексів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отрути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</a:t>
            </a:r>
            <a:r>
              <a:rPr lang="ru-RU" dirty="0">
                <a:solidFill>
                  <a:schemeClr val="bg1"/>
                </a:solidFill>
              </a:rPr>
              <a:t> рецептором, </a:t>
            </a:r>
            <a:r>
              <a:rPr lang="ru-RU" dirty="0" err="1">
                <a:solidFill>
                  <a:schemeClr val="bg1"/>
                </a:solidFill>
              </a:rPr>
              <a:t>їх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стійкість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здатність</a:t>
            </a:r>
            <a:r>
              <a:rPr lang="ru-RU" dirty="0">
                <a:solidFill>
                  <a:schemeClr val="bg1"/>
                </a:solidFill>
              </a:rPr>
              <a:t> до </a:t>
            </a:r>
            <a:r>
              <a:rPr lang="ru-RU" dirty="0" err="1">
                <a:solidFill>
                  <a:schemeClr val="bg1"/>
                </a:solidFill>
              </a:rPr>
              <a:t>зворотної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дисоціації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що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нерідко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грає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навіть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більш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важливу</a:t>
            </a:r>
            <a:r>
              <a:rPr lang="ru-RU" dirty="0">
                <a:solidFill>
                  <a:schemeClr val="bg1"/>
                </a:solidFill>
              </a:rPr>
              <a:t> роль, </a:t>
            </a:r>
            <a:r>
              <a:rPr lang="ru-RU" dirty="0" err="1">
                <a:solidFill>
                  <a:schemeClr val="bg1"/>
                </a:solidFill>
              </a:rPr>
              <a:t>ніж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ступінь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насичення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рецепторів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отрутою</a:t>
            </a:r>
            <a:r>
              <a:rPr lang="ru-RU" dirty="0">
                <a:solidFill>
                  <a:schemeClr val="bg1"/>
                </a:solidFill>
              </a:rPr>
              <a:t>. Таким чином, </a:t>
            </a:r>
            <a:r>
              <a:rPr lang="ru-RU" dirty="0" err="1">
                <a:solidFill>
                  <a:schemeClr val="bg1"/>
                </a:solidFill>
              </a:rPr>
              <a:t>сучасна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теорія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рецепторів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токсичності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розглядає</a:t>
            </a:r>
            <a:r>
              <a:rPr lang="ru-RU" dirty="0">
                <a:solidFill>
                  <a:schemeClr val="bg1"/>
                </a:solidFill>
              </a:rPr>
              <a:t> комплекс </a:t>
            </a:r>
            <a:r>
              <a:rPr lang="ru-RU" dirty="0" err="1">
                <a:solidFill>
                  <a:schemeClr val="bg1"/>
                </a:solidFill>
              </a:rPr>
              <a:t>отрута-рецептор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</a:t>
            </a:r>
            <a:r>
              <a:rPr lang="ru-RU" dirty="0">
                <a:solidFill>
                  <a:schemeClr val="bg1"/>
                </a:solidFill>
              </a:rPr>
              <a:t> точки </a:t>
            </a:r>
            <a:r>
              <a:rPr lang="ru-RU" dirty="0" err="1">
                <a:solidFill>
                  <a:schemeClr val="bg1"/>
                </a:solidFill>
              </a:rPr>
              <a:t>зору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взаємодії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речовини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</a:t>
            </a:r>
            <a:r>
              <a:rPr lang="ru-RU" dirty="0">
                <a:solidFill>
                  <a:schemeClr val="bg1"/>
                </a:solidFill>
              </a:rPr>
              <a:t> субстратом. </a:t>
            </a:r>
            <a:r>
              <a:rPr lang="ru-RU" dirty="0" err="1">
                <a:solidFill>
                  <a:schemeClr val="bg1"/>
                </a:solidFill>
              </a:rPr>
              <a:t>Існує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висока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специфічність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взаємодії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отрути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клітиною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обумовлена</a:t>
            </a:r>
            <a:r>
              <a:rPr lang="ru-RU" dirty="0">
                <a:solidFill>
                  <a:schemeClr val="bg1"/>
                </a:solidFill>
              </a:rPr>
              <a:t> структурною </a:t>
            </a:r>
            <a:r>
              <a:rPr lang="ru-RU" dirty="0" err="1">
                <a:solidFill>
                  <a:schemeClr val="bg1"/>
                </a:solidFill>
              </a:rPr>
              <a:t>схожістю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тим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чи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іншим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метаболітом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медіатором</a:t>
            </a:r>
            <a:r>
              <a:rPr lang="ru-RU" dirty="0">
                <a:solidFill>
                  <a:schemeClr val="bg1"/>
                </a:solidFill>
              </a:rPr>
              <a:t>, гормоном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 т.д. У таких </a:t>
            </a:r>
            <a:r>
              <a:rPr lang="ru-RU" dirty="0" err="1">
                <a:solidFill>
                  <a:schemeClr val="bg1"/>
                </a:solidFill>
              </a:rPr>
              <a:t>випадках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можна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говорити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що</a:t>
            </a:r>
            <a:r>
              <a:rPr lang="ru-RU" dirty="0">
                <a:solidFill>
                  <a:schemeClr val="bg1"/>
                </a:solidFill>
              </a:rPr>
              <a:t> при </a:t>
            </a:r>
            <a:r>
              <a:rPr lang="ru-RU" dirty="0" err="1">
                <a:solidFill>
                  <a:schemeClr val="bg1"/>
                </a:solidFill>
              </a:rPr>
              <a:t>взаємодії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отрута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 рецептор </a:t>
            </a:r>
            <a:r>
              <a:rPr lang="ru-RU" dirty="0" err="1">
                <a:solidFill>
                  <a:schemeClr val="bg1"/>
                </a:solidFill>
              </a:rPr>
              <a:t>підходять</a:t>
            </a:r>
            <a:r>
              <a:rPr lang="ru-RU" dirty="0">
                <a:solidFill>
                  <a:schemeClr val="bg1"/>
                </a:solidFill>
              </a:rPr>
              <a:t> один одному як «ключ до замка». </a:t>
            </a:r>
            <a:r>
              <a:rPr lang="ru-RU" dirty="0" err="1">
                <a:solidFill>
                  <a:schemeClr val="bg1"/>
                </a:solidFill>
              </a:rPr>
              <a:t>Ця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обставина</a:t>
            </a:r>
            <a:r>
              <a:rPr lang="ru-RU" dirty="0">
                <a:solidFill>
                  <a:schemeClr val="bg1"/>
                </a:solidFill>
              </a:rPr>
              <a:t> послужила </a:t>
            </a:r>
            <a:r>
              <a:rPr lang="ru-RU" dirty="0" err="1">
                <a:solidFill>
                  <a:schemeClr val="bg1"/>
                </a:solidFill>
              </a:rPr>
              <a:t>поштовхом</a:t>
            </a:r>
            <a:r>
              <a:rPr lang="ru-RU" dirty="0">
                <a:solidFill>
                  <a:schemeClr val="bg1"/>
                </a:solidFill>
              </a:rPr>
              <a:t> до </a:t>
            </a:r>
            <a:r>
              <a:rPr lang="ru-RU" dirty="0" err="1">
                <a:solidFill>
                  <a:schemeClr val="bg1"/>
                </a:solidFill>
              </a:rPr>
              <a:t>розвитку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хіміотерапії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заснованої</a:t>
            </a:r>
            <a:r>
              <a:rPr lang="ru-RU" dirty="0">
                <a:solidFill>
                  <a:schemeClr val="bg1"/>
                </a:solidFill>
              </a:rPr>
              <a:t> на </a:t>
            </a:r>
            <a:r>
              <a:rPr lang="ru-RU" dirty="0" err="1">
                <a:solidFill>
                  <a:schemeClr val="bg1"/>
                </a:solidFill>
              </a:rPr>
              <a:t>підборі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лікарських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засобів</a:t>
            </a:r>
            <a:r>
              <a:rPr lang="ru-RU" dirty="0">
                <a:solidFill>
                  <a:schemeClr val="bg1"/>
                </a:solidFill>
              </a:rPr>
              <a:t> за </a:t>
            </a:r>
            <a:r>
              <a:rPr lang="ru-RU" dirty="0" err="1">
                <a:solidFill>
                  <a:schemeClr val="bg1"/>
                </a:solidFill>
              </a:rPr>
              <a:t>їх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вибірковим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впливом</a:t>
            </a:r>
            <a:r>
              <a:rPr lang="ru-RU" dirty="0">
                <a:solidFill>
                  <a:schemeClr val="bg1"/>
                </a:solidFill>
              </a:rPr>
              <a:t> на </a:t>
            </a:r>
            <a:r>
              <a:rPr lang="ru-RU" dirty="0" err="1">
                <a:solidFill>
                  <a:schemeClr val="bg1"/>
                </a:solidFill>
              </a:rPr>
              <a:t>певні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структури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організму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що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розрізняються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специфічними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цитологічними</a:t>
            </a:r>
            <a:r>
              <a:rPr lang="ru-RU" dirty="0">
                <a:solidFill>
                  <a:schemeClr val="bg1"/>
                </a:solidFill>
              </a:rPr>
              <a:t> та </a:t>
            </a:r>
            <a:r>
              <a:rPr lang="ru-RU" dirty="0" err="1">
                <a:solidFill>
                  <a:schemeClr val="bg1"/>
                </a:solidFill>
              </a:rPr>
              <a:t>біохімічними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ознаками</a:t>
            </a:r>
            <a:r>
              <a:rPr lang="ru-RU" dirty="0">
                <a:solidFill>
                  <a:schemeClr val="bg1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23528" y="587296"/>
            <a:ext cx="882047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Характеристика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зв'язку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отрути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рецептором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взаємодії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токсиканту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біологічними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структурами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мішенями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можуть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утворюватися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хімічних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зв'язків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значно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розрізняються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енергією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іонна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ковалентна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воднева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Ван-дер-Ваальса.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Іонний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зв'язок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водних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розчинах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багато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дисоціюють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утворенням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іонів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позитивно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негативно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зарядженими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іонами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токсиканту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ендогенними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іонами-мішенями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починають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діяти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сили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електростатичного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притягання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Внаслідок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цього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виникає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хімічний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зв'язок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називається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іонним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Токсичні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наслідки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подібної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взаємодії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організмі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розвиваються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наприклад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у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разі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утворення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нерозчинного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воді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комплексу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іона-токсиканту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біологічно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активним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іоном-мішенню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Так, при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інтоксикації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фторидами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іони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фтору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можуть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вступати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взаємодію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іонами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кальцію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плазми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крові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В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результаті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утворюється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нерозчинний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фторид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кальцію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Внаслідок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цього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розвивається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гіпокальціємія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яка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має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певне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значення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розвитку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даної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інтоксикації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50504" y="2678143"/>
            <a:ext cx="871398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Ковалентний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зв'язок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утворення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ковалентного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зв'язку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атоми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взаємодіють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повинні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зовнішньому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електронному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неспарені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електрони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В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утворення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загальної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пари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електронів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виникає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ковалентний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зв'язок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з'єднання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утворюється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стає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стабільним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Висока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енергія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зв'язку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цього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типу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означає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практично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необоротний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характер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приєднання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токсиканту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біологічної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мішені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Прикладом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утворюють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біомолекулами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подібний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зв'язок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ФОС,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взаємодіють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серином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входить в структуру активного центру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холінестерази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(ХЕ).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Внаслідок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міцності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утвореного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зв'язку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руйнування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комплексу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токсикант-біомішень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тільки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допомогою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спеціальних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засобів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наприклад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реактиваторов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ХЕ при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інтоксикації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ФОС).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Водневий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зв'язок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зв'язок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утворюватися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окремими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молекулами, так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атомами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всередині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молекул.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виникає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якщо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електропозитивний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атом (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водню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електронегативний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атом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кисень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азот,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сірка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в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такій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позиції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коли вони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можуть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взаємодіяти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Енергія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водневого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зв'язку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невелика.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міцність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багато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чому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залежить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будови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взаємодіючих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зокрема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ступеня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електронегативності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атомів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пов'язаних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воднем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Водневі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зв'язки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мають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дуже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велике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значення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підтримки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просторової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білків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нуклеїнових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кислот та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інших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високомолекулярних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сполук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До складу молекул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токсикантів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входять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групи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здатні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брати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участь в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утворенні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водневих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зв'язків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Якщо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ці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групи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X-Н)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представляють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собою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структурні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елементи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«активного» радикала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токсиканту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то вони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беруть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участь в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утворенні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складнго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зв'язку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речовини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молекулою-мішенню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Оскільки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водневі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зв'язки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по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суті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електростатичними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їх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сила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слабшає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присутності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речовин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володіють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властивостями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неелектролітів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(ацетон, метанол).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9"/>
            <a:ext cx="8568952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err="1">
                <a:solidFill>
                  <a:schemeClr val="bg1"/>
                </a:solidFill>
              </a:rPr>
              <a:t>Зв'язки</a:t>
            </a:r>
            <a:r>
              <a:rPr lang="ru-RU" sz="1400" b="1" dirty="0">
                <a:solidFill>
                  <a:schemeClr val="bg1"/>
                </a:solidFill>
              </a:rPr>
              <a:t> Ван-дер-Ваальса. </a:t>
            </a:r>
            <a:r>
              <a:rPr lang="ru-RU" sz="1400" dirty="0">
                <a:solidFill>
                  <a:schemeClr val="bg1"/>
                </a:solidFill>
              </a:rPr>
              <a:t>Форма </a:t>
            </a:r>
            <a:r>
              <a:rPr lang="ru-RU" sz="1400" dirty="0" err="1">
                <a:solidFill>
                  <a:schemeClr val="bg1"/>
                </a:solidFill>
              </a:rPr>
              <a:t>електронної</a:t>
            </a:r>
            <a:r>
              <a:rPr lang="ru-RU" sz="1400" dirty="0">
                <a:solidFill>
                  <a:schemeClr val="bg1"/>
                </a:solidFill>
              </a:rPr>
              <a:t> хмари молекул </a:t>
            </a:r>
            <a:r>
              <a:rPr lang="ru-RU" sz="1400" dirty="0" err="1">
                <a:solidFill>
                  <a:schemeClr val="bg1"/>
                </a:solidFill>
              </a:rPr>
              <a:t>квазістабільна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тобто</a:t>
            </a:r>
            <a:r>
              <a:rPr lang="ru-RU" sz="1400" dirty="0">
                <a:solidFill>
                  <a:schemeClr val="bg1"/>
                </a:solidFill>
              </a:rPr>
              <a:t> не </a:t>
            </a:r>
            <a:r>
              <a:rPr lang="ru-RU" sz="1400" dirty="0" err="1">
                <a:solidFill>
                  <a:schemeClr val="bg1"/>
                </a:solidFill>
              </a:rPr>
              <a:t>змінюється</a:t>
            </a:r>
            <a:r>
              <a:rPr lang="ru-RU" sz="1400" dirty="0">
                <a:solidFill>
                  <a:schemeClr val="bg1"/>
                </a:solidFill>
              </a:rPr>
              <a:t> до тих </a:t>
            </a:r>
            <a:r>
              <a:rPr lang="ru-RU" sz="1400" dirty="0" err="1">
                <a:solidFill>
                  <a:schemeClr val="bg1"/>
                </a:solidFill>
              </a:rPr>
              <a:t>пір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поки</a:t>
            </a:r>
            <a:r>
              <a:rPr lang="ru-RU" sz="1400" dirty="0">
                <a:solidFill>
                  <a:schemeClr val="bg1"/>
                </a:solidFill>
              </a:rPr>
              <a:t> на </a:t>
            </a:r>
            <a:r>
              <a:rPr lang="ru-RU" sz="1400" dirty="0" err="1">
                <a:solidFill>
                  <a:schemeClr val="bg1"/>
                </a:solidFill>
              </a:rPr>
              <a:t>неї</a:t>
            </a:r>
            <a:r>
              <a:rPr lang="ru-RU" sz="1400" dirty="0">
                <a:solidFill>
                  <a:schemeClr val="bg1"/>
                </a:solidFill>
              </a:rPr>
              <a:t> не </a:t>
            </a:r>
            <a:r>
              <a:rPr lang="ru-RU" sz="1400" dirty="0" err="1">
                <a:solidFill>
                  <a:schemeClr val="bg1"/>
                </a:solidFill>
              </a:rPr>
              <a:t>починають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діяти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зовнішні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сили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Під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впливом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електромагнітних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полів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електронні</a:t>
            </a:r>
            <a:r>
              <a:rPr lang="ru-RU" sz="1400" dirty="0">
                <a:solidFill>
                  <a:schemeClr val="bg1"/>
                </a:solidFill>
              </a:rPr>
              <a:t> хмари молекул </a:t>
            </a:r>
            <a:r>
              <a:rPr lang="ru-RU" sz="1400" dirty="0" err="1">
                <a:solidFill>
                  <a:schemeClr val="bg1"/>
                </a:solidFill>
              </a:rPr>
              <a:t>деформуються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Деформуючий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вплив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полів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перетворює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неполярні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молекули</a:t>
            </a:r>
            <a:r>
              <a:rPr lang="ru-RU" sz="1400" dirty="0">
                <a:solidFill>
                  <a:schemeClr val="bg1"/>
                </a:solidFill>
              </a:rPr>
              <a:t> в </a:t>
            </a:r>
            <a:r>
              <a:rPr lang="ru-RU" sz="1400" dirty="0" err="1">
                <a:solidFill>
                  <a:schemeClr val="bg1"/>
                </a:solidFill>
              </a:rPr>
              <a:t>диполі</a:t>
            </a:r>
            <a:r>
              <a:rPr lang="ru-RU" sz="1400" dirty="0">
                <a:solidFill>
                  <a:schemeClr val="bg1"/>
                </a:solidFill>
              </a:rPr>
              <a:t>, так як </a:t>
            </a:r>
            <a:r>
              <a:rPr lang="ru-RU" sz="1400" dirty="0" err="1">
                <a:solidFill>
                  <a:schemeClr val="bg1"/>
                </a:solidFill>
              </a:rPr>
              <a:t>центри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максимальної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щільності</a:t>
            </a:r>
            <a:r>
              <a:rPr lang="ru-RU" sz="1400" dirty="0">
                <a:solidFill>
                  <a:schemeClr val="bg1"/>
                </a:solidFill>
              </a:rPr>
              <a:t> позитивного </a:t>
            </a:r>
            <a:r>
              <a:rPr lang="ru-RU" sz="1400" dirty="0" err="1">
                <a:solidFill>
                  <a:schemeClr val="bg1"/>
                </a:solidFill>
              </a:rPr>
              <a:t>і</a:t>
            </a:r>
            <a:r>
              <a:rPr lang="ru-RU" sz="1400" dirty="0">
                <a:solidFill>
                  <a:schemeClr val="bg1"/>
                </a:solidFill>
              </a:rPr>
              <a:t> негативного </a:t>
            </a:r>
            <a:r>
              <a:rPr lang="ru-RU" sz="1400" dirty="0" err="1">
                <a:solidFill>
                  <a:schemeClr val="bg1"/>
                </a:solidFill>
              </a:rPr>
              <a:t>зарядів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молекули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локалізуються</a:t>
            </a:r>
            <a:r>
              <a:rPr lang="ru-RU" sz="1400" dirty="0">
                <a:solidFill>
                  <a:schemeClr val="bg1"/>
                </a:solidFill>
              </a:rPr>
              <a:t> в </a:t>
            </a:r>
            <a:r>
              <a:rPr lang="ru-RU" sz="1400" dirty="0" err="1">
                <a:solidFill>
                  <a:schemeClr val="bg1"/>
                </a:solidFill>
              </a:rPr>
              <a:t>просторі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Сформований</a:t>
            </a:r>
            <a:r>
              <a:rPr lang="ru-RU" sz="1400" dirty="0">
                <a:solidFill>
                  <a:schemeClr val="bg1"/>
                </a:solidFill>
              </a:rPr>
              <a:t> диполь </a:t>
            </a:r>
            <a:r>
              <a:rPr lang="ru-RU" sz="1400" dirty="0" err="1">
                <a:solidFill>
                  <a:schemeClr val="bg1"/>
                </a:solidFill>
              </a:rPr>
              <a:t>називають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індукованим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або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тимчасовим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оскільки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він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перестає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існувати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відразу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після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припинення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дії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деформуючих</a:t>
            </a:r>
            <a:r>
              <a:rPr lang="ru-RU" sz="1400" dirty="0">
                <a:solidFill>
                  <a:schemeClr val="bg1"/>
                </a:solidFill>
              </a:rPr>
              <a:t> сил. </a:t>
            </a:r>
            <a:r>
              <a:rPr lang="ru-RU" sz="1400" dirty="0" err="1">
                <a:solidFill>
                  <a:schemeClr val="bg1"/>
                </a:solidFill>
              </a:rPr>
              <a:t>Дві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сусідні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неполярні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молекули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можуть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взаємно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індукувати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утворення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тимчасових</a:t>
            </a:r>
            <a:r>
              <a:rPr lang="ru-RU" sz="1400" dirty="0">
                <a:solidFill>
                  <a:schemeClr val="bg1"/>
                </a:solidFill>
              </a:rPr>
              <a:t> диполей </a:t>
            </a:r>
            <a:r>
              <a:rPr lang="ru-RU" sz="1400" dirty="0" err="1">
                <a:solidFill>
                  <a:schemeClr val="bg1"/>
                </a:solidFill>
              </a:rPr>
              <a:t>і</a:t>
            </a:r>
            <a:r>
              <a:rPr lang="ru-RU" sz="1400" dirty="0">
                <a:solidFill>
                  <a:schemeClr val="bg1"/>
                </a:solidFill>
              </a:rPr>
              <a:t> таким чином </a:t>
            </a:r>
            <a:r>
              <a:rPr lang="ru-RU" sz="1400" dirty="0" err="1">
                <a:solidFill>
                  <a:schemeClr val="bg1"/>
                </a:solidFill>
              </a:rPr>
              <a:t>взаємодіяти</a:t>
            </a:r>
            <a:r>
              <a:rPr lang="ru-RU" sz="1400" dirty="0">
                <a:solidFill>
                  <a:schemeClr val="bg1"/>
                </a:solidFill>
              </a:rPr>
              <a:t> один </a:t>
            </a:r>
            <a:r>
              <a:rPr lang="ru-RU" sz="1400" dirty="0" err="1">
                <a:solidFill>
                  <a:schemeClr val="bg1"/>
                </a:solidFill>
              </a:rPr>
              <a:t>з</a:t>
            </a:r>
            <a:r>
              <a:rPr lang="ru-RU" sz="1400" dirty="0">
                <a:solidFill>
                  <a:schemeClr val="bg1"/>
                </a:solidFill>
              </a:rPr>
              <a:t> одним. </a:t>
            </a:r>
            <a:r>
              <a:rPr lang="ru-RU" sz="1400" dirty="0" err="1">
                <a:solidFill>
                  <a:schemeClr val="bg1"/>
                </a:solidFill>
              </a:rPr>
              <a:t>Сили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взаємодії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що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формуються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між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тимчасовими</a:t>
            </a:r>
            <a:r>
              <a:rPr lang="ru-RU" sz="1400" dirty="0">
                <a:solidFill>
                  <a:schemeClr val="bg1"/>
                </a:solidFill>
              </a:rPr>
              <a:t> диполями, </a:t>
            </a:r>
            <a:r>
              <a:rPr lang="ru-RU" sz="1400" dirty="0" err="1">
                <a:solidFill>
                  <a:schemeClr val="bg1"/>
                </a:solidFill>
              </a:rPr>
              <a:t>називаються</a:t>
            </a:r>
            <a:r>
              <a:rPr lang="ru-RU" sz="1400" dirty="0">
                <a:solidFill>
                  <a:schemeClr val="bg1"/>
                </a:solidFill>
              </a:rPr>
              <a:t> силами Ван-дер-Ваальса. </a:t>
            </a:r>
            <a:r>
              <a:rPr lang="ru-RU" sz="1400" dirty="0" err="1">
                <a:solidFill>
                  <a:schemeClr val="bg1"/>
                </a:solidFill>
              </a:rPr>
              <a:t>Енергія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утвореного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зв'язку</a:t>
            </a:r>
            <a:r>
              <a:rPr lang="ru-RU" sz="1400" dirty="0">
                <a:solidFill>
                  <a:schemeClr val="bg1"/>
                </a:solidFill>
              </a:rPr>
              <a:t> мала, </a:t>
            </a:r>
            <a:r>
              <a:rPr lang="ru-RU" sz="1400" dirty="0" err="1">
                <a:solidFill>
                  <a:schemeClr val="bg1"/>
                </a:solidFill>
              </a:rPr>
              <a:t>проте</a:t>
            </a:r>
            <a:r>
              <a:rPr lang="ru-RU" sz="1400" dirty="0">
                <a:solidFill>
                  <a:schemeClr val="bg1"/>
                </a:solidFill>
              </a:rPr>
              <a:t> вона </a:t>
            </a:r>
            <a:r>
              <a:rPr lang="ru-RU" sz="1400" dirty="0" err="1">
                <a:solidFill>
                  <a:schemeClr val="bg1"/>
                </a:solidFill>
              </a:rPr>
              <a:t>істотно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зростає</a:t>
            </a:r>
            <a:r>
              <a:rPr lang="ru-RU" sz="1400" dirty="0">
                <a:solidFill>
                  <a:schemeClr val="bg1"/>
                </a:solidFill>
              </a:rPr>
              <a:t> при </a:t>
            </a:r>
            <a:r>
              <a:rPr lang="ru-RU" sz="1400" dirty="0" err="1">
                <a:solidFill>
                  <a:schemeClr val="bg1"/>
                </a:solidFill>
              </a:rPr>
              <a:t>збільшенні</a:t>
            </a:r>
            <a:r>
              <a:rPr lang="ru-RU" sz="1400" dirty="0">
                <a:solidFill>
                  <a:schemeClr val="bg1"/>
                </a:solidFill>
              </a:rPr>
              <a:t> числа </a:t>
            </a:r>
            <a:r>
              <a:rPr lang="ru-RU" sz="1400" dirty="0" err="1">
                <a:solidFill>
                  <a:schemeClr val="bg1"/>
                </a:solidFill>
              </a:rPr>
              <a:t>ділянок</a:t>
            </a:r>
            <a:r>
              <a:rPr lang="ru-RU" sz="1400" dirty="0">
                <a:solidFill>
                  <a:schemeClr val="bg1"/>
                </a:solidFill>
              </a:rPr>
              <a:t> контакту </a:t>
            </a:r>
            <a:r>
              <a:rPr lang="ru-RU" sz="1400" dirty="0" err="1">
                <a:solidFill>
                  <a:schemeClr val="bg1"/>
                </a:solidFill>
              </a:rPr>
              <a:t>між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взаємодіючими</a:t>
            </a:r>
            <a:r>
              <a:rPr lang="ru-RU" sz="1400" dirty="0">
                <a:solidFill>
                  <a:schemeClr val="bg1"/>
                </a:solidFill>
              </a:rPr>
              <a:t> молекулами. З боку </a:t>
            </a:r>
            <a:r>
              <a:rPr lang="ru-RU" sz="1400" dirty="0" err="1">
                <a:solidFill>
                  <a:schemeClr val="bg1"/>
                </a:solidFill>
              </a:rPr>
              <a:t>токсиканту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це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можуть</a:t>
            </a:r>
            <a:r>
              <a:rPr lang="ru-RU" sz="1400" dirty="0">
                <a:solidFill>
                  <a:schemeClr val="bg1"/>
                </a:solidFill>
              </a:rPr>
              <a:t> бути </a:t>
            </a:r>
            <a:r>
              <a:rPr lang="ru-RU" sz="1400" dirty="0" err="1">
                <a:solidFill>
                  <a:schemeClr val="bg1"/>
                </a:solidFill>
              </a:rPr>
              <a:t>ароматичні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гетероциклічні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алкільні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радикали</a:t>
            </a:r>
            <a:r>
              <a:rPr lang="ru-RU" sz="1400" dirty="0">
                <a:solidFill>
                  <a:schemeClr val="bg1"/>
                </a:solidFill>
              </a:rPr>
              <a:t>; </a:t>
            </a:r>
            <a:r>
              <a:rPr lang="ru-RU" sz="1400" dirty="0" err="1">
                <a:solidFill>
                  <a:schemeClr val="bg1"/>
                </a:solidFill>
              </a:rPr>
              <a:t>з</a:t>
            </a:r>
            <a:r>
              <a:rPr lang="ru-RU" sz="1400" dirty="0">
                <a:solidFill>
                  <a:schemeClr val="bg1"/>
                </a:solidFill>
              </a:rPr>
              <a:t> боку рецептора - </a:t>
            </a:r>
            <a:r>
              <a:rPr lang="ru-RU" sz="1400" dirty="0" err="1">
                <a:solidFill>
                  <a:schemeClr val="bg1"/>
                </a:solidFill>
              </a:rPr>
              <a:t>неполярні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ділянки</a:t>
            </a:r>
            <a:r>
              <a:rPr lang="ru-RU" sz="1400" dirty="0">
                <a:solidFill>
                  <a:schemeClr val="bg1"/>
                </a:solidFill>
              </a:rPr>
              <a:t> молекул </a:t>
            </a:r>
            <a:r>
              <a:rPr lang="ru-RU" sz="1400" dirty="0" err="1">
                <a:solidFill>
                  <a:schemeClr val="bg1"/>
                </a:solidFill>
              </a:rPr>
              <a:t>амінокислот</a:t>
            </a:r>
            <a:r>
              <a:rPr lang="ru-RU" sz="1400" dirty="0">
                <a:solidFill>
                  <a:schemeClr val="bg1"/>
                </a:solidFill>
              </a:rPr>
              <a:t> (лейцин, </a:t>
            </a:r>
            <a:r>
              <a:rPr lang="ru-RU" sz="1400" dirty="0" err="1">
                <a:solidFill>
                  <a:schemeClr val="bg1"/>
                </a:solidFill>
              </a:rPr>
              <a:t>валін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аланін</a:t>
            </a:r>
            <a:r>
              <a:rPr lang="ru-RU" sz="1400" dirty="0">
                <a:solidFill>
                  <a:schemeClr val="bg1"/>
                </a:solidFill>
              </a:rPr>
              <a:t> та </a:t>
            </a:r>
            <a:r>
              <a:rPr lang="ru-RU" sz="1400" dirty="0" err="1">
                <a:solidFill>
                  <a:schemeClr val="bg1"/>
                </a:solidFill>
              </a:rPr>
              <a:t>ін</a:t>
            </a:r>
            <a:r>
              <a:rPr lang="ru-RU" sz="1400" dirty="0">
                <a:solidFill>
                  <a:schemeClr val="bg1"/>
                </a:solidFill>
              </a:rPr>
              <a:t>.) При </a:t>
            </a:r>
            <a:r>
              <a:rPr lang="ru-RU" sz="1400" dirty="0" err="1">
                <a:solidFill>
                  <a:schemeClr val="bg1"/>
                </a:solidFill>
              </a:rPr>
              <a:t>тісному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контакті</a:t>
            </a:r>
            <a:r>
              <a:rPr lang="ru-RU" sz="1400" dirty="0">
                <a:solidFill>
                  <a:schemeClr val="bg1"/>
                </a:solidFill>
              </a:rPr>
              <a:t> великих </a:t>
            </a:r>
            <a:r>
              <a:rPr lang="ru-RU" sz="1400" dirty="0" err="1">
                <a:solidFill>
                  <a:schemeClr val="bg1"/>
                </a:solidFill>
              </a:rPr>
              <a:t>неполярних</a:t>
            </a:r>
            <a:r>
              <a:rPr lang="ru-RU" sz="1400" dirty="0">
                <a:solidFill>
                  <a:schemeClr val="bg1"/>
                </a:solidFill>
              </a:rPr>
              <a:t> молекул </a:t>
            </a:r>
            <a:r>
              <a:rPr lang="ru-RU" sz="1400" dirty="0" err="1">
                <a:solidFill>
                  <a:schemeClr val="bg1"/>
                </a:solidFill>
              </a:rPr>
              <a:t>енергія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зв'язку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може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досягати</a:t>
            </a:r>
            <a:r>
              <a:rPr lang="ru-RU" sz="1400" dirty="0">
                <a:solidFill>
                  <a:schemeClr val="bg1"/>
                </a:solidFill>
              </a:rPr>
              <a:t> великих величин. Тому при </a:t>
            </a:r>
            <a:r>
              <a:rPr lang="ru-RU" sz="1400" dirty="0" err="1">
                <a:solidFill>
                  <a:schemeClr val="bg1"/>
                </a:solidFill>
              </a:rPr>
              <a:t>утворенні</a:t>
            </a:r>
            <a:r>
              <a:rPr lang="ru-RU" sz="1400" dirty="0">
                <a:solidFill>
                  <a:schemeClr val="bg1"/>
                </a:solidFill>
              </a:rPr>
              <a:t> комплексу </a:t>
            </a:r>
            <a:r>
              <a:rPr lang="ru-RU" sz="1400" dirty="0" err="1">
                <a:solidFill>
                  <a:schemeClr val="bg1"/>
                </a:solidFill>
              </a:rPr>
              <a:t>токсикант-біомішень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сили</a:t>
            </a:r>
            <a:r>
              <a:rPr lang="ru-RU" sz="1400" dirty="0">
                <a:solidFill>
                  <a:schemeClr val="bg1"/>
                </a:solidFill>
              </a:rPr>
              <a:t> Ван-дер-Ваальса </a:t>
            </a:r>
            <a:r>
              <a:rPr lang="ru-RU" sz="1400" dirty="0" err="1">
                <a:solidFill>
                  <a:schemeClr val="bg1"/>
                </a:solidFill>
              </a:rPr>
              <a:t>можуть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забезпечувати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достатньо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міцну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фіксацію</a:t>
            </a:r>
            <a:r>
              <a:rPr lang="ru-RU" sz="1400" dirty="0">
                <a:solidFill>
                  <a:schemeClr val="bg1"/>
                </a:solidFill>
              </a:rPr>
              <a:t> ксенобиотика. </a:t>
            </a:r>
          </a:p>
          <a:p>
            <a:r>
              <a:rPr lang="ru-RU" sz="1400" dirty="0">
                <a:solidFill>
                  <a:schemeClr val="bg1"/>
                </a:solidFill>
              </a:rPr>
              <a:t>Для </a:t>
            </a:r>
            <a:r>
              <a:rPr lang="ru-RU" sz="1400" dirty="0" err="1">
                <a:solidFill>
                  <a:schemeClr val="bg1"/>
                </a:solidFill>
              </a:rPr>
              <a:t>клінічної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токсикології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велике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значення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має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оборотність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зв'язку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отрути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з</a:t>
            </a:r>
            <a:r>
              <a:rPr lang="ru-RU" sz="1400" dirty="0">
                <a:solidFill>
                  <a:schemeClr val="bg1"/>
                </a:solidFill>
              </a:rPr>
              <a:t> рецептором. </a:t>
            </a:r>
            <a:r>
              <a:rPr lang="ru-RU" sz="1400" dirty="0" err="1">
                <a:solidFill>
                  <a:schemeClr val="bg1"/>
                </a:solidFill>
              </a:rPr>
              <a:t>Більшість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токсичних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речовин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які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неміцно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зв'язуються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з</a:t>
            </a:r>
            <a:r>
              <a:rPr lang="ru-RU" sz="1400" dirty="0">
                <a:solidFill>
                  <a:schemeClr val="bg1"/>
                </a:solidFill>
              </a:rPr>
              <a:t> рецепторами, </a:t>
            </a:r>
            <a:r>
              <a:rPr lang="ru-RU" sz="1400" dirty="0" err="1">
                <a:solidFill>
                  <a:schemeClr val="bg1"/>
                </a:solidFill>
              </a:rPr>
              <a:t>можна</a:t>
            </a:r>
            <a:r>
              <a:rPr lang="ru-RU" sz="1400" dirty="0">
                <a:solidFill>
                  <a:schemeClr val="bg1"/>
                </a:solidFill>
              </a:rPr>
              <a:t> «</a:t>
            </a:r>
            <a:r>
              <a:rPr lang="ru-RU" sz="1400" dirty="0" err="1">
                <a:solidFill>
                  <a:schemeClr val="bg1"/>
                </a:solidFill>
              </a:rPr>
              <a:t>відмити</a:t>
            </a:r>
            <a:r>
              <a:rPr lang="ru-RU" sz="1400" dirty="0">
                <a:solidFill>
                  <a:schemeClr val="bg1"/>
                </a:solidFill>
              </a:rPr>
              <a:t>». </a:t>
            </a:r>
            <a:r>
              <a:rPr lang="ru-RU" sz="1400" dirty="0" err="1">
                <a:solidFill>
                  <a:schemeClr val="bg1"/>
                </a:solidFill>
              </a:rPr>
              <a:t>Встановлено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що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ковалентні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зв'язки</a:t>
            </a:r>
            <a:r>
              <a:rPr lang="ru-RU" sz="1400" dirty="0">
                <a:solidFill>
                  <a:schemeClr val="bg1"/>
                </a:solidFill>
              </a:rPr>
              <a:t> отрут </a:t>
            </a:r>
            <a:r>
              <a:rPr lang="ru-RU" sz="1400" dirty="0" err="1">
                <a:solidFill>
                  <a:schemeClr val="bg1"/>
                </a:solidFill>
              </a:rPr>
              <a:t>з</a:t>
            </a:r>
            <a:r>
              <a:rPr lang="ru-RU" sz="1400" dirty="0">
                <a:solidFill>
                  <a:schemeClr val="bg1"/>
                </a:solidFill>
              </a:rPr>
              <a:t> рецепторами </a:t>
            </a:r>
            <a:r>
              <a:rPr lang="ru-RU" sz="1400" dirty="0" err="1">
                <a:solidFill>
                  <a:schemeClr val="bg1"/>
                </a:solidFill>
              </a:rPr>
              <a:t>найбільш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міцні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важкооборотні</a:t>
            </a:r>
            <a:r>
              <a:rPr lang="ru-RU" sz="1400" dirty="0">
                <a:solidFill>
                  <a:schemeClr val="bg1"/>
                </a:solidFill>
              </a:rPr>
              <a:t>. Але, на </a:t>
            </a:r>
            <a:r>
              <a:rPr lang="ru-RU" sz="1400" dirty="0" err="1">
                <a:solidFill>
                  <a:schemeClr val="bg1"/>
                </a:solidFill>
              </a:rPr>
              <a:t>щастя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кількість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токсичних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речовин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здатних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утворювати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ковалентні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зв'язки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відносно</a:t>
            </a:r>
            <a:r>
              <a:rPr lang="ru-RU" sz="1400" dirty="0">
                <a:solidFill>
                  <a:schemeClr val="bg1"/>
                </a:solidFill>
              </a:rPr>
              <a:t> невелика. До них </a:t>
            </a:r>
            <a:r>
              <a:rPr lang="ru-RU" sz="1400" dirty="0" err="1">
                <a:solidFill>
                  <a:schemeClr val="bg1"/>
                </a:solidFill>
              </a:rPr>
              <a:t>відносяться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наприклад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сполуки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миш'яку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ртуті</a:t>
            </a:r>
            <a:r>
              <a:rPr lang="ru-RU" sz="1400" dirty="0">
                <a:solidFill>
                  <a:schemeClr val="bg1"/>
                </a:solidFill>
              </a:rPr>
              <a:t> та </a:t>
            </a:r>
            <a:r>
              <a:rPr lang="ru-RU" sz="1400" dirty="0" err="1">
                <a:solidFill>
                  <a:schemeClr val="bg1"/>
                </a:solidFill>
              </a:rPr>
              <a:t>сурми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механізм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дії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яких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полягає</a:t>
            </a:r>
            <a:r>
              <a:rPr lang="ru-RU" sz="1400" dirty="0">
                <a:solidFill>
                  <a:schemeClr val="bg1"/>
                </a:solidFill>
              </a:rPr>
              <a:t> у </a:t>
            </a:r>
            <a:r>
              <a:rPr lang="ru-RU" sz="1400" dirty="0" err="1">
                <a:solidFill>
                  <a:schemeClr val="bg1"/>
                </a:solidFill>
              </a:rPr>
              <a:t>взаємодії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з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сульфгідрильними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групами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білків</a:t>
            </a:r>
            <a:r>
              <a:rPr lang="ru-RU" sz="1400" dirty="0">
                <a:solidFill>
                  <a:schemeClr val="bg1"/>
                </a:solidFill>
              </a:rPr>
              <a:t>; </a:t>
            </a:r>
            <a:r>
              <a:rPr lang="ru-RU" sz="1400" dirty="0" err="1">
                <a:solidFill>
                  <a:schemeClr val="bg1"/>
                </a:solidFill>
              </a:rPr>
              <a:t>азотисті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іприт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фосфорорганічні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антихолінестеразні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препарати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які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алкіліруютьі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або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ацетилірують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певні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функціональні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групи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білків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</a:p>
          <a:p>
            <a:r>
              <a:rPr lang="ru-RU" sz="1400" dirty="0" err="1">
                <a:solidFill>
                  <a:schemeClr val="bg1"/>
                </a:solidFill>
              </a:rPr>
              <a:t>Незважаючи</a:t>
            </a:r>
            <a:r>
              <a:rPr lang="ru-RU" sz="1400" dirty="0">
                <a:solidFill>
                  <a:schemeClr val="bg1"/>
                </a:solidFill>
              </a:rPr>
              <a:t> на те </a:t>
            </a:r>
            <a:r>
              <a:rPr lang="ru-RU" sz="1400" dirty="0" err="1">
                <a:solidFill>
                  <a:schemeClr val="bg1"/>
                </a:solidFill>
              </a:rPr>
              <a:t>що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зазначені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ковалентні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зв'язки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досить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міцні</a:t>
            </a:r>
            <a:r>
              <a:rPr lang="ru-RU" sz="1400" dirty="0">
                <a:solidFill>
                  <a:schemeClr val="bg1"/>
                </a:solidFill>
              </a:rPr>
              <a:t>, у </a:t>
            </a:r>
            <a:r>
              <a:rPr lang="ru-RU" sz="1400" dirty="0" err="1">
                <a:solidFill>
                  <a:schemeClr val="bg1"/>
                </a:solidFill>
              </a:rPr>
              <a:t>певних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умовах</a:t>
            </a:r>
            <a:r>
              <a:rPr lang="ru-RU" sz="1400" dirty="0">
                <a:solidFill>
                  <a:schemeClr val="bg1"/>
                </a:solidFill>
              </a:rPr>
              <a:t> вони </a:t>
            </a:r>
            <a:r>
              <a:rPr lang="ru-RU" sz="1400" dirty="0" err="1">
                <a:solidFill>
                  <a:schemeClr val="bg1"/>
                </a:solidFill>
              </a:rPr>
              <a:t>можуть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руйнуватися</a:t>
            </a:r>
            <a:r>
              <a:rPr lang="ru-RU" sz="1400" dirty="0">
                <a:solidFill>
                  <a:schemeClr val="bg1"/>
                </a:solidFill>
              </a:rPr>
              <a:t>. Для </a:t>
            </a:r>
            <a:r>
              <a:rPr lang="ru-RU" sz="1400" dirty="0" err="1">
                <a:solidFill>
                  <a:schemeClr val="bg1"/>
                </a:solidFill>
              </a:rPr>
              <a:t>цього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необхідно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забезпечити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таку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хімічну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взаємодію</a:t>
            </a:r>
            <a:r>
              <a:rPr lang="ru-RU" sz="1400" dirty="0">
                <a:solidFill>
                  <a:schemeClr val="bg1"/>
                </a:solidFill>
              </a:rPr>
              <a:t>, яка дала б </a:t>
            </a:r>
            <a:r>
              <a:rPr lang="ru-RU" sz="1400" dirty="0" err="1">
                <a:solidFill>
                  <a:schemeClr val="bg1"/>
                </a:solidFill>
              </a:rPr>
              <a:t>більш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міцний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зв'язок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з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токсикантом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утворення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нових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менш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токсичних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сполук</a:t>
            </a:r>
            <a:r>
              <a:rPr lang="ru-RU" sz="1400" dirty="0">
                <a:solidFill>
                  <a:schemeClr val="bg1"/>
                </a:solidFill>
              </a:rPr>
              <a:t>. Так, </a:t>
            </a:r>
            <a:r>
              <a:rPr lang="ru-RU" sz="1400" dirty="0" err="1">
                <a:solidFill>
                  <a:schemeClr val="bg1"/>
                </a:solidFill>
              </a:rPr>
              <a:t>сульфгідрильні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групи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ураженої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клітини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можна</a:t>
            </a:r>
            <a:r>
              <a:rPr lang="ru-RU" sz="1400" dirty="0">
                <a:solidFill>
                  <a:schemeClr val="bg1"/>
                </a:solidFill>
              </a:rPr>
              <a:t> в </a:t>
            </a:r>
            <a:r>
              <a:rPr lang="ru-RU" sz="1400" dirty="0" err="1">
                <a:solidFill>
                  <a:schemeClr val="bg1"/>
                </a:solidFill>
              </a:rPr>
              <a:t>якійсь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мірі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регенерувати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якщо</a:t>
            </a:r>
            <a:r>
              <a:rPr lang="ru-RU" sz="1400" dirty="0">
                <a:solidFill>
                  <a:schemeClr val="bg1"/>
                </a:solidFill>
              </a:rPr>
              <a:t> ввести </a:t>
            </a:r>
            <a:r>
              <a:rPr lang="ru-RU" sz="1400" dirty="0" err="1">
                <a:solidFill>
                  <a:schemeClr val="bg1"/>
                </a:solidFill>
              </a:rPr>
              <a:t>достатню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кількість</a:t>
            </a:r>
            <a:r>
              <a:rPr lang="ru-RU" sz="1400" dirty="0">
                <a:solidFill>
                  <a:schemeClr val="bg1"/>
                </a:solidFill>
              </a:rPr>
              <a:t> антидота (</a:t>
            </a:r>
            <a:r>
              <a:rPr lang="ru-RU" sz="1400" dirty="0" err="1">
                <a:solidFill>
                  <a:schemeClr val="bg1"/>
                </a:solidFill>
              </a:rPr>
              <a:t>протиотрута</a:t>
            </a:r>
            <a:r>
              <a:rPr lang="ru-RU" sz="1400" dirty="0">
                <a:solidFill>
                  <a:schemeClr val="bg1"/>
                </a:solidFill>
              </a:rPr>
              <a:t>), </a:t>
            </a:r>
            <a:r>
              <a:rPr lang="ru-RU" sz="1400" dirty="0" err="1">
                <a:solidFill>
                  <a:schemeClr val="bg1"/>
                </a:solidFill>
              </a:rPr>
              <a:t>що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містить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функціональні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SН-групи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</a:p>
          <a:p>
            <a:r>
              <a:rPr lang="ru-RU" sz="1400" dirty="0" err="1">
                <a:solidFill>
                  <a:schemeClr val="bg1"/>
                </a:solidFill>
              </a:rPr>
              <a:t>Більшість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відомих</a:t>
            </a:r>
            <a:r>
              <a:rPr lang="ru-RU" sz="1400" dirty="0">
                <a:solidFill>
                  <a:schemeClr val="bg1"/>
                </a:solidFill>
              </a:rPr>
              <a:t> у </a:t>
            </a:r>
            <a:r>
              <a:rPr lang="ru-RU" sz="1400" dirty="0" err="1">
                <a:solidFill>
                  <a:schemeClr val="bg1"/>
                </a:solidFill>
              </a:rPr>
              <a:t>даний</a:t>
            </a:r>
            <a:r>
              <a:rPr lang="ru-RU" sz="1400" dirty="0">
                <a:solidFill>
                  <a:schemeClr val="bg1"/>
                </a:solidFill>
              </a:rPr>
              <a:t> час </a:t>
            </a:r>
            <a:r>
              <a:rPr lang="ru-RU" sz="1400" dirty="0" err="1">
                <a:solidFill>
                  <a:schemeClr val="bg1"/>
                </a:solidFill>
              </a:rPr>
              <a:t>токсичних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речовин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лікарських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препаратів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взаємодіють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з</a:t>
            </a:r>
            <a:r>
              <a:rPr lang="ru-RU" sz="1400" dirty="0">
                <a:solidFill>
                  <a:schemeClr val="bg1"/>
                </a:solidFill>
              </a:rPr>
              <a:t> рецептором </a:t>
            </a:r>
            <a:r>
              <a:rPr lang="ru-RU" sz="1400" dirty="0" err="1">
                <a:solidFill>
                  <a:schemeClr val="bg1"/>
                </a:solidFill>
              </a:rPr>
              <a:t>з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утворенням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більш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лабільних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зв'язків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які</a:t>
            </a:r>
            <a:r>
              <a:rPr lang="ru-RU" sz="1400" dirty="0">
                <a:solidFill>
                  <a:schemeClr val="bg1"/>
                </a:solidFill>
              </a:rPr>
              <a:t> легко </a:t>
            </a:r>
            <a:r>
              <a:rPr lang="ru-RU" sz="1400" dirty="0" err="1">
                <a:solidFill>
                  <a:schemeClr val="bg1"/>
                </a:solidFill>
              </a:rPr>
              <a:t>руйнуються</a:t>
            </a:r>
            <a:r>
              <a:rPr lang="ru-RU" sz="1400" dirty="0">
                <a:solidFill>
                  <a:schemeClr val="bg1"/>
                </a:solidFill>
              </a:rPr>
              <a:t> -</a:t>
            </a:r>
            <a:r>
              <a:rPr lang="ru-RU" sz="1400" dirty="0" err="1">
                <a:solidFill>
                  <a:schemeClr val="bg1"/>
                </a:solidFill>
              </a:rPr>
              <a:t>іонних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водневих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ван-дер-ваальсових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що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робить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можливим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успішне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видалення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продуктів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метаболізму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з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організму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60648"/>
            <a:ext cx="871296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err="1">
                <a:solidFill>
                  <a:schemeClr val="bg1"/>
                </a:solidFill>
              </a:rPr>
              <a:t>Дія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токсикантів</a:t>
            </a:r>
            <a:r>
              <a:rPr lang="ru-RU" sz="1600" b="1" dirty="0">
                <a:solidFill>
                  <a:schemeClr val="bg1"/>
                </a:solidFill>
              </a:rPr>
              <a:t> на </a:t>
            </a:r>
            <a:r>
              <a:rPr lang="ru-RU" sz="1600" b="1" dirty="0" err="1">
                <a:solidFill>
                  <a:schemeClr val="bg1"/>
                </a:solidFill>
              </a:rPr>
              <a:t>структурні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елементи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клітин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  <a:p>
            <a:r>
              <a:rPr lang="ru-RU" sz="1600" dirty="0" err="1">
                <a:solidFill>
                  <a:schemeClr val="bg1"/>
                </a:solidFill>
              </a:rPr>
              <a:t>Структурними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елементами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клітин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з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якими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взаємодіють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токсиканти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є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білки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нуклеїнові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кислоти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ліпідні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елементи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біомембран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</a:p>
          <a:p>
            <a:r>
              <a:rPr lang="ru-RU" sz="1600" dirty="0">
                <a:solidFill>
                  <a:schemeClr val="bg1"/>
                </a:solidFill>
              </a:rPr>
              <a:t>До </a:t>
            </a:r>
            <a:r>
              <a:rPr lang="ru-RU" sz="1600" dirty="0" err="1">
                <a:solidFill>
                  <a:schemeClr val="bg1"/>
                </a:solidFill>
              </a:rPr>
              <a:t>основних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функцій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білків</a:t>
            </a:r>
            <a:r>
              <a:rPr lang="ru-RU" sz="1600" dirty="0">
                <a:solidFill>
                  <a:schemeClr val="bg1"/>
                </a:solidFill>
              </a:rPr>
              <a:t> належать: транспортна, структурна, </a:t>
            </a:r>
            <a:r>
              <a:rPr lang="ru-RU" sz="1600" dirty="0" err="1">
                <a:solidFill>
                  <a:schemeClr val="bg1"/>
                </a:solidFill>
              </a:rPr>
              <a:t>ферментативна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  <a:r>
              <a:rPr lang="ru-RU" sz="1600" dirty="0" err="1">
                <a:solidFill>
                  <a:schemeClr val="bg1"/>
                </a:solidFill>
              </a:rPr>
              <a:t>Токсичний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ефект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може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розвиватися</a:t>
            </a:r>
            <a:r>
              <a:rPr lang="ru-RU" sz="1600" dirty="0">
                <a:solidFill>
                  <a:schemeClr val="bg1"/>
                </a:solidFill>
              </a:rPr>
              <a:t> при </a:t>
            </a:r>
            <a:r>
              <a:rPr lang="ru-RU" sz="1600" dirty="0" err="1">
                <a:solidFill>
                  <a:schemeClr val="bg1"/>
                </a:solidFill>
              </a:rPr>
              <a:t>порушенні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кожної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з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цих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функцій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  <a:r>
              <a:rPr lang="ru-RU" sz="1600" dirty="0" err="1">
                <a:solidFill>
                  <a:schemeClr val="bg1"/>
                </a:solidFill>
              </a:rPr>
              <a:t>Порушення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властивостей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білків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хімічним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розчином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відбувається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різними</a:t>
            </a:r>
            <a:r>
              <a:rPr lang="ru-RU" sz="1600" dirty="0">
                <a:solidFill>
                  <a:schemeClr val="bg1"/>
                </a:solidFill>
              </a:rPr>
              <a:t> шляхами, </a:t>
            </a:r>
            <a:r>
              <a:rPr lang="ru-RU" sz="1600" dirty="0" err="1">
                <a:solidFill>
                  <a:schemeClr val="bg1"/>
                </a:solidFill>
              </a:rPr>
              <a:t>які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залежать</a:t>
            </a:r>
            <a:r>
              <a:rPr lang="ru-RU" sz="1600" dirty="0">
                <a:solidFill>
                  <a:schemeClr val="bg1"/>
                </a:solidFill>
              </a:rPr>
              <a:t> як </a:t>
            </a:r>
            <a:r>
              <a:rPr lang="ru-RU" sz="1600" dirty="0" err="1">
                <a:solidFill>
                  <a:schemeClr val="bg1"/>
                </a:solidFill>
              </a:rPr>
              <a:t>від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структури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токсиканта</a:t>
            </a:r>
            <a:r>
              <a:rPr lang="ru-RU" sz="1600" dirty="0">
                <a:solidFill>
                  <a:schemeClr val="bg1"/>
                </a:solidFill>
              </a:rPr>
              <a:t>, так </a:t>
            </a:r>
            <a:r>
              <a:rPr lang="ru-RU" sz="1600" dirty="0" err="1">
                <a:solidFill>
                  <a:schemeClr val="bg1"/>
                </a:solidFill>
              </a:rPr>
              <a:t>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від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будови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функції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білка</a:t>
            </a:r>
            <a:r>
              <a:rPr lang="ru-RU" sz="1600" dirty="0">
                <a:solidFill>
                  <a:schemeClr val="bg1"/>
                </a:solidFill>
              </a:rPr>
              <a:t>. При </a:t>
            </a:r>
            <a:r>
              <a:rPr lang="ru-RU" sz="1600" dirty="0" err="1">
                <a:solidFill>
                  <a:schemeClr val="bg1"/>
                </a:solidFill>
              </a:rPr>
              <a:t>цьому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можливі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такі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процеси</a:t>
            </a:r>
            <a:r>
              <a:rPr lang="ru-RU" sz="1600" dirty="0">
                <a:solidFill>
                  <a:schemeClr val="bg1"/>
                </a:solidFill>
              </a:rPr>
              <a:t>, як </a:t>
            </a:r>
            <a:r>
              <a:rPr lang="ru-RU" sz="1600" dirty="0" err="1">
                <a:solidFill>
                  <a:schemeClr val="bg1"/>
                </a:solidFill>
              </a:rPr>
              <a:t>денатурація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білків</a:t>
            </a:r>
            <a:r>
              <a:rPr lang="ru-RU" sz="1600" dirty="0">
                <a:solidFill>
                  <a:schemeClr val="bg1"/>
                </a:solidFill>
              </a:rPr>
              <a:t>, блокада </a:t>
            </a:r>
            <a:r>
              <a:rPr lang="ru-RU" sz="1600" dirty="0" err="1">
                <a:solidFill>
                  <a:schemeClr val="bg1"/>
                </a:solidFill>
              </a:rPr>
              <a:t>їх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активних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центрів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зв’язування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активаторів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і</a:t>
            </a:r>
            <a:r>
              <a:rPr lang="ru-RU" sz="1600" dirty="0">
                <a:solidFill>
                  <a:schemeClr val="bg1"/>
                </a:solidFill>
              </a:rPr>
              <a:t> молекул, </a:t>
            </a:r>
            <a:r>
              <a:rPr lang="ru-RU" sz="1600" dirty="0" err="1">
                <a:solidFill>
                  <a:schemeClr val="bg1"/>
                </a:solidFill>
              </a:rPr>
              <a:t>що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стабілізують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протеїн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і</a:t>
            </a:r>
            <a:r>
              <a:rPr lang="ru-RU" sz="1600" dirty="0">
                <a:solidFill>
                  <a:schemeClr val="bg1"/>
                </a:solidFill>
              </a:rPr>
              <a:t> т.д. До числа </a:t>
            </a:r>
            <a:r>
              <a:rPr lang="ru-RU" sz="1600" dirty="0" err="1">
                <a:solidFill>
                  <a:schemeClr val="bg1"/>
                </a:solidFill>
              </a:rPr>
              <a:t>речовин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денатуруючих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білки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відносяться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луги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кислоти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іони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важких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металів</a:t>
            </a:r>
            <a:r>
              <a:rPr lang="ru-RU" sz="1600" dirty="0">
                <a:solidFill>
                  <a:schemeClr val="bg1"/>
                </a:solidFill>
              </a:rPr>
              <a:t>. В </a:t>
            </a:r>
            <a:r>
              <a:rPr lang="ru-RU" sz="1600" dirty="0" err="1">
                <a:solidFill>
                  <a:schemeClr val="bg1"/>
                </a:solidFill>
              </a:rPr>
              <a:t>основі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денатурації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лежить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пошкодження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внутрібілкових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зв'язків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що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підтримують</a:t>
            </a:r>
            <a:r>
              <a:rPr lang="ru-RU" sz="1600" dirty="0">
                <a:solidFill>
                  <a:schemeClr val="bg1"/>
                </a:solidFill>
              </a:rPr>
              <a:t> структуру </a:t>
            </a:r>
            <a:r>
              <a:rPr lang="ru-RU" sz="1600" dirty="0" err="1">
                <a:solidFill>
                  <a:schemeClr val="bg1"/>
                </a:solidFill>
              </a:rPr>
              <a:t>протеїну</a:t>
            </a:r>
            <a:r>
              <a:rPr lang="ru-RU" sz="1600" dirty="0">
                <a:solidFill>
                  <a:schemeClr val="bg1"/>
                </a:solidFill>
              </a:rPr>
              <a:t>. При </a:t>
            </a:r>
            <a:r>
              <a:rPr lang="ru-RU" sz="1600" dirty="0" err="1">
                <a:solidFill>
                  <a:schemeClr val="bg1"/>
                </a:solidFill>
              </a:rPr>
              <a:t>цьому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найбільш</a:t>
            </a:r>
            <a:r>
              <a:rPr lang="ru-RU" sz="1600" dirty="0">
                <a:solidFill>
                  <a:schemeClr val="bg1"/>
                </a:solidFill>
              </a:rPr>
              <a:t> часто </a:t>
            </a:r>
            <a:r>
              <a:rPr lang="ru-RU" sz="1600" dirty="0" err="1">
                <a:solidFill>
                  <a:schemeClr val="bg1"/>
                </a:solidFill>
              </a:rPr>
              <a:t>токсиканти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взаємодіють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з</a:t>
            </a:r>
            <a:r>
              <a:rPr lang="ru-RU" sz="1600" dirty="0">
                <a:solidFill>
                  <a:schemeClr val="bg1"/>
                </a:solidFill>
              </a:rPr>
              <a:t> СООН-, NН-, ОН-, </a:t>
            </a:r>
            <a:r>
              <a:rPr lang="ru-RU" sz="1600" dirty="0" err="1">
                <a:solidFill>
                  <a:schemeClr val="bg1"/>
                </a:solidFill>
              </a:rPr>
              <a:t>SН-групами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амінокислот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що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утворюють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білки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</a:p>
          <a:p>
            <a:r>
              <a:rPr lang="ru-RU" sz="1600" dirty="0" err="1">
                <a:solidFill>
                  <a:schemeClr val="bg1"/>
                </a:solidFill>
              </a:rPr>
              <a:t>Нуклеїнові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кислоти</a:t>
            </a:r>
            <a:r>
              <a:rPr lang="ru-RU" sz="1600" dirty="0">
                <a:solidFill>
                  <a:schemeClr val="bg1"/>
                </a:solidFill>
              </a:rPr>
              <a:t> - </a:t>
            </a:r>
            <a:r>
              <a:rPr lang="ru-RU" sz="1600" dirty="0" err="1">
                <a:solidFill>
                  <a:schemeClr val="bg1"/>
                </a:solidFill>
              </a:rPr>
              <a:t>основний</a:t>
            </a:r>
            <a:r>
              <a:rPr lang="ru-RU" sz="1600" dirty="0">
                <a:solidFill>
                  <a:schemeClr val="bg1"/>
                </a:solidFill>
              </a:rPr>
              <a:t> компонент хромосомного </a:t>
            </a:r>
            <a:r>
              <a:rPr lang="ru-RU" sz="1600" dirty="0" err="1">
                <a:solidFill>
                  <a:schemeClr val="bg1"/>
                </a:solidFill>
              </a:rPr>
              <a:t>апарату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клітин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  <a:r>
              <a:rPr lang="ru-RU" sz="1600" dirty="0" err="1">
                <a:solidFill>
                  <a:schemeClr val="bg1"/>
                </a:solidFill>
              </a:rPr>
              <a:t>Їх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функція</a:t>
            </a:r>
            <a:r>
              <a:rPr lang="ru-RU" sz="1600" dirty="0">
                <a:solidFill>
                  <a:schemeClr val="bg1"/>
                </a:solidFill>
              </a:rPr>
              <a:t> - участь у </a:t>
            </a:r>
            <a:r>
              <a:rPr lang="ru-RU" sz="1600" dirty="0" err="1">
                <a:solidFill>
                  <a:schemeClr val="bg1"/>
                </a:solidFill>
              </a:rPr>
              <a:t>синтезі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білка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  <a:r>
              <a:rPr lang="ru-RU" sz="1600" dirty="0" err="1">
                <a:solidFill>
                  <a:schemeClr val="bg1"/>
                </a:solidFill>
              </a:rPr>
              <a:t>Багато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ксенобіотиків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наприклад</a:t>
            </a:r>
            <a:r>
              <a:rPr lang="ru-RU" sz="1600" dirty="0">
                <a:solidFill>
                  <a:schemeClr val="bg1"/>
                </a:solidFill>
              </a:rPr>
              <a:t>: </a:t>
            </a:r>
            <a:r>
              <a:rPr lang="ru-RU" sz="1600" dirty="0" err="1">
                <a:solidFill>
                  <a:schemeClr val="bg1"/>
                </a:solidFill>
              </a:rPr>
              <a:t>нітрити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етиленоксидом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гідразин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гідроксиламін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поліціклічні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вуглеводні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сполуки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миш'яку</a:t>
            </a:r>
            <a:r>
              <a:rPr lang="ru-RU" sz="1600" dirty="0">
                <a:solidFill>
                  <a:schemeClr val="bg1"/>
                </a:solidFill>
              </a:rPr>
              <a:t> та </a:t>
            </a:r>
            <a:r>
              <a:rPr lang="ru-RU" sz="1600" dirty="0" err="1">
                <a:solidFill>
                  <a:schemeClr val="bg1"/>
                </a:solidFill>
              </a:rPr>
              <a:t>інші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вступають</a:t>
            </a:r>
            <a:r>
              <a:rPr lang="ru-RU" sz="1600" dirty="0">
                <a:solidFill>
                  <a:schemeClr val="bg1"/>
                </a:solidFill>
              </a:rPr>
              <a:t> у </a:t>
            </a:r>
            <a:r>
              <a:rPr lang="ru-RU" sz="1600" dirty="0" err="1">
                <a:solidFill>
                  <a:schemeClr val="bg1"/>
                </a:solidFill>
              </a:rPr>
              <a:t>взаємодію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з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нуклеїновими</a:t>
            </a:r>
            <a:r>
              <a:rPr lang="ru-RU" sz="1600" dirty="0">
                <a:solidFill>
                  <a:schemeClr val="bg1"/>
                </a:solidFill>
              </a:rPr>
              <a:t> кислотами, </a:t>
            </a:r>
            <a:r>
              <a:rPr lang="ru-RU" sz="1600" dirty="0" err="1">
                <a:solidFill>
                  <a:schemeClr val="bg1"/>
                </a:solidFill>
              </a:rPr>
              <a:t>змінюючи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їх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властивості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</a:p>
          <a:p>
            <a:r>
              <a:rPr lang="ru-RU" sz="1600" dirty="0" err="1">
                <a:solidFill>
                  <a:schemeClr val="bg1"/>
                </a:solidFill>
              </a:rPr>
              <a:t>Фосфоліпіди</a:t>
            </a:r>
            <a:r>
              <a:rPr lang="ru-RU" sz="1600" dirty="0">
                <a:solidFill>
                  <a:schemeClr val="bg1"/>
                </a:solidFill>
              </a:rPr>
              <a:t> як </a:t>
            </a:r>
            <a:r>
              <a:rPr lang="ru-RU" sz="1600" dirty="0" err="1">
                <a:solidFill>
                  <a:schemeClr val="bg1"/>
                </a:solidFill>
              </a:rPr>
              <a:t>структурні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елементи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клітин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представляють</a:t>
            </a:r>
            <a:r>
              <a:rPr lang="ru-RU" sz="1600" dirty="0">
                <a:solidFill>
                  <a:schemeClr val="bg1"/>
                </a:solidFill>
              </a:rPr>
              <a:t> собою </a:t>
            </a:r>
            <a:r>
              <a:rPr lang="ru-RU" sz="1600" dirty="0" err="1">
                <a:solidFill>
                  <a:schemeClr val="bg1"/>
                </a:solidFill>
              </a:rPr>
              <a:t>ефіри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трьохатомного</a:t>
            </a:r>
            <a:r>
              <a:rPr lang="ru-RU" sz="1600" dirty="0">
                <a:solidFill>
                  <a:schemeClr val="bg1"/>
                </a:solidFill>
              </a:rPr>
              <a:t> спирту - </a:t>
            </a:r>
            <a:r>
              <a:rPr lang="ru-RU" sz="1600" dirty="0" err="1">
                <a:solidFill>
                  <a:schemeClr val="bg1"/>
                </a:solidFill>
              </a:rPr>
              <a:t>гліцерину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жирних</a:t>
            </a:r>
            <a:r>
              <a:rPr lang="ru-RU" sz="1600" dirty="0">
                <a:solidFill>
                  <a:schemeClr val="bg1"/>
                </a:solidFill>
              </a:rPr>
              <a:t> кислот </a:t>
            </a:r>
            <a:r>
              <a:rPr lang="ru-RU" sz="1600" dirty="0" err="1">
                <a:solidFill>
                  <a:schemeClr val="bg1"/>
                </a:solidFill>
              </a:rPr>
              <a:t>з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довгими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вуглеводневими</a:t>
            </a:r>
            <a:r>
              <a:rPr lang="ru-RU" sz="1600" dirty="0">
                <a:solidFill>
                  <a:schemeClr val="bg1"/>
                </a:solidFill>
              </a:rPr>
              <a:t> радикалами. </a:t>
            </a:r>
            <a:r>
              <a:rPr lang="ru-RU" sz="1600" dirty="0" err="1">
                <a:solidFill>
                  <a:schemeClr val="bg1"/>
                </a:solidFill>
              </a:rPr>
              <a:t>Фосфоліпіди</a:t>
            </a:r>
            <a:r>
              <a:rPr lang="ru-RU" sz="1600" dirty="0">
                <a:solidFill>
                  <a:schemeClr val="bg1"/>
                </a:solidFill>
              </a:rPr>
              <a:t> погано </a:t>
            </a:r>
            <a:r>
              <a:rPr lang="ru-RU" sz="1600" dirty="0" err="1">
                <a:solidFill>
                  <a:schemeClr val="bg1"/>
                </a:solidFill>
              </a:rPr>
              <a:t>розчиняються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і</a:t>
            </a:r>
            <a:r>
              <a:rPr lang="ru-RU" sz="1600" dirty="0">
                <a:solidFill>
                  <a:schemeClr val="bg1"/>
                </a:solidFill>
              </a:rPr>
              <a:t> в </a:t>
            </a:r>
            <a:r>
              <a:rPr lang="ru-RU" sz="1600" dirty="0" err="1">
                <a:solidFill>
                  <a:schemeClr val="bg1"/>
                </a:solidFill>
              </a:rPr>
              <a:t>воді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неполярній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фазі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оскільки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мають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своєму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складі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полярну</a:t>
            </a:r>
            <a:r>
              <a:rPr lang="ru-RU" sz="1600" dirty="0">
                <a:solidFill>
                  <a:schemeClr val="bg1"/>
                </a:solidFill>
              </a:rPr>
              <a:t> (голова) та </a:t>
            </a:r>
            <a:r>
              <a:rPr lang="ru-RU" sz="1600" dirty="0" err="1">
                <a:solidFill>
                  <a:schemeClr val="bg1"/>
                </a:solidFill>
              </a:rPr>
              <a:t>гідрофобну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неполярну</a:t>
            </a:r>
            <a:r>
              <a:rPr lang="ru-RU" sz="1600" dirty="0">
                <a:solidFill>
                  <a:schemeClr val="bg1"/>
                </a:solidFill>
              </a:rPr>
              <a:t> (</a:t>
            </a:r>
            <a:r>
              <a:rPr lang="ru-RU" sz="1600" dirty="0" err="1">
                <a:solidFill>
                  <a:schemeClr val="bg1"/>
                </a:solidFill>
              </a:rPr>
              <a:t>хвіст</a:t>
            </a:r>
            <a:r>
              <a:rPr lang="ru-RU" sz="1600" dirty="0">
                <a:solidFill>
                  <a:schemeClr val="bg1"/>
                </a:solidFill>
              </a:rPr>
              <a:t>) </a:t>
            </a:r>
            <a:r>
              <a:rPr lang="ru-RU" sz="1600" dirty="0" err="1">
                <a:solidFill>
                  <a:schemeClr val="bg1"/>
                </a:solidFill>
              </a:rPr>
              <a:t>групи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  <a:r>
              <a:rPr lang="ru-RU" sz="1600" dirty="0" err="1">
                <a:solidFill>
                  <a:schemeClr val="bg1"/>
                </a:solidFill>
              </a:rPr>
              <a:t>Всі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фосфоліпіди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володіють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подібними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властивостями</a:t>
            </a:r>
            <a:r>
              <a:rPr lang="ru-RU" sz="1600" dirty="0">
                <a:solidFill>
                  <a:schemeClr val="bg1"/>
                </a:solidFill>
              </a:rPr>
              <a:t> - вони </a:t>
            </a:r>
            <a:r>
              <a:rPr lang="ru-RU" sz="1600" dirty="0" err="1">
                <a:solidFill>
                  <a:schemeClr val="bg1"/>
                </a:solidFill>
              </a:rPr>
              <a:t>здатні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утворювати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комплекси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з</a:t>
            </a:r>
            <a:r>
              <a:rPr lang="ru-RU" sz="1600" dirty="0">
                <a:solidFill>
                  <a:schemeClr val="bg1"/>
                </a:solidFill>
              </a:rPr>
              <a:t> холестерину </a:t>
            </a:r>
            <a:r>
              <a:rPr lang="ru-RU" sz="1600" dirty="0" err="1">
                <a:solidFill>
                  <a:schemeClr val="bg1"/>
                </a:solidFill>
              </a:rPr>
              <a:t>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полярних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груп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білкових</a:t>
            </a:r>
            <a:r>
              <a:rPr lang="ru-RU" sz="1600" dirty="0">
                <a:solidFill>
                  <a:schemeClr val="bg1"/>
                </a:solidFill>
              </a:rPr>
              <a:t> молекул. </a:t>
            </a:r>
          </a:p>
          <a:p>
            <a:r>
              <a:rPr lang="ru-RU" sz="1600" dirty="0" err="1">
                <a:solidFill>
                  <a:schemeClr val="bg1"/>
                </a:solidFill>
              </a:rPr>
              <a:t>Найважливіша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функція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ліпідів</a:t>
            </a:r>
            <a:r>
              <a:rPr lang="ru-RU" sz="1600" dirty="0">
                <a:solidFill>
                  <a:schemeClr val="bg1"/>
                </a:solidFill>
              </a:rPr>
              <a:t> - </a:t>
            </a:r>
            <a:r>
              <a:rPr lang="ru-RU" sz="1600" dirty="0" err="1">
                <a:solidFill>
                  <a:schemeClr val="bg1"/>
                </a:solidFill>
              </a:rPr>
              <a:t>формування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біологічних</a:t>
            </a:r>
            <a:r>
              <a:rPr lang="ru-RU" sz="1600" dirty="0">
                <a:solidFill>
                  <a:schemeClr val="bg1"/>
                </a:solidFill>
              </a:rPr>
              <a:t> мембран. </a:t>
            </a:r>
            <a:r>
              <a:rPr lang="ru-RU" sz="1600" dirty="0" err="1">
                <a:solidFill>
                  <a:schemeClr val="bg1"/>
                </a:solidFill>
              </a:rPr>
              <a:t>Речовини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які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руйнують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змінюють</a:t>
            </a:r>
            <a:r>
              <a:rPr lang="ru-RU" sz="1600" dirty="0">
                <a:solidFill>
                  <a:schemeClr val="bg1"/>
                </a:solidFill>
              </a:rPr>
              <a:t> структуру </a:t>
            </a:r>
            <a:r>
              <a:rPr lang="ru-RU" sz="1600" dirty="0" err="1">
                <a:solidFill>
                  <a:schemeClr val="bg1"/>
                </a:solidFill>
              </a:rPr>
              <a:t>ліпідів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порушуючи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зв'язок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між</a:t>
            </a:r>
            <a:r>
              <a:rPr lang="ru-RU" sz="1600" dirty="0">
                <a:solidFill>
                  <a:schemeClr val="bg1"/>
                </a:solidFill>
              </a:rPr>
              <a:t> молекулами </a:t>
            </a:r>
            <a:r>
              <a:rPr lang="ru-RU" sz="1600" dirty="0" err="1">
                <a:solidFill>
                  <a:schemeClr val="bg1"/>
                </a:solidFill>
              </a:rPr>
              <a:t>ліпідів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ушкоджують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біологічні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мембрани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називаються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мембранотоксикантами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51520" y="404664"/>
            <a:ext cx="860444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Зв'язок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токсичності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будовою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фізико-хімічними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властивостями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отрут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Токсичність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однакова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Оскільки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проявляється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взаємодії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ксенобіотика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біологічною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системою,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величина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залежить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властивостей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токсиканту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здатністю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досягати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структури-мішені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взаємодія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ініціює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токсичний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характером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міцністю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утворюється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токсикантом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мішенню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Будова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біологічних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особливості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морфофункціональної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значній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мірі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залишилися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незмінними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масштабах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історично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доступного для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огляду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часу.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оскільки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цілком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певні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властивості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одного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того ж виду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відтворений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відомою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постійністю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ефект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буде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супроводжуватися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якісними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/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кількісними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змінами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ефектів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розвиваються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Найважливішим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принципом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токсикології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залежність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якісних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кількісних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характеристик токсичного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розвивається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будови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Будова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розміри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молекули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масу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розчинність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летючість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агрегатний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стан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нормальних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умовах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хімічну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властивості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токсичність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разом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жодне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них не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єдино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значущим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Молекулярна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маса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щільність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температури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плавлення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кипіння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леткість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швидкість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дифузії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через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клітинні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мембрани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здатність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адсорбції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Розміри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просторова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будова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молекул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токсиканту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біологічну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силу ряду причин. З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збільшенням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молекулярної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маси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погіршується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надходження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токсиканту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розподіл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органах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тканинах.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Низькомолекулярні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інертні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хімічному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відношенні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вигляді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газу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розчину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 правило, легко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проникають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кров через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легені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шлунково-кишковий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тракт,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іноді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шкіру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швидко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розподіляються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тканинах,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проходячи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через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біологічні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бар'єри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Однак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низькомолекулярних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сполук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здатність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проникати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через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бар'єри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багато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розчинністю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середовищах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36</TotalTime>
  <Words>4174</Words>
  <Application>Microsoft Office PowerPoint</Application>
  <PresentationFormat>Экран (4:3)</PresentationFormat>
  <Paragraphs>89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Бумажная</vt:lpstr>
      <vt:lpstr>Лекція 2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2</dc:title>
  <dc:creator>Руслан Аминов</dc:creator>
  <cp:lastModifiedBy>Руслан Аминов</cp:lastModifiedBy>
  <cp:revision>12</cp:revision>
  <dcterms:created xsi:type="dcterms:W3CDTF">2022-09-12T06:28:57Z</dcterms:created>
  <dcterms:modified xsi:type="dcterms:W3CDTF">2022-09-12T07:08:07Z</dcterms:modified>
</cp:coreProperties>
</file>