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37060-85B2-40C5-BEB3-10A8719EB4ED}" type="datetimeFigureOut">
              <a:rPr lang="uk-UA" smtClean="0"/>
              <a:t>09.09.2020</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0F615-B36C-452E-88C0-C49B3A1775AC}" type="slidenum">
              <a:rPr lang="uk-UA" smtClean="0"/>
              <a:t>‹#›</a:t>
            </a:fld>
            <a:endParaRPr lang="uk-UA"/>
          </a:p>
        </p:txBody>
      </p:sp>
    </p:spTree>
    <p:extLst>
      <p:ext uri="{BB962C8B-B14F-4D97-AF65-F5344CB8AC3E}">
        <p14:creationId xmlns:p14="http://schemas.microsoft.com/office/powerpoint/2010/main" val="51208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7B0F615-B36C-452E-88C0-C49B3A1775AC}" type="slidenum">
              <a:rPr lang="uk-UA" smtClean="0"/>
              <a:t>2</a:t>
            </a:fld>
            <a:endParaRPr lang="uk-UA"/>
          </a:p>
        </p:txBody>
      </p:sp>
    </p:spTree>
    <p:extLst>
      <p:ext uri="{BB962C8B-B14F-4D97-AF65-F5344CB8AC3E}">
        <p14:creationId xmlns:p14="http://schemas.microsoft.com/office/powerpoint/2010/main" val="2709417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ACC8BD31-5587-4407-9D9E-D365FD4E4DFD}"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35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756E8F-B0DD-4EA2-A45D-81EF6BA94AA7}" type="datetimeFigureOut">
              <a:rPr lang="uk-UA" smtClean="0"/>
              <a:t>09.09.2020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33471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942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09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39488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80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6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04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41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168728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756E8F-B0DD-4EA2-A45D-81EF6BA94AA7}" type="datetimeFigureOut">
              <a:rPr lang="uk-UA" smtClean="0"/>
              <a:t>09.09.2020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C8BD31-5587-4407-9D9E-D365FD4E4DFD}"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30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756E8F-B0DD-4EA2-A45D-81EF6BA94AA7}" type="datetimeFigureOut">
              <a:rPr lang="uk-UA" smtClean="0"/>
              <a:t>09.09.2020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34585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8756E8F-B0DD-4EA2-A45D-81EF6BA94AA7}" type="datetimeFigureOut">
              <a:rPr lang="uk-UA" smtClean="0"/>
              <a:t>09.09.2020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CC8BD31-5587-4407-9D9E-D365FD4E4DFD}"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30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8756E8F-B0DD-4EA2-A45D-81EF6BA94AA7}" type="datetimeFigureOut">
              <a:rPr lang="uk-UA" smtClean="0"/>
              <a:t>09.09.2020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CC8BD31-5587-4407-9D9E-D365FD4E4DFD}"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47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6E8F-B0DD-4EA2-A45D-81EF6BA94AA7}" type="datetimeFigureOut">
              <a:rPr lang="uk-UA" smtClean="0"/>
              <a:t>09.09.2020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347814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756E8F-B0DD-4EA2-A45D-81EF6BA94AA7}" type="datetimeFigureOut">
              <a:rPr lang="uk-UA" smtClean="0"/>
              <a:t>09.09.2020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C8BD31-5587-4407-9D9E-D365FD4E4DFD}"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26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756E8F-B0DD-4EA2-A45D-81EF6BA94AA7}" type="datetimeFigureOut">
              <a:rPr lang="uk-UA" smtClean="0"/>
              <a:t>09.09.2020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C8BD31-5587-4407-9D9E-D365FD4E4DFD}" type="slidenum">
              <a:rPr lang="uk-UA" smtClean="0"/>
              <a:t>‹#›</a:t>
            </a:fld>
            <a:endParaRPr lang="uk-UA"/>
          </a:p>
        </p:txBody>
      </p:sp>
    </p:spTree>
    <p:extLst>
      <p:ext uri="{BB962C8B-B14F-4D97-AF65-F5344CB8AC3E}">
        <p14:creationId xmlns:p14="http://schemas.microsoft.com/office/powerpoint/2010/main" val="270361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756E8F-B0DD-4EA2-A45D-81EF6BA94AA7}" type="datetimeFigureOut">
              <a:rPr lang="uk-UA" smtClean="0"/>
              <a:t>09.09.2020</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C8BD31-5587-4407-9D9E-D365FD4E4DFD}" type="slidenum">
              <a:rPr lang="uk-UA" smtClean="0"/>
              <a:t>‹#›</a:t>
            </a:fld>
            <a:endParaRPr lang="uk-UA"/>
          </a:p>
        </p:txBody>
      </p:sp>
    </p:spTree>
    <p:extLst>
      <p:ext uri="{BB962C8B-B14F-4D97-AF65-F5344CB8AC3E}">
        <p14:creationId xmlns:p14="http://schemas.microsoft.com/office/powerpoint/2010/main" val="8641077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2">
              <a:lumMod val="60000"/>
              <a:lumOff val="40000"/>
            </a:schemeClr>
          </a:solidFill>
        </p:spPr>
        <p:txBody>
          <a:bodyPr>
            <a:normAutofit/>
          </a:bodyPr>
          <a:lstStyle/>
          <a:p>
            <a:r>
              <a:rPr lang="uk-UA" sz="4000" dirty="0" smtClean="0"/>
              <a:t>Проблеми стратегічного партнерства</a:t>
            </a:r>
            <a:endParaRPr lang="uk-UA" sz="4000" dirty="0"/>
          </a:p>
        </p:txBody>
      </p:sp>
      <p:sp>
        <p:nvSpPr>
          <p:cNvPr id="3" name="Подзаголовок 2"/>
          <p:cNvSpPr>
            <a:spLocks noGrp="1"/>
          </p:cNvSpPr>
          <p:nvPr>
            <p:ph type="subTitle" idx="1"/>
          </p:nvPr>
        </p:nvSpPr>
        <p:spPr>
          <a:solidFill>
            <a:schemeClr val="accent4">
              <a:lumMod val="40000"/>
              <a:lumOff val="60000"/>
            </a:schemeClr>
          </a:solidFill>
        </p:spPr>
        <p:txBody>
          <a:bodyPr/>
          <a:lstStyle/>
          <a:p>
            <a:r>
              <a:rPr lang="uk-UA" dirty="0" smtClean="0"/>
              <a:t>Презентація до ЗМ 6</a:t>
            </a:r>
            <a:endParaRPr lang="uk-UA" dirty="0"/>
          </a:p>
        </p:txBody>
      </p:sp>
    </p:spTree>
    <p:extLst>
      <p:ext uri="{BB962C8B-B14F-4D97-AF65-F5344CB8AC3E}">
        <p14:creationId xmlns:p14="http://schemas.microsoft.com/office/powerpoint/2010/main" val="184007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782" y="1"/>
            <a:ext cx="8742217" cy="830997"/>
          </a:xfrm>
          <a:prstGeom prst="rect">
            <a:avLst/>
          </a:prstGeom>
          <a:solidFill>
            <a:schemeClr val="accent4">
              <a:lumMod val="40000"/>
              <a:lumOff val="60000"/>
            </a:schemeClr>
          </a:solidFill>
        </p:spPr>
        <p:txBody>
          <a:bodyPr wrap="square">
            <a:spAutoFit/>
          </a:bodyPr>
          <a:lstStyle/>
          <a:p>
            <a:r>
              <a:rPr lang="ru-RU" sz="2400" dirty="0" err="1" smtClean="0"/>
              <a:t>Україна</a:t>
            </a:r>
            <a:r>
              <a:rPr lang="ru-RU" sz="2400" dirty="0" smtClean="0"/>
              <a:t> </a:t>
            </a:r>
            <a:r>
              <a:rPr lang="ru-RU" sz="2400" dirty="0" err="1" smtClean="0"/>
              <a:t>розташована</a:t>
            </a:r>
            <a:r>
              <a:rPr lang="ru-RU" sz="2400" dirty="0" smtClean="0"/>
              <a:t> на </a:t>
            </a:r>
            <a:r>
              <a:rPr lang="ru-RU" sz="2400" dirty="0" err="1" smtClean="0"/>
              <a:t>перетині</a:t>
            </a:r>
            <a:r>
              <a:rPr lang="ru-RU" sz="2400" dirty="0" smtClean="0"/>
              <a:t> </a:t>
            </a:r>
            <a:r>
              <a:rPr lang="ru-RU" sz="2400" dirty="0" err="1" smtClean="0"/>
              <a:t>інтересів</a:t>
            </a:r>
            <a:r>
              <a:rPr lang="ru-RU" sz="2400" dirty="0" smtClean="0"/>
              <a:t> США/</a:t>
            </a:r>
            <a:r>
              <a:rPr lang="ru-RU" sz="2400" dirty="0" err="1" smtClean="0"/>
              <a:t>Європи</a:t>
            </a:r>
            <a:r>
              <a:rPr lang="ru-RU" sz="2400" dirty="0" smtClean="0"/>
              <a:t> та </a:t>
            </a:r>
            <a:r>
              <a:rPr lang="ru-RU" sz="2400" dirty="0" err="1" smtClean="0"/>
              <a:t>Росії</a:t>
            </a:r>
            <a:r>
              <a:rPr lang="uk-UA" sz="2400" dirty="0"/>
              <a:t>, та ще й цікавить КНР</a:t>
            </a:r>
          </a:p>
        </p:txBody>
      </p:sp>
      <p:sp>
        <p:nvSpPr>
          <p:cNvPr id="3" name="Прямоугольник 2"/>
          <p:cNvSpPr/>
          <p:nvPr/>
        </p:nvSpPr>
        <p:spPr>
          <a:xfrm>
            <a:off x="401782" y="830998"/>
            <a:ext cx="11471563" cy="6186309"/>
          </a:xfrm>
          <a:prstGeom prst="rect">
            <a:avLst/>
          </a:prstGeom>
          <a:solidFill>
            <a:schemeClr val="accent4">
              <a:lumMod val="20000"/>
              <a:lumOff val="80000"/>
            </a:schemeClr>
          </a:solidFill>
        </p:spPr>
        <p:txBody>
          <a:bodyPr wrap="square">
            <a:spAutoFit/>
          </a:bodyPr>
          <a:lstStyle/>
          <a:p>
            <a:r>
              <a:rPr lang="uk-UA" dirty="0" smtClean="0"/>
              <a:t>Причиною такого є низка характерних для України аспектів, за якими вона відрізняється від інших країн Центрально-Східної Європи та Західного регіону колишнього СРСР. Перш за все серед них можна відзначити наступні:</a:t>
            </a:r>
          </a:p>
          <a:p>
            <a:r>
              <a:rPr lang="uk-UA" dirty="0" smtClean="0"/>
              <a:t>•	відчутний вплив України на баланс сил в Європі між Заходом та Росією. Незважаючи на втрату Криму, збройний конфлікт на Донбасі та проблеми української економіки, Україна зберігає досить значний потенціал у демографічній, економічній, військовій і військово-технічній сферах. По суті, він залишається найбільшим серед країн Центрально-Східної Європи, за винятком Польщі. Саме тому перехід України на той чи інший бік в значній мірі визначатиме переваги сторін одна над одною;</a:t>
            </a:r>
          </a:p>
          <a:p>
            <a:r>
              <a:rPr lang="uk-UA" dirty="0" smtClean="0"/>
              <a:t>•	географічне розташування України на півдні Центрально-Східної Європи та в Чорноморському регіоні. Так, Україна фактично є «буферною зоною» між Росією та південно-східним флангом НАТО і ЄС. Водночас вона також є сполучною ланкою між РФ та країнами Південно-Східної та частково Центральної Європи. Крім того, Україна контролює північне Причорномор’я та частину південно-західного узбережжя Чорного моря. З огляду на це, саме від геополітичного вибору України між Заходом та Сходом, або від спроможності Росії повернути Україну до сфери свого впливу і будуть залежати їх позиції у згаданому регіоні;</a:t>
            </a:r>
          </a:p>
          <a:p>
            <a:r>
              <a:rPr lang="uk-UA" dirty="0" smtClean="0"/>
              <a:t>•	наявність на території України потужної транспортної та військової інфраструктури, в т. ч. залізниць та автомобільних шляхів, аеродромів та морських портів, військових баз, полігонів та підготовлених позицій для розміщення різного роду систем озброєння. Отримання доступу до них має важливе значення як для Заходу, так і Росії, з точки зору можливості їх використання у власних торговельно-економічних та військових інтересах. Зокрема, у військовій сфері такі інтереси включають можливість розміщення згаданими сторонами своїх військ в Україні з наближенням до кордонів супротивників, а також перетворення української території на поле бою у випадку виникнення збройного конфлікту.</a:t>
            </a:r>
          </a:p>
          <a:p>
            <a:endParaRPr lang="uk-UA" dirty="0"/>
          </a:p>
        </p:txBody>
      </p:sp>
    </p:spTree>
    <p:extLst>
      <p:ext uri="{BB962C8B-B14F-4D97-AF65-F5344CB8AC3E}">
        <p14:creationId xmlns:p14="http://schemas.microsoft.com/office/powerpoint/2010/main" val="78121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255" y="1080655"/>
            <a:ext cx="10501745" cy="1569660"/>
          </a:xfrm>
          <a:prstGeom prst="rect">
            <a:avLst/>
          </a:prstGeom>
          <a:solidFill>
            <a:schemeClr val="accent4">
              <a:lumMod val="20000"/>
              <a:lumOff val="80000"/>
            </a:schemeClr>
          </a:solidFill>
        </p:spPr>
        <p:txBody>
          <a:bodyPr wrap="square">
            <a:spAutoFit/>
          </a:bodyPr>
          <a:lstStyle/>
          <a:p>
            <a:r>
              <a:rPr lang="uk-UA" sz="2400" dirty="0"/>
              <a:t>Г</a:t>
            </a:r>
            <a:r>
              <a:rPr lang="uk-UA" sz="2400" dirty="0" smtClean="0"/>
              <a:t>оловна мета Москви — відновити контроль над Україною, що вважається необхідною умовою для відродження Росії в якості «великої світової держави», а також підвищити її можливості з протидії Заходу та здійснення зовнішньої експансії в рамках побудови «руського світу».</a:t>
            </a:r>
            <a:endParaRPr lang="uk-UA" sz="2400" dirty="0"/>
          </a:p>
        </p:txBody>
      </p:sp>
      <p:sp>
        <p:nvSpPr>
          <p:cNvPr id="3" name="Прямоугольник 2"/>
          <p:cNvSpPr/>
          <p:nvPr/>
        </p:nvSpPr>
        <p:spPr>
          <a:xfrm>
            <a:off x="928255" y="2650315"/>
            <a:ext cx="10501745" cy="1200329"/>
          </a:xfrm>
          <a:prstGeom prst="rect">
            <a:avLst/>
          </a:prstGeom>
          <a:solidFill>
            <a:schemeClr val="accent4">
              <a:lumMod val="60000"/>
              <a:lumOff val="40000"/>
            </a:schemeClr>
          </a:solidFill>
        </p:spPr>
        <p:txBody>
          <a:bodyPr wrap="square">
            <a:spAutoFit/>
          </a:bodyPr>
          <a:lstStyle/>
          <a:p>
            <a:pPr algn="just"/>
            <a:r>
              <a:rPr lang="ru-RU" sz="2400" dirty="0" err="1" smtClean="0"/>
              <a:t>Україна</a:t>
            </a:r>
            <a:r>
              <a:rPr lang="ru-RU" sz="2400" dirty="0" smtClean="0"/>
              <a:t> </a:t>
            </a:r>
            <a:r>
              <a:rPr lang="ru-RU" sz="2400" dirty="0" err="1" smtClean="0"/>
              <a:t>важлива</a:t>
            </a:r>
            <a:r>
              <a:rPr lang="ru-RU" sz="2400" dirty="0" smtClean="0"/>
              <a:t> для США та </a:t>
            </a:r>
            <a:r>
              <a:rPr lang="ru-RU" sz="2400" dirty="0" err="1" smtClean="0"/>
              <a:t>Європи</a:t>
            </a:r>
            <a:r>
              <a:rPr lang="ru-RU" sz="2400" dirty="0" smtClean="0"/>
              <a:t> як один </a:t>
            </a:r>
            <a:r>
              <a:rPr lang="ru-RU" sz="2400" dirty="0" err="1" smtClean="0"/>
              <a:t>зі</a:t>
            </a:r>
            <a:r>
              <a:rPr lang="ru-RU" sz="2400" dirty="0" smtClean="0"/>
              <a:t> </a:t>
            </a:r>
            <a:r>
              <a:rPr lang="ru-RU" sz="2400" dirty="0" err="1" smtClean="0"/>
              <a:t>стратегічних</a:t>
            </a:r>
            <a:r>
              <a:rPr lang="ru-RU" sz="2400" dirty="0" smtClean="0"/>
              <a:t> </a:t>
            </a:r>
            <a:r>
              <a:rPr lang="ru-RU" sz="2400" dirty="0" err="1" smtClean="0"/>
              <a:t>чинників</a:t>
            </a:r>
            <a:r>
              <a:rPr lang="ru-RU" sz="2400" dirty="0" smtClean="0"/>
              <a:t> </a:t>
            </a:r>
            <a:r>
              <a:rPr lang="ru-RU" sz="2400" dirty="0" err="1" smtClean="0"/>
              <a:t>стримування</a:t>
            </a:r>
            <a:r>
              <a:rPr lang="ru-RU" sz="2400" dirty="0" smtClean="0"/>
              <a:t> </a:t>
            </a:r>
            <a:r>
              <a:rPr lang="ru-RU" sz="2400" dirty="0" err="1" smtClean="0"/>
              <a:t>неоімперської</a:t>
            </a:r>
            <a:r>
              <a:rPr lang="ru-RU" sz="2400" dirty="0" smtClean="0"/>
              <a:t> </a:t>
            </a:r>
            <a:r>
              <a:rPr lang="ru-RU" sz="2400" dirty="0" err="1" smtClean="0"/>
              <a:t>політики</a:t>
            </a:r>
            <a:r>
              <a:rPr lang="ru-RU" sz="2400" dirty="0" smtClean="0"/>
              <a:t> </a:t>
            </a:r>
            <a:r>
              <a:rPr lang="ru-RU" sz="2400" dirty="0" err="1" smtClean="0"/>
              <a:t>Росії</a:t>
            </a:r>
            <a:r>
              <a:rPr lang="ru-RU" sz="2400" dirty="0" smtClean="0"/>
              <a:t>, а </a:t>
            </a:r>
            <a:r>
              <a:rPr lang="ru-RU" sz="2400" dirty="0" err="1" smtClean="0"/>
              <a:t>також</a:t>
            </a:r>
            <a:r>
              <a:rPr lang="ru-RU" sz="2400" dirty="0" smtClean="0"/>
              <a:t> </a:t>
            </a:r>
            <a:r>
              <a:rPr lang="ru-RU" sz="2400" dirty="0" err="1" smtClean="0"/>
              <a:t>її</a:t>
            </a:r>
            <a:r>
              <a:rPr lang="ru-RU" sz="2400" dirty="0" smtClean="0"/>
              <a:t> </a:t>
            </a:r>
            <a:r>
              <a:rPr lang="ru-RU" sz="2400" dirty="0" err="1" smtClean="0"/>
              <a:t>послаблення</a:t>
            </a:r>
            <a:r>
              <a:rPr lang="ru-RU" sz="2400" dirty="0" smtClean="0"/>
              <a:t> як основного партнера Китаю у </a:t>
            </a:r>
            <a:r>
              <a:rPr lang="ru-RU" sz="2400" dirty="0" err="1" smtClean="0"/>
              <a:t>його</a:t>
            </a:r>
            <a:r>
              <a:rPr lang="ru-RU" sz="2400" dirty="0" smtClean="0"/>
              <a:t> </a:t>
            </a:r>
            <a:r>
              <a:rPr lang="ru-RU" sz="2400" dirty="0" err="1" smtClean="0"/>
              <a:t>протистоянні</a:t>
            </a:r>
            <a:r>
              <a:rPr lang="ru-RU" sz="2400" dirty="0" smtClean="0"/>
              <a:t> </a:t>
            </a:r>
            <a:r>
              <a:rPr lang="ru-RU" sz="2400" dirty="0" err="1" smtClean="0"/>
              <a:t>із</a:t>
            </a:r>
            <a:r>
              <a:rPr lang="ru-RU" sz="2400" dirty="0" smtClean="0"/>
              <a:t> Заходом за </a:t>
            </a:r>
            <a:r>
              <a:rPr lang="ru-RU" sz="2400" dirty="0" err="1" smtClean="0"/>
              <a:t>переділ</a:t>
            </a:r>
            <a:r>
              <a:rPr lang="ru-RU" sz="2400" dirty="0" smtClean="0"/>
              <a:t> </a:t>
            </a:r>
            <a:r>
              <a:rPr lang="ru-RU" sz="2400" dirty="0" err="1" smtClean="0"/>
              <a:t>світу</a:t>
            </a:r>
            <a:r>
              <a:rPr lang="ru-RU" sz="2400" dirty="0" smtClean="0"/>
              <a:t>.</a:t>
            </a:r>
            <a:endParaRPr lang="uk-UA" sz="2400" dirty="0"/>
          </a:p>
        </p:txBody>
      </p:sp>
      <p:sp>
        <p:nvSpPr>
          <p:cNvPr id="4" name="Прямоугольник 3"/>
          <p:cNvSpPr/>
          <p:nvPr/>
        </p:nvSpPr>
        <p:spPr>
          <a:xfrm rot="10800000" flipV="1">
            <a:off x="928255" y="4391405"/>
            <a:ext cx="10501744" cy="1938992"/>
          </a:xfrm>
          <a:prstGeom prst="rect">
            <a:avLst/>
          </a:prstGeom>
          <a:solidFill>
            <a:schemeClr val="accent4">
              <a:lumMod val="40000"/>
              <a:lumOff val="60000"/>
            </a:schemeClr>
          </a:solidFill>
        </p:spPr>
        <p:txBody>
          <a:bodyPr wrap="square">
            <a:spAutoFit/>
          </a:bodyPr>
          <a:lstStyle/>
          <a:p>
            <a:r>
              <a:rPr lang="uk-UA" sz="2400" dirty="0" smtClean="0"/>
              <a:t>Інтереси Китаю стосовно України більш прагматичні і стосуються включення її до системи транспортних комунікацій китайської ініціативи «Пояс і шлях», а також отримання доступу до українських ринків та високих технологій. Крім того, окремим інтересом КНР є розселення в Україні частини надлишкового китайського населення. </a:t>
            </a:r>
            <a:endParaRPr lang="uk-UA" sz="2400" dirty="0"/>
          </a:p>
        </p:txBody>
      </p:sp>
    </p:spTree>
    <p:extLst>
      <p:ext uri="{BB962C8B-B14F-4D97-AF65-F5344CB8AC3E}">
        <p14:creationId xmlns:p14="http://schemas.microsoft.com/office/powerpoint/2010/main" val="164722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8873" y="889844"/>
            <a:ext cx="10848109" cy="4893647"/>
          </a:xfrm>
          <a:prstGeom prst="rect">
            <a:avLst/>
          </a:prstGeom>
          <a:solidFill>
            <a:schemeClr val="accent4">
              <a:lumMod val="20000"/>
              <a:lumOff val="80000"/>
            </a:schemeClr>
          </a:solidFill>
        </p:spPr>
        <p:txBody>
          <a:bodyPr wrap="square">
            <a:spAutoFit/>
          </a:bodyPr>
          <a:lstStyle/>
          <a:p>
            <a:pPr algn="just"/>
            <a:r>
              <a:rPr lang="uk-UA" sz="2400" dirty="0" smtClean="0"/>
              <a:t>	Росія з часів розпаду СРСР послідовно і наполегливо втягувала Україну до різного роду інтеграційних ініціатив, що виникали на пострадянському просторі. Спочатку це була Співдружність незалежних держав (СНД), згодом — Об’єднані збройні сили СНД, за ними — Організація Договору про колективну безпеку (ОДКБ), і насамкінець — Митний союз (на сьогодні — Євразійський економічний союз).</a:t>
            </a:r>
          </a:p>
          <a:p>
            <a:pPr algn="just"/>
            <a:r>
              <a:rPr lang="uk-UA" sz="2400" dirty="0" smtClean="0"/>
              <a:t>	Водночас Росія намагалася привести до влади в Україні своє лобі, щоб створювати перешкоди у процесах її європейської та євроатлантичної інтеграції. При цьому Москва вносила розкол в українське суспільство, розпалювала на території України конфлікти, намагаючись її дезінтегрувати як цілісну державу. Так, вперше спровокувати конфлікт в Криму Росія спробувала у 1993–1994 роках, а дезінтегрувати Україну — в період Помаранчевої Революції наприкінці 2004 року у спосіб створення так званої Південно-Східної Української Республіки.</a:t>
            </a:r>
            <a:endParaRPr lang="uk-UA" sz="2400" dirty="0"/>
          </a:p>
        </p:txBody>
      </p:sp>
    </p:spTree>
    <p:extLst>
      <p:ext uri="{BB962C8B-B14F-4D97-AF65-F5344CB8AC3E}">
        <p14:creationId xmlns:p14="http://schemas.microsoft.com/office/powerpoint/2010/main" val="36335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3" y="1219199"/>
            <a:ext cx="10695710" cy="1569660"/>
          </a:xfrm>
          <a:prstGeom prst="rect">
            <a:avLst/>
          </a:prstGeom>
          <a:solidFill>
            <a:schemeClr val="accent4">
              <a:lumMod val="20000"/>
              <a:lumOff val="80000"/>
            </a:schemeClr>
          </a:solidFill>
        </p:spPr>
        <p:txBody>
          <a:bodyPr wrap="square">
            <a:spAutoFit/>
          </a:bodyPr>
          <a:lstStyle/>
          <a:p>
            <a:r>
              <a:rPr lang="uk-UA" sz="2400" dirty="0" smtClean="0"/>
              <a:t>У 2014 р. Росія розпочала збройну агресію проти України у формі «гібридної» війни, під час якої захопила Крим і спровокувала конфлікт на Донбасі. Цілі таких дій добре відомі: Москва прагне ліквідувати українську державу і встановити контроль над її територіями.</a:t>
            </a:r>
            <a:endParaRPr lang="uk-UA" sz="2400" dirty="0"/>
          </a:p>
        </p:txBody>
      </p:sp>
      <p:sp>
        <p:nvSpPr>
          <p:cNvPr id="3" name="Прямоугольник 2"/>
          <p:cNvSpPr/>
          <p:nvPr/>
        </p:nvSpPr>
        <p:spPr>
          <a:xfrm>
            <a:off x="942109" y="3463636"/>
            <a:ext cx="10584874" cy="2308324"/>
          </a:xfrm>
          <a:prstGeom prst="rect">
            <a:avLst/>
          </a:prstGeom>
          <a:solidFill>
            <a:schemeClr val="accent4">
              <a:lumMod val="20000"/>
              <a:lumOff val="80000"/>
            </a:schemeClr>
          </a:solidFill>
        </p:spPr>
        <p:txBody>
          <a:bodyPr wrap="square">
            <a:spAutoFit/>
          </a:bodyPr>
          <a:lstStyle/>
          <a:p>
            <a:r>
              <a:rPr lang="uk-UA" sz="2400" dirty="0" smtClean="0"/>
              <a:t>Агресія Росії проти України призвела до якісних зрушень у настроях українського суспільства, а саме — усвідомлення ним ворожої сутності Росії та необхідності приєднання нашої держави до західних систем колективної безпеки. Як це вже зробили країни Центрально-Східної Європи та Балтії. Про це свідчать результати соціологічних досліджень в Україні: кількість прихильників НАТО і ЄС збільшилася.</a:t>
            </a:r>
            <a:endParaRPr lang="uk-UA" sz="2400" dirty="0"/>
          </a:p>
        </p:txBody>
      </p:sp>
    </p:spTree>
    <p:extLst>
      <p:ext uri="{BB962C8B-B14F-4D97-AF65-F5344CB8AC3E}">
        <p14:creationId xmlns:p14="http://schemas.microsoft.com/office/powerpoint/2010/main" val="15644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7417" y="1582341"/>
            <a:ext cx="10778837" cy="3046988"/>
          </a:xfrm>
          <a:prstGeom prst="rect">
            <a:avLst/>
          </a:prstGeom>
          <a:solidFill>
            <a:schemeClr val="accent4">
              <a:lumMod val="20000"/>
              <a:lumOff val="80000"/>
            </a:schemeClr>
          </a:solidFill>
        </p:spPr>
        <p:txBody>
          <a:bodyPr wrap="square">
            <a:spAutoFit/>
          </a:bodyPr>
          <a:lstStyle/>
          <a:p>
            <a:pPr algn="just"/>
            <a:r>
              <a:rPr lang="uk-UA" sz="2400" dirty="0" smtClean="0"/>
              <a:t>В цілому всі вищезгадані обставини мають як позитивні, так і негативні наслідки для України. Так, вона залишається в центрі уваги світової спільноти та зберігає надійних партнерів в особі США та Європи. В той же час вона є об’єктом боротьби між провідними державами світу, а подекуди — і заручницею їх інтересів.</a:t>
            </a:r>
          </a:p>
          <a:p>
            <a:pPr algn="just"/>
            <a:r>
              <a:rPr lang="uk-UA" sz="2400" dirty="0" smtClean="0"/>
              <a:t>Все це потребує, щоб Україна проводила виважену політику, якою повинна зміцнювати свої стосунки із Заходом і одночасно зберігати баланс власних інтересів між США/Європою та Китаєм. Але за будь-яких умов головним супротивником України нині залишатиметься Росія.</a:t>
            </a:r>
            <a:endParaRPr lang="uk-UA" sz="2400" dirty="0"/>
          </a:p>
        </p:txBody>
      </p:sp>
    </p:spTree>
    <p:extLst>
      <p:ext uri="{BB962C8B-B14F-4D97-AF65-F5344CB8AC3E}">
        <p14:creationId xmlns:p14="http://schemas.microsoft.com/office/powerpoint/2010/main" val="2317938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TotalTime>
  <Words>377</Words>
  <Application>Microsoft Office PowerPoint</Application>
  <PresentationFormat>Широкоэкранный</PresentationFormat>
  <Paragraphs>17</Paragraphs>
  <Slides>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Garamond</vt:lpstr>
      <vt:lpstr>Натуральные материалы</vt:lpstr>
      <vt:lpstr>Проблеми стратегічного партнерства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Проблеми стратегічного партнерства</dc:title>
  <dc:creator>user</dc:creator>
  <cp:lastModifiedBy>user</cp:lastModifiedBy>
  <cp:revision>4</cp:revision>
  <dcterms:created xsi:type="dcterms:W3CDTF">2020-09-09T13:25:29Z</dcterms:created>
  <dcterms:modified xsi:type="dcterms:W3CDTF">2020-09-09T13:45:21Z</dcterms:modified>
</cp:coreProperties>
</file>