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81" r:id="rId3"/>
    <p:sldId id="282" r:id="rId4"/>
    <p:sldId id="280" r:id="rId5"/>
    <p:sldId id="270" r:id="rId6"/>
    <p:sldId id="271" r:id="rId7"/>
    <p:sldId id="284" r:id="rId8"/>
    <p:sldId id="288" r:id="rId9"/>
    <p:sldId id="272" r:id="rId10"/>
    <p:sldId id="273" r:id="rId11"/>
    <p:sldId id="274" r:id="rId12"/>
    <p:sldId id="275" r:id="rId13"/>
    <p:sldId id="296" r:id="rId14"/>
    <p:sldId id="276" r:id="rId15"/>
    <p:sldId id="277" r:id="rId16"/>
    <p:sldId id="278" r:id="rId17"/>
    <p:sldId id="279" r:id="rId18"/>
    <p:sldId id="290" r:id="rId19"/>
    <p:sldId id="291" r:id="rId20"/>
    <p:sldId id="292" r:id="rId21"/>
    <p:sldId id="293" r:id="rId22"/>
    <p:sldId id="298" r:id="rId23"/>
    <p:sldId id="300" r:id="rId24"/>
    <p:sldId id="299" r:id="rId25"/>
    <p:sldId id="301" r:id="rId26"/>
    <p:sldId id="303"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15" autoAdjust="0"/>
    <p:restoredTop sz="93648" autoAdjust="0"/>
  </p:normalViewPr>
  <p:slideViewPr>
    <p:cSldViewPr snapToGrid="0">
      <p:cViewPr>
        <p:scale>
          <a:sx n="116" d="100"/>
          <a:sy n="116" d="100"/>
        </p:scale>
        <p:origin x="-414"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Лист1!$B$1</c:f>
              <c:strCache>
                <c:ptCount val="1"/>
                <c:pt idx="0">
                  <c:v>Інструментарій журналістського розслідування</c:v>
                </c:pt>
              </c:strCache>
            </c:strRef>
          </c:tx>
          <c:spPr>
            <a:ln w="25400" cap="rnd">
              <a:noFill/>
            </a:ln>
            <a:effectLst>
              <a:glow rad="139700">
                <a:schemeClr val="accent1">
                  <a:satMod val="175000"/>
                  <a:alpha val="14000"/>
                </a:schemeClr>
              </a:glow>
            </a:effectLst>
          </c:spPr>
          <c:marker>
            <c:symbol val="circle"/>
            <c:size val="3"/>
            <c:spPr>
              <a:solidFill>
                <a:schemeClr val="accent1">
                  <a:lumMod val="60000"/>
                  <a:lumOff val="40000"/>
                </a:schemeClr>
              </a:solidFill>
              <a:ln>
                <a:noFill/>
              </a:ln>
              <a:effectLst>
                <a:glow rad="63500">
                  <a:schemeClr val="accent1">
                    <a:satMod val="175000"/>
                    <a:alpha val="25000"/>
                  </a:schemeClr>
                </a:glow>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ru-RU"/>
              </a:p>
            </c:txPr>
            <c:showLegendKey val="0"/>
            <c:showVal val="0"/>
            <c:showCatName val="1"/>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xVal>
            <c:strRef>
              <c:f>Лист1!$A$2:$A$21</c:f>
              <c:strCache>
                <c:ptCount val="20"/>
                <c:pt idx="0">
                  <c:v>Засоби комічного</c:v>
                </c:pt>
                <c:pt idx="1">
                  <c:v>Діалогізація</c:v>
                </c:pt>
                <c:pt idx="2">
                  <c:v>Сторітелінг</c:v>
                </c:pt>
                <c:pt idx="3">
                  <c:v>Музичне оформлення</c:v>
                </c:pt>
                <c:pt idx="4">
                  <c:v>Тропи</c:v>
                </c:pt>
                <c:pt idx="5">
                  <c:v>Преференційність</c:v>
                </c:pt>
                <c:pt idx="6">
                  <c:v>Наукові стратегії</c:v>
                </c:pt>
                <c:pt idx="7">
                  <c:v>Конфлікт</c:v>
                </c:pt>
                <c:pt idx="8">
                  <c:v>Бекграунд</c:v>
                </c:pt>
                <c:pt idx="9">
                  <c:v>Експресивний синтаксис</c:v>
                </c:pt>
                <c:pt idx="10">
                  <c:v>Адресні плани</c:v>
                </c:pt>
                <c:pt idx="11">
                  <c:v>Детальні плани</c:v>
                </c:pt>
                <c:pt idx="12">
                  <c:v>Персоналізація</c:v>
                </c:pt>
                <c:pt idx="13">
                  <c:v>Генеральне інтерв'ю</c:v>
                </c:pt>
                <c:pt idx="14">
                  <c:v>Експеримент</c:v>
                </c:pt>
                <c:pt idx="15">
                  <c:v>Провокація</c:v>
                </c:pt>
                <c:pt idx="16">
                  <c:v>Спостереження</c:v>
                </c:pt>
                <c:pt idx="17">
                  <c:v>Нові медіа</c:v>
                </c:pt>
                <c:pt idx="18">
                  <c:v>Мультимедіа</c:v>
                </c:pt>
                <c:pt idx="19">
                  <c:v>Візуалізація</c:v>
                </c:pt>
              </c:strCache>
            </c:strRef>
          </c:xVal>
          <c:yVal>
            <c:numRef>
              <c:f>Лист1!$B$2:$B$21</c:f>
              <c:numCache>
                <c:formatCode>0.00%</c:formatCode>
                <c:ptCount val="20"/>
                <c:pt idx="0">
                  <c:v>1.29E-2</c:v>
                </c:pt>
                <c:pt idx="1">
                  <c:v>4.1000000000000003E-3</c:v>
                </c:pt>
                <c:pt idx="2">
                  <c:v>9.7999999999999997E-4</c:v>
                </c:pt>
                <c:pt idx="4" formatCode="0%">
                  <c:v>0.01</c:v>
                </c:pt>
                <c:pt idx="5" formatCode="0%">
                  <c:v>0</c:v>
                </c:pt>
                <c:pt idx="6">
                  <c:v>7.6000000000000004E-4</c:v>
                </c:pt>
                <c:pt idx="7">
                  <c:v>1.042E-2</c:v>
                </c:pt>
                <c:pt idx="8">
                  <c:v>1.24E-2</c:v>
                </c:pt>
                <c:pt idx="9">
                  <c:v>6.4999999999999997E-4</c:v>
                </c:pt>
                <c:pt idx="10">
                  <c:v>8.0110000000000008E-3</c:v>
                </c:pt>
                <c:pt idx="11">
                  <c:v>1.9750000000000002E-3</c:v>
                </c:pt>
                <c:pt idx="12">
                  <c:v>0.31240000000000001</c:v>
                </c:pt>
                <c:pt idx="13">
                  <c:v>0.24060000000000001</c:v>
                </c:pt>
                <c:pt idx="14">
                  <c:v>1.0749999999999999E-2</c:v>
                </c:pt>
                <c:pt idx="15">
                  <c:v>2.7399999999999998E-3</c:v>
                </c:pt>
                <c:pt idx="16">
                  <c:v>4.9399999999999999E-2</c:v>
                </c:pt>
                <c:pt idx="17">
                  <c:v>4.3700000000000003E-2</c:v>
                </c:pt>
                <c:pt idx="18">
                  <c:v>8.48E-2</c:v>
                </c:pt>
                <c:pt idx="19">
                  <c:v>7.4399999999999994E-2</c:v>
                </c:pt>
              </c:numCache>
            </c:numRef>
          </c:yVal>
          <c:smooth val="0"/>
          <c:extLst xmlns:c16r2="http://schemas.microsoft.com/office/drawing/2015/06/chart">
            <c:ext xmlns:c16="http://schemas.microsoft.com/office/drawing/2014/chart" uri="{C3380CC4-5D6E-409C-BE32-E72D297353CC}">
              <c16:uniqueId val="{00000000-CF17-4A71-BC6F-FF2E1BBF47D4}"/>
            </c:ext>
          </c:extLst>
        </c:ser>
        <c:dLbls>
          <c:showLegendKey val="0"/>
          <c:showVal val="0"/>
          <c:showCatName val="1"/>
          <c:showSerName val="0"/>
          <c:showPercent val="0"/>
          <c:showBubbleSize val="0"/>
        </c:dLbls>
        <c:axId val="83508608"/>
        <c:axId val="83532032"/>
      </c:scatterChart>
      <c:valAx>
        <c:axId val="83508608"/>
        <c:scaling>
          <c:orientation val="minMax"/>
        </c:scaling>
        <c:delete val="0"/>
        <c:axPos val="b"/>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ru-RU"/>
          </a:p>
        </c:txPr>
        <c:crossAx val="83532032"/>
        <c:crosses val="autoZero"/>
        <c:crossBetween val="midCat"/>
      </c:valAx>
      <c:valAx>
        <c:axId val="83532032"/>
        <c:scaling>
          <c:orientation val="minMax"/>
        </c:scaling>
        <c:delete val="0"/>
        <c:axPos val="l"/>
        <c:majorGridlines>
          <c:spPr>
            <a:ln w="9525" cap="flat" cmpd="sng" algn="ctr">
              <a:solidFill>
                <a:schemeClr val="dk1">
                  <a:lumMod val="65000"/>
                  <a:lumOff val="35000"/>
                  <a:alpha val="75000"/>
                </a:schemeClr>
              </a:solidFill>
              <a:round/>
            </a:ln>
            <a:effectLst/>
          </c:spPr>
        </c:majorGridlines>
        <c:numFmt formatCode="0.00%" sourceLinked="1"/>
        <c:majorTickMark val="none"/>
        <c:minorTickMark val="none"/>
        <c:tickLblPos val="nextTo"/>
        <c:spPr>
          <a:noFill/>
          <a:ln w="9525" cap="flat" cmpd="sng" algn="ctr">
            <a:solidFill>
              <a:schemeClr val="lt1">
                <a:lumMod val="5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ru-RU"/>
          </a:p>
        </c:txPr>
        <c:crossAx val="83508608"/>
        <c:crosses val="autoZero"/>
        <c:crossBetween val="midCat"/>
      </c:valAx>
      <c:spPr>
        <a:noFill/>
        <a:ln>
          <a:noFill/>
        </a:ln>
        <a:effectLst/>
      </c:spPr>
    </c:plotArea>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Лист1!$B$1</c:f>
              <c:strCache>
                <c:ptCount val="1"/>
                <c:pt idx="0">
                  <c:v>Інструментарій журналістського розслідування</c:v>
                </c:pt>
              </c:strCache>
            </c:strRef>
          </c:tx>
          <c:spPr>
            <a:ln w="25400" cap="rnd">
              <a:noFill/>
            </a:ln>
            <a:effectLst>
              <a:glow rad="139700">
                <a:schemeClr val="accent1">
                  <a:satMod val="175000"/>
                  <a:alpha val="14000"/>
                </a:schemeClr>
              </a:glow>
            </a:effectLst>
          </c:spPr>
          <c:marker>
            <c:symbol val="circle"/>
            <c:size val="3"/>
            <c:spPr>
              <a:solidFill>
                <a:schemeClr val="accent1">
                  <a:lumMod val="60000"/>
                  <a:lumOff val="40000"/>
                </a:schemeClr>
              </a:solidFill>
              <a:ln>
                <a:noFill/>
              </a:ln>
              <a:effectLst>
                <a:glow rad="63500">
                  <a:schemeClr val="accent1">
                    <a:satMod val="175000"/>
                    <a:alpha val="25000"/>
                  </a:schemeClr>
                </a:glow>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ru-RU"/>
              </a:p>
            </c:txPr>
            <c:showLegendKey val="0"/>
            <c:showVal val="0"/>
            <c:showCatName val="1"/>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xVal>
            <c:strRef>
              <c:f>Лист1!$A$2:$A$21</c:f>
              <c:strCache>
                <c:ptCount val="20"/>
                <c:pt idx="0">
                  <c:v>Засоби комічного</c:v>
                </c:pt>
                <c:pt idx="1">
                  <c:v>Діалогізація</c:v>
                </c:pt>
                <c:pt idx="2">
                  <c:v>Сторітелінг</c:v>
                </c:pt>
                <c:pt idx="3">
                  <c:v>Музичне оформлення</c:v>
                </c:pt>
                <c:pt idx="4">
                  <c:v>Тропи</c:v>
                </c:pt>
                <c:pt idx="5">
                  <c:v>Преференційність</c:v>
                </c:pt>
                <c:pt idx="6">
                  <c:v>Наукові стратегії</c:v>
                </c:pt>
                <c:pt idx="7">
                  <c:v>Конфлікт</c:v>
                </c:pt>
                <c:pt idx="8">
                  <c:v>Бекграунд</c:v>
                </c:pt>
                <c:pt idx="9">
                  <c:v>Експресивний синтаксис</c:v>
                </c:pt>
                <c:pt idx="10">
                  <c:v>Адресні плани</c:v>
                </c:pt>
                <c:pt idx="11">
                  <c:v>Детальні плани</c:v>
                </c:pt>
                <c:pt idx="12">
                  <c:v>Персоналізація</c:v>
                </c:pt>
                <c:pt idx="13">
                  <c:v>Генеральне інтерв'ю</c:v>
                </c:pt>
                <c:pt idx="14">
                  <c:v>Експеримент</c:v>
                </c:pt>
                <c:pt idx="15">
                  <c:v>Провокація</c:v>
                </c:pt>
                <c:pt idx="16">
                  <c:v>Спостереження</c:v>
                </c:pt>
                <c:pt idx="17">
                  <c:v>Нові медіа</c:v>
                </c:pt>
                <c:pt idx="18">
                  <c:v>Мультимедіа</c:v>
                </c:pt>
                <c:pt idx="19">
                  <c:v>Візуалізація</c:v>
                </c:pt>
              </c:strCache>
            </c:strRef>
          </c:xVal>
          <c:yVal>
            <c:numRef>
              <c:f>Лист1!$B$2:$B$21</c:f>
              <c:numCache>
                <c:formatCode>0.00%</c:formatCode>
                <c:ptCount val="20"/>
                <c:pt idx="0">
                  <c:v>2.8999999999999998E-3</c:v>
                </c:pt>
                <c:pt idx="1">
                  <c:v>1.4E-3</c:v>
                </c:pt>
                <c:pt idx="2">
                  <c:v>1.89E-2</c:v>
                </c:pt>
                <c:pt idx="4">
                  <c:v>0.01</c:v>
                </c:pt>
                <c:pt idx="6">
                  <c:v>1E-3</c:v>
                </c:pt>
                <c:pt idx="7">
                  <c:v>1.1000000000000001E-3</c:v>
                </c:pt>
                <c:pt idx="8">
                  <c:v>7.7999999999999996E-3</c:v>
                </c:pt>
                <c:pt idx="9">
                  <c:v>1.8E-3</c:v>
                </c:pt>
                <c:pt idx="10">
                  <c:v>4.7000000000000002E-3</c:v>
                </c:pt>
                <c:pt idx="11">
                  <c:v>2.5999999999999999E-3</c:v>
                </c:pt>
                <c:pt idx="12">
                  <c:v>0.1234</c:v>
                </c:pt>
                <c:pt idx="13">
                  <c:v>0.1835</c:v>
                </c:pt>
                <c:pt idx="14">
                  <c:v>5.4999999999999997E-3</c:v>
                </c:pt>
                <c:pt idx="15">
                  <c:v>1.26E-2</c:v>
                </c:pt>
                <c:pt idx="16">
                  <c:v>4.4000000000000003E-3</c:v>
                </c:pt>
                <c:pt idx="17">
                  <c:v>1.6799999999999999E-2</c:v>
                </c:pt>
                <c:pt idx="18">
                  <c:v>0.1138</c:v>
                </c:pt>
                <c:pt idx="19">
                  <c:v>1.5900000000000001E-2</c:v>
                </c:pt>
              </c:numCache>
            </c:numRef>
          </c:yVal>
          <c:smooth val="0"/>
          <c:extLst xmlns:c16r2="http://schemas.microsoft.com/office/drawing/2015/06/chart">
            <c:ext xmlns:c16="http://schemas.microsoft.com/office/drawing/2014/chart" uri="{C3380CC4-5D6E-409C-BE32-E72D297353CC}">
              <c16:uniqueId val="{00000000-8C77-499B-A97C-DB550487377B}"/>
            </c:ext>
          </c:extLst>
        </c:ser>
        <c:dLbls>
          <c:showLegendKey val="0"/>
          <c:showVal val="0"/>
          <c:showCatName val="1"/>
          <c:showSerName val="0"/>
          <c:showPercent val="0"/>
          <c:showBubbleSize val="0"/>
        </c:dLbls>
        <c:axId val="92908160"/>
        <c:axId val="92935680"/>
      </c:scatterChart>
      <c:valAx>
        <c:axId val="92908160"/>
        <c:scaling>
          <c:orientation val="minMax"/>
        </c:scaling>
        <c:delete val="0"/>
        <c:axPos val="b"/>
        <c:majorGridlines>
          <c:spPr>
            <a:ln w="9525" cap="flat" cmpd="sng" algn="ctr">
              <a:solidFill>
                <a:schemeClr val="dk1">
                  <a:lumMod val="65000"/>
                  <a:lumOff val="35000"/>
                  <a:alpha val="75000"/>
                </a:schemeClr>
              </a:solidFill>
              <a:round/>
            </a:ln>
            <a:effectLst/>
          </c:spPr>
        </c:majorGridlines>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ru-RU"/>
          </a:p>
        </c:txPr>
        <c:crossAx val="92935680"/>
        <c:crosses val="autoZero"/>
        <c:crossBetween val="midCat"/>
      </c:valAx>
      <c:valAx>
        <c:axId val="92935680"/>
        <c:scaling>
          <c:orientation val="minMax"/>
        </c:scaling>
        <c:delete val="0"/>
        <c:axPos val="l"/>
        <c:majorGridlines>
          <c:spPr>
            <a:ln w="9525" cap="flat" cmpd="sng" algn="ctr">
              <a:solidFill>
                <a:schemeClr val="dk1">
                  <a:lumMod val="65000"/>
                  <a:lumOff val="35000"/>
                  <a:alpha val="75000"/>
                </a:schemeClr>
              </a:solidFill>
              <a:round/>
            </a:ln>
            <a:effectLst/>
          </c:spPr>
        </c:majorGridlines>
        <c:numFmt formatCode="0.00%" sourceLinked="1"/>
        <c:majorTickMark val="none"/>
        <c:minorTickMark val="none"/>
        <c:tickLblPos val="nextTo"/>
        <c:spPr>
          <a:noFill/>
          <a:ln w="9525" cap="flat" cmpd="sng" algn="ctr">
            <a:solidFill>
              <a:schemeClr val="lt1">
                <a:lumMod val="5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ru-RU"/>
          </a:p>
        </c:txPr>
        <c:crossAx val="92908160"/>
        <c:crosses val="autoZero"/>
        <c:crossBetween val="midCat"/>
      </c:valAx>
      <c:spPr>
        <a:noFill/>
        <a:ln>
          <a:noFill/>
        </a:ln>
        <a:effectLst/>
      </c:spPr>
    </c:plotArea>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4.2946228640646684E-2"/>
          <c:y val="5.809517249977441E-2"/>
          <c:w val="0.68906383112551184"/>
          <c:h val="0.6137267475238698"/>
        </c:manualLayout>
      </c:layout>
      <c:bar3DChart>
        <c:barDir val="col"/>
        <c:grouping val="clustered"/>
        <c:varyColors val="0"/>
        <c:ser>
          <c:idx val="0"/>
          <c:order val="0"/>
          <c:tx>
            <c:strRef>
              <c:f>Лист1!$B$1</c:f>
              <c:strCache>
                <c:ptCount val="1"/>
                <c:pt idx="0">
                  <c:v>Наші гроші з Денисом Бігусом</c:v>
                </c:pt>
              </c:strCache>
            </c:strRef>
          </c:tx>
          <c:invertIfNegative val="0"/>
          <c:cat>
            <c:strRef>
              <c:f>Лист1!$A$2:$A$11</c:f>
              <c:strCache>
                <c:ptCount val="10"/>
                <c:pt idx="0">
                  <c:v>Економіка</c:v>
                </c:pt>
                <c:pt idx="1">
                  <c:v>Соціальна сфера</c:v>
                </c:pt>
                <c:pt idx="2">
                  <c:v>Інфраструктура</c:v>
                </c:pt>
                <c:pt idx="3">
                  <c:v>Медицина</c:v>
                </c:pt>
                <c:pt idx="4">
                  <c:v>Судова система</c:v>
                </c:pt>
                <c:pt idx="5">
                  <c:v>Політика</c:v>
                </c:pt>
                <c:pt idx="6">
                  <c:v>Екологія</c:v>
                </c:pt>
                <c:pt idx="7">
                  <c:v>Культура</c:v>
                </c:pt>
                <c:pt idx="8">
                  <c:v>Окремі особи</c:v>
                </c:pt>
                <c:pt idx="9">
                  <c:v>Інше</c:v>
                </c:pt>
              </c:strCache>
            </c:strRef>
          </c:cat>
          <c:val>
            <c:numRef>
              <c:f>Лист1!$B$2:$B$11</c:f>
              <c:numCache>
                <c:formatCode>General</c:formatCode>
                <c:ptCount val="10"/>
                <c:pt idx="0">
                  <c:v>3</c:v>
                </c:pt>
                <c:pt idx="2">
                  <c:v>2</c:v>
                </c:pt>
                <c:pt idx="4">
                  <c:v>1</c:v>
                </c:pt>
                <c:pt idx="5">
                  <c:v>1</c:v>
                </c:pt>
                <c:pt idx="6">
                  <c:v>0.5</c:v>
                </c:pt>
                <c:pt idx="8">
                  <c:v>2.5</c:v>
                </c:pt>
                <c:pt idx="9">
                  <c:v>1</c:v>
                </c:pt>
              </c:numCache>
            </c:numRef>
          </c:val>
          <c:extLst xmlns:c16r2="http://schemas.microsoft.com/office/drawing/2015/06/chart">
            <c:ext xmlns:c16="http://schemas.microsoft.com/office/drawing/2014/chart" uri="{C3380CC4-5D6E-409C-BE32-E72D297353CC}">
              <c16:uniqueId val="{00000000-7BBB-43D5-9D8C-E500F2CA43FC}"/>
            </c:ext>
          </c:extLst>
        </c:ser>
        <c:ser>
          <c:idx val="1"/>
          <c:order val="1"/>
          <c:tx>
            <c:strRef>
              <c:f>Лист1!$C$1</c:f>
              <c:strCache>
                <c:ptCount val="1"/>
                <c:pt idx="0">
                  <c:v>Гроші</c:v>
                </c:pt>
              </c:strCache>
            </c:strRef>
          </c:tx>
          <c:invertIfNegative val="0"/>
          <c:cat>
            <c:strRef>
              <c:f>Лист1!$A$2:$A$11</c:f>
              <c:strCache>
                <c:ptCount val="10"/>
                <c:pt idx="0">
                  <c:v>Економіка</c:v>
                </c:pt>
                <c:pt idx="1">
                  <c:v>Соціальна сфера</c:v>
                </c:pt>
                <c:pt idx="2">
                  <c:v>Інфраструктура</c:v>
                </c:pt>
                <c:pt idx="3">
                  <c:v>Медицина</c:v>
                </c:pt>
                <c:pt idx="4">
                  <c:v>Судова система</c:v>
                </c:pt>
                <c:pt idx="5">
                  <c:v>Політика</c:v>
                </c:pt>
                <c:pt idx="6">
                  <c:v>Екологія</c:v>
                </c:pt>
                <c:pt idx="7">
                  <c:v>Культура</c:v>
                </c:pt>
                <c:pt idx="8">
                  <c:v>Окремі особи</c:v>
                </c:pt>
                <c:pt idx="9">
                  <c:v>Інше</c:v>
                </c:pt>
              </c:strCache>
            </c:strRef>
          </c:cat>
          <c:val>
            <c:numRef>
              <c:f>Лист1!$C$2:$C$11</c:f>
              <c:numCache>
                <c:formatCode>General</c:formatCode>
                <c:ptCount val="10"/>
                <c:pt idx="0">
                  <c:v>7</c:v>
                </c:pt>
                <c:pt idx="1">
                  <c:v>6</c:v>
                </c:pt>
                <c:pt idx="2">
                  <c:v>6</c:v>
                </c:pt>
                <c:pt idx="3">
                  <c:v>2</c:v>
                </c:pt>
                <c:pt idx="4">
                  <c:v>1</c:v>
                </c:pt>
                <c:pt idx="5">
                  <c:v>10</c:v>
                </c:pt>
                <c:pt idx="6">
                  <c:v>0.5</c:v>
                </c:pt>
                <c:pt idx="8">
                  <c:v>3</c:v>
                </c:pt>
                <c:pt idx="9">
                  <c:v>7</c:v>
                </c:pt>
              </c:numCache>
            </c:numRef>
          </c:val>
          <c:extLst xmlns:c16r2="http://schemas.microsoft.com/office/drawing/2015/06/chart">
            <c:ext xmlns:c16="http://schemas.microsoft.com/office/drawing/2014/chart" uri="{C3380CC4-5D6E-409C-BE32-E72D297353CC}">
              <c16:uniqueId val="{00000001-7BBB-43D5-9D8C-E500F2CA43FC}"/>
            </c:ext>
          </c:extLst>
        </c:ser>
        <c:ser>
          <c:idx val="2"/>
          <c:order val="2"/>
          <c:tx>
            <c:strRef>
              <c:f>Лист1!$D$1</c:f>
              <c:strCache>
                <c:ptCount val="1"/>
                <c:pt idx="0">
                  <c:v>Столбец1</c:v>
                </c:pt>
              </c:strCache>
            </c:strRef>
          </c:tx>
          <c:invertIfNegative val="0"/>
          <c:cat>
            <c:strRef>
              <c:f>Лист1!$A$2:$A$11</c:f>
              <c:strCache>
                <c:ptCount val="10"/>
                <c:pt idx="0">
                  <c:v>Економіка</c:v>
                </c:pt>
                <c:pt idx="1">
                  <c:v>Соціальна сфера</c:v>
                </c:pt>
                <c:pt idx="2">
                  <c:v>Інфраструктура</c:v>
                </c:pt>
                <c:pt idx="3">
                  <c:v>Медицина</c:v>
                </c:pt>
                <c:pt idx="4">
                  <c:v>Судова система</c:v>
                </c:pt>
                <c:pt idx="5">
                  <c:v>Політика</c:v>
                </c:pt>
                <c:pt idx="6">
                  <c:v>Екологія</c:v>
                </c:pt>
                <c:pt idx="7">
                  <c:v>Культура</c:v>
                </c:pt>
                <c:pt idx="8">
                  <c:v>Окремі особи</c:v>
                </c:pt>
                <c:pt idx="9">
                  <c:v>Інше</c:v>
                </c:pt>
              </c:strCache>
            </c:strRef>
          </c:cat>
          <c:val>
            <c:numRef>
              <c:f>Лист1!$D$2:$D$11</c:f>
              <c:numCache>
                <c:formatCode>General</c:formatCode>
                <c:ptCount val="10"/>
              </c:numCache>
            </c:numRef>
          </c:val>
          <c:extLst xmlns:c16r2="http://schemas.microsoft.com/office/drawing/2015/06/chart">
            <c:ext xmlns:c16="http://schemas.microsoft.com/office/drawing/2014/chart" uri="{C3380CC4-5D6E-409C-BE32-E72D297353CC}">
              <c16:uniqueId val="{00000002-7BBB-43D5-9D8C-E500F2CA43FC}"/>
            </c:ext>
          </c:extLst>
        </c:ser>
        <c:dLbls>
          <c:showLegendKey val="0"/>
          <c:showVal val="0"/>
          <c:showCatName val="0"/>
          <c:showSerName val="0"/>
          <c:showPercent val="0"/>
          <c:showBubbleSize val="0"/>
        </c:dLbls>
        <c:gapWidth val="150"/>
        <c:shape val="box"/>
        <c:axId val="94927104"/>
        <c:axId val="94928896"/>
        <c:axId val="0"/>
      </c:bar3DChart>
      <c:catAx>
        <c:axId val="94927104"/>
        <c:scaling>
          <c:orientation val="minMax"/>
        </c:scaling>
        <c:delete val="0"/>
        <c:axPos val="b"/>
        <c:numFmt formatCode="General" sourceLinked="0"/>
        <c:majorTickMark val="out"/>
        <c:minorTickMark val="none"/>
        <c:tickLblPos val="nextTo"/>
        <c:crossAx val="94928896"/>
        <c:crosses val="autoZero"/>
        <c:auto val="1"/>
        <c:lblAlgn val="ctr"/>
        <c:lblOffset val="100"/>
        <c:noMultiLvlLbl val="0"/>
      </c:catAx>
      <c:valAx>
        <c:axId val="94928896"/>
        <c:scaling>
          <c:orientation val="minMax"/>
        </c:scaling>
        <c:delete val="0"/>
        <c:axPos val="l"/>
        <c:majorGridlines/>
        <c:numFmt formatCode="General" sourceLinked="1"/>
        <c:majorTickMark val="out"/>
        <c:minorTickMark val="none"/>
        <c:tickLblPos val="nextTo"/>
        <c:crossAx val="94927104"/>
        <c:crosses val="autoZero"/>
        <c:crossBetween val="between"/>
      </c:valAx>
    </c:plotArea>
    <c:legend>
      <c:legendPos val="r"/>
      <c:legendEntry>
        <c:idx val="2"/>
        <c:delete val="1"/>
      </c:legendEntry>
      <c:layout>
        <c:manualLayout>
          <c:xMode val="edge"/>
          <c:yMode val="edge"/>
          <c:x val="0.74600120213259324"/>
          <c:y val="0.42317119899145728"/>
          <c:w val="0.24692961252978776"/>
          <c:h val="0.31974282509656698"/>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u-RU"/>
        </a:p>
      </c:txPr>
    </c:title>
    <c:autoTitleDeleted val="0"/>
    <c:plotArea>
      <c:layout/>
      <c:doughnutChart>
        <c:varyColors val="1"/>
        <c:ser>
          <c:idx val="0"/>
          <c:order val="0"/>
          <c:tx>
            <c:strRef>
              <c:f>Лист1!$B$1</c:f>
              <c:strCache>
                <c:ptCount val="1"/>
                <c:pt idx="0">
                  <c:v>Тематичні напрями журналістських розслідувань</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D57C-4D91-9AF4-E037F2C64CA7}"/>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D57C-4D91-9AF4-E037F2C64CA7}"/>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D57C-4D91-9AF4-E037F2C64CA7}"/>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D57C-4D91-9AF4-E037F2C64CA7}"/>
              </c:ext>
            </c:extLst>
          </c:dPt>
          <c:dPt>
            <c:idx val="4"/>
            <c:bubble3D val="0"/>
            <c:spPr>
              <a:solidFill>
                <a:schemeClr val="accent5"/>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D57C-4D91-9AF4-E037F2C64CA7}"/>
              </c:ext>
            </c:extLst>
          </c:dPt>
          <c:dPt>
            <c:idx val="5"/>
            <c:bubble3D val="0"/>
            <c:spPr>
              <a:solidFill>
                <a:schemeClr val="accent6"/>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B-D57C-4D91-9AF4-E037F2C64CA7}"/>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2-A44D-4BD0-987A-5B1E2DB72980}"/>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A44D-4BD0-987A-5B1E2DB72980}"/>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A44D-4BD0-987A-5B1E2DB72980}"/>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3-D57C-4D91-9AF4-E037F2C64CA7}"/>
              </c:ext>
            </c:extLst>
          </c:dPt>
          <c:dLbls>
            <c:dLbl>
              <c:idx val="6"/>
              <c:layout>
                <c:manualLayout>
                  <c:x val="-5.9375004869997083E-2"/>
                  <c:y val="-2.3535286419550092E-2"/>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A44D-4BD0-987A-5B1E2DB72980}"/>
                </c:ext>
              </c:extLst>
            </c:dLbl>
            <c:dLbl>
              <c:idx val="7"/>
              <c:layout>
                <c:manualLayout>
                  <c:x val="-8.6458340424732646E-2"/>
                  <c:y val="-0.10697857463431859"/>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A44D-4BD0-987A-5B1E2DB72980}"/>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15:layout/>
              </c:ext>
            </c:extLst>
          </c:dLbls>
          <c:cat>
            <c:strRef>
              <c:f>Лист1!$A$2:$A$11</c:f>
              <c:strCache>
                <c:ptCount val="10"/>
                <c:pt idx="0">
                  <c:v>Економіка</c:v>
                </c:pt>
                <c:pt idx="1">
                  <c:v>Соціальна сфера</c:v>
                </c:pt>
                <c:pt idx="2">
                  <c:v>Інфраструктура</c:v>
                </c:pt>
                <c:pt idx="3">
                  <c:v>Медицина</c:v>
                </c:pt>
                <c:pt idx="4">
                  <c:v>Судова система</c:v>
                </c:pt>
                <c:pt idx="5">
                  <c:v>Політика</c:v>
                </c:pt>
                <c:pt idx="6">
                  <c:v>Екологія</c:v>
                </c:pt>
                <c:pt idx="7">
                  <c:v>Культура</c:v>
                </c:pt>
                <c:pt idx="8">
                  <c:v>Окремі особи</c:v>
                </c:pt>
                <c:pt idx="9">
                  <c:v>Інше</c:v>
                </c:pt>
              </c:strCache>
            </c:strRef>
          </c:cat>
          <c:val>
            <c:numRef>
              <c:f>Лист1!$B$2:$B$11</c:f>
              <c:numCache>
                <c:formatCode>General</c:formatCode>
                <c:ptCount val="10"/>
                <c:pt idx="0">
                  <c:v>10</c:v>
                </c:pt>
                <c:pt idx="1">
                  <c:v>6</c:v>
                </c:pt>
                <c:pt idx="2">
                  <c:v>8</c:v>
                </c:pt>
                <c:pt idx="3">
                  <c:v>2</c:v>
                </c:pt>
                <c:pt idx="4">
                  <c:v>2</c:v>
                </c:pt>
                <c:pt idx="5">
                  <c:v>11</c:v>
                </c:pt>
                <c:pt idx="6">
                  <c:v>1</c:v>
                </c:pt>
                <c:pt idx="7">
                  <c:v>0</c:v>
                </c:pt>
                <c:pt idx="8">
                  <c:v>5.5</c:v>
                </c:pt>
                <c:pt idx="9">
                  <c:v>8</c:v>
                </c:pt>
              </c:numCache>
            </c:numRef>
          </c:val>
          <c:extLst xmlns:c16r2="http://schemas.microsoft.com/office/drawing/2015/06/chart">
            <c:ext xmlns:c16="http://schemas.microsoft.com/office/drawing/2014/chart" uri="{C3380CC4-5D6E-409C-BE32-E72D297353CC}">
              <c16:uniqueId val="{00000000-A44D-4BD0-987A-5B1E2DB72980}"/>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uk-UA" dirty="0"/>
              <a:t>ТОНАЛЬНІСТЬ У ВИПУСКАХ ПРОГРАМИ «НАШІ ГРОШІ З ДЕНИСОМ БІГУСОМ» </a:t>
            </a:r>
            <a:r>
              <a:rPr lang="uk-UA" dirty="0" smtClean="0"/>
              <a:t>(значення</a:t>
            </a:r>
            <a:r>
              <a:rPr lang="uk-UA" baseline="0" dirty="0" smtClean="0"/>
              <a:t> у секундах)</a:t>
            </a:r>
            <a:endParaRPr lang="ru-RU" dirty="0"/>
          </a:p>
        </c:rich>
      </c:tx>
      <c:layout>
        <c:manualLayout>
          <c:xMode val="edge"/>
          <c:yMode val="edge"/>
          <c:x val="0.13282245276947471"/>
          <c:y val="2.1004799679422811E-2"/>
        </c:manualLayout>
      </c:layout>
      <c:overlay val="0"/>
      <c:spPr>
        <a:noFill/>
        <a:ln>
          <a:noFill/>
        </a:ln>
        <a:effectLst/>
      </c:sp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Лист1!$A$2</c:f>
              <c:strCache>
                <c:ptCount val="1"/>
                <c:pt idx="0">
                  <c:v>Президент (кандидат) П. Порошенко</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Лист1!$B$2:$D$2</c:f>
              <c:numCache>
                <c:formatCode>General</c:formatCode>
                <c:ptCount val="3"/>
              </c:numCache>
            </c:numRef>
          </c:val>
          <c:extLst xmlns:c16r2="http://schemas.microsoft.com/office/drawing/2015/06/chart">
            <c:ext xmlns:c16="http://schemas.microsoft.com/office/drawing/2014/chart" uri="{C3380CC4-5D6E-409C-BE32-E72D297353CC}">
              <c16:uniqueId val="{00000000-0C4C-4039-A033-C64889ADC8EE}"/>
            </c:ext>
          </c:extLst>
        </c:ser>
        <c:ser>
          <c:idx val="1"/>
          <c:order val="1"/>
          <c:tx>
            <c:strRef>
              <c:f>Лист1!$A$3</c:f>
              <c:strCache>
                <c:ptCount val="1"/>
                <c:pt idx="0">
                  <c:v>Президент (кандидат) В. Зеленський</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Лист1!$B$1:$D$1</c:f>
              <c:strCache>
                <c:ptCount val="3"/>
                <c:pt idx="0">
                  <c:v>Позитивна </c:v>
                </c:pt>
                <c:pt idx="1">
                  <c:v>Негативна</c:v>
                </c:pt>
                <c:pt idx="2">
                  <c:v>Нейтральна</c:v>
                </c:pt>
              </c:strCache>
            </c:strRef>
          </c:cat>
          <c:val>
            <c:numRef>
              <c:f>Лист1!$B$3:$D$3</c:f>
              <c:numCache>
                <c:formatCode>General</c:formatCode>
                <c:ptCount val="3"/>
                <c:pt idx="1">
                  <c:v>60</c:v>
                </c:pt>
                <c:pt idx="2">
                  <c:v>30</c:v>
                </c:pt>
              </c:numCache>
            </c:numRef>
          </c:val>
          <c:extLst xmlns:c16r2="http://schemas.microsoft.com/office/drawing/2015/06/chart">
            <c:ext xmlns:c16="http://schemas.microsoft.com/office/drawing/2014/chart" uri="{C3380CC4-5D6E-409C-BE32-E72D297353CC}">
              <c16:uniqueId val="{00000001-0C4C-4039-A033-C64889ADC8EE}"/>
            </c:ext>
          </c:extLst>
        </c:ser>
        <c:ser>
          <c:idx val="2"/>
          <c:order val="2"/>
          <c:tx>
            <c:strRef>
              <c:f>Лист1!$A$4</c:f>
              <c:strCache>
                <c:ptCount val="1"/>
                <c:pt idx="0">
                  <c:v>Офіс / команда президента</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Лист1!$B$4:$D$4</c:f>
              <c:numCache>
                <c:formatCode>General</c:formatCode>
                <c:ptCount val="3"/>
                <c:pt idx="1">
                  <c:v>20</c:v>
                </c:pt>
              </c:numCache>
            </c:numRef>
          </c:val>
          <c:extLst xmlns:c16r2="http://schemas.microsoft.com/office/drawing/2015/06/chart">
            <c:ext xmlns:c16="http://schemas.microsoft.com/office/drawing/2014/chart" uri="{C3380CC4-5D6E-409C-BE32-E72D297353CC}">
              <c16:uniqueId val="{00000002-0C4C-4039-A033-C64889ADC8EE}"/>
            </c:ext>
          </c:extLst>
        </c:ser>
        <c:ser>
          <c:idx val="3"/>
          <c:order val="3"/>
          <c:tx>
            <c:strRef>
              <c:f>Лист1!$A$5</c:f>
              <c:strCache>
                <c:ptCount val="1"/>
                <c:pt idx="0">
                  <c:v>Верховна рада / депутати Верховної Ради</c:v>
                </c:pt>
              </c:strCache>
            </c:strRef>
          </c:tx>
          <c:spPr>
            <a:solidFill>
              <a:schemeClr val="accent4">
                <a:alpha val="85000"/>
              </a:schemeClr>
            </a:solidFill>
            <a:ln w="9525" cap="flat" cmpd="sng" algn="ctr">
              <a:solidFill>
                <a:schemeClr val="accent4">
                  <a:lumMod val="75000"/>
                </a:schemeClr>
              </a:solidFill>
              <a:round/>
            </a:ln>
            <a:effectLst/>
            <a:sp3d contourW="9525">
              <a:contourClr>
                <a:schemeClr val="accent4">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Лист1!$B$5:$D$5</c:f>
              <c:numCache>
                <c:formatCode>General</c:formatCode>
                <c:ptCount val="3"/>
                <c:pt idx="1">
                  <c:v>140</c:v>
                </c:pt>
                <c:pt idx="2">
                  <c:v>120</c:v>
                </c:pt>
              </c:numCache>
            </c:numRef>
          </c:val>
          <c:extLst xmlns:c16r2="http://schemas.microsoft.com/office/drawing/2015/06/chart">
            <c:ext xmlns:c16="http://schemas.microsoft.com/office/drawing/2014/chart" uri="{C3380CC4-5D6E-409C-BE32-E72D297353CC}">
              <c16:uniqueId val="{00000000-2553-4A34-962D-8CADF7B68625}"/>
            </c:ext>
          </c:extLst>
        </c:ser>
        <c:ser>
          <c:idx val="4"/>
          <c:order val="4"/>
          <c:tx>
            <c:strRef>
              <c:f>Лист1!$A$6</c:f>
              <c:strCache>
                <c:ptCount val="1"/>
                <c:pt idx="0">
                  <c:v>Уряд / представники міністерств</c:v>
                </c:pt>
              </c:strCache>
            </c:strRef>
          </c:tx>
          <c:spPr>
            <a:solidFill>
              <a:schemeClr val="accent5">
                <a:alpha val="85000"/>
              </a:schemeClr>
            </a:solidFill>
            <a:ln w="9525" cap="flat" cmpd="sng" algn="ctr">
              <a:solidFill>
                <a:schemeClr val="accent5">
                  <a:lumMod val="75000"/>
                </a:schemeClr>
              </a:solidFill>
              <a:round/>
            </a:ln>
            <a:effectLst/>
            <a:sp3d contourW="9525">
              <a:contourClr>
                <a:schemeClr val="accent5">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Лист1!$B$6:$D$6</c:f>
              <c:numCache>
                <c:formatCode>General</c:formatCode>
                <c:ptCount val="3"/>
                <c:pt idx="1">
                  <c:v>200</c:v>
                </c:pt>
              </c:numCache>
            </c:numRef>
          </c:val>
          <c:extLst xmlns:c16r2="http://schemas.microsoft.com/office/drawing/2015/06/chart">
            <c:ext xmlns:c16="http://schemas.microsoft.com/office/drawing/2014/chart" uri="{C3380CC4-5D6E-409C-BE32-E72D297353CC}">
              <c16:uniqueId val="{00000001-2553-4A34-962D-8CADF7B68625}"/>
            </c:ext>
          </c:extLst>
        </c:ser>
        <c:ser>
          <c:idx val="5"/>
          <c:order val="5"/>
          <c:tx>
            <c:strRef>
              <c:f>Лист1!$A$7</c:f>
              <c:strCache>
                <c:ptCount val="1"/>
                <c:pt idx="0">
                  <c:v>Органи місцевого самоврядування</c:v>
                </c:pt>
              </c:strCache>
            </c:strRef>
          </c:tx>
          <c:spPr>
            <a:solidFill>
              <a:schemeClr val="accent6">
                <a:alpha val="85000"/>
              </a:schemeClr>
            </a:solidFill>
            <a:ln w="9525" cap="flat" cmpd="sng" algn="ctr">
              <a:solidFill>
                <a:schemeClr val="accent6">
                  <a:lumMod val="75000"/>
                </a:schemeClr>
              </a:solidFill>
              <a:round/>
            </a:ln>
            <a:effectLst/>
            <a:sp3d contourW="9525">
              <a:contourClr>
                <a:schemeClr val="accent6">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Лист1!$B$7:$D$7</c:f>
              <c:numCache>
                <c:formatCode>General</c:formatCode>
                <c:ptCount val="3"/>
              </c:numCache>
            </c:numRef>
          </c:val>
          <c:extLst xmlns:c16r2="http://schemas.microsoft.com/office/drawing/2015/06/chart">
            <c:ext xmlns:c16="http://schemas.microsoft.com/office/drawing/2014/chart" uri="{C3380CC4-5D6E-409C-BE32-E72D297353CC}">
              <c16:uniqueId val="{00000002-2553-4A34-962D-8CADF7B68625}"/>
            </c:ext>
          </c:extLst>
        </c:ser>
        <c:ser>
          <c:idx val="6"/>
          <c:order val="6"/>
          <c:tx>
            <c:strRef>
              <c:f>Лист1!$A$8</c:f>
              <c:strCache>
                <c:ptCount val="1"/>
                <c:pt idx="0">
                  <c:v>Олігархи</c:v>
                </c:pt>
              </c:strCache>
            </c:strRef>
          </c:tx>
          <c:spPr>
            <a:solidFill>
              <a:schemeClr val="accent1">
                <a:lumMod val="60000"/>
                <a:alpha val="85000"/>
              </a:schemeClr>
            </a:solidFill>
            <a:ln w="9525" cap="flat" cmpd="sng" algn="ctr">
              <a:solidFill>
                <a:schemeClr val="accent1">
                  <a:lumMod val="60000"/>
                  <a:lumMod val="75000"/>
                </a:schemeClr>
              </a:solidFill>
              <a:round/>
            </a:ln>
            <a:effectLst/>
            <a:sp3d contourW="9525">
              <a:contourClr>
                <a:schemeClr val="accent1">
                  <a:lumMod val="60000"/>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Лист1!$B$8:$D$8</c:f>
              <c:numCache>
                <c:formatCode>General</c:formatCode>
                <c:ptCount val="3"/>
                <c:pt idx="1">
                  <c:v>545</c:v>
                </c:pt>
              </c:numCache>
            </c:numRef>
          </c:val>
          <c:extLst xmlns:c16r2="http://schemas.microsoft.com/office/drawing/2015/06/chart">
            <c:ext xmlns:c16="http://schemas.microsoft.com/office/drawing/2014/chart" uri="{C3380CC4-5D6E-409C-BE32-E72D297353CC}">
              <c16:uniqueId val="{00000003-2553-4A34-962D-8CADF7B68625}"/>
            </c:ext>
          </c:extLst>
        </c:ser>
        <c:ser>
          <c:idx val="7"/>
          <c:order val="7"/>
          <c:tx>
            <c:strRef>
              <c:f>Лист1!$A$9</c:f>
              <c:strCache>
                <c:ptCount val="1"/>
                <c:pt idx="0">
                  <c:v>Суди та судді, прокуратура і прокурори</c:v>
                </c:pt>
              </c:strCache>
            </c:strRef>
          </c:tx>
          <c:spPr>
            <a:solidFill>
              <a:schemeClr val="accent2">
                <a:lumMod val="60000"/>
                <a:alpha val="85000"/>
              </a:schemeClr>
            </a:solidFill>
            <a:ln w="9525" cap="flat" cmpd="sng" algn="ctr">
              <a:solidFill>
                <a:schemeClr val="accent2">
                  <a:lumMod val="60000"/>
                  <a:lumMod val="75000"/>
                </a:schemeClr>
              </a:solidFill>
              <a:round/>
            </a:ln>
            <a:effectLst/>
            <a:sp3d contourW="9525">
              <a:contourClr>
                <a:schemeClr val="accent2">
                  <a:lumMod val="60000"/>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Лист1!$B$9:$D$9</c:f>
              <c:numCache>
                <c:formatCode>General</c:formatCode>
                <c:ptCount val="3"/>
                <c:pt idx="1">
                  <c:v>315</c:v>
                </c:pt>
                <c:pt idx="2">
                  <c:v>30</c:v>
                </c:pt>
              </c:numCache>
            </c:numRef>
          </c:val>
          <c:extLst xmlns:c16r2="http://schemas.microsoft.com/office/drawing/2015/06/chart">
            <c:ext xmlns:c16="http://schemas.microsoft.com/office/drawing/2014/chart" uri="{C3380CC4-5D6E-409C-BE32-E72D297353CC}">
              <c16:uniqueId val="{00000004-2553-4A34-962D-8CADF7B68625}"/>
            </c:ext>
          </c:extLst>
        </c:ser>
        <c:ser>
          <c:idx val="8"/>
          <c:order val="8"/>
          <c:tx>
            <c:strRef>
              <c:f>Лист1!$A$10</c:f>
              <c:strCache>
                <c:ptCount val="1"/>
                <c:pt idx="0">
                  <c:v>Антикорупційні органи (НАБУ, НАЗК, САП)</c:v>
                </c:pt>
              </c:strCache>
            </c:strRef>
          </c:tx>
          <c:spPr>
            <a:solidFill>
              <a:schemeClr val="accent3">
                <a:lumMod val="60000"/>
                <a:alpha val="85000"/>
              </a:schemeClr>
            </a:solidFill>
            <a:ln w="9525" cap="flat" cmpd="sng" algn="ctr">
              <a:solidFill>
                <a:schemeClr val="accent3">
                  <a:lumMod val="60000"/>
                  <a:lumMod val="75000"/>
                </a:schemeClr>
              </a:solidFill>
              <a:round/>
            </a:ln>
            <a:effectLst/>
            <a:sp3d contourW="9525">
              <a:contourClr>
                <a:schemeClr val="accent3">
                  <a:lumMod val="60000"/>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Лист1!$B$10:$D$10</c:f>
              <c:numCache>
                <c:formatCode>General</c:formatCode>
                <c:ptCount val="3"/>
                <c:pt idx="1">
                  <c:v>60</c:v>
                </c:pt>
              </c:numCache>
            </c:numRef>
          </c:val>
          <c:extLst xmlns:c16r2="http://schemas.microsoft.com/office/drawing/2015/06/chart">
            <c:ext xmlns:c16="http://schemas.microsoft.com/office/drawing/2014/chart" uri="{C3380CC4-5D6E-409C-BE32-E72D297353CC}">
              <c16:uniqueId val="{00000005-2553-4A34-962D-8CADF7B68625}"/>
            </c:ext>
          </c:extLst>
        </c:ser>
        <c:dLbls>
          <c:showLegendKey val="0"/>
          <c:showVal val="0"/>
          <c:showCatName val="0"/>
          <c:showSerName val="0"/>
          <c:showPercent val="0"/>
          <c:showBubbleSize val="0"/>
        </c:dLbls>
        <c:gapWidth val="65"/>
        <c:shape val="box"/>
        <c:axId val="96269440"/>
        <c:axId val="96270976"/>
        <c:axId val="0"/>
      </c:bar3DChart>
      <c:catAx>
        <c:axId val="9626944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u-RU"/>
          </a:p>
        </c:txPr>
        <c:crossAx val="96270976"/>
        <c:crosses val="autoZero"/>
        <c:auto val="1"/>
        <c:lblAlgn val="ctr"/>
        <c:lblOffset val="100"/>
        <c:noMultiLvlLbl val="0"/>
      </c:catAx>
      <c:valAx>
        <c:axId val="9627097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crossAx val="9626944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uk-UA" dirty="0"/>
              <a:t>ТОНАЛЬНІСТЬ У ВИПУСКАХ ПРОГРАМИ </a:t>
            </a:r>
            <a:r>
              <a:rPr lang="uk-UA" dirty="0" smtClean="0"/>
              <a:t>«ГРОШІ» (1+1) (значення</a:t>
            </a:r>
            <a:r>
              <a:rPr lang="uk-UA" baseline="0" dirty="0" smtClean="0"/>
              <a:t> у секундах)</a:t>
            </a:r>
            <a:endParaRPr lang="ru-RU" dirty="0"/>
          </a:p>
        </c:rich>
      </c:tx>
      <c:layout>
        <c:manualLayout>
          <c:xMode val="edge"/>
          <c:yMode val="edge"/>
          <c:x val="0.13282245276947471"/>
          <c:y val="2.1004799679422811E-2"/>
        </c:manualLayout>
      </c:layout>
      <c:overlay val="0"/>
      <c:spPr>
        <a:noFill/>
        <a:ln>
          <a:noFill/>
        </a:ln>
        <a:effectLst/>
      </c:sp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Лист1!$A$2</c:f>
              <c:strCache>
                <c:ptCount val="1"/>
                <c:pt idx="0">
                  <c:v>Президент (кандидат) П. Порошенко</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Лист1!$B$2:$D$2</c:f>
              <c:numCache>
                <c:formatCode>General</c:formatCode>
                <c:ptCount val="3"/>
                <c:pt idx="1">
                  <c:v>7280</c:v>
                </c:pt>
              </c:numCache>
            </c:numRef>
          </c:val>
          <c:extLst xmlns:c16r2="http://schemas.microsoft.com/office/drawing/2015/06/chart">
            <c:ext xmlns:c16="http://schemas.microsoft.com/office/drawing/2014/chart" uri="{C3380CC4-5D6E-409C-BE32-E72D297353CC}">
              <c16:uniqueId val="{00000000-0EBA-4BDE-AFD7-1E285D812DED}"/>
            </c:ext>
          </c:extLst>
        </c:ser>
        <c:ser>
          <c:idx val="1"/>
          <c:order val="1"/>
          <c:tx>
            <c:strRef>
              <c:f>Лист1!$A$3</c:f>
              <c:strCache>
                <c:ptCount val="1"/>
                <c:pt idx="0">
                  <c:v>Президент (кандидат) В. Зеленський</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Лист1!$B$1:$D$1</c:f>
              <c:strCache>
                <c:ptCount val="3"/>
                <c:pt idx="0">
                  <c:v>Позитивна </c:v>
                </c:pt>
                <c:pt idx="1">
                  <c:v>Негативна</c:v>
                </c:pt>
                <c:pt idx="2">
                  <c:v>Нейтральна</c:v>
                </c:pt>
              </c:strCache>
            </c:strRef>
          </c:cat>
          <c:val>
            <c:numRef>
              <c:f>Лист1!$B$3:$D$3</c:f>
              <c:numCache>
                <c:formatCode>General</c:formatCode>
                <c:ptCount val="3"/>
                <c:pt idx="0">
                  <c:v>2520</c:v>
                </c:pt>
                <c:pt idx="2">
                  <c:v>458</c:v>
                </c:pt>
              </c:numCache>
            </c:numRef>
          </c:val>
          <c:extLst xmlns:c16r2="http://schemas.microsoft.com/office/drawing/2015/06/chart">
            <c:ext xmlns:c16="http://schemas.microsoft.com/office/drawing/2014/chart" uri="{C3380CC4-5D6E-409C-BE32-E72D297353CC}">
              <c16:uniqueId val="{00000001-0EBA-4BDE-AFD7-1E285D812DED}"/>
            </c:ext>
          </c:extLst>
        </c:ser>
        <c:ser>
          <c:idx val="2"/>
          <c:order val="2"/>
          <c:tx>
            <c:strRef>
              <c:f>Лист1!$A$4</c:f>
              <c:strCache>
                <c:ptCount val="1"/>
                <c:pt idx="0">
                  <c:v>Офіс / команда президента</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Лист1!$B$4:$D$4</c:f>
              <c:numCache>
                <c:formatCode>General</c:formatCode>
                <c:ptCount val="3"/>
                <c:pt idx="0">
                  <c:v>1860</c:v>
                </c:pt>
                <c:pt idx="1">
                  <c:v>1454</c:v>
                </c:pt>
                <c:pt idx="2">
                  <c:v>590</c:v>
                </c:pt>
              </c:numCache>
            </c:numRef>
          </c:val>
          <c:extLst xmlns:c16r2="http://schemas.microsoft.com/office/drawing/2015/06/chart">
            <c:ext xmlns:c16="http://schemas.microsoft.com/office/drawing/2014/chart" uri="{C3380CC4-5D6E-409C-BE32-E72D297353CC}">
              <c16:uniqueId val="{00000002-0EBA-4BDE-AFD7-1E285D812DED}"/>
            </c:ext>
          </c:extLst>
        </c:ser>
        <c:ser>
          <c:idx val="3"/>
          <c:order val="3"/>
          <c:tx>
            <c:strRef>
              <c:f>Лист1!$A$5</c:f>
              <c:strCache>
                <c:ptCount val="1"/>
                <c:pt idx="0">
                  <c:v>Верховна рада / депутати Верховної Ради</c:v>
                </c:pt>
              </c:strCache>
            </c:strRef>
          </c:tx>
          <c:spPr>
            <a:solidFill>
              <a:schemeClr val="accent4">
                <a:alpha val="85000"/>
              </a:schemeClr>
            </a:solidFill>
            <a:ln w="9525" cap="flat" cmpd="sng" algn="ctr">
              <a:solidFill>
                <a:schemeClr val="accent4">
                  <a:lumMod val="75000"/>
                </a:schemeClr>
              </a:solidFill>
              <a:round/>
            </a:ln>
            <a:effectLst/>
            <a:sp3d contourW="9525">
              <a:contourClr>
                <a:schemeClr val="accent4">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Лист1!$B$5:$D$5</c:f>
              <c:numCache>
                <c:formatCode>General</c:formatCode>
                <c:ptCount val="3"/>
                <c:pt idx="1">
                  <c:v>3100</c:v>
                </c:pt>
              </c:numCache>
            </c:numRef>
          </c:val>
          <c:extLst xmlns:c16r2="http://schemas.microsoft.com/office/drawing/2015/06/chart">
            <c:ext xmlns:c16="http://schemas.microsoft.com/office/drawing/2014/chart" uri="{C3380CC4-5D6E-409C-BE32-E72D297353CC}">
              <c16:uniqueId val="{00000003-0EBA-4BDE-AFD7-1E285D812DED}"/>
            </c:ext>
          </c:extLst>
        </c:ser>
        <c:ser>
          <c:idx val="4"/>
          <c:order val="4"/>
          <c:tx>
            <c:strRef>
              <c:f>Лист1!$A$6</c:f>
              <c:strCache>
                <c:ptCount val="1"/>
                <c:pt idx="0">
                  <c:v>Уряд / представники міністерств</c:v>
                </c:pt>
              </c:strCache>
            </c:strRef>
          </c:tx>
          <c:spPr>
            <a:solidFill>
              <a:schemeClr val="accent5">
                <a:alpha val="85000"/>
              </a:schemeClr>
            </a:solidFill>
            <a:ln w="9525" cap="flat" cmpd="sng" algn="ctr">
              <a:solidFill>
                <a:schemeClr val="accent5">
                  <a:lumMod val="75000"/>
                </a:schemeClr>
              </a:solidFill>
              <a:round/>
            </a:ln>
            <a:effectLst/>
            <a:sp3d contourW="9525">
              <a:contourClr>
                <a:schemeClr val="accent5">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Лист1!$B$6:$D$6</c:f>
              <c:numCache>
                <c:formatCode>General</c:formatCode>
                <c:ptCount val="3"/>
              </c:numCache>
            </c:numRef>
          </c:val>
          <c:extLst xmlns:c16r2="http://schemas.microsoft.com/office/drawing/2015/06/chart">
            <c:ext xmlns:c16="http://schemas.microsoft.com/office/drawing/2014/chart" uri="{C3380CC4-5D6E-409C-BE32-E72D297353CC}">
              <c16:uniqueId val="{00000004-0EBA-4BDE-AFD7-1E285D812DED}"/>
            </c:ext>
          </c:extLst>
        </c:ser>
        <c:ser>
          <c:idx val="5"/>
          <c:order val="5"/>
          <c:tx>
            <c:strRef>
              <c:f>Лист1!$A$7</c:f>
              <c:strCache>
                <c:ptCount val="1"/>
                <c:pt idx="0">
                  <c:v>Органи місцевого самоврядування</c:v>
                </c:pt>
              </c:strCache>
            </c:strRef>
          </c:tx>
          <c:spPr>
            <a:solidFill>
              <a:schemeClr val="accent6">
                <a:alpha val="85000"/>
              </a:schemeClr>
            </a:solidFill>
            <a:ln w="9525" cap="flat" cmpd="sng" algn="ctr">
              <a:solidFill>
                <a:schemeClr val="accent6">
                  <a:lumMod val="75000"/>
                </a:schemeClr>
              </a:solidFill>
              <a:round/>
            </a:ln>
            <a:effectLst/>
            <a:sp3d contourW="9525">
              <a:contourClr>
                <a:schemeClr val="accent6">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Лист1!$B$7:$D$7</c:f>
              <c:numCache>
                <c:formatCode>General</c:formatCode>
                <c:ptCount val="3"/>
                <c:pt idx="1">
                  <c:v>6300</c:v>
                </c:pt>
              </c:numCache>
            </c:numRef>
          </c:val>
          <c:extLst xmlns:c16r2="http://schemas.microsoft.com/office/drawing/2015/06/chart">
            <c:ext xmlns:c16="http://schemas.microsoft.com/office/drawing/2014/chart" uri="{C3380CC4-5D6E-409C-BE32-E72D297353CC}">
              <c16:uniqueId val="{00000005-0EBA-4BDE-AFD7-1E285D812DED}"/>
            </c:ext>
          </c:extLst>
        </c:ser>
        <c:ser>
          <c:idx val="6"/>
          <c:order val="6"/>
          <c:tx>
            <c:strRef>
              <c:f>Лист1!$A$8</c:f>
              <c:strCache>
                <c:ptCount val="1"/>
                <c:pt idx="0">
                  <c:v>Олігархи</c:v>
                </c:pt>
              </c:strCache>
            </c:strRef>
          </c:tx>
          <c:spPr>
            <a:solidFill>
              <a:schemeClr val="accent1">
                <a:lumMod val="60000"/>
                <a:alpha val="85000"/>
              </a:schemeClr>
            </a:solidFill>
            <a:ln w="9525" cap="flat" cmpd="sng" algn="ctr">
              <a:solidFill>
                <a:schemeClr val="accent1">
                  <a:lumMod val="60000"/>
                  <a:lumMod val="75000"/>
                </a:schemeClr>
              </a:solidFill>
              <a:round/>
            </a:ln>
            <a:effectLst/>
            <a:sp3d contourW="9525">
              <a:contourClr>
                <a:schemeClr val="accent1">
                  <a:lumMod val="60000"/>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Лист1!$B$8:$D$8</c:f>
              <c:numCache>
                <c:formatCode>General</c:formatCode>
                <c:ptCount val="3"/>
              </c:numCache>
            </c:numRef>
          </c:val>
          <c:extLst xmlns:c16r2="http://schemas.microsoft.com/office/drawing/2015/06/chart">
            <c:ext xmlns:c16="http://schemas.microsoft.com/office/drawing/2014/chart" uri="{C3380CC4-5D6E-409C-BE32-E72D297353CC}">
              <c16:uniqueId val="{00000006-0EBA-4BDE-AFD7-1E285D812DED}"/>
            </c:ext>
          </c:extLst>
        </c:ser>
        <c:ser>
          <c:idx val="7"/>
          <c:order val="7"/>
          <c:tx>
            <c:strRef>
              <c:f>Лист1!$A$9</c:f>
              <c:strCache>
                <c:ptCount val="1"/>
                <c:pt idx="0">
                  <c:v>Суди та судді, прокуратура і прокурори</c:v>
                </c:pt>
              </c:strCache>
            </c:strRef>
          </c:tx>
          <c:spPr>
            <a:solidFill>
              <a:schemeClr val="accent2">
                <a:lumMod val="60000"/>
                <a:alpha val="85000"/>
              </a:schemeClr>
            </a:solidFill>
            <a:ln w="9525" cap="flat" cmpd="sng" algn="ctr">
              <a:solidFill>
                <a:schemeClr val="accent2">
                  <a:lumMod val="60000"/>
                  <a:lumMod val="75000"/>
                </a:schemeClr>
              </a:solidFill>
              <a:round/>
            </a:ln>
            <a:effectLst/>
            <a:sp3d contourW="9525">
              <a:contourClr>
                <a:schemeClr val="accent2">
                  <a:lumMod val="60000"/>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Лист1!$B$9:$D$9</c:f>
              <c:numCache>
                <c:formatCode>General</c:formatCode>
                <c:ptCount val="3"/>
                <c:pt idx="1">
                  <c:v>2285</c:v>
                </c:pt>
                <c:pt idx="2">
                  <c:v>1020</c:v>
                </c:pt>
              </c:numCache>
            </c:numRef>
          </c:val>
          <c:extLst xmlns:c16r2="http://schemas.microsoft.com/office/drawing/2015/06/chart">
            <c:ext xmlns:c16="http://schemas.microsoft.com/office/drawing/2014/chart" uri="{C3380CC4-5D6E-409C-BE32-E72D297353CC}">
              <c16:uniqueId val="{00000007-0EBA-4BDE-AFD7-1E285D812DED}"/>
            </c:ext>
          </c:extLst>
        </c:ser>
        <c:ser>
          <c:idx val="8"/>
          <c:order val="8"/>
          <c:tx>
            <c:strRef>
              <c:f>Лист1!$A$10</c:f>
              <c:strCache>
                <c:ptCount val="1"/>
                <c:pt idx="0">
                  <c:v>Антикорупційні органи (НАБУ, НАЗК, САП)</c:v>
                </c:pt>
              </c:strCache>
            </c:strRef>
          </c:tx>
          <c:spPr>
            <a:solidFill>
              <a:schemeClr val="accent3">
                <a:lumMod val="60000"/>
                <a:alpha val="85000"/>
              </a:schemeClr>
            </a:solidFill>
            <a:ln w="9525" cap="flat" cmpd="sng" algn="ctr">
              <a:solidFill>
                <a:schemeClr val="accent3">
                  <a:lumMod val="60000"/>
                  <a:lumMod val="75000"/>
                </a:schemeClr>
              </a:solidFill>
              <a:round/>
            </a:ln>
            <a:effectLst/>
            <a:sp3d contourW="9525">
              <a:contourClr>
                <a:schemeClr val="accent3">
                  <a:lumMod val="60000"/>
                  <a:lumMod val="75000"/>
                </a:schemeClr>
              </a:contourClr>
            </a:sp3d>
          </c:spPr>
          <c:invertIfNegative val="0"/>
          <c:cat>
            <c:strRef>
              <c:f>Лист1!$B$1:$D$1</c:f>
              <c:strCache>
                <c:ptCount val="3"/>
                <c:pt idx="0">
                  <c:v>Позитивна </c:v>
                </c:pt>
                <c:pt idx="1">
                  <c:v>Негативна</c:v>
                </c:pt>
                <c:pt idx="2">
                  <c:v>Нейтральна</c:v>
                </c:pt>
              </c:strCache>
            </c:strRef>
          </c:cat>
          <c:val>
            <c:numRef>
              <c:f>Лист1!$B$10:$D$10</c:f>
              <c:numCache>
                <c:formatCode>General</c:formatCode>
                <c:ptCount val="3"/>
                <c:pt idx="1">
                  <c:v>3043</c:v>
                </c:pt>
                <c:pt idx="2">
                  <c:v>580</c:v>
                </c:pt>
              </c:numCache>
            </c:numRef>
          </c:val>
          <c:extLst xmlns:c16r2="http://schemas.microsoft.com/office/drawing/2015/06/chart">
            <c:ext xmlns:c16="http://schemas.microsoft.com/office/drawing/2014/chart" uri="{C3380CC4-5D6E-409C-BE32-E72D297353CC}">
              <c16:uniqueId val="{00000008-0EBA-4BDE-AFD7-1E285D812DED}"/>
            </c:ext>
          </c:extLst>
        </c:ser>
        <c:dLbls>
          <c:showLegendKey val="0"/>
          <c:showVal val="0"/>
          <c:showCatName val="0"/>
          <c:showSerName val="0"/>
          <c:showPercent val="0"/>
          <c:showBubbleSize val="0"/>
        </c:dLbls>
        <c:gapWidth val="65"/>
        <c:shape val="box"/>
        <c:axId val="96652672"/>
        <c:axId val="96662656"/>
        <c:axId val="0"/>
      </c:bar3DChart>
      <c:catAx>
        <c:axId val="966526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ru-RU"/>
          </a:p>
        </c:txPr>
        <c:crossAx val="96662656"/>
        <c:crosses val="autoZero"/>
        <c:auto val="1"/>
        <c:lblAlgn val="ctr"/>
        <c:lblOffset val="100"/>
        <c:noMultiLvlLbl val="0"/>
      </c:catAx>
      <c:valAx>
        <c:axId val="9666265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crossAx val="9665267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5">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3"/>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dk1">
            <a:lumMod val="65000"/>
            <a:lumOff val="35000"/>
            <a:alpha val="75000"/>
          </a:schemeClr>
        </a:solidFill>
        <a:round/>
      </a:ln>
    </cs:spPr>
  </cs:gridlineMajor>
  <cs:gridlineMinor>
    <cs:lnRef idx="0"/>
    <cs:fillRef idx="0"/>
    <cs:effectRef idx="0"/>
    <cs:fontRef idx="minor">
      <a:schemeClr val="tx1"/>
    </cs:fontRef>
    <cs:spPr>
      <a:ln w="9525" cap="flat" cmpd="sng" algn="ctr">
        <a:solidFill>
          <a:schemeClr val="dk1">
            <a:lumMod val="65000"/>
            <a:lumOff val="35000"/>
            <a:alpha val="25000"/>
          </a:schemeClr>
        </a:soli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spPr>
      <a:ln w="9525" cap="flat" cmpd="sng" algn="ctr">
        <a:solidFill>
          <a:schemeClr val="lt1">
            <a:lumMod val="50000"/>
          </a:schemeClr>
        </a:solidFill>
        <a:round/>
      </a:ln>
    </cs:spPr>
    <cs:defRPr sz="1197" kern="1200"/>
    <cs:bodyPr/>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45">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3"/>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dk1">
            <a:lumMod val="65000"/>
            <a:lumOff val="35000"/>
            <a:alpha val="75000"/>
          </a:schemeClr>
        </a:solidFill>
        <a:round/>
      </a:ln>
    </cs:spPr>
  </cs:gridlineMajor>
  <cs:gridlineMinor>
    <cs:lnRef idx="0"/>
    <cs:fillRef idx="0"/>
    <cs:effectRef idx="0"/>
    <cs:fontRef idx="minor">
      <a:schemeClr val="tx1"/>
    </cs:fontRef>
    <cs:spPr>
      <a:ln w="9525" cap="flat" cmpd="sng" algn="ctr">
        <a:solidFill>
          <a:schemeClr val="dk1">
            <a:lumMod val="65000"/>
            <a:lumOff val="35000"/>
            <a:alpha val="25000"/>
          </a:schemeClr>
        </a:soli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spPr>
      <a:ln w="9525" cap="flat" cmpd="sng" algn="ctr">
        <a:solidFill>
          <a:schemeClr val="lt1">
            <a:lumMod val="50000"/>
          </a:schemeClr>
        </a:solidFill>
        <a:round/>
      </a:ln>
    </cs:spPr>
    <cs:defRPr sz="1197" kern="1200"/>
    <cs:bodyPr/>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2F6F1-8314-40EB-AF98-A12E887449B6}" type="doc">
      <dgm:prSet loTypeId="urn:microsoft.com/office/officeart/2005/8/layout/default#1" loCatId="list" qsTypeId="urn:microsoft.com/office/officeart/2005/8/quickstyle/simple1" qsCatId="simple" csTypeId="urn:microsoft.com/office/officeart/2005/8/colors/accent1_5" csCatId="accent1" phldr="1"/>
      <dgm:spPr/>
      <dgm:t>
        <a:bodyPr/>
        <a:lstStyle/>
        <a:p>
          <a:endParaRPr lang="ru-RU"/>
        </a:p>
      </dgm:t>
    </dgm:pt>
    <dgm:pt modelId="{29F4FC29-4CAB-4CC2-90F3-D6538FD00B42}">
      <dgm:prSet/>
      <dgm:spPr/>
      <dgm:t>
        <a:bodyPr/>
        <a:lstStyle/>
        <a:p>
          <a:r>
            <a:rPr lang="uk-UA" dirty="0" smtClean="0"/>
            <a:t>Генеральне інтерв’ю</a:t>
          </a:r>
          <a:endParaRPr lang="ru-RU" dirty="0"/>
        </a:p>
      </dgm:t>
    </dgm:pt>
    <dgm:pt modelId="{E9FA9735-39DF-4F30-8C6B-7EC47A29D07D}" type="parTrans" cxnId="{6AF6D505-5D5F-44AD-B9F8-342EAE6431E6}">
      <dgm:prSet/>
      <dgm:spPr/>
      <dgm:t>
        <a:bodyPr/>
        <a:lstStyle/>
        <a:p>
          <a:endParaRPr lang="ru-RU"/>
        </a:p>
      </dgm:t>
    </dgm:pt>
    <dgm:pt modelId="{1DE15ABD-4F71-4368-B402-C94E4B7CF738}" type="sibTrans" cxnId="{6AF6D505-5D5F-44AD-B9F8-342EAE6431E6}">
      <dgm:prSet/>
      <dgm:spPr/>
      <dgm:t>
        <a:bodyPr/>
        <a:lstStyle/>
        <a:p>
          <a:endParaRPr lang="ru-RU"/>
        </a:p>
      </dgm:t>
    </dgm:pt>
    <dgm:pt modelId="{44D7F374-E318-4BF3-B72C-192A2D356DAD}">
      <dgm:prSet/>
      <dgm:spPr/>
      <dgm:t>
        <a:bodyPr/>
        <a:lstStyle/>
        <a:p>
          <a:r>
            <a:rPr lang="uk-UA" smtClean="0"/>
            <a:t>Експеримент</a:t>
          </a:r>
          <a:endParaRPr lang="ru-RU"/>
        </a:p>
      </dgm:t>
    </dgm:pt>
    <dgm:pt modelId="{F2A1EC45-C4DD-45B6-BF70-98FA8785BBFD}" type="parTrans" cxnId="{26355491-B42F-4FD0-88DB-B5C5DA934818}">
      <dgm:prSet/>
      <dgm:spPr/>
      <dgm:t>
        <a:bodyPr/>
        <a:lstStyle/>
        <a:p>
          <a:endParaRPr lang="ru-RU"/>
        </a:p>
      </dgm:t>
    </dgm:pt>
    <dgm:pt modelId="{DC9F1089-8D07-4580-867D-8D47E2537168}" type="sibTrans" cxnId="{26355491-B42F-4FD0-88DB-B5C5DA934818}">
      <dgm:prSet/>
      <dgm:spPr/>
      <dgm:t>
        <a:bodyPr/>
        <a:lstStyle/>
        <a:p>
          <a:endParaRPr lang="ru-RU"/>
        </a:p>
      </dgm:t>
    </dgm:pt>
    <dgm:pt modelId="{06CC40F1-A026-4C29-B7A6-EF23254F1375}">
      <dgm:prSet/>
      <dgm:spPr/>
      <dgm:t>
        <a:bodyPr/>
        <a:lstStyle/>
        <a:p>
          <a:r>
            <a:rPr lang="uk-UA" smtClean="0"/>
            <a:t>Провокація</a:t>
          </a:r>
          <a:endParaRPr lang="ru-RU"/>
        </a:p>
      </dgm:t>
    </dgm:pt>
    <dgm:pt modelId="{D80EA8CA-8A59-4811-95E3-6B118AE17B49}" type="parTrans" cxnId="{8BACFC93-BFD6-4AEC-8A62-0D9A60C7228F}">
      <dgm:prSet/>
      <dgm:spPr/>
      <dgm:t>
        <a:bodyPr/>
        <a:lstStyle/>
        <a:p>
          <a:endParaRPr lang="ru-RU"/>
        </a:p>
      </dgm:t>
    </dgm:pt>
    <dgm:pt modelId="{6812878F-A2E2-4E55-A3AE-E0476E6700CA}" type="sibTrans" cxnId="{8BACFC93-BFD6-4AEC-8A62-0D9A60C7228F}">
      <dgm:prSet/>
      <dgm:spPr/>
      <dgm:t>
        <a:bodyPr/>
        <a:lstStyle/>
        <a:p>
          <a:endParaRPr lang="ru-RU"/>
        </a:p>
      </dgm:t>
    </dgm:pt>
    <dgm:pt modelId="{78A834DD-D050-43CD-B3BC-27E4ACBD4D78}">
      <dgm:prSet/>
      <dgm:spPr/>
      <dgm:t>
        <a:bodyPr/>
        <a:lstStyle/>
        <a:p>
          <a:r>
            <a:rPr lang="uk-UA" smtClean="0"/>
            <a:t>Спостереження</a:t>
          </a:r>
          <a:endParaRPr lang="ru-RU"/>
        </a:p>
      </dgm:t>
    </dgm:pt>
    <dgm:pt modelId="{78017C93-7301-4432-8F4E-DEB2FC8216EC}" type="parTrans" cxnId="{5836490D-1401-4359-AA47-EA18CD7B33FE}">
      <dgm:prSet/>
      <dgm:spPr/>
      <dgm:t>
        <a:bodyPr/>
        <a:lstStyle/>
        <a:p>
          <a:endParaRPr lang="ru-RU"/>
        </a:p>
      </dgm:t>
    </dgm:pt>
    <dgm:pt modelId="{43CC7552-FBC5-47D1-B2F3-77887E5C9FF5}" type="sibTrans" cxnId="{5836490D-1401-4359-AA47-EA18CD7B33FE}">
      <dgm:prSet/>
      <dgm:spPr/>
      <dgm:t>
        <a:bodyPr/>
        <a:lstStyle/>
        <a:p>
          <a:endParaRPr lang="ru-RU"/>
        </a:p>
      </dgm:t>
    </dgm:pt>
    <dgm:pt modelId="{1C616415-89A9-433B-A0E3-E1C5B4945548}">
      <dgm:prSet/>
      <dgm:spPr/>
      <dgm:t>
        <a:bodyPr/>
        <a:lstStyle/>
        <a:p>
          <a:r>
            <a:rPr lang="uk-UA" smtClean="0"/>
            <a:t>Застосування нових медіа</a:t>
          </a:r>
          <a:endParaRPr lang="ru-RU"/>
        </a:p>
      </dgm:t>
    </dgm:pt>
    <dgm:pt modelId="{4904E877-166B-4F2F-89FE-F4300B59C87F}" type="parTrans" cxnId="{9AD1AAD7-2F31-4C54-AF81-69FAC6C9F429}">
      <dgm:prSet/>
      <dgm:spPr/>
      <dgm:t>
        <a:bodyPr/>
        <a:lstStyle/>
        <a:p>
          <a:endParaRPr lang="ru-RU"/>
        </a:p>
      </dgm:t>
    </dgm:pt>
    <dgm:pt modelId="{5E3E1C68-017B-4FD8-A90B-7F342E351BF5}" type="sibTrans" cxnId="{9AD1AAD7-2F31-4C54-AF81-69FAC6C9F429}">
      <dgm:prSet/>
      <dgm:spPr/>
      <dgm:t>
        <a:bodyPr/>
        <a:lstStyle/>
        <a:p>
          <a:endParaRPr lang="ru-RU"/>
        </a:p>
      </dgm:t>
    </dgm:pt>
    <dgm:pt modelId="{61F27794-6BFD-41C1-894C-0A080FD58908}">
      <dgm:prSet/>
      <dgm:spPr/>
      <dgm:t>
        <a:bodyPr/>
        <a:lstStyle/>
        <a:p>
          <a:r>
            <a:rPr lang="uk-UA" smtClean="0"/>
            <a:t>Мультимедійні інструменти</a:t>
          </a:r>
          <a:endParaRPr lang="ru-RU"/>
        </a:p>
      </dgm:t>
    </dgm:pt>
    <dgm:pt modelId="{9DC1DEFB-5709-46B5-B00C-F6686F661BA9}" type="parTrans" cxnId="{666C93EE-5A4F-44DA-ADB2-1921C873AB59}">
      <dgm:prSet/>
      <dgm:spPr/>
      <dgm:t>
        <a:bodyPr/>
        <a:lstStyle/>
        <a:p>
          <a:endParaRPr lang="ru-RU"/>
        </a:p>
      </dgm:t>
    </dgm:pt>
    <dgm:pt modelId="{053B6D59-6F72-43DD-B368-A4C39CA39B05}" type="sibTrans" cxnId="{666C93EE-5A4F-44DA-ADB2-1921C873AB59}">
      <dgm:prSet/>
      <dgm:spPr/>
      <dgm:t>
        <a:bodyPr/>
        <a:lstStyle/>
        <a:p>
          <a:endParaRPr lang="ru-RU"/>
        </a:p>
      </dgm:t>
    </dgm:pt>
    <dgm:pt modelId="{449AA8B5-29AB-4820-AFCB-3EB6B978B644}">
      <dgm:prSet/>
      <dgm:spPr/>
      <dgm:t>
        <a:bodyPr/>
        <a:lstStyle/>
        <a:p>
          <a:r>
            <a:rPr lang="uk-UA" smtClean="0"/>
            <a:t>Інструменти візуалізації</a:t>
          </a:r>
          <a:endParaRPr lang="ru-RU"/>
        </a:p>
      </dgm:t>
    </dgm:pt>
    <dgm:pt modelId="{E84E869D-C892-4632-BF3A-F010FE56A99F}" type="parTrans" cxnId="{880EF30E-6A35-45A8-BBEE-C21E04DDCF12}">
      <dgm:prSet/>
      <dgm:spPr/>
      <dgm:t>
        <a:bodyPr/>
        <a:lstStyle/>
        <a:p>
          <a:endParaRPr lang="ru-RU"/>
        </a:p>
      </dgm:t>
    </dgm:pt>
    <dgm:pt modelId="{9F183E08-9CC6-4F7D-9AAF-5B48950FF692}" type="sibTrans" cxnId="{880EF30E-6A35-45A8-BBEE-C21E04DDCF12}">
      <dgm:prSet/>
      <dgm:spPr/>
      <dgm:t>
        <a:bodyPr/>
        <a:lstStyle/>
        <a:p>
          <a:endParaRPr lang="ru-RU"/>
        </a:p>
      </dgm:t>
    </dgm:pt>
    <dgm:pt modelId="{A977F550-5599-4FA6-8C79-451178378899}" type="pres">
      <dgm:prSet presAssocID="{B962F6F1-8314-40EB-AF98-A12E887449B6}" presName="diagram" presStyleCnt="0">
        <dgm:presLayoutVars>
          <dgm:dir/>
          <dgm:resizeHandles val="exact"/>
        </dgm:presLayoutVars>
      </dgm:prSet>
      <dgm:spPr/>
      <dgm:t>
        <a:bodyPr/>
        <a:lstStyle/>
        <a:p>
          <a:endParaRPr lang="ru-RU"/>
        </a:p>
      </dgm:t>
    </dgm:pt>
    <dgm:pt modelId="{FE98DD7A-8612-4780-B2C3-88497B870E84}" type="pres">
      <dgm:prSet presAssocID="{29F4FC29-4CAB-4CC2-90F3-D6538FD00B42}" presName="node" presStyleLbl="node1" presStyleIdx="0" presStyleCnt="7">
        <dgm:presLayoutVars>
          <dgm:bulletEnabled val="1"/>
        </dgm:presLayoutVars>
      </dgm:prSet>
      <dgm:spPr/>
      <dgm:t>
        <a:bodyPr/>
        <a:lstStyle/>
        <a:p>
          <a:endParaRPr lang="ru-RU"/>
        </a:p>
      </dgm:t>
    </dgm:pt>
    <dgm:pt modelId="{9E430A29-E3E4-43C8-9525-3DD47B2E9BFD}" type="pres">
      <dgm:prSet presAssocID="{1DE15ABD-4F71-4368-B402-C94E4B7CF738}" presName="sibTrans" presStyleCnt="0"/>
      <dgm:spPr/>
    </dgm:pt>
    <dgm:pt modelId="{1F56613B-7483-404E-B552-F12EBAEA6BD6}" type="pres">
      <dgm:prSet presAssocID="{44D7F374-E318-4BF3-B72C-192A2D356DAD}" presName="node" presStyleLbl="node1" presStyleIdx="1" presStyleCnt="7">
        <dgm:presLayoutVars>
          <dgm:bulletEnabled val="1"/>
        </dgm:presLayoutVars>
      </dgm:prSet>
      <dgm:spPr/>
      <dgm:t>
        <a:bodyPr/>
        <a:lstStyle/>
        <a:p>
          <a:endParaRPr lang="ru-RU"/>
        </a:p>
      </dgm:t>
    </dgm:pt>
    <dgm:pt modelId="{BD1E17B5-8274-437B-B4EA-2C7C9279A102}" type="pres">
      <dgm:prSet presAssocID="{DC9F1089-8D07-4580-867D-8D47E2537168}" presName="sibTrans" presStyleCnt="0"/>
      <dgm:spPr/>
    </dgm:pt>
    <dgm:pt modelId="{815766BB-9CA0-4AEC-8679-26D3102D0322}" type="pres">
      <dgm:prSet presAssocID="{06CC40F1-A026-4C29-B7A6-EF23254F1375}" presName="node" presStyleLbl="node1" presStyleIdx="2" presStyleCnt="7">
        <dgm:presLayoutVars>
          <dgm:bulletEnabled val="1"/>
        </dgm:presLayoutVars>
      </dgm:prSet>
      <dgm:spPr/>
      <dgm:t>
        <a:bodyPr/>
        <a:lstStyle/>
        <a:p>
          <a:endParaRPr lang="ru-RU"/>
        </a:p>
      </dgm:t>
    </dgm:pt>
    <dgm:pt modelId="{07A12B8A-1A16-4873-8F10-F688E8F5E899}" type="pres">
      <dgm:prSet presAssocID="{6812878F-A2E2-4E55-A3AE-E0476E6700CA}" presName="sibTrans" presStyleCnt="0"/>
      <dgm:spPr/>
    </dgm:pt>
    <dgm:pt modelId="{4B6B1B32-EF1E-4AA4-B725-01D619E3E6D6}" type="pres">
      <dgm:prSet presAssocID="{78A834DD-D050-43CD-B3BC-27E4ACBD4D78}" presName="node" presStyleLbl="node1" presStyleIdx="3" presStyleCnt="7">
        <dgm:presLayoutVars>
          <dgm:bulletEnabled val="1"/>
        </dgm:presLayoutVars>
      </dgm:prSet>
      <dgm:spPr/>
      <dgm:t>
        <a:bodyPr/>
        <a:lstStyle/>
        <a:p>
          <a:endParaRPr lang="ru-RU"/>
        </a:p>
      </dgm:t>
    </dgm:pt>
    <dgm:pt modelId="{7AD8BF03-E75F-41AE-A4AA-22884B19E056}" type="pres">
      <dgm:prSet presAssocID="{43CC7552-FBC5-47D1-B2F3-77887E5C9FF5}" presName="sibTrans" presStyleCnt="0"/>
      <dgm:spPr/>
    </dgm:pt>
    <dgm:pt modelId="{56C154D0-7602-43A7-81A7-BDA3DAEC9FBF}" type="pres">
      <dgm:prSet presAssocID="{1C616415-89A9-433B-A0E3-E1C5B4945548}" presName="node" presStyleLbl="node1" presStyleIdx="4" presStyleCnt="7">
        <dgm:presLayoutVars>
          <dgm:bulletEnabled val="1"/>
        </dgm:presLayoutVars>
      </dgm:prSet>
      <dgm:spPr/>
      <dgm:t>
        <a:bodyPr/>
        <a:lstStyle/>
        <a:p>
          <a:endParaRPr lang="ru-RU"/>
        </a:p>
      </dgm:t>
    </dgm:pt>
    <dgm:pt modelId="{DDBE84BD-6145-4FAB-B06D-C84533E33E49}" type="pres">
      <dgm:prSet presAssocID="{5E3E1C68-017B-4FD8-A90B-7F342E351BF5}" presName="sibTrans" presStyleCnt="0"/>
      <dgm:spPr/>
    </dgm:pt>
    <dgm:pt modelId="{11B91C8E-4B3B-4B54-9B9E-B20AC60559F3}" type="pres">
      <dgm:prSet presAssocID="{61F27794-6BFD-41C1-894C-0A080FD58908}" presName="node" presStyleLbl="node1" presStyleIdx="5" presStyleCnt="7">
        <dgm:presLayoutVars>
          <dgm:bulletEnabled val="1"/>
        </dgm:presLayoutVars>
      </dgm:prSet>
      <dgm:spPr/>
      <dgm:t>
        <a:bodyPr/>
        <a:lstStyle/>
        <a:p>
          <a:endParaRPr lang="ru-RU"/>
        </a:p>
      </dgm:t>
    </dgm:pt>
    <dgm:pt modelId="{81DEE0AB-BE13-48F1-A1B8-2C9EC29AF792}" type="pres">
      <dgm:prSet presAssocID="{053B6D59-6F72-43DD-B368-A4C39CA39B05}" presName="sibTrans" presStyleCnt="0"/>
      <dgm:spPr/>
    </dgm:pt>
    <dgm:pt modelId="{DF1E19C4-4223-41FA-9B60-7C4CE7A6F3D5}" type="pres">
      <dgm:prSet presAssocID="{449AA8B5-29AB-4820-AFCB-3EB6B978B644}" presName="node" presStyleLbl="node1" presStyleIdx="6" presStyleCnt="7">
        <dgm:presLayoutVars>
          <dgm:bulletEnabled val="1"/>
        </dgm:presLayoutVars>
      </dgm:prSet>
      <dgm:spPr/>
      <dgm:t>
        <a:bodyPr/>
        <a:lstStyle/>
        <a:p>
          <a:endParaRPr lang="ru-RU"/>
        </a:p>
      </dgm:t>
    </dgm:pt>
  </dgm:ptLst>
  <dgm:cxnLst>
    <dgm:cxn modelId="{880EF30E-6A35-45A8-BBEE-C21E04DDCF12}" srcId="{B962F6F1-8314-40EB-AF98-A12E887449B6}" destId="{449AA8B5-29AB-4820-AFCB-3EB6B978B644}" srcOrd="6" destOrd="0" parTransId="{E84E869D-C892-4632-BF3A-F010FE56A99F}" sibTransId="{9F183E08-9CC6-4F7D-9AAF-5B48950FF692}"/>
    <dgm:cxn modelId="{872F14F5-6395-4CF0-B509-727959388D77}" type="presOf" srcId="{44D7F374-E318-4BF3-B72C-192A2D356DAD}" destId="{1F56613B-7483-404E-B552-F12EBAEA6BD6}" srcOrd="0" destOrd="0" presId="urn:microsoft.com/office/officeart/2005/8/layout/default#1"/>
    <dgm:cxn modelId="{21FCA9C9-1F24-40BD-95E9-E49D155B20A2}" type="presOf" srcId="{449AA8B5-29AB-4820-AFCB-3EB6B978B644}" destId="{DF1E19C4-4223-41FA-9B60-7C4CE7A6F3D5}" srcOrd="0" destOrd="0" presId="urn:microsoft.com/office/officeart/2005/8/layout/default#1"/>
    <dgm:cxn modelId="{2114EC94-BA01-498B-A4C3-063BEB3B07E0}" type="presOf" srcId="{06CC40F1-A026-4C29-B7A6-EF23254F1375}" destId="{815766BB-9CA0-4AEC-8679-26D3102D0322}" srcOrd="0" destOrd="0" presId="urn:microsoft.com/office/officeart/2005/8/layout/default#1"/>
    <dgm:cxn modelId="{736005A7-3624-4FA2-A933-B8DDC8C2A023}" type="presOf" srcId="{78A834DD-D050-43CD-B3BC-27E4ACBD4D78}" destId="{4B6B1B32-EF1E-4AA4-B725-01D619E3E6D6}" srcOrd="0" destOrd="0" presId="urn:microsoft.com/office/officeart/2005/8/layout/default#1"/>
    <dgm:cxn modelId="{26355491-B42F-4FD0-88DB-B5C5DA934818}" srcId="{B962F6F1-8314-40EB-AF98-A12E887449B6}" destId="{44D7F374-E318-4BF3-B72C-192A2D356DAD}" srcOrd="1" destOrd="0" parTransId="{F2A1EC45-C4DD-45B6-BF70-98FA8785BBFD}" sibTransId="{DC9F1089-8D07-4580-867D-8D47E2537168}"/>
    <dgm:cxn modelId="{29BB75AD-8449-45B0-A277-C111E978B543}" type="presOf" srcId="{29F4FC29-4CAB-4CC2-90F3-D6538FD00B42}" destId="{FE98DD7A-8612-4780-B2C3-88497B870E84}" srcOrd="0" destOrd="0" presId="urn:microsoft.com/office/officeart/2005/8/layout/default#1"/>
    <dgm:cxn modelId="{6AF6D505-5D5F-44AD-B9F8-342EAE6431E6}" srcId="{B962F6F1-8314-40EB-AF98-A12E887449B6}" destId="{29F4FC29-4CAB-4CC2-90F3-D6538FD00B42}" srcOrd="0" destOrd="0" parTransId="{E9FA9735-39DF-4F30-8C6B-7EC47A29D07D}" sibTransId="{1DE15ABD-4F71-4368-B402-C94E4B7CF738}"/>
    <dgm:cxn modelId="{F53E122F-75A8-4807-AF64-3F6D2245A0B6}" type="presOf" srcId="{61F27794-6BFD-41C1-894C-0A080FD58908}" destId="{11B91C8E-4B3B-4B54-9B9E-B20AC60559F3}" srcOrd="0" destOrd="0" presId="urn:microsoft.com/office/officeart/2005/8/layout/default#1"/>
    <dgm:cxn modelId="{558B0AA5-7985-4A13-A594-7E4739A54CEB}" type="presOf" srcId="{1C616415-89A9-433B-A0E3-E1C5B4945548}" destId="{56C154D0-7602-43A7-81A7-BDA3DAEC9FBF}" srcOrd="0" destOrd="0" presId="urn:microsoft.com/office/officeart/2005/8/layout/default#1"/>
    <dgm:cxn modelId="{A39C5894-3D73-42E3-B1DC-C60736C1E459}" type="presOf" srcId="{B962F6F1-8314-40EB-AF98-A12E887449B6}" destId="{A977F550-5599-4FA6-8C79-451178378899}" srcOrd="0" destOrd="0" presId="urn:microsoft.com/office/officeart/2005/8/layout/default#1"/>
    <dgm:cxn modelId="{5836490D-1401-4359-AA47-EA18CD7B33FE}" srcId="{B962F6F1-8314-40EB-AF98-A12E887449B6}" destId="{78A834DD-D050-43CD-B3BC-27E4ACBD4D78}" srcOrd="3" destOrd="0" parTransId="{78017C93-7301-4432-8F4E-DEB2FC8216EC}" sibTransId="{43CC7552-FBC5-47D1-B2F3-77887E5C9FF5}"/>
    <dgm:cxn modelId="{666C93EE-5A4F-44DA-ADB2-1921C873AB59}" srcId="{B962F6F1-8314-40EB-AF98-A12E887449B6}" destId="{61F27794-6BFD-41C1-894C-0A080FD58908}" srcOrd="5" destOrd="0" parTransId="{9DC1DEFB-5709-46B5-B00C-F6686F661BA9}" sibTransId="{053B6D59-6F72-43DD-B368-A4C39CA39B05}"/>
    <dgm:cxn modelId="{8BACFC93-BFD6-4AEC-8A62-0D9A60C7228F}" srcId="{B962F6F1-8314-40EB-AF98-A12E887449B6}" destId="{06CC40F1-A026-4C29-B7A6-EF23254F1375}" srcOrd="2" destOrd="0" parTransId="{D80EA8CA-8A59-4811-95E3-6B118AE17B49}" sibTransId="{6812878F-A2E2-4E55-A3AE-E0476E6700CA}"/>
    <dgm:cxn modelId="{9AD1AAD7-2F31-4C54-AF81-69FAC6C9F429}" srcId="{B962F6F1-8314-40EB-AF98-A12E887449B6}" destId="{1C616415-89A9-433B-A0E3-E1C5B4945548}" srcOrd="4" destOrd="0" parTransId="{4904E877-166B-4F2F-89FE-F4300B59C87F}" sibTransId="{5E3E1C68-017B-4FD8-A90B-7F342E351BF5}"/>
    <dgm:cxn modelId="{1F4A2B35-DC80-4E69-8D20-2F74336D8919}" type="presParOf" srcId="{A977F550-5599-4FA6-8C79-451178378899}" destId="{FE98DD7A-8612-4780-B2C3-88497B870E84}" srcOrd="0" destOrd="0" presId="urn:microsoft.com/office/officeart/2005/8/layout/default#1"/>
    <dgm:cxn modelId="{3035D53E-1F04-48DB-B10A-F0405DEBDD55}" type="presParOf" srcId="{A977F550-5599-4FA6-8C79-451178378899}" destId="{9E430A29-E3E4-43C8-9525-3DD47B2E9BFD}" srcOrd="1" destOrd="0" presId="urn:microsoft.com/office/officeart/2005/8/layout/default#1"/>
    <dgm:cxn modelId="{BE7C0FAA-E5D8-4A2D-AC88-FFE63400051F}" type="presParOf" srcId="{A977F550-5599-4FA6-8C79-451178378899}" destId="{1F56613B-7483-404E-B552-F12EBAEA6BD6}" srcOrd="2" destOrd="0" presId="urn:microsoft.com/office/officeart/2005/8/layout/default#1"/>
    <dgm:cxn modelId="{87E02A8E-B412-425F-9C04-12E28618C604}" type="presParOf" srcId="{A977F550-5599-4FA6-8C79-451178378899}" destId="{BD1E17B5-8274-437B-B4EA-2C7C9279A102}" srcOrd="3" destOrd="0" presId="urn:microsoft.com/office/officeart/2005/8/layout/default#1"/>
    <dgm:cxn modelId="{F1BFF471-6B33-489D-B5E4-DCBF0080AE57}" type="presParOf" srcId="{A977F550-5599-4FA6-8C79-451178378899}" destId="{815766BB-9CA0-4AEC-8679-26D3102D0322}" srcOrd="4" destOrd="0" presId="urn:microsoft.com/office/officeart/2005/8/layout/default#1"/>
    <dgm:cxn modelId="{9540E7A7-9251-4791-AB51-0139B062DEF9}" type="presParOf" srcId="{A977F550-5599-4FA6-8C79-451178378899}" destId="{07A12B8A-1A16-4873-8F10-F688E8F5E899}" srcOrd="5" destOrd="0" presId="urn:microsoft.com/office/officeart/2005/8/layout/default#1"/>
    <dgm:cxn modelId="{8CCC7762-D818-4720-BCF3-C29D76CFEDEF}" type="presParOf" srcId="{A977F550-5599-4FA6-8C79-451178378899}" destId="{4B6B1B32-EF1E-4AA4-B725-01D619E3E6D6}" srcOrd="6" destOrd="0" presId="urn:microsoft.com/office/officeart/2005/8/layout/default#1"/>
    <dgm:cxn modelId="{0CB82CD2-E16C-4C9D-A309-B50ABCD82337}" type="presParOf" srcId="{A977F550-5599-4FA6-8C79-451178378899}" destId="{7AD8BF03-E75F-41AE-A4AA-22884B19E056}" srcOrd="7" destOrd="0" presId="urn:microsoft.com/office/officeart/2005/8/layout/default#1"/>
    <dgm:cxn modelId="{015E9F0E-411C-4AB0-854C-440029537EC2}" type="presParOf" srcId="{A977F550-5599-4FA6-8C79-451178378899}" destId="{56C154D0-7602-43A7-81A7-BDA3DAEC9FBF}" srcOrd="8" destOrd="0" presId="urn:microsoft.com/office/officeart/2005/8/layout/default#1"/>
    <dgm:cxn modelId="{0FB4D4AB-825B-41A2-A4DC-7ADC213875CE}" type="presParOf" srcId="{A977F550-5599-4FA6-8C79-451178378899}" destId="{DDBE84BD-6145-4FAB-B06D-C84533E33E49}" srcOrd="9" destOrd="0" presId="urn:microsoft.com/office/officeart/2005/8/layout/default#1"/>
    <dgm:cxn modelId="{26D45AFA-F9FC-4899-94FE-434168F7B8B9}" type="presParOf" srcId="{A977F550-5599-4FA6-8C79-451178378899}" destId="{11B91C8E-4B3B-4B54-9B9E-B20AC60559F3}" srcOrd="10" destOrd="0" presId="urn:microsoft.com/office/officeart/2005/8/layout/default#1"/>
    <dgm:cxn modelId="{6481B741-FB61-459B-8796-B2B4304047E6}" type="presParOf" srcId="{A977F550-5599-4FA6-8C79-451178378899}" destId="{81DEE0AB-BE13-48F1-A1B8-2C9EC29AF792}" srcOrd="11" destOrd="0" presId="urn:microsoft.com/office/officeart/2005/8/layout/default#1"/>
    <dgm:cxn modelId="{84B1A557-CAC4-44A2-9B4E-D723754ED936}" type="presParOf" srcId="{A977F550-5599-4FA6-8C79-451178378899}" destId="{DF1E19C4-4223-41FA-9B60-7C4CE7A6F3D5}" srcOrd="12"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62F6F1-8314-40EB-AF98-A12E887449B6}" type="doc">
      <dgm:prSet loTypeId="urn:microsoft.com/office/officeart/2005/8/layout/default#2" loCatId="list" qsTypeId="urn:microsoft.com/office/officeart/2005/8/quickstyle/simple1" qsCatId="simple" csTypeId="urn:microsoft.com/office/officeart/2005/8/colors/accent1_5" csCatId="accent1" phldr="1"/>
      <dgm:spPr/>
      <dgm:t>
        <a:bodyPr/>
        <a:lstStyle/>
        <a:p>
          <a:endParaRPr lang="ru-RU"/>
        </a:p>
      </dgm:t>
    </dgm:pt>
    <dgm:pt modelId="{F53D724D-7CCC-44C7-AB84-6715AE9D9073}">
      <dgm:prSet/>
      <dgm:spPr/>
      <dgm:t>
        <a:bodyPr/>
        <a:lstStyle/>
        <a:p>
          <a:r>
            <a:rPr lang="uk-UA" dirty="0" smtClean="0"/>
            <a:t>Засоби комічного</a:t>
          </a:r>
          <a:endParaRPr lang="ru-RU" dirty="0"/>
        </a:p>
      </dgm:t>
    </dgm:pt>
    <dgm:pt modelId="{9C0E4587-E6A8-4FEA-BB54-646272713186}" type="parTrans" cxnId="{246F9411-0399-4295-9579-10AFF6EFFC38}">
      <dgm:prSet/>
      <dgm:spPr/>
      <dgm:t>
        <a:bodyPr/>
        <a:lstStyle/>
        <a:p>
          <a:endParaRPr lang="ru-RU"/>
        </a:p>
      </dgm:t>
    </dgm:pt>
    <dgm:pt modelId="{3C92F211-4844-4E12-9739-4D6C94514059}" type="sibTrans" cxnId="{246F9411-0399-4295-9579-10AFF6EFFC38}">
      <dgm:prSet/>
      <dgm:spPr/>
      <dgm:t>
        <a:bodyPr/>
        <a:lstStyle/>
        <a:p>
          <a:endParaRPr lang="ru-RU"/>
        </a:p>
      </dgm:t>
    </dgm:pt>
    <dgm:pt modelId="{66D01CB3-8971-457F-A064-2FCCBE4A667A}">
      <dgm:prSet/>
      <dgm:spPr/>
      <dgm:t>
        <a:bodyPr/>
        <a:lstStyle/>
        <a:p>
          <a:r>
            <a:rPr lang="uk-UA" smtClean="0"/>
            <a:t>Діалогізація</a:t>
          </a:r>
          <a:endParaRPr lang="ru-RU"/>
        </a:p>
      </dgm:t>
    </dgm:pt>
    <dgm:pt modelId="{12C1468C-B286-45D6-95DC-0DD8FD8C51B7}" type="parTrans" cxnId="{1C157471-39EB-4B62-9D0C-D7F6C0C89221}">
      <dgm:prSet/>
      <dgm:spPr/>
      <dgm:t>
        <a:bodyPr/>
        <a:lstStyle/>
        <a:p>
          <a:endParaRPr lang="ru-RU"/>
        </a:p>
      </dgm:t>
    </dgm:pt>
    <dgm:pt modelId="{9B40CEEA-3D94-4440-9D47-CB8B1501BDA3}" type="sibTrans" cxnId="{1C157471-39EB-4B62-9D0C-D7F6C0C89221}">
      <dgm:prSet/>
      <dgm:spPr/>
      <dgm:t>
        <a:bodyPr/>
        <a:lstStyle/>
        <a:p>
          <a:endParaRPr lang="ru-RU"/>
        </a:p>
      </dgm:t>
    </dgm:pt>
    <dgm:pt modelId="{6D8D5D87-3F78-4C2C-BF04-468E0C528411}">
      <dgm:prSet/>
      <dgm:spPr/>
      <dgm:t>
        <a:bodyPr/>
        <a:lstStyle/>
        <a:p>
          <a:r>
            <a:rPr lang="uk-UA" smtClean="0"/>
            <a:t>Сторітелінг</a:t>
          </a:r>
          <a:endParaRPr lang="ru-RU"/>
        </a:p>
      </dgm:t>
    </dgm:pt>
    <dgm:pt modelId="{8EEEEBF1-DB3B-461C-A80A-F9C69D395E79}" type="parTrans" cxnId="{621210E3-DE49-48BF-853A-5E56EADC8E18}">
      <dgm:prSet/>
      <dgm:spPr/>
      <dgm:t>
        <a:bodyPr/>
        <a:lstStyle/>
        <a:p>
          <a:endParaRPr lang="ru-RU"/>
        </a:p>
      </dgm:t>
    </dgm:pt>
    <dgm:pt modelId="{9B368748-7C91-44B6-9CAD-2C87FA8A35DC}" type="sibTrans" cxnId="{621210E3-DE49-48BF-853A-5E56EADC8E18}">
      <dgm:prSet/>
      <dgm:spPr/>
      <dgm:t>
        <a:bodyPr/>
        <a:lstStyle/>
        <a:p>
          <a:endParaRPr lang="ru-RU"/>
        </a:p>
      </dgm:t>
    </dgm:pt>
    <dgm:pt modelId="{1EC8BC55-63DF-42B8-8757-44F287EA7743}">
      <dgm:prSet/>
      <dgm:spPr/>
      <dgm:t>
        <a:bodyPr/>
        <a:lstStyle/>
        <a:p>
          <a:r>
            <a:rPr lang="uk-UA" smtClean="0"/>
            <a:t>Музичне оформлення</a:t>
          </a:r>
          <a:endParaRPr lang="ru-RU"/>
        </a:p>
      </dgm:t>
    </dgm:pt>
    <dgm:pt modelId="{535A7F82-6CB0-4FBF-A8CF-B5DB4D2BCC5A}" type="parTrans" cxnId="{98207668-C37B-43EF-86E8-0E446F5A7084}">
      <dgm:prSet/>
      <dgm:spPr/>
      <dgm:t>
        <a:bodyPr/>
        <a:lstStyle/>
        <a:p>
          <a:endParaRPr lang="ru-RU"/>
        </a:p>
      </dgm:t>
    </dgm:pt>
    <dgm:pt modelId="{B8428688-3C27-4D8D-A338-E849BC68DB0C}" type="sibTrans" cxnId="{98207668-C37B-43EF-86E8-0E446F5A7084}">
      <dgm:prSet/>
      <dgm:spPr/>
      <dgm:t>
        <a:bodyPr/>
        <a:lstStyle/>
        <a:p>
          <a:endParaRPr lang="ru-RU"/>
        </a:p>
      </dgm:t>
    </dgm:pt>
    <dgm:pt modelId="{3DBBB427-8B11-4012-B525-2ABE24481875}">
      <dgm:prSet/>
      <dgm:spPr/>
      <dgm:t>
        <a:bodyPr/>
        <a:lstStyle/>
        <a:p>
          <a:r>
            <a:rPr lang="uk-UA" smtClean="0"/>
            <a:t>Персоналізація</a:t>
          </a:r>
          <a:endParaRPr lang="ru-RU"/>
        </a:p>
      </dgm:t>
    </dgm:pt>
    <dgm:pt modelId="{13F329B0-3DF7-4EE9-840B-A56B1B581B1D}" type="parTrans" cxnId="{81585A13-9507-485A-B3AC-52B73FAD1BAB}">
      <dgm:prSet/>
      <dgm:spPr/>
      <dgm:t>
        <a:bodyPr/>
        <a:lstStyle/>
        <a:p>
          <a:endParaRPr lang="ru-RU"/>
        </a:p>
      </dgm:t>
    </dgm:pt>
    <dgm:pt modelId="{617CE204-9BD5-4C77-95A8-5FE6307BB57A}" type="sibTrans" cxnId="{81585A13-9507-485A-B3AC-52B73FAD1BAB}">
      <dgm:prSet/>
      <dgm:spPr/>
      <dgm:t>
        <a:bodyPr/>
        <a:lstStyle/>
        <a:p>
          <a:endParaRPr lang="ru-RU"/>
        </a:p>
      </dgm:t>
    </dgm:pt>
    <dgm:pt modelId="{932C7095-27B5-4183-83BF-16B54CCF592C}">
      <dgm:prSet/>
      <dgm:spPr/>
      <dgm:t>
        <a:bodyPr/>
        <a:lstStyle/>
        <a:p>
          <a:r>
            <a:rPr lang="uk-UA" smtClean="0"/>
            <a:t>Лексичні засоби</a:t>
          </a:r>
          <a:endParaRPr lang="ru-RU"/>
        </a:p>
      </dgm:t>
    </dgm:pt>
    <dgm:pt modelId="{C9C9FFB2-78D5-4A67-AF13-5697E3A0854F}" type="parTrans" cxnId="{874745A0-659A-43C4-BB90-DE0A61C7DC22}">
      <dgm:prSet/>
      <dgm:spPr/>
      <dgm:t>
        <a:bodyPr/>
        <a:lstStyle/>
        <a:p>
          <a:endParaRPr lang="ru-RU"/>
        </a:p>
      </dgm:t>
    </dgm:pt>
    <dgm:pt modelId="{DA1E56C1-170C-4315-954F-E33714E265D5}" type="sibTrans" cxnId="{874745A0-659A-43C4-BB90-DE0A61C7DC22}">
      <dgm:prSet/>
      <dgm:spPr/>
      <dgm:t>
        <a:bodyPr/>
        <a:lstStyle/>
        <a:p>
          <a:endParaRPr lang="ru-RU"/>
        </a:p>
      </dgm:t>
    </dgm:pt>
    <dgm:pt modelId="{7C3AF128-4E47-42F6-89FE-EE6ADB6CFB19}">
      <dgm:prSet/>
      <dgm:spPr/>
      <dgm:t>
        <a:bodyPr/>
        <a:lstStyle/>
        <a:p>
          <a:r>
            <a:rPr lang="uk-UA" smtClean="0"/>
            <a:t>Преференційність</a:t>
          </a:r>
          <a:endParaRPr lang="ru-RU"/>
        </a:p>
      </dgm:t>
    </dgm:pt>
    <dgm:pt modelId="{0CC32E4C-582C-440D-8BE7-4B16D9AC3B6B}" type="parTrans" cxnId="{C3F36447-67B0-474E-8920-693324058D44}">
      <dgm:prSet/>
      <dgm:spPr/>
      <dgm:t>
        <a:bodyPr/>
        <a:lstStyle/>
        <a:p>
          <a:endParaRPr lang="ru-RU"/>
        </a:p>
      </dgm:t>
    </dgm:pt>
    <dgm:pt modelId="{D84696EB-D9DF-421E-B0CA-751E9DA245CA}" type="sibTrans" cxnId="{C3F36447-67B0-474E-8920-693324058D44}">
      <dgm:prSet/>
      <dgm:spPr/>
      <dgm:t>
        <a:bodyPr/>
        <a:lstStyle/>
        <a:p>
          <a:endParaRPr lang="ru-RU"/>
        </a:p>
      </dgm:t>
    </dgm:pt>
    <dgm:pt modelId="{169BE48A-606C-4FEA-B218-A16D4449CA25}">
      <dgm:prSet/>
      <dgm:spPr/>
      <dgm:t>
        <a:bodyPr/>
        <a:lstStyle/>
        <a:p>
          <a:r>
            <a:rPr lang="uk-UA" smtClean="0"/>
            <a:t>Наукові стратегії</a:t>
          </a:r>
          <a:endParaRPr lang="ru-RU"/>
        </a:p>
      </dgm:t>
    </dgm:pt>
    <dgm:pt modelId="{133D4B4C-B58C-4DC9-B1E2-824584EFFD58}" type="parTrans" cxnId="{B9FA8EBD-CCFD-4792-A0D7-C86E2A01DBEB}">
      <dgm:prSet/>
      <dgm:spPr/>
      <dgm:t>
        <a:bodyPr/>
        <a:lstStyle/>
        <a:p>
          <a:endParaRPr lang="ru-RU"/>
        </a:p>
      </dgm:t>
    </dgm:pt>
    <dgm:pt modelId="{F656F70B-3E16-4EBB-8DF5-0DA44FE12344}" type="sibTrans" cxnId="{B9FA8EBD-CCFD-4792-A0D7-C86E2A01DBEB}">
      <dgm:prSet/>
      <dgm:spPr/>
      <dgm:t>
        <a:bodyPr/>
        <a:lstStyle/>
        <a:p>
          <a:endParaRPr lang="ru-RU"/>
        </a:p>
      </dgm:t>
    </dgm:pt>
    <dgm:pt modelId="{DE956535-659C-4C76-871E-9B95D0D57110}">
      <dgm:prSet/>
      <dgm:spPr/>
      <dgm:t>
        <a:bodyPr/>
        <a:lstStyle/>
        <a:p>
          <a:r>
            <a:rPr lang="uk-UA" smtClean="0"/>
            <a:t>Саме повідомлення</a:t>
          </a:r>
          <a:endParaRPr lang="ru-RU"/>
        </a:p>
      </dgm:t>
    </dgm:pt>
    <dgm:pt modelId="{DB7A0DFF-ECA4-4DB2-8552-ECF00651CC00}" type="parTrans" cxnId="{8DA3BE47-5E92-4738-BB26-4C3416380432}">
      <dgm:prSet/>
      <dgm:spPr/>
      <dgm:t>
        <a:bodyPr/>
        <a:lstStyle/>
        <a:p>
          <a:endParaRPr lang="ru-RU"/>
        </a:p>
      </dgm:t>
    </dgm:pt>
    <dgm:pt modelId="{9B705316-21BE-4270-B904-C2E4FFE0A0B5}" type="sibTrans" cxnId="{8DA3BE47-5E92-4738-BB26-4C3416380432}">
      <dgm:prSet/>
      <dgm:spPr/>
      <dgm:t>
        <a:bodyPr/>
        <a:lstStyle/>
        <a:p>
          <a:endParaRPr lang="ru-RU"/>
        </a:p>
      </dgm:t>
    </dgm:pt>
    <dgm:pt modelId="{D75C9CF3-4435-4094-A97B-CCB0D61B7932}">
      <dgm:prSet/>
      <dgm:spPr/>
      <dgm:t>
        <a:bodyPr/>
        <a:lstStyle/>
        <a:p>
          <a:r>
            <a:rPr lang="uk-UA" smtClean="0"/>
            <a:t>Конфлікт</a:t>
          </a:r>
          <a:endParaRPr lang="ru-RU"/>
        </a:p>
      </dgm:t>
    </dgm:pt>
    <dgm:pt modelId="{773A6904-91CD-4B6D-A490-9C5131D8C648}" type="parTrans" cxnId="{A9818E61-7DF5-4FFC-A00B-F3340F4154F5}">
      <dgm:prSet/>
      <dgm:spPr/>
      <dgm:t>
        <a:bodyPr/>
        <a:lstStyle/>
        <a:p>
          <a:endParaRPr lang="ru-RU"/>
        </a:p>
      </dgm:t>
    </dgm:pt>
    <dgm:pt modelId="{E92ACDCD-E195-4D64-875C-CD612DD75B10}" type="sibTrans" cxnId="{A9818E61-7DF5-4FFC-A00B-F3340F4154F5}">
      <dgm:prSet/>
      <dgm:spPr/>
      <dgm:t>
        <a:bodyPr/>
        <a:lstStyle/>
        <a:p>
          <a:endParaRPr lang="ru-RU"/>
        </a:p>
      </dgm:t>
    </dgm:pt>
    <dgm:pt modelId="{E8C01F67-6B8D-494C-A49A-8E31A0D6FD3D}">
      <dgm:prSet/>
      <dgm:spPr/>
      <dgm:t>
        <a:bodyPr/>
        <a:lstStyle/>
        <a:p>
          <a:r>
            <a:rPr lang="uk-UA" smtClean="0"/>
            <a:t>Бекграунд</a:t>
          </a:r>
          <a:endParaRPr lang="ru-RU"/>
        </a:p>
      </dgm:t>
    </dgm:pt>
    <dgm:pt modelId="{648D594F-7B0F-4CF4-B62F-0F242C2E6752}" type="parTrans" cxnId="{45201910-E2E1-4316-9BD4-75EA31A009AA}">
      <dgm:prSet/>
      <dgm:spPr/>
      <dgm:t>
        <a:bodyPr/>
        <a:lstStyle/>
        <a:p>
          <a:endParaRPr lang="ru-RU"/>
        </a:p>
      </dgm:t>
    </dgm:pt>
    <dgm:pt modelId="{7FFC423A-1108-45CF-8E23-44E2C0554EA7}" type="sibTrans" cxnId="{45201910-E2E1-4316-9BD4-75EA31A009AA}">
      <dgm:prSet/>
      <dgm:spPr/>
      <dgm:t>
        <a:bodyPr/>
        <a:lstStyle/>
        <a:p>
          <a:endParaRPr lang="ru-RU"/>
        </a:p>
      </dgm:t>
    </dgm:pt>
    <dgm:pt modelId="{9332021D-B6F7-481C-85F0-E4F2F2D92A92}">
      <dgm:prSet/>
      <dgm:spPr/>
      <dgm:t>
        <a:bodyPr/>
        <a:lstStyle/>
        <a:p>
          <a:r>
            <a:rPr lang="uk-UA" smtClean="0"/>
            <a:t>Експресивний синтаксис</a:t>
          </a:r>
          <a:endParaRPr lang="ru-RU"/>
        </a:p>
      </dgm:t>
    </dgm:pt>
    <dgm:pt modelId="{26D87E22-7CFF-40A7-8A18-45086889D94E}" type="parTrans" cxnId="{E6A0546B-8133-47AE-BBC0-A14100C82A76}">
      <dgm:prSet/>
      <dgm:spPr/>
      <dgm:t>
        <a:bodyPr/>
        <a:lstStyle/>
        <a:p>
          <a:endParaRPr lang="ru-RU"/>
        </a:p>
      </dgm:t>
    </dgm:pt>
    <dgm:pt modelId="{9938DAF5-288E-4F91-B51D-83891951165F}" type="sibTrans" cxnId="{E6A0546B-8133-47AE-BBC0-A14100C82A76}">
      <dgm:prSet/>
      <dgm:spPr/>
      <dgm:t>
        <a:bodyPr/>
        <a:lstStyle/>
        <a:p>
          <a:endParaRPr lang="ru-RU"/>
        </a:p>
      </dgm:t>
    </dgm:pt>
    <dgm:pt modelId="{40070D2F-42F1-4BEA-A523-B7F73E121090}">
      <dgm:prSet/>
      <dgm:spPr/>
      <dgm:t>
        <a:bodyPr/>
        <a:lstStyle/>
        <a:p>
          <a:r>
            <a:rPr lang="uk-UA" smtClean="0"/>
            <a:t>Адресні плани</a:t>
          </a:r>
          <a:endParaRPr lang="ru-RU"/>
        </a:p>
      </dgm:t>
    </dgm:pt>
    <dgm:pt modelId="{DBE352DC-02C3-4E9C-B24C-E31DF367A630}" type="parTrans" cxnId="{379973C1-59A0-450C-A867-1B1B146989AE}">
      <dgm:prSet/>
      <dgm:spPr/>
      <dgm:t>
        <a:bodyPr/>
        <a:lstStyle/>
        <a:p>
          <a:endParaRPr lang="ru-RU"/>
        </a:p>
      </dgm:t>
    </dgm:pt>
    <dgm:pt modelId="{72C7923C-1F8C-4BBB-B986-60DA66A5E505}" type="sibTrans" cxnId="{379973C1-59A0-450C-A867-1B1B146989AE}">
      <dgm:prSet/>
      <dgm:spPr/>
      <dgm:t>
        <a:bodyPr/>
        <a:lstStyle/>
        <a:p>
          <a:endParaRPr lang="ru-RU"/>
        </a:p>
      </dgm:t>
    </dgm:pt>
    <dgm:pt modelId="{5EDCA01A-15F6-4DC3-976D-2B35F101F028}">
      <dgm:prSet/>
      <dgm:spPr/>
      <dgm:t>
        <a:bodyPr/>
        <a:lstStyle/>
        <a:p>
          <a:r>
            <a:rPr lang="uk-UA" smtClean="0"/>
            <a:t>Детальні плани</a:t>
          </a:r>
          <a:endParaRPr lang="ru-RU"/>
        </a:p>
      </dgm:t>
    </dgm:pt>
    <dgm:pt modelId="{A1E95AEA-15DD-49BB-A109-D7F7378F0FFA}" type="parTrans" cxnId="{63FC6F8E-353B-475B-869D-E7B6F14AD5CC}">
      <dgm:prSet/>
      <dgm:spPr/>
      <dgm:t>
        <a:bodyPr/>
        <a:lstStyle/>
        <a:p>
          <a:endParaRPr lang="ru-RU"/>
        </a:p>
      </dgm:t>
    </dgm:pt>
    <dgm:pt modelId="{5F4FD98C-691F-4040-BA97-7B67D4CE4415}" type="sibTrans" cxnId="{63FC6F8E-353B-475B-869D-E7B6F14AD5CC}">
      <dgm:prSet/>
      <dgm:spPr/>
      <dgm:t>
        <a:bodyPr/>
        <a:lstStyle/>
        <a:p>
          <a:endParaRPr lang="ru-RU"/>
        </a:p>
      </dgm:t>
    </dgm:pt>
    <dgm:pt modelId="{A977F550-5599-4FA6-8C79-451178378899}" type="pres">
      <dgm:prSet presAssocID="{B962F6F1-8314-40EB-AF98-A12E887449B6}" presName="diagram" presStyleCnt="0">
        <dgm:presLayoutVars>
          <dgm:dir/>
          <dgm:resizeHandles val="exact"/>
        </dgm:presLayoutVars>
      </dgm:prSet>
      <dgm:spPr/>
      <dgm:t>
        <a:bodyPr/>
        <a:lstStyle/>
        <a:p>
          <a:endParaRPr lang="ru-RU"/>
        </a:p>
      </dgm:t>
    </dgm:pt>
    <dgm:pt modelId="{CB757E70-2D79-4BF6-AA23-5F16447D241D}" type="pres">
      <dgm:prSet presAssocID="{F53D724D-7CCC-44C7-AB84-6715AE9D9073}" presName="node" presStyleLbl="node1" presStyleIdx="0" presStyleCnt="14">
        <dgm:presLayoutVars>
          <dgm:bulletEnabled val="1"/>
        </dgm:presLayoutVars>
      </dgm:prSet>
      <dgm:spPr/>
      <dgm:t>
        <a:bodyPr/>
        <a:lstStyle/>
        <a:p>
          <a:endParaRPr lang="ru-RU"/>
        </a:p>
      </dgm:t>
    </dgm:pt>
    <dgm:pt modelId="{58CD96D0-6AF2-4EB6-B6BF-105FF88B0102}" type="pres">
      <dgm:prSet presAssocID="{3C92F211-4844-4E12-9739-4D6C94514059}" presName="sibTrans" presStyleCnt="0"/>
      <dgm:spPr/>
    </dgm:pt>
    <dgm:pt modelId="{D33FE10E-2C06-4DD1-A76A-B5B02E966C57}" type="pres">
      <dgm:prSet presAssocID="{66D01CB3-8971-457F-A064-2FCCBE4A667A}" presName="node" presStyleLbl="node1" presStyleIdx="1" presStyleCnt="14">
        <dgm:presLayoutVars>
          <dgm:bulletEnabled val="1"/>
        </dgm:presLayoutVars>
      </dgm:prSet>
      <dgm:spPr/>
      <dgm:t>
        <a:bodyPr/>
        <a:lstStyle/>
        <a:p>
          <a:endParaRPr lang="ru-RU"/>
        </a:p>
      </dgm:t>
    </dgm:pt>
    <dgm:pt modelId="{F6187C63-931F-4377-A4C1-8033A835505F}" type="pres">
      <dgm:prSet presAssocID="{9B40CEEA-3D94-4440-9D47-CB8B1501BDA3}" presName="sibTrans" presStyleCnt="0"/>
      <dgm:spPr/>
    </dgm:pt>
    <dgm:pt modelId="{F71FDB0E-C064-41F6-8B6A-044DFBA9E5C9}" type="pres">
      <dgm:prSet presAssocID="{6D8D5D87-3F78-4C2C-BF04-468E0C528411}" presName="node" presStyleLbl="node1" presStyleIdx="2" presStyleCnt="14">
        <dgm:presLayoutVars>
          <dgm:bulletEnabled val="1"/>
        </dgm:presLayoutVars>
      </dgm:prSet>
      <dgm:spPr/>
      <dgm:t>
        <a:bodyPr/>
        <a:lstStyle/>
        <a:p>
          <a:endParaRPr lang="ru-RU"/>
        </a:p>
      </dgm:t>
    </dgm:pt>
    <dgm:pt modelId="{4129CAE5-78DE-4720-B691-A0B36F9A1038}" type="pres">
      <dgm:prSet presAssocID="{9B368748-7C91-44B6-9CAD-2C87FA8A35DC}" presName="sibTrans" presStyleCnt="0"/>
      <dgm:spPr/>
    </dgm:pt>
    <dgm:pt modelId="{6A9A092F-9A81-4BFC-80DF-1C5434394B00}" type="pres">
      <dgm:prSet presAssocID="{1EC8BC55-63DF-42B8-8757-44F287EA7743}" presName="node" presStyleLbl="node1" presStyleIdx="3" presStyleCnt="14">
        <dgm:presLayoutVars>
          <dgm:bulletEnabled val="1"/>
        </dgm:presLayoutVars>
      </dgm:prSet>
      <dgm:spPr/>
      <dgm:t>
        <a:bodyPr/>
        <a:lstStyle/>
        <a:p>
          <a:endParaRPr lang="ru-RU"/>
        </a:p>
      </dgm:t>
    </dgm:pt>
    <dgm:pt modelId="{529C0ED5-295B-4FC4-91B2-008889DC38E1}" type="pres">
      <dgm:prSet presAssocID="{B8428688-3C27-4D8D-A338-E849BC68DB0C}" presName="sibTrans" presStyleCnt="0"/>
      <dgm:spPr/>
    </dgm:pt>
    <dgm:pt modelId="{C95FDE16-5ECC-4756-BB6E-089234FA463B}" type="pres">
      <dgm:prSet presAssocID="{3DBBB427-8B11-4012-B525-2ABE24481875}" presName="node" presStyleLbl="node1" presStyleIdx="4" presStyleCnt="14">
        <dgm:presLayoutVars>
          <dgm:bulletEnabled val="1"/>
        </dgm:presLayoutVars>
      </dgm:prSet>
      <dgm:spPr/>
      <dgm:t>
        <a:bodyPr/>
        <a:lstStyle/>
        <a:p>
          <a:endParaRPr lang="ru-RU"/>
        </a:p>
      </dgm:t>
    </dgm:pt>
    <dgm:pt modelId="{7241C53B-3544-42CF-BB85-D3D4DD1837BF}" type="pres">
      <dgm:prSet presAssocID="{617CE204-9BD5-4C77-95A8-5FE6307BB57A}" presName="sibTrans" presStyleCnt="0"/>
      <dgm:spPr/>
    </dgm:pt>
    <dgm:pt modelId="{181E27A5-02B5-46ED-A70B-F29C19C8B0E1}" type="pres">
      <dgm:prSet presAssocID="{932C7095-27B5-4183-83BF-16B54CCF592C}" presName="node" presStyleLbl="node1" presStyleIdx="5" presStyleCnt="14">
        <dgm:presLayoutVars>
          <dgm:bulletEnabled val="1"/>
        </dgm:presLayoutVars>
      </dgm:prSet>
      <dgm:spPr/>
      <dgm:t>
        <a:bodyPr/>
        <a:lstStyle/>
        <a:p>
          <a:endParaRPr lang="ru-RU"/>
        </a:p>
      </dgm:t>
    </dgm:pt>
    <dgm:pt modelId="{C38C677A-D9B7-488A-9CF9-53C0DDD1E46E}" type="pres">
      <dgm:prSet presAssocID="{DA1E56C1-170C-4315-954F-E33714E265D5}" presName="sibTrans" presStyleCnt="0"/>
      <dgm:spPr/>
    </dgm:pt>
    <dgm:pt modelId="{A789739A-E5CB-4A79-9305-12BE0F066B40}" type="pres">
      <dgm:prSet presAssocID="{7C3AF128-4E47-42F6-89FE-EE6ADB6CFB19}" presName="node" presStyleLbl="node1" presStyleIdx="6" presStyleCnt="14">
        <dgm:presLayoutVars>
          <dgm:bulletEnabled val="1"/>
        </dgm:presLayoutVars>
      </dgm:prSet>
      <dgm:spPr/>
      <dgm:t>
        <a:bodyPr/>
        <a:lstStyle/>
        <a:p>
          <a:endParaRPr lang="ru-RU"/>
        </a:p>
      </dgm:t>
    </dgm:pt>
    <dgm:pt modelId="{889714A8-0CAA-4774-98C1-6824F4DB0B4F}" type="pres">
      <dgm:prSet presAssocID="{D84696EB-D9DF-421E-B0CA-751E9DA245CA}" presName="sibTrans" presStyleCnt="0"/>
      <dgm:spPr/>
    </dgm:pt>
    <dgm:pt modelId="{5DF56B8F-BE30-4B31-9592-2C07FBECF487}" type="pres">
      <dgm:prSet presAssocID="{169BE48A-606C-4FEA-B218-A16D4449CA25}" presName="node" presStyleLbl="node1" presStyleIdx="7" presStyleCnt="14">
        <dgm:presLayoutVars>
          <dgm:bulletEnabled val="1"/>
        </dgm:presLayoutVars>
      </dgm:prSet>
      <dgm:spPr/>
      <dgm:t>
        <a:bodyPr/>
        <a:lstStyle/>
        <a:p>
          <a:endParaRPr lang="ru-RU"/>
        </a:p>
      </dgm:t>
    </dgm:pt>
    <dgm:pt modelId="{D19D49F7-C53F-4562-97F4-68B212A5F78A}" type="pres">
      <dgm:prSet presAssocID="{F656F70B-3E16-4EBB-8DF5-0DA44FE12344}" presName="sibTrans" presStyleCnt="0"/>
      <dgm:spPr/>
    </dgm:pt>
    <dgm:pt modelId="{342C2C6B-8051-4652-A3DB-B9CA3A51851E}" type="pres">
      <dgm:prSet presAssocID="{DE956535-659C-4C76-871E-9B95D0D57110}" presName="node" presStyleLbl="node1" presStyleIdx="8" presStyleCnt="14">
        <dgm:presLayoutVars>
          <dgm:bulletEnabled val="1"/>
        </dgm:presLayoutVars>
      </dgm:prSet>
      <dgm:spPr/>
      <dgm:t>
        <a:bodyPr/>
        <a:lstStyle/>
        <a:p>
          <a:endParaRPr lang="ru-RU"/>
        </a:p>
      </dgm:t>
    </dgm:pt>
    <dgm:pt modelId="{868DB753-504B-4DE6-AFD0-5E78D60B0F8B}" type="pres">
      <dgm:prSet presAssocID="{9B705316-21BE-4270-B904-C2E4FFE0A0B5}" presName="sibTrans" presStyleCnt="0"/>
      <dgm:spPr/>
    </dgm:pt>
    <dgm:pt modelId="{A48F3F3C-7E4C-4DF0-9BEA-8FABD1CCA7C0}" type="pres">
      <dgm:prSet presAssocID="{D75C9CF3-4435-4094-A97B-CCB0D61B7932}" presName="node" presStyleLbl="node1" presStyleIdx="9" presStyleCnt="14">
        <dgm:presLayoutVars>
          <dgm:bulletEnabled val="1"/>
        </dgm:presLayoutVars>
      </dgm:prSet>
      <dgm:spPr/>
      <dgm:t>
        <a:bodyPr/>
        <a:lstStyle/>
        <a:p>
          <a:endParaRPr lang="ru-RU"/>
        </a:p>
      </dgm:t>
    </dgm:pt>
    <dgm:pt modelId="{0F5BA9AD-5ADE-4824-8AD4-3A10E7D9A6FC}" type="pres">
      <dgm:prSet presAssocID="{E92ACDCD-E195-4D64-875C-CD612DD75B10}" presName="sibTrans" presStyleCnt="0"/>
      <dgm:spPr/>
    </dgm:pt>
    <dgm:pt modelId="{4DDCE277-EA4D-4CD3-921F-1C662BEEA9FA}" type="pres">
      <dgm:prSet presAssocID="{E8C01F67-6B8D-494C-A49A-8E31A0D6FD3D}" presName="node" presStyleLbl="node1" presStyleIdx="10" presStyleCnt="14">
        <dgm:presLayoutVars>
          <dgm:bulletEnabled val="1"/>
        </dgm:presLayoutVars>
      </dgm:prSet>
      <dgm:spPr/>
      <dgm:t>
        <a:bodyPr/>
        <a:lstStyle/>
        <a:p>
          <a:endParaRPr lang="ru-RU"/>
        </a:p>
      </dgm:t>
    </dgm:pt>
    <dgm:pt modelId="{CA6E21E0-0620-476C-9A4F-3CACBB6E2E3B}" type="pres">
      <dgm:prSet presAssocID="{7FFC423A-1108-45CF-8E23-44E2C0554EA7}" presName="sibTrans" presStyleCnt="0"/>
      <dgm:spPr/>
    </dgm:pt>
    <dgm:pt modelId="{9923C2D6-2B2B-44CA-A6C7-960B3FA9D1DC}" type="pres">
      <dgm:prSet presAssocID="{9332021D-B6F7-481C-85F0-E4F2F2D92A92}" presName="node" presStyleLbl="node1" presStyleIdx="11" presStyleCnt="14">
        <dgm:presLayoutVars>
          <dgm:bulletEnabled val="1"/>
        </dgm:presLayoutVars>
      </dgm:prSet>
      <dgm:spPr/>
      <dgm:t>
        <a:bodyPr/>
        <a:lstStyle/>
        <a:p>
          <a:endParaRPr lang="ru-RU"/>
        </a:p>
      </dgm:t>
    </dgm:pt>
    <dgm:pt modelId="{74A64164-FB6D-4240-A115-F70E4496DC5C}" type="pres">
      <dgm:prSet presAssocID="{9938DAF5-288E-4F91-B51D-83891951165F}" presName="sibTrans" presStyleCnt="0"/>
      <dgm:spPr/>
    </dgm:pt>
    <dgm:pt modelId="{058E9B72-4D56-4F6E-ACA2-471327A28AA8}" type="pres">
      <dgm:prSet presAssocID="{40070D2F-42F1-4BEA-A523-B7F73E121090}" presName="node" presStyleLbl="node1" presStyleIdx="12" presStyleCnt="14">
        <dgm:presLayoutVars>
          <dgm:bulletEnabled val="1"/>
        </dgm:presLayoutVars>
      </dgm:prSet>
      <dgm:spPr/>
      <dgm:t>
        <a:bodyPr/>
        <a:lstStyle/>
        <a:p>
          <a:endParaRPr lang="ru-RU"/>
        </a:p>
      </dgm:t>
    </dgm:pt>
    <dgm:pt modelId="{F4632C08-DB4D-454F-ADB0-389BA37DF00B}" type="pres">
      <dgm:prSet presAssocID="{72C7923C-1F8C-4BBB-B986-60DA66A5E505}" presName="sibTrans" presStyleCnt="0"/>
      <dgm:spPr/>
    </dgm:pt>
    <dgm:pt modelId="{82E6A6B6-FE02-47AD-8D0D-8CAA0E6A6AEB}" type="pres">
      <dgm:prSet presAssocID="{5EDCA01A-15F6-4DC3-976D-2B35F101F028}" presName="node" presStyleLbl="node1" presStyleIdx="13" presStyleCnt="14">
        <dgm:presLayoutVars>
          <dgm:bulletEnabled val="1"/>
        </dgm:presLayoutVars>
      </dgm:prSet>
      <dgm:spPr/>
      <dgm:t>
        <a:bodyPr/>
        <a:lstStyle/>
        <a:p>
          <a:endParaRPr lang="ru-RU"/>
        </a:p>
      </dgm:t>
    </dgm:pt>
  </dgm:ptLst>
  <dgm:cxnLst>
    <dgm:cxn modelId="{E6A0546B-8133-47AE-BBC0-A14100C82A76}" srcId="{B962F6F1-8314-40EB-AF98-A12E887449B6}" destId="{9332021D-B6F7-481C-85F0-E4F2F2D92A92}" srcOrd="11" destOrd="0" parTransId="{26D87E22-7CFF-40A7-8A18-45086889D94E}" sibTransId="{9938DAF5-288E-4F91-B51D-83891951165F}"/>
    <dgm:cxn modelId="{86B457EA-FF79-49B2-A3A9-3D86C03131B0}" type="presOf" srcId="{D75C9CF3-4435-4094-A97B-CCB0D61B7932}" destId="{A48F3F3C-7E4C-4DF0-9BEA-8FABD1CCA7C0}" srcOrd="0" destOrd="0" presId="urn:microsoft.com/office/officeart/2005/8/layout/default#2"/>
    <dgm:cxn modelId="{45201910-E2E1-4316-9BD4-75EA31A009AA}" srcId="{B962F6F1-8314-40EB-AF98-A12E887449B6}" destId="{E8C01F67-6B8D-494C-A49A-8E31A0D6FD3D}" srcOrd="10" destOrd="0" parTransId="{648D594F-7B0F-4CF4-B62F-0F242C2E6752}" sibTransId="{7FFC423A-1108-45CF-8E23-44E2C0554EA7}"/>
    <dgm:cxn modelId="{49D2C5A2-2751-4803-86B0-5FF0D3C9CE87}" type="presOf" srcId="{6D8D5D87-3F78-4C2C-BF04-468E0C528411}" destId="{F71FDB0E-C064-41F6-8B6A-044DFBA9E5C9}" srcOrd="0" destOrd="0" presId="urn:microsoft.com/office/officeart/2005/8/layout/default#2"/>
    <dgm:cxn modelId="{C3F36447-67B0-474E-8920-693324058D44}" srcId="{B962F6F1-8314-40EB-AF98-A12E887449B6}" destId="{7C3AF128-4E47-42F6-89FE-EE6ADB6CFB19}" srcOrd="6" destOrd="0" parTransId="{0CC32E4C-582C-440D-8BE7-4B16D9AC3B6B}" sibTransId="{D84696EB-D9DF-421E-B0CA-751E9DA245CA}"/>
    <dgm:cxn modelId="{8DA3BE47-5E92-4738-BB26-4C3416380432}" srcId="{B962F6F1-8314-40EB-AF98-A12E887449B6}" destId="{DE956535-659C-4C76-871E-9B95D0D57110}" srcOrd="8" destOrd="0" parTransId="{DB7A0DFF-ECA4-4DB2-8552-ECF00651CC00}" sibTransId="{9B705316-21BE-4270-B904-C2E4FFE0A0B5}"/>
    <dgm:cxn modelId="{321E2578-CB86-4229-9A05-41CC81C6979F}" type="presOf" srcId="{F53D724D-7CCC-44C7-AB84-6715AE9D9073}" destId="{CB757E70-2D79-4BF6-AA23-5F16447D241D}" srcOrd="0" destOrd="0" presId="urn:microsoft.com/office/officeart/2005/8/layout/default#2"/>
    <dgm:cxn modelId="{32453E45-D794-4A73-B31F-EADD6CD20933}" type="presOf" srcId="{932C7095-27B5-4183-83BF-16B54CCF592C}" destId="{181E27A5-02B5-46ED-A70B-F29C19C8B0E1}" srcOrd="0" destOrd="0" presId="urn:microsoft.com/office/officeart/2005/8/layout/default#2"/>
    <dgm:cxn modelId="{874745A0-659A-43C4-BB90-DE0A61C7DC22}" srcId="{B962F6F1-8314-40EB-AF98-A12E887449B6}" destId="{932C7095-27B5-4183-83BF-16B54CCF592C}" srcOrd="5" destOrd="0" parTransId="{C9C9FFB2-78D5-4A67-AF13-5697E3A0854F}" sibTransId="{DA1E56C1-170C-4315-954F-E33714E265D5}"/>
    <dgm:cxn modelId="{58C9F02C-69A0-4C5D-8B2E-27C39A8E7131}" type="presOf" srcId="{169BE48A-606C-4FEA-B218-A16D4449CA25}" destId="{5DF56B8F-BE30-4B31-9592-2C07FBECF487}" srcOrd="0" destOrd="0" presId="urn:microsoft.com/office/officeart/2005/8/layout/default#2"/>
    <dgm:cxn modelId="{B9FA8EBD-CCFD-4792-A0D7-C86E2A01DBEB}" srcId="{B962F6F1-8314-40EB-AF98-A12E887449B6}" destId="{169BE48A-606C-4FEA-B218-A16D4449CA25}" srcOrd="7" destOrd="0" parTransId="{133D4B4C-B58C-4DC9-B1E2-824584EFFD58}" sibTransId="{F656F70B-3E16-4EBB-8DF5-0DA44FE12344}"/>
    <dgm:cxn modelId="{98207668-C37B-43EF-86E8-0E446F5A7084}" srcId="{B962F6F1-8314-40EB-AF98-A12E887449B6}" destId="{1EC8BC55-63DF-42B8-8757-44F287EA7743}" srcOrd="3" destOrd="0" parTransId="{535A7F82-6CB0-4FBF-A8CF-B5DB4D2BCC5A}" sibTransId="{B8428688-3C27-4D8D-A338-E849BC68DB0C}"/>
    <dgm:cxn modelId="{F5886C9D-2CCF-43E4-93DB-F8B4B6BA493D}" type="presOf" srcId="{66D01CB3-8971-457F-A064-2FCCBE4A667A}" destId="{D33FE10E-2C06-4DD1-A76A-B5B02E966C57}" srcOrd="0" destOrd="0" presId="urn:microsoft.com/office/officeart/2005/8/layout/default#2"/>
    <dgm:cxn modelId="{1C157471-39EB-4B62-9D0C-D7F6C0C89221}" srcId="{B962F6F1-8314-40EB-AF98-A12E887449B6}" destId="{66D01CB3-8971-457F-A064-2FCCBE4A667A}" srcOrd="1" destOrd="0" parTransId="{12C1468C-B286-45D6-95DC-0DD8FD8C51B7}" sibTransId="{9B40CEEA-3D94-4440-9D47-CB8B1501BDA3}"/>
    <dgm:cxn modelId="{08C2F952-1DD6-4FAE-A0D1-F5C8758FE136}" type="presOf" srcId="{9332021D-B6F7-481C-85F0-E4F2F2D92A92}" destId="{9923C2D6-2B2B-44CA-A6C7-960B3FA9D1DC}" srcOrd="0" destOrd="0" presId="urn:microsoft.com/office/officeart/2005/8/layout/default#2"/>
    <dgm:cxn modelId="{621210E3-DE49-48BF-853A-5E56EADC8E18}" srcId="{B962F6F1-8314-40EB-AF98-A12E887449B6}" destId="{6D8D5D87-3F78-4C2C-BF04-468E0C528411}" srcOrd="2" destOrd="0" parTransId="{8EEEEBF1-DB3B-461C-A80A-F9C69D395E79}" sibTransId="{9B368748-7C91-44B6-9CAD-2C87FA8A35DC}"/>
    <dgm:cxn modelId="{63FC6F8E-353B-475B-869D-E7B6F14AD5CC}" srcId="{B962F6F1-8314-40EB-AF98-A12E887449B6}" destId="{5EDCA01A-15F6-4DC3-976D-2B35F101F028}" srcOrd="13" destOrd="0" parTransId="{A1E95AEA-15DD-49BB-A109-D7F7378F0FFA}" sibTransId="{5F4FD98C-691F-4040-BA97-7B67D4CE4415}"/>
    <dgm:cxn modelId="{99C0A2FB-6C6C-4C3B-AAF6-5A8FD37AA972}" type="presOf" srcId="{3DBBB427-8B11-4012-B525-2ABE24481875}" destId="{C95FDE16-5ECC-4756-BB6E-089234FA463B}" srcOrd="0" destOrd="0" presId="urn:microsoft.com/office/officeart/2005/8/layout/default#2"/>
    <dgm:cxn modelId="{379973C1-59A0-450C-A867-1B1B146989AE}" srcId="{B962F6F1-8314-40EB-AF98-A12E887449B6}" destId="{40070D2F-42F1-4BEA-A523-B7F73E121090}" srcOrd="12" destOrd="0" parTransId="{DBE352DC-02C3-4E9C-B24C-E31DF367A630}" sibTransId="{72C7923C-1F8C-4BBB-B986-60DA66A5E505}"/>
    <dgm:cxn modelId="{6B43BD06-6FEC-46D6-AE0C-77EB86EF31C0}" type="presOf" srcId="{7C3AF128-4E47-42F6-89FE-EE6ADB6CFB19}" destId="{A789739A-E5CB-4A79-9305-12BE0F066B40}" srcOrd="0" destOrd="0" presId="urn:microsoft.com/office/officeart/2005/8/layout/default#2"/>
    <dgm:cxn modelId="{11B6A822-C05E-4360-BC36-313130440A8C}" type="presOf" srcId="{5EDCA01A-15F6-4DC3-976D-2B35F101F028}" destId="{82E6A6B6-FE02-47AD-8D0D-8CAA0E6A6AEB}" srcOrd="0" destOrd="0" presId="urn:microsoft.com/office/officeart/2005/8/layout/default#2"/>
    <dgm:cxn modelId="{4085EC00-878E-4919-B1A6-1CF85C99B779}" type="presOf" srcId="{B962F6F1-8314-40EB-AF98-A12E887449B6}" destId="{A977F550-5599-4FA6-8C79-451178378899}" srcOrd="0" destOrd="0" presId="urn:microsoft.com/office/officeart/2005/8/layout/default#2"/>
    <dgm:cxn modelId="{F9FAFA67-486A-4E25-BDD3-185D24404DD8}" type="presOf" srcId="{E8C01F67-6B8D-494C-A49A-8E31A0D6FD3D}" destId="{4DDCE277-EA4D-4CD3-921F-1C662BEEA9FA}" srcOrd="0" destOrd="0" presId="urn:microsoft.com/office/officeart/2005/8/layout/default#2"/>
    <dgm:cxn modelId="{A9818E61-7DF5-4FFC-A00B-F3340F4154F5}" srcId="{B962F6F1-8314-40EB-AF98-A12E887449B6}" destId="{D75C9CF3-4435-4094-A97B-CCB0D61B7932}" srcOrd="9" destOrd="0" parTransId="{773A6904-91CD-4B6D-A490-9C5131D8C648}" sibTransId="{E92ACDCD-E195-4D64-875C-CD612DD75B10}"/>
    <dgm:cxn modelId="{81585A13-9507-485A-B3AC-52B73FAD1BAB}" srcId="{B962F6F1-8314-40EB-AF98-A12E887449B6}" destId="{3DBBB427-8B11-4012-B525-2ABE24481875}" srcOrd="4" destOrd="0" parTransId="{13F329B0-3DF7-4EE9-840B-A56B1B581B1D}" sibTransId="{617CE204-9BD5-4C77-95A8-5FE6307BB57A}"/>
    <dgm:cxn modelId="{B5D9D53D-C01E-4B19-979B-6D0A9EB5C31C}" type="presOf" srcId="{1EC8BC55-63DF-42B8-8757-44F287EA7743}" destId="{6A9A092F-9A81-4BFC-80DF-1C5434394B00}" srcOrd="0" destOrd="0" presId="urn:microsoft.com/office/officeart/2005/8/layout/default#2"/>
    <dgm:cxn modelId="{6DE11EE5-7EDE-48FB-A8D6-CBB097CA026D}" type="presOf" srcId="{DE956535-659C-4C76-871E-9B95D0D57110}" destId="{342C2C6B-8051-4652-A3DB-B9CA3A51851E}" srcOrd="0" destOrd="0" presId="urn:microsoft.com/office/officeart/2005/8/layout/default#2"/>
    <dgm:cxn modelId="{246F9411-0399-4295-9579-10AFF6EFFC38}" srcId="{B962F6F1-8314-40EB-AF98-A12E887449B6}" destId="{F53D724D-7CCC-44C7-AB84-6715AE9D9073}" srcOrd="0" destOrd="0" parTransId="{9C0E4587-E6A8-4FEA-BB54-646272713186}" sibTransId="{3C92F211-4844-4E12-9739-4D6C94514059}"/>
    <dgm:cxn modelId="{51718FAC-C43D-4237-A595-37393F4E4C06}" type="presOf" srcId="{40070D2F-42F1-4BEA-A523-B7F73E121090}" destId="{058E9B72-4D56-4F6E-ACA2-471327A28AA8}" srcOrd="0" destOrd="0" presId="urn:microsoft.com/office/officeart/2005/8/layout/default#2"/>
    <dgm:cxn modelId="{32766CBF-7BDD-452A-BC2D-B3C23ABE62A0}" type="presParOf" srcId="{A977F550-5599-4FA6-8C79-451178378899}" destId="{CB757E70-2D79-4BF6-AA23-5F16447D241D}" srcOrd="0" destOrd="0" presId="urn:microsoft.com/office/officeart/2005/8/layout/default#2"/>
    <dgm:cxn modelId="{9D1AFBC7-D518-4B3E-9E9F-1AB3FF043858}" type="presParOf" srcId="{A977F550-5599-4FA6-8C79-451178378899}" destId="{58CD96D0-6AF2-4EB6-B6BF-105FF88B0102}" srcOrd="1" destOrd="0" presId="urn:microsoft.com/office/officeart/2005/8/layout/default#2"/>
    <dgm:cxn modelId="{42BCA88B-9C0A-47A4-9A49-B0F0B3E189A8}" type="presParOf" srcId="{A977F550-5599-4FA6-8C79-451178378899}" destId="{D33FE10E-2C06-4DD1-A76A-B5B02E966C57}" srcOrd="2" destOrd="0" presId="urn:microsoft.com/office/officeart/2005/8/layout/default#2"/>
    <dgm:cxn modelId="{CAA45032-CD77-4CF7-BE28-34C42DAFE4E7}" type="presParOf" srcId="{A977F550-5599-4FA6-8C79-451178378899}" destId="{F6187C63-931F-4377-A4C1-8033A835505F}" srcOrd="3" destOrd="0" presId="urn:microsoft.com/office/officeart/2005/8/layout/default#2"/>
    <dgm:cxn modelId="{2D8C5DF5-AB6B-4CF4-95E4-130E301E19ED}" type="presParOf" srcId="{A977F550-5599-4FA6-8C79-451178378899}" destId="{F71FDB0E-C064-41F6-8B6A-044DFBA9E5C9}" srcOrd="4" destOrd="0" presId="urn:microsoft.com/office/officeart/2005/8/layout/default#2"/>
    <dgm:cxn modelId="{9361614A-7948-4787-B4A9-F2B516FAD3D9}" type="presParOf" srcId="{A977F550-5599-4FA6-8C79-451178378899}" destId="{4129CAE5-78DE-4720-B691-A0B36F9A1038}" srcOrd="5" destOrd="0" presId="urn:microsoft.com/office/officeart/2005/8/layout/default#2"/>
    <dgm:cxn modelId="{FFC2AF78-2AAA-4D1C-9049-251B7BCA45B7}" type="presParOf" srcId="{A977F550-5599-4FA6-8C79-451178378899}" destId="{6A9A092F-9A81-4BFC-80DF-1C5434394B00}" srcOrd="6" destOrd="0" presId="urn:microsoft.com/office/officeart/2005/8/layout/default#2"/>
    <dgm:cxn modelId="{91803BEC-CDC3-4603-8818-BB1A94697C1F}" type="presParOf" srcId="{A977F550-5599-4FA6-8C79-451178378899}" destId="{529C0ED5-295B-4FC4-91B2-008889DC38E1}" srcOrd="7" destOrd="0" presId="urn:microsoft.com/office/officeart/2005/8/layout/default#2"/>
    <dgm:cxn modelId="{C64EB070-1348-4F3B-B0F3-EEA8F914B17E}" type="presParOf" srcId="{A977F550-5599-4FA6-8C79-451178378899}" destId="{C95FDE16-5ECC-4756-BB6E-089234FA463B}" srcOrd="8" destOrd="0" presId="urn:microsoft.com/office/officeart/2005/8/layout/default#2"/>
    <dgm:cxn modelId="{91042F26-AE99-4EA1-A3BD-391D44D0D6D8}" type="presParOf" srcId="{A977F550-5599-4FA6-8C79-451178378899}" destId="{7241C53B-3544-42CF-BB85-D3D4DD1837BF}" srcOrd="9" destOrd="0" presId="urn:microsoft.com/office/officeart/2005/8/layout/default#2"/>
    <dgm:cxn modelId="{7CB341D6-ABED-42FD-B3F4-92188E99A2D9}" type="presParOf" srcId="{A977F550-5599-4FA6-8C79-451178378899}" destId="{181E27A5-02B5-46ED-A70B-F29C19C8B0E1}" srcOrd="10" destOrd="0" presId="urn:microsoft.com/office/officeart/2005/8/layout/default#2"/>
    <dgm:cxn modelId="{02E72B59-F3D9-4B62-8C38-7CA01D1F9358}" type="presParOf" srcId="{A977F550-5599-4FA6-8C79-451178378899}" destId="{C38C677A-D9B7-488A-9CF9-53C0DDD1E46E}" srcOrd="11" destOrd="0" presId="urn:microsoft.com/office/officeart/2005/8/layout/default#2"/>
    <dgm:cxn modelId="{7BE25930-611F-453B-AE66-61C507019E93}" type="presParOf" srcId="{A977F550-5599-4FA6-8C79-451178378899}" destId="{A789739A-E5CB-4A79-9305-12BE0F066B40}" srcOrd="12" destOrd="0" presId="urn:microsoft.com/office/officeart/2005/8/layout/default#2"/>
    <dgm:cxn modelId="{45FB76EA-87D2-4FC5-96E0-5DBA7015CDAB}" type="presParOf" srcId="{A977F550-5599-4FA6-8C79-451178378899}" destId="{889714A8-0CAA-4774-98C1-6824F4DB0B4F}" srcOrd="13" destOrd="0" presId="urn:microsoft.com/office/officeart/2005/8/layout/default#2"/>
    <dgm:cxn modelId="{67F8294F-3A09-465B-A34B-B3509CCF4785}" type="presParOf" srcId="{A977F550-5599-4FA6-8C79-451178378899}" destId="{5DF56B8F-BE30-4B31-9592-2C07FBECF487}" srcOrd="14" destOrd="0" presId="urn:microsoft.com/office/officeart/2005/8/layout/default#2"/>
    <dgm:cxn modelId="{6633BB9D-CD43-4292-9D4C-8C9EE36BF629}" type="presParOf" srcId="{A977F550-5599-4FA6-8C79-451178378899}" destId="{D19D49F7-C53F-4562-97F4-68B212A5F78A}" srcOrd="15" destOrd="0" presId="urn:microsoft.com/office/officeart/2005/8/layout/default#2"/>
    <dgm:cxn modelId="{2FB4C3CA-0CD6-4F18-9CAE-3CAD20F7B33A}" type="presParOf" srcId="{A977F550-5599-4FA6-8C79-451178378899}" destId="{342C2C6B-8051-4652-A3DB-B9CA3A51851E}" srcOrd="16" destOrd="0" presId="urn:microsoft.com/office/officeart/2005/8/layout/default#2"/>
    <dgm:cxn modelId="{31996F54-B8D0-4F74-A75B-68A51C7F7F54}" type="presParOf" srcId="{A977F550-5599-4FA6-8C79-451178378899}" destId="{868DB753-504B-4DE6-AFD0-5E78D60B0F8B}" srcOrd="17" destOrd="0" presId="urn:microsoft.com/office/officeart/2005/8/layout/default#2"/>
    <dgm:cxn modelId="{E1CF2C73-BFF4-4614-BCAC-25C771DE0296}" type="presParOf" srcId="{A977F550-5599-4FA6-8C79-451178378899}" destId="{A48F3F3C-7E4C-4DF0-9BEA-8FABD1CCA7C0}" srcOrd="18" destOrd="0" presId="urn:microsoft.com/office/officeart/2005/8/layout/default#2"/>
    <dgm:cxn modelId="{82FAB7E3-BFE3-4219-857B-2087BE966ED1}" type="presParOf" srcId="{A977F550-5599-4FA6-8C79-451178378899}" destId="{0F5BA9AD-5ADE-4824-8AD4-3A10E7D9A6FC}" srcOrd="19" destOrd="0" presId="urn:microsoft.com/office/officeart/2005/8/layout/default#2"/>
    <dgm:cxn modelId="{B5AC7BA7-2318-4219-9FCA-F4191E5BC0A0}" type="presParOf" srcId="{A977F550-5599-4FA6-8C79-451178378899}" destId="{4DDCE277-EA4D-4CD3-921F-1C662BEEA9FA}" srcOrd="20" destOrd="0" presId="urn:microsoft.com/office/officeart/2005/8/layout/default#2"/>
    <dgm:cxn modelId="{B4686D19-28B4-456B-99DA-6FCBB4246DDC}" type="presParOf" srcId="{A977F550-5599-4FA6-8C79-451178378899}" destId="{CA6E21E0-0620-476C-9A4F-3CACBB6E2E3B}" srcOrd="21" destOrd="0" presId="urn:microsoft.com/office/officeart/2005/8/layout/default#2"/>
    <dgm:cxn modelId="{1B826763-BD44-43F6-ADF1-3EEC0E307A55}" type="presParOf" srcId="{A977F550-5599-4FA6-8C79-451178378899}" destId="{9923C2D6-2B2B-44CA-A6C7-960B3FA9D1DC}" srcOrd="22" destOrd="0" presId="urn:microsoft.com/office/officeart/2005/8/layout/default#2"/>
    <dgm:cxn modelId="{9A279F13-85FC-4DD2-B884-50B447E2E5FF}" type="presParOf" srcId="{A977F550-5599-4FA6-8C79-451178378899}" destId="{74A64164-FB6D-4240-A115-F70E4496DC5C}" srcOrd="23" destOrd="0" presId="urn:microsoft.com/office/officeart/2005/8/layout/default#2"/>
    <dgm:cxn modelId="{411A72C8-41FF-46DE-804B-108264FE64B8}" type="presParOf" srcId="{A977F550-5599-4FA6-8C79-451178378899}" destId="{058E9B72-4D56-4F6E-ACA2-471327A28AA8}" srcOrd="24" destOrd="0" presId="urn:microsoft.com/office/officeart/2005/8/layout/default#2"/>
    <dgm:cxn modelId="{E78D7A57-8DB8-45BF-8F6B-106DA99191DD}" type="presParOf" srcId="{A977F550-5599-4FA6-8C79-451178378899}" destId="{F4632C08-DB4D-454F-ADB0-389BA37DF00B}" srcOrd="25" destOrd="0" presId="urn:microsoft.com/office/officeart/2005/8/layout/default#2"/>
    <dgm:cxn modelId="{12A8A427-B019-44AE-8069-54B0DD2915B7}" type="presParOf" srcId="{A977F550-5599-4FA6-8C79-451178378899}" destId="{82E6A6B6-FE02-47AD-8D0D-8CAA0E6A6AEB}" srcOrd="26"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35ABEC-E435-4392-8191-FD3BFE36500D}" type="datetimeFigureOut">
              <a:rPr lang="ru-RU" smtClean="0"/>
              <a:t>24.10.2019</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EF2AD4-7C65-4DB1-AD24-35F9D2373A6C}" type="slidenum">
              <a:rPr lang="ru-RU" smtClean="0"/>
              <a:t>‹#›</a:t>
            </a:fld>
            <a:endParaRPr lang="ru-RU"/>
          </a:p>
        </p:txBody>
      </p:sp>
    </p:spTree>
    <p:extLst>
      <p:ext uri="{BB962C8B-B14F-4D97-AF65-F5344CB8AC3E}">
        <p14:creationId xmlns:p14="http://schemas.microsoft.com/office/powerpoint/2010/main" val="3523116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3EF2AD4-7C65-4DB1-AD24-35F9D2373A6C}" type="slidenum">
              <a:rPr lang="ru-RU" smtClean="0"/>
              <a:t>18</a:t>
            </a:fld>
            <a:endParaRPr lang="ru-RU"/>
          </a:p>
        </p:txBody>
      </p:sp>
    </p:spTree>
    <p:extLst>
      <p:ext uri="{BB962C8B-B14F-4D97-AF65-F5344CB8AC3E}">
        <p14:creationId xmlns:p14="http://schemas.microsoft.com/office/powerpoint/2010/main" val="3599764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01A245-B8DB-431D-BA7E-EC50BCD4D9F9}" type="datetimeFigureOut">
              <a:rPr lang="ru-RU" smtClean="0"/>
              <a:pPr/>
              <a:t>24.10.2019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430D59-9C31-4A8F-9ACB-762BAA6057A7}" type="slidenum">
              <a:rPr lang="ru-RU" smtClean="0"/>
              <a:pPr/>
              <a:t>‹#›</a:t>
            </a:fld>
            <a:endParaRPr lang="ru-RU"/>
          </a:p>
        </p:txBody>
      </p:sp>
    </p:spTree>
    <p:extLst>
      <p:ext uri="{BB962C8B-B14F-4D97-AF65-F5344CB8AC3E}">
        <p14:creationId xmlns:p14="http://schemas.microsoft.com/office/powerpoint/2010/main" val="248979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01A245-B8DB-431D-BA7E-EC50BCD4D9F9}" type="datetimeFigureOut">
              <a:rPr lang="ru-RU" smtClean="0"/>
              <a:pPr/>
              <a:t>24.10.2019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430D59-9C31-4A8F-9ACB-762BAA6057A7}" type="slidenum">
              <a:rPr lang="ru-RU" smtClean="0"/>
              <a:pPr/>
              <a:t>‹#›</a:t>
            </a:fld>
            <a:endParaRPr lang="ru-RU"/>
          </a:p>
        </p:txBody>
      </p:sp>
    </p:spTree>
    <p:extLst>
      <p:ext uri="{BB962C8B-B14F-4D97-AF65-F5344CB8AC3E}">
        <p14:creationId xmlns:p14="http://schemas.microsoft.com/office/powerpoint/2010/main" val="222260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01A245-B8DB-431D-BA7E-EC50BCD4D9F9}" type="datetimeFigureOut">
              <a:rPr lang="ru-RU" smtClean="0"/>
              <a:pPr/>
              <a:t>24.10.2019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430D59-9C31-4A8F-9ACB-762BAA6057A7}" type="slidenum">
              <a:rPr lang="ru-RU" smtClean="0"/>
              <a:pPr/>
              <a:t>‹#›</a:t>
            </a:fld>
            <a:endParaRPr lang="ru-RU"/>
          </a:p>
        </p:txBody>
      </p:sp>
    </p:spTree>
    <p:extLst>
      <p:ext uri="{BB962C8B-B14F-4D97-AF65-F5344CB8AC3E}">
        <p14:creationId xmlns:p14="http://schemas.microsoft.com/office/powerpoint/2010/main" val="228161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01A245-B8DB-431D-BA7E-EC50BCD4D9F9}" type="datetimeFigureOut">
              <a:rPr lang="ru-RU" smtClean="0"/>
              <a:pPr/>
              <a:t>24.10.2019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430D59-9C31-4A8F-9ACB-762BAA6057A7}" type="slidenum">
              <a:rPr lang="ru-RU" smtClean="0"/>
              <a:pPr/>
              <a:t>‹#›</a:t>
            </a:fld>
            <a:endParaRPr lang="ru-RU"/>
          </a:p>
        </p:txBody>
      </p:sp>
    </p:spTree>
    <p:extLst>
      <p:ext uri="{BB962C8B-B14F-4D97-AF65-F5344CB8AC3E}">
        <p14:creationId xmlns:p14="http://schemas.microsoft.com/office/powerpoint/2010/main" val="2366186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01A245-B8DB-431D-BA7E-EC50BCD4D9F9}" type="datetimeFigureOut">
              <a:rPr lang="ru-RU" smtClean="0"/>
              <a:pPr/>
              <a:t>24.10.2019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430D59-9C31-4A8F-9ACB-762BAA6057A7}" type="slidenum">
              <a:rPr lang="ru-RU" smtClean="0"/>
              <a:pPr/>
              <a:t>‹#›</a:t>
            </a:fld>
            <a:endParaRPr lang="ru-RU"/>
          </a:p>
        </p:txBody>
      </p:sp>
    </p:spTree>
    <p:extLst>
      <p:ext uri="{BB962C8B-B14F-4D97-AF65-F5344CB8AC3E}">
        <p14:creationId xmlns:p14="http://schemas.microsoft.com/office/powerpoint/2010/main" val="3435662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01A245-B8DB-431D-BA7E-EC50BCD4D9F9}" type="datetimeFigureOut">
              <a:rPr lang="ru-RU" smtClean="0"/>
              <a:pPr/>
              <a:t>24.10.2019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430D59-9C31-4A8F-9ACB-762BAA6057A7}" type="slidenum">
              <a:rPr lang="ru-RU" smtClean="0"/>
              <a:pPr/>
              <a:t>‹#›</a:t>
            </a:fld>
            <a:endParaRPr lang="ru-RU"/>
          </a:p>
        </p:txBody>
      </p:sp>
    </p:spTree>
    <p:extLst>
      <p:ext uri="{BB962C8B-B14F-4D97-AF65-F5344CB8AC3E}">
        <p14:creationId xmlns:p14="http://schemas.microsoft.com/office/powerpoint/2010/main" val="260760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01A245-B8DB-431D-BA7E-EC50BCD4D9F9}" type="datetimeFigureOut">
              <a:rPr lang="ru-RU" smtClean="0"/>
              <a:pPr/>
              <a:t>24.10.2019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D430D59-9C31-4A8F-9ACB-762BAA6057A7}" type="slidenum">
              <a:rPr lang="ru-RU" smtClean="0"/>
              <a:pPr/>
              <a:t>‹#›</a:t>
            </a:fld>
            <a:endParaRPr lang="ru-RU"/>
          </a:p>
        </p:txBody>
      </p:sp>
    </p:spTree>
    <p:extLst>
      <p:ext uri="{BB962C8B-B14F-4D97-AF65-F5344CB8AC3E}">
        <p14:creationId xmlns:p14="http://schemas.microsoft.com/office/powerpoint/2010/main" val="412475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01A245-B8DB-431D-BA7E-EC50BCD4D9F9}" type="datetimeFigureOut">
              <a:rPr lang="ru-RU" smtClean="0"/>
              <a:pPr/>
              <a:t>24.10.2019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D430D59-9C31-4A8F-9ACB-762BAA6057A7}" type="slidenum">
              <a:rPr lang="ru-RU" smtClean="0"/>
              <a:pPr/>
              <a:t>‹#›</a:t>
            </a:fld>
            <a:endParaRPr lang="ru-RU"/>
          </a:p>
        </p:txBody>
      </p:sp>
    </p:spTree>
    <p:extLst>
      <p:ext uri="{BB962C8B-B14F-4D97-AF65-F5344CB8AC3E}">
        <p14:creationId xmlns:p14="http://schemas.microsoft.com/office/powerpoint/2010/main" val="4096429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01A245-B8DB-431D-BA7E-EC50BCD4D9F9}" type="datetimeFigureOut">
              <a:rPr lang="ru-RU" smtClean="0"/>
              <a:pPr/>
              <a:t>24.10.2019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D430D59-9C31-4A8F-9ACB-762BAA6057A7}" type="slidenum">
              <a:rPr lang="ru-RU" smtClean="0"/>
              <a:pPr/>
              <a:t>‹#›</a:t>
            </a:fld>
            <a:endParaRPr lang="ru-RU"/>
          </a:p>
        </p:txBody>
      </p:sp>
    </p:spTree>
    <p:extLst>
      <p:ext uri="{BB962C8B-B14F-4D97-AF65-F5344CB8AC3E}">
        <p14:creationId xmlns:p14="http://schemas.microsoft.com/office/powerpoint/2010/main" val="2074229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C01A245-B8DB-431D-BA7E-EC50BCD4D9F9}" type="datetimeFigureOut">
              <a:rPr lang="ru-RU" smtClean="0"/>
              <a:pPr/>
              <a:t>24.10.2019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430D59-9C31-4A8F-9ACB-762BAA6057A7}" type="slidenum">
              <a:rPr lang="ru-RU" smtClean="0"/>
              <a:pPr/>
              <a:t>‹#›</a:t>
            </a:fld>
            <a:endParaRPr lang="ru-RU"/>
          </a:p>
        </p:txBody>
      </p:sp>
    </p:spTree>
    <p:extLst>
      <p:ext uri="{BB962C8B-B14F-4D97-AF65-F5344CB8AC3E}">
        <p14:creationId xmlns:p14="http://schemas.microsoft.com/office/powerpoint/2010/main" val="2160564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C01A245-B8DB-431D-BA7E-EC50BCD4D9F9}" type="datetimeFigureOut">
              <a:rPr lang="ru-RU" smtClean="0"/>
              <a:pPr/>
              <a:t>24.10.2019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430D59-9C31-4A8F-9ACB-762BAA6057A7}" type="slidenum">
              <a:rPr lang="ru-RU" smtClean="0"/>
              <a:pPr/>
              <a:t>‹#›</a:t>
            </a:fld>
            <a:endParaRPr lang="ru-RU"/>
          </a:p>
        </p:txBody>
      </p:sp>
    </p:spTree>
    <p:extLst>
      <p:ext uri="{BB962C8B-B14F-4D97-AF65-F5344CB8AC3E}">
        <p14:creationId xmlns:p14="http://schemas.microsoft.com/office/powerpoint/2010/main" val="316769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1A245-B8DB-431D-BA7E-EC50BCD4D9F9}" type="datetimeFigureOut">
              <a:rPr lang="ru-RU" smtClean="0"/>
              <a:pPr/>
              <a:t>24.10.2019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430D59-9C31-4A8F-9ACB-762BAA6057A7}" type="slidenum">
              <a:rPr lang="ru-RU" smtClean="0"/>
              <a:pPr/>
              <a:t>‹#›</a:t>
            </a:fld>
            <a:endParaRPr lang="ru-RU"/>
          </a:p>
        </p:txBody>
      </p:sp>
    </p:spTree>
    <p:extLst>
      <p:ext uri="{BB962C8B-B14F-4D97-AF65-F5344CB8AC3E}">
        <p14:creationId xmlns:p14="http://schemas.microsoft.com/office/powerpoint/2010/main" val="41467557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03882" y="312894"/>
            <a:ext cx="9144000" cy="2387600"/>
          </a:xfrm>
        </p:spPr>
        <p:txBody>
          <a:bodyPr/>
          <a:lstStyle/>
          <a:p>
            <a:r>
              <a:rPr lang="uk-UA" b="1"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МОНІТОРИНГ МЕДІА</a:t>
            </a:r>
            <a:endParaRPr lang="ru-RU" b="1" dirty="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a:bodyPr>
          <a:lstStyle/>
          <a:p>
            <a:r>
              <a:rPr lang="uk-UA" sz="3600" dirty="0" smtClean="0"/>
              <a:t>К. Бут, </a:t>
            </a:r>
          </a:p>
          <a:p>
            <a:r>
              <a:rPr lang="uk-UA" sz="3600" dirty="0" smtClean="0"/>
              <a:t>8.0618-ж</a:t>
            </a:r>
            <a:endParaRPr lang="ru-RU" sz="3600" dirty="0"/>
          </a:p>
        </p:txBody>
      </p:sp>
    </p:spTree>
    <p:extLst>
      <p:ext uri="{BB962C8B-B14F-4D97-AF65-F5344CB8AC3E}">
        <p14:creationId xmlns:p14="http://schemas.microsoft.com/office/powerpoint/2010/main" val="3045032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599607" y="1807119"/>
            <a:ext cx="11197652"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*Випуск складався з двох матеріалів, але оскільки другий був топ-парадом схем І. Коломойського (дайджестом), а не розслідуванням, до моніторингу другий матеріал не ввійшов.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**Випуск складався з двох матеріалів, які, утім, вийшли у різну дату, тому до моніторингу було включено найпізніший матеріал (від 25.06.2019).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 моніторингу ввійшов матеріал від 08.07.19, оскільки випуск від 01.07.19 був присвячений наслідкам резонансного у суспільстві розслідування, коментарям відповідальних чиновників тощо.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****Другий матеріал випуску № 283 було позначено як «</a:t>
            </a:r>
            <a:r>
              <a:rPr kumimoji="0" lang="uk-U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блог</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не розслідування, тому до моніторингу другий матеріал не ввійшов.</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Прямоугольник 5"/>
          <p:cNvSpPr/>
          <p:nvPr/>
        </p:nvSpPr>
        <p:spPr>
          <a:xfrm>
            <a:off x="4869005" y="216321"/>
            <a:ext cx="2510624" cy="769441"/>
          </a:xfrm>
          <a:prstGeom prst="rect">
            <a:avLst/>
          </a:prstGeom>
        </p:spPr>
        <p:txBody>
          <a:bodyPr wrap="none">
            <a:spAutoFit/>
          </a:bodyPr>
          <a:lstStyle/>
          <a:p>
            <a:pPr algn="ctr"/>
            <a:r>
              <a:rPr lang="uk-UA" sz="4400" b="1" dirty="0" smtClean="0">
                <a:solidFill>
                  <a:srgbClr val="E7E6E6">
                    <a:lumMod val="25000"/>
                  </a:srgbClr>
                </a:solidFill>
                <a:ea typeface="+mj-ea"/>
                <a:cs typeface="+mj-cs"/>
              </a:rPr>
              <a:t>Примітки</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523220"/>
          </a:xfrm>
          <a:prstGeom prst="rect">
            <a:avLst/>
          </a:prstGeom>
        </p:spPr>
        <p:txBody>
          <a:bodyPr wrap="square">
            <a:spAutoFit/>
          </a:bodyPr>
          <a:lstStyle/>
          <a:p>
            <a:pPr algn="ctr"/>
            <a:r>
              <a:rPr lang="uk-UA" sz="2800" b="1" dirty="0" smtClean="0">
                <a:solidFill>
                  <a:srgbClr val="E7E6E6">
                    <a:lumMod val="25000"/>
                  </a:srgbClr>
                </a:solidFill>
                <a:latin typeface="Calibri Light"/>
                <a:ea typeface="+mj-ea"/>
                <a:cs typeface="+mj-cs"/>
              </a:rPr>
              <a:t>Моніторинг квітня-липня 2019 року (програма </a:t>
            </a:r>
            <a:r>
              <a:rPr lang="uk-UA" sz="2800" b="1" dirty="0" err="1" smtClean="0">
                <a:solidFill>
                  <a:srgbClr val="E7E6E6">
                    <a:lumMod val="25000"/>
                  </a:srgbClr>
                </a:solidFill>
                <a:latin typeface="Calibri Light"/>
                <a:ea typeface="+mj-ea"/>
                <a:cs typeface="+mj-cs"/>
              </a:rPr>
              <a:t>“Наші</a:t>
            </a:r>
            <a:r>
              <a:rPr lang="uk-UA" sz="2800" b="1" dirty="0" smtClean="0">
                <a:solidFill>
                  <a:srgbClr val="E7E6E6">
                    <a:lumMod val="25000"/>
                  </a:srgbClr>
                </a:solidFill>
                <a:latin typeface="Calibri Light"/>
                <a:ea typeface="+mj-ea"/>
                <a:cs typeface="+mj-cs"/>
              </a:rPr>
              <a:t> Гроші з Денисом </a:t>
            </a:r>
            <a:r>
              <a:rPr lang="uk-UA" sz="2800" b="1" dirty="0" err="1" smtClean="0">
                <a:solidFill>
                  <a:srgbClr val="E7E6E6">
                    <a:lumMod val="25000"/>
                  </a:srgbClr>
                </a:solidFill>
                <a:latin typeface="Calibri Light"/>
                <a:ea typeface="+mj-ea"/>
                <a:cs typeface="+mj-cs"/>
              </a:rPr>
              <a:t>Бігусом”</a:t>
            </a:r>
            <a:r>
              <a:rPr lang="uk-UA" sz="2800" b="1" dirty="0" smtClean="0">
                <a:solidFill>
                  <a:srgbClr val="E7E6E6">
                    <a:lumMod val="25000"/>
                  </a:srgbClr>
                </a:solidFill>
                <a:latin typeface="Calibri Light"/>
                <a:ea typeface="+mj-ea"/>
                <a:cs typeface="+mj-cs"/>
              </a:rPr>
              <a:t>)</a:t>
            </a:r>
            <a:endParaRPr lang="ru-RU" dirty="0"/>
          </a:p>
        </p:txBody>
      </p:sp>
      <p:graphicFrame>
        <p:nvGraphicFramePr>
          <p:cNvPr id="6" name="Таблица 5"/>
          <p:cNvGraphicFramePr>
            <a:graphicFrameLocks noGrp="1"/>
          </p:cNvGraphicFramePr>
          <p:nvPr/>
        </p:nvGraphicFramePr>
        <p:xfrm>
          <a:off x="224852" y="704540"/>
          <a:ext cx="11767276" cy="5842937"/>
        </p:xfrm>
        <a:graphic>
          <a:graphicData uri="http://schemas.openxmlformats.org/drawingml/2006/table">
            <a:tbl>
              <a:tblPr/>
              <a:tblGrid>
                <a:gridCol w="3115153">
                  <a:extLst>
                    <a:ext uri="{9D8B030D-6E8A-4147-A177-3AD203B41FA5}">
                      <a16:colId xmlns:a16="http://schemas.microsoft.com/office/drawing/2014/main" xmlns="" val="20000"/>
                    </a:ext>
                  </a:extLst>
                </a:gridCol>
                <a:gridCol w="1227329">
                  <a:extLst>
                    <a:ext uri="{9D8B030D-6E8A-4147-A177-3AD203B41FA5}">
                      <a16:colId xmlns:a16="http://schemas.microsoft.com/office/drawing/2014/main" xmlns="" val="20001"/>
                    </a:ext>
                  </a:extLst>
                </a:gridCol>
                <a:gridCol w="1052170">
                  <a:extLst>
                    <a:ext uri="{9D8B030D-6E8A-4147-A177-3AD203B41FA5}">
                      <a16:colId xmlns:a16="http://schemas.microsoft.com/office/drawing/2014/main" xmlns="" val="20002"/>
                    </a:ext>
                  </a:extLst>
                </a:gridCol>
                <a:gridCol w="1227329">
                  <a:extLst>
                    <a:ext uri="{9D8B030D-6E8A-4147-A177-3AD203B41FA5}">
                      <a16:colId xmlns:a16="http://schemas.microsoft.com/office/drawing/2014/main" xmlns="" val="20003"/>
                    </a:ext>
                  </a:extLst>
                </a:gridCol>
                <a:gridCol w="1052170">
                  <a:extLst>
                    <a:ext uri="{9D8B030D-6E8A-4147-A177-3AD203B41FA5}">
                      <a16:colId xmlns:a16="http://schemas.microsoft.com/office/drawing/2014/main" xmlns="" val="20004"/>
                    </a:ext>
                  </a:extLst>
                </a:gridCol>
                <a:gridCol w="1050954">
                  <a:extLst>
                    <a:ext uri="{9D8B030D-6E8A-4147-A177-3AD203B41FA5}">
                      <a16:colId xmlns:a16="http://schemas.microsoft.com/office/drawing/2014/main" xmlns="" val="20005"/>
                    </a:ext>
                  </a:extLst>
                </a:gridCol>
                <a:gridCol w="1052170">
                  <a:extLst>
                    <a:ext uri="{9D8B030D-6E8A-4147-A177-3AD203B41FA5}">
                      <a16:colId xmlns:a16="http://schemas.microsoft.com/office/drawing/2014/main" xmlns="" val="20006"/>
                    </a:ext>
                  </a:extLst>
                </a:gridCol>
                <a:gridCol w="1050954">
                  <a:extLst>
                    <a:ext uri="{9D8B030D-6E8A-4147-A177-3AD203B41FA5}">
                      <a16:colId xmlns:a16="http://schemas.microsoft.com/office/drawing/2014/main" xmlns="" val="20007"/>
                    </a:ext>
                  </a:extLst>
                </a:gridCol>
                <a:gridCol w="939047">
                  <a:extLst>
                    <a:ext uri="{9D8B030D-6E8A-4147-A177-3AD203B41FA5}">
                      <a16:colId xmlns:a16="http://schemas.microsoft.com/office/drawing/2014/main" xmlns="" val="20008"/>
                    </a:ext>
                  </a:extLst>
                </a:gridCol>
              </a:tblGrid>
              <a:tr h="2218542">
                <a:tc>
                  <a:txBody>
                    <a:bodyPr/>
                    <a:lstStyle/>
                    <a:p>
                      <a:pPr algn="ctr">
                        <a:lnSpc>
                          <a:spcPct val="150000"/>
                        </a:lnSpc>
                        <a:spcAft>
                          <a:spcPts val="0"/>
                        </a:spcAft>
                      </a:pPr>
                      <a:endParaRPr lang="uk-UA" sz="2200" dirty="0">
                        <a:latin typeface="Times New Roman"/>
                        <a:ea typeface="Calibri"/>
                        <a:cs typeface="Times New Roman"/>
                      </a:endParaRPr>
                    </a:p>
                    <a:p>
                      <a:pPr algn="ctr">
                        <a:lnSpc>
                          <a:spcPct val="150000"/>
                        </a:lnSpc>
                        <a:spcAft>
                          <a:spcPts val="0"/>
                        </a:spcAft>
                      </a:pPr>
                      <a:r>
                        <a:rPr lang="uk-UA" sz="2200" dirty="0">
                          <a:latin typeface="Times New Roman"/>
                          <a:ea typeface="Calibri"/>
                          <a:cs typeface="Times New Roman"/>
                        </a:rPr>
                        <a:t>Назва запозиченого інструмента</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2100" dirty="0">
                          <a:latin typeface="Times New Roman"/>
                          <a:ea typeface="Calibri"/>
                          <a:cs typeface="Times New Roman"/>
                        </a:rPr>
                        <a:t>№ 264</a:t>
                      </a:r>
                      <a:endParaRPr lang="ru-RU" sz="2100" dirty="0">
                        <a:latin typeface="Calibri"/>
                        <a:ea typeface="Calibri"/>
                        <a:cs typeface="Times New Roman"/>
                      </a:endParaRPr>
                    </a:p>
                    <a:p>
                      <a:pPr marL="71755" marR="71755" algn="ctr">
                        <a:lnSpc>
                          <a:spcPct val="115000"/>
                        </a:lnSpc>
                        <a:spcAft>
                          <a:spcPts val="0"/>
                        </a:spcAft>
                      </a:pPr>
                      <a:r>
                        <a:rPr lang="uk-UA" sz="2100" dirty="0">
                          <a:latin typeface="Times New Roman"/>
                          <a:ea typeface="Calibri"/>
                          <a:cs typeface="Times New Roman"/>
                        </a:rPr>
                        <a:t>(від 08.04.2019)</a:t>
                      </a:r>
                      <a:endParaRPr lang="ru-RU" sz="2100" dirty="0">
                        <a:latin typeface="Calibri"/>
                        <a:ea typeface="Calibri"/>
                        <a:cs typeface="Times New Roman"/>
                      </a:endParaRP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2100" dirty="0">
                          <a:latin typeface="Times New Roman"/>
                          <a:ea typeface="Calibri"/>
                          <a:cs typeface="Times New Roman"/>
                        </a:rPr>
                        <a:t>№ 267</a:t>
                      </a:r>
                      <a:endParaRPr lang="ru-RU" sz="2100" dirty="0">
                        <a:latin typeface="Calibri"/>
                        <a:ea typeface="Calibri"/>
                        <a:cs typeface="Times New Roman"/>
                      </a:endParaRPr>
                    </a:p>
                    <a:p>
                      <a:pPr marL="71755" marR="71755" algn="ctr">
                        <a:lnSpc>
                          <a:spcPct val="115000"/>
                        </a:lnSpc>
                        <a:spcAft>
                          <a:spcPts val="1000"/>
                        </a:spcAft>
                      </a:pPr>
                      <a:r>
                        <a:rPr lang="uk-UA" sz="2100" dirty="0">
                          <a:latin typeface="Times New Roman"/>
                          <a:ea typeface="Calibri"/>
                          <a:cs typeface="Times New Roman"/>
                        </a:rPr>
                        <a:t>(від 29.04.2019)</a:t>
                      </a:r>
                      <a:endParaRPr lang="ru-RU" sz="2100" dirty="0">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2100" dirty="0">
                          <a:latin typeface="Times New Roman"/>
                          <a:ea typeface="Calibri"/>
                          <a:cs typeface="SimSun"/>
                        </a:rPr>
                        <a:t>№ 269</a:t>
                      </a:r>
                      <a:endParaRPr lang="ru-RU" sz="2100" dirty="0">
                        <a:latin typeface="Calibri"/>
                        <a:ea typeface="Calibri"/>
                        <a:cs typeface="Times New Roman"/>
                      </a:endParaRPr>
                    </a:p>
                    <a:p>
                      <a:pPr marL="71755" marR="71755" algn="ctr">
                        <a:lnSpc>
                          <a:spcPct val="115000"/>
                        </a:lnSpc>
                        <a:spcAft>
                          <a:spcPts val="0"/>
                        </a:spcAft>
                      </a:pPr>
                      <a:r>
                        <a:rPr lang="uk-UA" sz="2100" dirty="0">
                          <a:latin typeface="Times New Roman"/>
                          <a:ea typeface="Calibri"/>
                          <a:cs typeface="SimSun"/>
                        </a:rPr>
                        <a:t> (від 06.05.2019)</a:t>
                      </a:r>
                      <a:endParaRPr lang="ru-RU" sz="2100" dirty="0">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2100" dirty="0">
                          <a:latin typeface="Times New Roman"/>
                          <a:ea typeface="Calibri"/>
                          <a:cs typeface="Times New Roman"/>
                        </a:rPr>
                        <a:t>№ 273</a:t>
                      </a:r>
                      <a:endParaRPr lang="ru-RU" sz="2100" dirty="0">
                        <a:latin typeface="Calibri"/>
                        <a:ea typeface="Calibri"/>
                        <a:cs typeface="Times New Roman"/>
                      </a:endParaRPr>
                    </a:p>
                    <a:p>
                      <a:pPr marL="71755" marR="71755" algn="ctr">
                        <a:lnSpc>
                          <a:spcPct val="115000"/>
                        </a:lnSpc>
                        <a:spcAft>
                          <a:spcPts val="0"/>
                        </a:spcAft>
                      </a:pPr>
                      <a:r>
                        <a:rPr lang="uk-UA" sz="2100" dirty="0">
                          <a:latin typeface="Times New Roman"/>
                          <a:ea typeface="Calibri"/>
                          <a:cs typeface="Times New Roman"/>
                        </a:rPr>
                        <a:t> (від 27.05.2019)</a:t>
                      </a:r>
                      <a:endParaRPr lang="ru-RU" sz="2100" dirty="0">
                        <a:latin typeface="Calibri"/>
                        <a:ea typeface="Calibri"/>
                        <a:cs typeface="Times New Roman"/>
                      </a:endParaRP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2100" dirty="0">
                          <a:latin typeface="Times New Roman"/>
                          <a:ea typeface="Calibri"/>
                          <a:cs typeface="Times New Roman"/>
                        </a:rPr>
                        <a:t>№274 </a:t>
                      </a:r>
                      <a:endParaRPr lang="ru-RU" sz="2100" dirty="0">
                        <a:latin typeface="Calibri"/>
                        <a:ea typeface="Calibri"/>
                        <a:cs typeface="Times New Roman"/>
                      </a:endParaRPr>
                    </a:p>
                    <a:p>
                      <a:pPr marL="71755" marR="71755" algn="ctr">
                        <a:lnSpc>
                          <a:spcPct val="115000"/>
                        </a:lnSpc>
                        <a:spcAft>
                          <a:spcPts val="0"/>
                        </a:spcAft>
                      </a:pPr>
                      <a:r>
                        <a:rPr lang="uk-UA" sz="2100" dirty="0">
                          <a:latin typeface="Times New Roman"/>
                          <a:ea typeface="Calibri"/>
                          <a:cs typeface="Times New Roman"/>
                        </a:rPr>
                        <a:t>(від 03.06.19)</a:t>
                      </a:r>
                      <a:endParaRPr lang="ru-RU" sz="2100" dirty="0">
                        <a:latin typeface="Calibri"/>
                        <a:ea typeface="Calibri"/>
                        <a:cs typeface="Times New Roman"/>
                      </a:endParaRP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2100" dirty="0">
                          <a:latin typeface="Times New Roman"/>
                          <a:ea typeface="Calibri"/>
                          <a:cs typeface="Times New Roman"/>
                        </a:rPr>
                        <a:t>№277 </a:t>
                      </a:r>
                      <a:endParaRPr lang="ru-RU" sz="2100" dirty="0">
                        <a:latin typeface="Calibri"/>
                        <a:ea typeface="Calibri"/>
                        <a:cs typeface="Times New Roman"/>
                      </a:endParaRPr>
                    </a:p>
                    <a:p>
                      <a:pPr marL="71755" marR="71755" algn="ctr">
                        <a:lnSpc>
                          <a:spcPct val="115000"/>
                        </a:lnSpc>
                        <a:spcAft>
                          <a:spcPts val="0"/>
                        </a:spcAft>
                      </a:pPr>
                      <a:r>
                        <a:rPr lang="uk-UA" sz="2100" dirty="0">
                          <a:latin typeface="Times New Roman"/>
                          <a:ea typeface="Calibri"/>
                          <a:cs typeface="Times New Roman"/>
                        </a:rPr>
                        <a:t>(від 25.06.19)</a:t>
                      </a:r>
                      <a:endParaRPr lang="ru-RU" sz="2100" dirty="0">
                        <a:latin typeface="Calibri"/>
                        <a:ea typeface="Calibri"/>
                        <a:cs typeface="Times New Roman"/>
                      </a:endParaRP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2100" dirty="0">
                          <a:latin typeface="Times New Roman"/>
                          <a:ea typeface="Calibri"/>
                          <a:cs typeface="Times New Roman"/>
                        </a:rPr>
                        <a:t>№280</a:t>
                      </a:r>
                      <a:endParaRPr lang="ru-RU" sz="2100" dirty="0">
                        <a:latin typeface="Calibri"/>
                        <a:ea typeface="Calibri"/>
                        <a:cs typeface="Times New Roman"/>
                      </a:endParaRPr>
                    </a:p>
                    <a:p>
                      <a:pPr marL="71755" marR="71755" algn="ctr">
                        <a:lnSpc>
                          <a:spcPct val="150000"/>
                        </a:lnSpc>
                        <a:spcAft>
                          <a:spcPts val="0"/>
                        </a:spcAft>
                      </a:pPr>
                      <a:r>
                        <a:rPr lang="uk-UA" sz="2100" dirty="0">
                          <a:latin typeface="Times New Roman"/>
                          <a:ea typeface="Calibri"/>
                          <a:cs typeface="Times New Roman"/>
                        </a:rPr>
                        <a:t>(від 08.07.19)</a:t>
                      </a:r>
                      <a:endParaRPr lang="ru-RU" sz="2100" dirty="0">
                        <a:latin typeface="Calibri"/>
                        <a:ea typeface="Calibri"/>
                        <a:cs typeface="Times New Roman"/>
                      </a:endParaRP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2100" dirty="0">
                          <a:latin typeface="Times New Roman"/>
                          <a:ea typeface="Calibri"/>
                          <a:cs typeface="Times New Roman"/>
                        </a:rPr>
                        <a:t>№283</a:t>
                      </a:r>
                      <a:endParaRPr lang="ru-RU" sz="2100" dirty="0">
                        <a:latin typeface="Calibri"/>
                        <a:ea typeface="Calibri"/>
                        <a:cs typeface="Times New Roman"/>
                      </a:endParaRPr>
                    </a:p>
                    <a:p>
                      <a:pPr marL="71755" marR="71755" algn="ctr">
                        <a:lnSpc>
                          <a:spcPct val="150000"/>
                        </a:lnSpc>
                        <a:spcAft>
                          <a:spcPts val="0"/>
                        </a:spcAft>
                      </a:pPr>
                      <a:r>
                        <a:rPr lang="uk-UA" sz="2100" dirty="0">
                          <a:latin typeface="Times New Roman"/>
                          <a:ea typeface="Calibri"/>
                          <a:cs typeface="Times New Roman"/>
                        </a:rPr>
                        <a:t>(від 29.07.19)</a:t>
                      </a:r>
                      <a:endParaRPr lang="ru-RU" sz="2100" dirty="0">
                        <a:latin typeface="Calibri"/>
                        <a:ea typeface="Calibri"/>
                        <a:cs typeface="Times New Roman"/>
                      </a:endParaRP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69626">
                <a:tc>
                  <a:txBody>
                    <a:bodyPr/>
                    <a:lstStyle/>
                    <a:p>
                      <a:pPr algn="ctr">
                        <a:lnSpc>
                          <a:spcPct val="150000"/>
                        </a:lnSpc>
                        <a:spcAft>
                          <a:spcPts val="0"/>
                        </a:spcAft>
                      </a:pPr>
                      <a:r>
                        <a:rPr lang="uk-UA" sz="2200">
                          <a:latin typeface="Times New Roman"/>
                          <a:ea typeface="Calibri"/>
                          <a:cs typeface="Times New Roman"/>
                        </a:rPr>
                        <a:t>Засоби комічного</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dirty="0" smtClean="0">
                          <a:latin typeface="Times New Roman"/>
                          <a:ea typeface="Calibri"/>
                          <a:cs typeface="Times New Roman"/>
                        </a:rPr>
                        <a:t>32сек</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dirty="0">
                          <a:latin typeface="Times New Roman"/>
                          <a:ea typeface="Calibri"/>
                          <a:cs typeface="Times New Roman"/>
                        </a:rPr>
                        <a:t>6 </a:t>
                      </a:r>
                      <a:r>
                        <a:rPr lang="uk-UA" sz="2200" dirty="0" err="1">
                          <a:latin typeface="Times New Roman"/>
                          <a:ea typeface="Calibri"/>
                          <a:cs typeface="Times New Roman"/>
                        </a:rPr>
                        <a:t>сек</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11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30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24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15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83496">
                <a:tc>
                  <a:txBody>
                    <a:bodyPr/>
                    <a:lstStyle/>
                    <a:p>
                      <a:pPr algn="ctr">
                        <a:lnSpc>
                          <a:spcPct val="150000"/>
                        </a:lnSpc>
                        <a:spcAft>
                          <a:spcPts val="0"/>
                        </a:spcAft>
                      </a:pPr>
                      <a:r>
                        <a:rPr lang="uk-UA" sz="2200">
                          <a:latin typeface="Times New Roman"/>
                          <a:ea typeface="Calibri"/>
                          <a:cs typeface="Times New Roman"/>
                        </a:rPr>
                        <a:t>Діалогізація</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10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dirty="0">
                          <a:latin typeface="Times New Roman"/>
                          <a:ea typeface="Calibri"/>
                          <a:cs typeface="Times New Roman"/>
                        </a:rPr>
                        <a:t>14 </a:t>
                      </a:r>
                      <a:r>
                        <a:rPr lang="uk-UA" sz="2200" dirty="0" err="1">
                          <a:latin typeface="Times New Roman"/>
                          <a:ea typeface="Calibri"/>
                          <a:cs typeface="Times New Roman"/>
                        </a:rPr>
                        <a:t>сек</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2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8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4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14794">
                <a:tc>
                  <a:txBody>
                    <a:bodyPr/>
                    <a:lstStyle/>
                    <a:p>
                      <a:pPr algn="ctr">
                        <a:lnSpc>
                          <a:spcPct val="150000"/>
                        </a:lnSpc>
                        <a:spcAft>
                          <a:spcPts val="0"/>
                        </a:spcAft>
                      </a:pPr>
                      <a:r>
                        <a:rPr lang="uk-UA" sz="2200">
                          <a:latin typeface="Times New Roman"/>
                          <a:ea typeface="Calibri"/>
                          <a:cs typeface="Times New Roman"/>
                        </a:rPr>
                        <a:t>Сторітелінг</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9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dirty="0">
                          <a:latin typeface="Times New Roman"/>
                          <a:ea typeface="Calibri"/>
                          <a:cs typeface="Times New Roman"/>
                        </a:rPr>
                        <a:t>–</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dirty="0">
                          <a:latin typeface="Times New Roman"/>
                          <a:ea typeface="Calibri"/>
                          <a:cs typeface="Times New Roman"/>
                        </a:rPr>
                        <a:t>–</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74754">
                <a:tc>
                  <a:txBody>
                    <a:bodyPr/>
                    <a:lstStyle/>
                    <a:p>
                      <a:pPr algn="ctr">
                        <a:lnSpc>
                          <a:spcPct val="150000"/>
                        </a:lnSpc>
                        <a:spcAft>
                          <a:spcPts val="0"/>
                        </a:spcAft>
                      </a:pPr>
                      <a:r>
                        <a:rPr lang="uk-UA" sz="2200">
                          <a:latin typeface="Times New Roman"/>
                          <a:ea typeface="Calibri"/>
                          <a:cs typeface="Times New Roman"/>
                        </a:rPr>
                        <a:t>Музичне оформлення</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509196">
                <a:tc>
                  <a:txBody>
                    <a:bodyPr/>
                    <a:lstStyle/>
                    <a:p>
                      <a:pPr algn="ctr">
                        <a:lnSpc>
                          <a:spcPct val="150000"/>
                        </a:lnSpc>
                        <a:spcAft>
                          <a:spcPts val="0"/>
                        </a:spcAft>
                      </a:pPr>
                      <a:r>
                        <a:rPr lang="uk-UA" sz="2200">
                          <a:latin typeface="Times New Roman"/>
                          <a:ea typeface="Calibri"/>
                          <a:cs typeface="Times New Roman"/>
                        </a:rPr>
                        <a:t>Тропи, лексичні засоби</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33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4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24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13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5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10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3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533893">
                <a:tc>
                  <a:txBody>
                    <a:bodyPr/>
                    <a:lstStyle/>
                    <a:p>
                      <a:pPr algn="ctr">
                        <a:lnSpc>
                          <a:spcPct val="150000"/>
                        </a:lnSpc>
                        <a:spcAft>
                          <a:spcPts val="0"/>
                        </a:spcAft>
                      </a:pPr>
                      <a:r>
                        <a:rPr lang="uk-UA" sz="2200">
                          <a:latin typeface="Times New Roman"/>
                          <a:ea typeface="Calibri"/>
                          <a:cs typeface="SimSun"/>
                        </a:rPr>
                        <a:t>Преференційність</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457445">
                <a:tc>
                  <a:txBody>
                    <a:bodyPr/>
                    <a:lstStyle/>
                    <a:p>
                      <a:pPr algn="ctr">
                        <a:lnSpc>
                          <a:spcPct val="150000"/>
                        </a:lnSpc>
                        <a:spcAft>
                          <a:spcPts val="0"/>
                        </a:spcAft>
                      </a:pPr>
                      <a:r>
                        <a:rPr lang="uk-UA" sz="2200">
                          <a:latin typeface="Times New Roman"/>
                          <a:ea typeface="Calibri"/>
                          <a:cs typeface="Times New Roman"/>
                        </a:rPr>
                        <a:t>Наукові стратегії</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7 сек</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a:latin typeface="Times New Roman"/>
                          <a:ea typeface="Calibri"/>
                          <a:cs typeface="Times New Roman"/>
                        </a:rPr>
                        <a:t>–</a:t>
                      </a:r>
                      <a:endParaRPr lang="ru-RU" sz="2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200" dirty="0">
                          <a:latin typeface="Times New Roman"/>
                          <a:ea typeface="Calibri"/>
                          <a:cs typeface="Times New Roman"/>
                        </a:rPr>
                        <a:t>–</a:t>
                      </a:r>
                      <a:endParaRPr lang="ru-RU" sz="2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1999" cy="954107"/>
          </a:xfrm>
          <a:prstGeom prst="rect">
            <a:avLst/>
          </a:prstGeom>
        </p:spPr>
        <p:txBody>
          <a:bodyPr wrap="square">
            <a:spAutoFit/>
          </a:bodyPr>
          <a:lstStyle/>
          <a:p>
            <a:pPr algn="ctr"/>
            <a:r>
              <a:rPr lang="uk-UA" sz="2800" b="1" dirty="0" smtClean="0">
                <a:solidFill>
                  <a:srgbClr val="E7E6E6">
                    <a:lumMod val="25000"/>
                  </a:srgbClr>
                </a:solidFill>
                <a:latin typeface="Calibri Light"/>
              </a:rPr>
              <a:t>Продовження таблиці </a:t>
            </a:r>
          </a:p>
          <a:p>
            <a:pPr algn="ctr"/>
            <a:r>
              <a:rPr lang="uk-UA" sz="2800" b="1" dirty="0" smtClean="0">
                <a:solidFill>
                  <a:srgbClr val="E7E6E6">
                    <a:lumMod val="25000"/>
                  </a:srgbClr>
                </a:solidFill>
                <a:latin typeface="Calibri Light"/>
              </a:rPr>
              <a:t>Моніторинг квітня-липня 2019 року (програма </a:t>
            </a:r>
            <a:r>
              <a:rPr lang="uk-UA" sz="2800" b="1" dirty="0" err="1" smtClean="0">
                <a:solidFill>
                  <a:srgbClr val="E7E6E6">
                    <a:lumMod val="25000"/>
                  </a:srgbClr>
                </a:solidFill>
                <a:latin typeface="Calibri Light"/>
              </a:rPr>
              <a:t>“Наші</a:t>
            </a:r>
            <a:r>
              <a:rPr lang="uk-UA" sz="2800" b="1" dirty="0" smtClean="0">
                <a:solidFill>
                  <a:srgbClr val="E7E6E6">
                    <a:lumMod val="25000"/>
                  </a:srgbClr>
                </a:solidFill>
                <a:latin typeface="Calibri Light"/>
              </a:rPr>
              <a:t> Гроші з Денисом </a:t>
            </a:r>
            <a:r>
              <a:rPr lang="uk-UA" sz="2800" b="1" dirty="0" err="1" smtClean="0">
                <a:solidFill>
                  <a:srgbClr val="E7E6E6">
                    <a:lumMod val="25000"/>
                  </a:srgbClr>
                </a:solidFill>
                <a:latin typeface="Calibri Light"/>
              </a:rPr>
              <a:t>Бігусом”</a:t>
            </a:r>
            <a:r>
              <a:rPr lang="uk-UA" sz="2800" b="1" dirty="0" smtClean="0">
                <a:solidFill>
                  <a:srgbClr val="E7E6E6">
                    <a:lumMod val="25000"/>
                  </a:srgbClr>
                </a:solidFill>
                <a:latin typeface="Calibri Light"/>
              </a:rPr>
              <a:t>)</a:t>
            </a:r>
            <a:endParaRPr lang="ru-RU" sz="2800" dirty="0"/>
          </a:p>
        </p:txBody>
      </p:sp>
      <p:graphicFrame>
        <p:nvGraphicFramePr>
          <p:cNvPr id="5" name="Таблица 4"/>
          <p:cNvGraphicFramePr>
            <a:graphicFrameLocks noGrp="1"/>
          </p:cNvGraphicFramePr>
          <p:nvPr/>
        </p:nvGraphicFramePr>
        <p:xfrm>
          <a:off x="359764" y="1188716"/>
          <a:ext cx="11587395" cy="5349240"/>
        </p:xfrm>
        <a:graphic>
          <a:graphicData uri="http://schemas.openxmlformats.org/drawingml/2006/table">
            <a:tbl>
              <a:tblPr/>
              <a:tblGrid>
                <a:gridCol w="3067533">
                  <a:extLst>
                    <a:ext uri="{9D8B030D-6E8A-4147-A177-3AD203B41FA5}">
                      <a16:colId xmlns:a16="http://schemas.microsoft.com/office/drawing/2014/main" xmlns="" val="20000"/>
                    </a:ext>
                  </a:extLst>
                </a:gridCol>
                <a:gridCol w="1208567">
                  <a:extLst>
                    <a:ext uri="{9D8B030D-6E8A-4147-A177-3AD203B41FA5}">
                      <a16:colId xmlns:a16="http://schemas.microsoft.com/office/drawing/2014/main" xmlns="" val="20001"/>
                    </a:ext>
                  </a:extLst>
                </a:gridCol>
                <a:gridCol w="1036086">
                  <a:extLst>
                    <a:ext uri="{9D8B030D-6E8A-4147-A177-3AD203B41FA5}">
                      <a16:colId xmlns:a16="http://schemas.microsoft.com/office/drawing/2014/main" xmlns="" val="20002"/>
                    </a:ext>
                  </a:extLst>
                </a:gridCol>
                <a:gridCol w="1208567">
                  <a:extLst>
                    <a:ext uri="{9D8B030D-6E8A-4147-A177-3AD203B41FA5}">
                      <a16:colId xmlns:a16="http://schemas.microsoft.com/office/drawing/2014/main" xmlns="" val="20003"/>
                    </a:ext>
                  </a:extLst>
                </a:gridCol>
                <a:gridCol w="1036086">
                  <a:extLst>
                    <a:ext uri="{9D8B030D-6E8A-4147-A177-3AD203B41FA5}">
                      <a16:colId xmlns:a16="http://schemas.microsoft.com/office/drawing/2014/main" xmlns="" val="20004"/>
                    </a:ext>
                  </a:extLst>
                </a:gridCol>
                <a:gridCol w="1034889">
                  <a:extLst>
                    <a:ext uri="{9D8B030D-6E8A-4147-A177-3AD203B41FA5}">
                      <a16:colId xmlns:a16="http://schemas.microsoft.com/office/drawing/2014/main" xmlns="" val="20005"/>
                    </a:ext>
                  </a:extLst>
                </a:gridCol>
                <a:gridCol w="1036086">
                  <a:extLst>
                    <a:ext uri="{9D8B030D-6E8A-4147-A177-3AD203B41FA5}">
                      <a16:colId xmlns:a16="http://schemas.microsoft.com/office/drawing/2014/main" xmlns="" val="20006"/>
                    </a:ext>
                  </a:extLst>
                </a:gridCol>
                <a:gridCol w="1034889">
                  <a:extLst>
                    <a:ext uri="{9D8B030D-6E8A-4147-A177-3AD203B41FA5}">
                      <a16:colId xmlns:a16="http://schemas.microsoft.com/office/drawing/2014/main" xmlns="" val="20007"/>
                    </a:ext>
                  </a:extLst>
                </a:gridCol>
                <a:gridCol w="924692">
                  <a:extLst>
                    <a:ext uri="{9D8B030D-6E8A-4147-A177-3AD203B41FA5}">
                      <a16:colId xmlns:a16="http://schemas.microsoft.com/office/drawing/2014/main" xmlns="" val="20008"/>
                    </a:ext>
                  </a:extLst>
                </a:gridCol>
              </a:tblGrid>
              <a:tr h="382999">
                <a:tc>
                  <a:txBody>
                    <a:bodyPr/>
                    <a:lstStyle/>
                    <a:p>
                      <a:pPr algn="ctr">
                        <a:lnSpc>
                          <a:spcPct val="100000"/>
                        </a:lnSpc>
                        <a:spcAft>
                          <a:spcPts val="0"/>
                        </a:spcAft>
                      </a:pPr>
                      <a:r>
                        <a:rPr lang="uk-UA" sz="2700" dirty="0">
                          <a:latin typeface="Times New Roman"/>
                          <a:ea typeface="Calibri"/>
                          <a:cs typeface="Times New Roman"/>
                        </a:rPr>
                        <a:t>Саме повідомлення</a:t>
                      </a:r>
                      <a:endParaRPr lang="ru-RU" sz="27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32036">
                <a:tc>
                  <a:txBody>
                    <a:bodyPr/>
                    <a:lstStyle/>
                    <a:p>
                      <a:pPr algn="ctr">
                        <a:lnSpc>
                          <a:spcPct val="100000"/>
                        </a:lnSpc>
                        <a:spcAft>
                          <a:spcPts val="0"/>
                        </a:spcAft>
                      </a:pPr>
                      <a:r>
                        <a:rPr lang="uk-UA" sz="2700">
                          <a:latin typeface="Times New Roman"/>
                          <a:ea typeface="Calibri"/>
                          <a:cs typeface="Times New Roman"/>
                        </a:rPr>
                        <a:t>Конфлікт (час на позн. кульмінації)</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47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17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31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85566">
                <a:tc>
                  <a:txBody>
                    <a:bodyPr/>
                    <a:lstStyle/>
                    <a:p>
                      <a:pPr algn="ctr">
                        <a:lnSpc>
                          <a:spcPct val="100000"/>
                        </a:lnSpc>
                        <a:spcAft>
                          <a:spcPts val="0"/>
                        </a:spcAft>
                      </a:pPr>
                      <a:r>
                        <a:rPr lang="uk-UA" sz="2700">
                          <a:latin typeface="Times New Roman"/>
                          <a:ea typeface="Calibri"/>
                          <a:cs typeface="Times New Roman"/>
                        </a:rPr>
                        <a:t>Бекграунд</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1 хв</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30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14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9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14046">
                <a:tc>
                  <a:txBody>
                    <a:bodyPr/>
                    <a:lstStyle/>
                    <a:p>
                      <a:pPr algn="ctr">
                        <a:lnSpc>
                          <a:spcPct val="100000"/>
                        </a:lnSpc>
                        <a:spcAft>
                          <a:spcPts val="0"/>
                        </a:spcAft>
                      </a:pPr>
                      <a:r>
                        <a:rPr lang="uk-UA" sz="2700">
                          <a:latin typeface="Times New Roman"/>
                          <a:ea typeface="Calibri"/>
                          <a:cs typeface="Times New Roman"/>
                        </a:rPr>
                        <a:t>Експресивний синтаксис</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6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12547">
                <a:tc>
                  <a:txBody>
                    <a:bodyPr/>
                    <a:lstStyle/>
                    <a:p>
                      <a:pPr algn="ctr">
                        <a:lnSpc>
                          <a:spcPct val="100000"/>
                        </a:lnSpc>
                        <a:spcAft>
                          <a:spcPts val="0"/>
                        </a:spcAft>
                      </a:pPr>
                      <a:r>
                        <a:rPr lang="uk-UA" sz="2700">
                          <a:latin typeface="Times New Roman"/>
                          <a:ea typeface="Calibri"/>
                          <a:cs typeface="Times New Roman"/>
                        </a:rPr>
                        <a:t>Адресні плани</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17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dirty="0">
                          <a:latin typeface="Times New Roman"/>
                          <a:ea typeface="Calibri"/>
                          <a:cs typeface="Times New Roman"/>
                        </a:rPr>
                        <a:t>11 </a:t>
                      </a:r>
                      <a:r>
                        <a:rPr lang="uk-UA" sz="2700" dirty="0" err="1">
                          <a:latin typeface="Times New Roman"/>
                          <a:ea typeface="Calibri"/>
                          <a:cs typeface="Times New Roman"/>
                        </a:rPr>
                        <a:t>сек</a:t>
                      </a:r>
                      <a:endParaRPr lang="ru-RU" sz="27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5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13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8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3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9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7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11047">
                <a:tc>
                  <a:txBody>
                    <a:bodyPr/>
                    <a:lstStyle/>
                    <a:p>
                      <a:pPr algn="ctr">
                        <a:lnSpc>
                          <a:spcPct val="100000"/>
                        </a:lnSpc>
                        <a:spcAft>
                          <a:spcPts val="0"/>
                        </a:spcAft>
                      </a:pPr>
                      <a:r>
                        <a:rPr lang="uk-UA" sz="2700" dirty="0">
                          <a:latin typeface="Times New Roman"/>
                          <a:ea typeface="Calibri"/>
                          <a:cs typeface="Times New Roman"/>
                        </a:rPr>
                        <a:t>Детальні плани</a:t>
                      </a:r>
                      <a:endParaRPr lang="ru-RU" sz="27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2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3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7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6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79685">
                <a:tc>
                  <a:txBody>
                    <a:bodyPr/>
                    <a:lstStyle/>
                    <a:p>
                      <a:pPr algn="ctr">
                        <a:lnSpc>
                          <a:spcPct val="100000"/>
                        </a:lnSpc>
                        <a:spcAft>
                          <a:spcPts val="0"/>
                        </a:spcAft>
                      </a:pPr>
                      <a:r>
                        <a:rPr lang="uk-UA" sz="2700" dirty="0">
                          <a:latin typeface="Times New Roman"/>
                          <a:ea typeface="Calibri"/>
                          <a:cs typeface="Times New Roman"/>
                        </a:rPr>
                        <a:t>Персоналізація</a:t>
                      </a:r>
                      <a:endParaRPr lang="ru-RU" sz="27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4 хв</a:t>
                      </a:r>
                      <a:endParaRPr lang="ru-RU" sz="2700">
                        <a:latin typeface="Calibri"/>
                        <a:ea typeface="Calibri"/>
                        <a:cs typeface="Times New Roman"/>
                      </a:endParaRPr>
                    </a:p>
                    <a:p>
                      <a:pPr algn="ctr">
                        <a:lnSpc>
                          <a:spcPct val="100000"/>
                        </a:lnSpc>
                        <a:spcAft>
                          <a:spcPts val="0"/>
                        </a:spcAft>
                      </a:pPr>
                      <a:r>
                        <a:rPr lang="uk-UA" sz="2700">
                          <a:latin typeface="Times New Roman"/>
                          <a:ea typeface="Calibri"/>
                          <a:cs typeface="Times New Roman"/>
                        </a:rPr>
                        <a:t>43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a:latin typeface="Times New Roman"/>
                          <a:ea typeface="Calibri"/>
                          <a:cs typeface="Times New Roman"/>
                        </a:rPr>
                        <a:t>4 хв 57 сек</a:t>
                      </a:r>
                      <a:endParaRPr lang="ru-RU" sz="27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dirty="0">
                          <a:latin typeface="Times New Roman"/>
                          <a:ea typeface="Calibri"/>
                          <a:cs typeface="Times New Roman"/>
                        </a:rPr>
                        <a:t>4 </a:t>
                      </a:r>
                      <a:r>
                        <a:rPr lang="uk-UA" sz="2700" dirty="0" err="1">
                          <a:latin typeface="Times New Roman"/>
                          <a:ea typeface="Calibri"/>
                          <a:cs typeface="Times New Roman"/>
                        </a:rPr>
                        <a:t>хв</a:t>
                      </a:r>
                      <a:r>
                        <a:rPr lang="uk-UA" sz="2700" dirty="0">
                          <a:latin typeface="Times New Roman"/>
                          <a:ea typeface="Calibri"/>
                          <a:cs typeface="Times New Roman"/>
                        </a:rPr>
                        <a:t> 49 </a:t>
                      </a:r>
                      <a:r>
                        <a:rPr lang="uk-UA" sz="2700" dirty="0" err="1">
                          <a:latin typeface="Times New Roman"/>
                          <a:ea typeface="Calibri"/>
                          <a:cs typeface="Times New Roman"/>
                        </a:rPr>
                        <a:t>сек</a:t>
                      </a:r>
                      <a:endParaRPr lang="ru-RU" sz="27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dirty="0">
                          <a:latin typeface="Times New Roman"/>
                          <a:ea typeface="Calibri"/>
                          <a:cs typeface="Times New Roman"/>
                        </a:rPr>
                        <a:t>7 </a:t>
                      </a:r>
                      <a:r>
                        <a:rPr lang="uk-UA" sz="2700" dirty="0" err="1">
                          <a:latin typeface="Times New Roman"/>
                          <a:ea typeface="Calibri"/>
                          <a:cs typeface="Times New Roman"/>
                        </a:rPr>
                        <a:t>хв</a:t>
                      </a:r>
                      <a:r>
                        <a:rPr lang="uk-UA" sz="2700" dirty="0">
                          <a:latin typeface="Times New Roman"/>
                          <a:ea typeface="Calibri"/>
                          <a:cs typeface="Times New Roman"/>
                        </a:rPr>
                        <a:t> 44 </a:t>
                      </a:r>
                      <a:r>
                        <a:rPr lang="uk-UA" sz="2700" dirty="0" err="1">
                          <a:latin typeface="Times New Roman"/>
                          <a:ea typeface="Calibri"/>
                          <a:cs typeface="Times New Roman"/>
                        </a:rPr>
                        <a:t>сек</a:t>
                      </a:r>
                      <a:endParaRPr lang="ru-RU" sz="27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dirty="0">
                          <a:latin typeface="Times New Roman"/>
                          <a:ea typeface="Calibri"/>
                          <a:cs typeface="Times New Roman"/>
                        </a:rPr>
                        <a:t>10 </a:t>
                      </a:r>
                      <a:r>
                        <a:rPr lang="uk-UA" sz="2700" dirty="0" err="1">
                          <a:latin typeface="Times New Roman"/>
                          <a:ea typeface="Calibri"/>
                          <a:cs typeface="Times New Roman"/>
                        </a:rPr>
                        <a:t>хв</a:t>
                      </a:r>
                      <a:r>
                        <a:rPr lang="uk-UA" sz="2700" dirty="0">
                          <a:latin typeface="Times New Roman"/>
                          <a:ea typeface="Calibri"/>
                          <a:cs typeface="Times New Roman"/>
                        </a:rPr>
                        <a:t> 46 </a:t>
                      </a:r>
                      <a:r>
                        <a:rPr lang="uk-UA" sz="2700" dirty="0" err="1">
                          <a:latin typeface="Times New Roman"/>
                          <a:ea typeface="Calibri"/>
                          <a:cs typeface="Times New Roman"/>
                        </a:rPr>
                        <a:t>сек</a:t>
                      </a:r>
                      <a:endParaRPr lang="ru-RU" sz="27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dirty="0">
                          <a:latin typeface="Times New Roman"/>
                          <a:ea typeface="Calibri"/>
                          <a:cs typeface="Times New Roman"/>
                        </a:rPr>
                        <a:t>1 </a:t>
                      </a:r>
                      <a:r>
                        <a:rPr lang="uk-UA" sz="2700" dirty="0" err="1">
                          <a:latin typeface="Times New Roman"/>
                          <a:ea typeface="Calibri"/>
                          <a:cs typeface="Times New Roman"/>
                        </a:rPr>
                        <a:t>хв</a:t>
                      </a:r>
                      <a:r>
                        <a:rPr lang="uk-UA" sz="2700" dirty="0">
                          <a:latin typeface="Times New Roman"/>
                          <a:ea typeface="Calibri"/>
                          <a:cs typeface="Times New Roman"/>
                        </a:rPr>
                        <a:t> 39 </a:t>
                      </a:r>
                      <a:r>
                        <a:rPr lang="uk-UA" sz="2700" dirty="0" err="1">
                          <a:latin typeface="Times New Roman"/>
                          <a:ea typeface="Calibri"/>
                          <a:cs typeface="Times New Roman"/>
                        </a:rPr>
                        <a:t>сек</a:t>
                      </a:r>
                      <a:endParaRPr lang="ru-RU" sz="27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dirty="0">
                          <a:latin typeface="Times New Roman"/>
                          <a:ea typeface="Calibri"/>
                          <a:cs typeface="Times New Roman"/>
                        </a:rPr>
                        <a:t>8 </a:t>
                      </a:r>
                      <a:r>
                        <a:rPr lang="uk-UA" sz="2700" dirty="0" err="1">
                          <a:latin typeface="Times New Roman"/>
                          <a:ea typeface="Calibri"/>
                          <a:cs typeface="Times New Roman"/>
                        </a:rPr>
                        <a:t>хв</a:t>
                      </a:r>
                      <a:r>
                        <a:rPr lang="uk-UA" sz="2700" dirty="0">
                          <a:latin typeface="Times New Roman"/>
                          <a:ea typeface="Calibri"/>
                          <a:cs typeface="Times New Roman"/>
                        </a:rPr>
                        <a:t> 2 </a:t>
                      </a:r>
                      <a:r>
                        <a:rPr lang="uk-UA" sz="2700" dirty="0" err="1">
                          <a:latin typeface="Times New Roman"/>
                          <a:ea typeface="Calibri"/>
                          <a:cs typeface="Times New Roman"/>
                        </a:rPr>
                        <a:t>сек</a:t>
                      </a:r>
                      <a:endParaRPr lang="ru-RU" sz="27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700" dirty="0">
                          <a:latin typeface="Times New Roman"/>
                          <a:ea typeface="Calibri"/>
                          <a:cs typeface="Times New Roman"/>
                        </a:rPr>
                        <a:t>4 </a:t>
                      </a:r>
                      <a:r>
                        <a:rPr lang="uk-UA" sz="2700" dirty="0" err="1">
                          <a:latin typeface="Times New Roman"/>
                          <a:ea typeface="Calibri"/>
                          <a:cs typeface="Times New Roman"/>
                        </a:rPr>
                        <a:t>хв</a:t>
                      </a:r>
                      <a:r>
                        <a:rPr lang="uk-UA" sz="2700" dirty="0">
                          <a:latin typeface="Times New Roman"/>
                          <a:ea typeface="Calibri"/>
                          <a:cs typeface="Times New Roman"/>
                        </a:rPr>
                        <a:t> 47 </a:t>
                      </a:r>
                      <a:r>
                        <a:rPr lang="uk-UA" sz="2700" dirty="0" err="1">
                          <a:latin typeface="Times New Roman"/>
                          <a:ea typeface="Calibri"/>
                          <a:cs typeface="Times New Roman"/>
                        </a:rPr>
                        <a:t>сек</a:t>
                      </a:r>
                      <a:endParaRPr lang="ru-RU" sz="27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uk-UA"/>
          </a:p>
        </p:txBody>
      </p:sp>
      <p:graphicFrame>
        <p:nvGraphicFramePr>
          <p:cNvPr id="4" name="Объект 5"/>
          <p:cNvGraphicFramePr>
            <a:graphicFrameLocks/>
          </p:cNvGraphicFramePr>
          <p:nvPr>
            <p:extLst>
              <p:ext uri="{D42A27DB-BD31-4B8C-83A1-F6EECF244321}">
                <p14:modId xmlns:p14="http://schemas.microsoft.com/office/powerpoint/2010/main" val="2754325945"/>
              </p:ext>
            </p:extLst>
          </p:nvPr>
        </p:nvGraphicFramePr>
        <p:xfrm>
          <a:off x="0" y="1325563"/>
          <a:ext cx="12191999" cy="5249408"/>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0" y="0"/>
            <a:ext cx="12191999" cy="1446550"/>
          </a:xfrm>
          <a:prstGeom prst="rect">
            <a:avLst/>
          </a:prstGeom>
        </p:spPr>
        <p:txBody>
          <a:bodyPr wrap="square">
            <a:spAutoFit/>
          </a:bodyPr>
          <a:lstStyle/>
          <a:p>
            <a:pPr algn="ctr"/>
            <a:r>
              <a:rPr lang="uk-UA" sz="4400" b="1" dirty="0" smtClean="0">
                <a:solidFill>
                  <a:schemeClr val="accent5">
                    <a:lumMod val="50000"/>
                  </a:schemeClr>
                </a:solidFill>
                <a:effectLst>
                  <a:outerShdw blurRad="38100" dist="38100" dir="2700000" algn="tl">
                    <a:srgbClr val="000000">
                      <a:alpha val="43137"/>
                    </a:srgbClr>
                  </a:outerShdw>
                </a:effectLst>
              </a:rPr>
              <a:t>ЖАНРОВИЙ ІНСТРУМЕНТАРІЙ У ВИПУСКАХ «ГРОШІ» (1+1), ВІДСОТКОВЕ ВІДНОШЕННЯ</a:t>
            </a:r>
            <a:endParaRPr lang="uk-UA" sz="4400" b="1" dirty="0">
              <a:solidFill>
                <a:schemeClr val="accent5">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4311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228532" y="558760"/>
          <a:ext cx="11628689" cy="5961962"/>
        </p:xfrm>
        <a:graphic>
          <a:graphicData uri="http://schemas.openxmlformats.org/drawingml/2006/table">
            <a:tbl>
              <a:tblPr/>
              <a:tblGrid>
                <a:gridCol w="2780673">
                  <a:extLst>
                    <a:ext uri="{9D8B030D-6E8A-4147-A177-3AD203B41FA5}">
                      <a16:colId xmlns:a16="http://schemas.microsoft.com/office/drawing/2014/main" xmlns="" val="20000"/>
                    </a:ext>
                  </a:extLst>
                </a:gridCol>
                <a:gridCol w="1129758">
                  <a:extLst>
                    <a:ext uri="{9D8B030D-6E8A-4147-A177-3AD203B41FA5}">
                      <a16:colId xmlns:a16="http://schemas.microsoft.com/office/drawing/2014/main" xmlns="" val="20001"/>
                    </a:ext>
                  </a:extLst>
                </a:gridCol>
                <a:gridCol w="1168231">
                  <a:extLst>
                    <a:ext uri="{9D8B030D-6E8A-4147-A177-3AD203B41FA5}">
                      <a16:colId xmlns:a16="http://schemas.microsoft.com/office/drawing/2014/main" xmlns="" val="20002"/>
                    </a:ext>
                  </a:extLst>
                </a:gridCol>
                <a:gridCol w="1278993">
                  <a:extLst>
                    <a:ext uri="{9D8B030D-6E8A-4147-A177-3AD203B41FA5}">
                      <a16:colId xmlns:a16="http://schemas.microsoft.com/office/drawing/2014/main" xmlns="" val="20003"/>
                    </a:ext>
                  </a:extLst>
                </a:gridCol>
                <a:gridCol w="1317467">
                  <a:extLst>
                    <a:ext uri="{9D8B030D-6E8A-4147-A177-3AD203B41FA5}">
                      <a16:colId xmlns:a16="http://schemas.microsoft.com/office/drawing/2014/main" xmlns="" val="20004"/>
                    </a:ext>
                  </a:extLst>
                </a:gridCol>
                <a:gridCol w="1318633">
                  <a:extLst>
                    <a:ext uri="{9D8B030D-6E8A-4147-A177-3AD203B41FA5}">
                      <a16:colId xmlns:a16="http://schemas.microsoft.com/office/drawing/2014/main" xmlns="" val="20005"/>
                    </a:ext>
                  </a:extLst>
                </a:gridCol>
                <a:gridCol w="1317467">
                  <a:extLst>
                    <a:ext uri="{9D8B030D-6E8A-4147-A177-3AD203B41FA5}">
                      <a16:colId xmlns:a16="http://schemas.microsoft.com/office/drawing/2014/main" xmlns="" val="20006"/>
                    </a:ext>
                  </a:extLst>
                </a:gridCol>
                <a:gridCol w="1317467">
                  <a:extLst>
                    <a:ext uri="{9D8B030D-6E8A-4147-A177-3AD203B41FA5}">
                      <a16:colId xmlns:a16="http://schemas.microsoft.com/office/drawing/2014/main" xmlns="" val="20007"/>
                    </a:ext>
                  </a:extLst>
                </a:gridCol>
              </a:tblGrid>
              <a:tr h="1364656">
                <a:tc>
                  <a:txBody>
                    <a:bodyPr/>
                    <a:lstStyle/>
                    <a:p>
                      <a:pPr algn="ctr">
                        <a:lnSpc>
                          <a:spcPct val="100000"/>
                        </a:lnSpc>
                        <a:spcAft>
                          <a:spcPts val="0"/>
                        </a:spcAft>
                      </a:pPr>
                      <a:endParaRPr lang="ru-RU" sz="2100" dirty="0">
                        <a:latin typeface="Times New Roman"/>
                        <a:ea typeface="Calibri"/>
                        <a:cs typeface="Times New Roman"/>
                      </a:endParaRPr>
                    </a:p>
                    <a:p>
                      <a:pPr algn="ctr">
                        <a:lnSpc>
                          <a:spcPct val="100000"/>
                        </a:lnSpc>
                        <a:spcAft>
                          <a:spcPts val="0"/>
                        </a:spcAft>
                      </a:pPr>
                      <a:r>
                        <a:rPr lang="uk-UA" sz="2100" b="1" dirty="0">
                          <a:latin typeface="Times New Roman"/>
                          <a:ea typeface="Calibri"/>
                          <a:cs typeface="Times New Roman"/>
                        </a:rPr>
                        <a:t>Назва інструмента</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ctr">
                        <a:lnSpc>
                          <a:spcPct val="100000"/>
                        </a:lnSpc>
                        <a:spcAft>
                          <a:spcPts val="0"/>
                        </a:spcAft>
                      </a:pPr>
                      <a:r>
                        <a:rPr lang="uk-UA" sz="2100">
                          <a:latin typeface="Times New Roman"/>
                          <a:ea typeface="Calibri"/>
                          <a:cs typeface="Times New Roman"/>
                        </a:rPr>
                        <a:t>№ 11</a:t>
                      </a:r>
                      <a:endParaRPr lang="ru-RU" sz="2100">
                        <a:latin typeface="Calibri"/>
                        <a:ea typeface="Calibri"/>
                        <a:cs typeface="Times New Roman"/>
                      </a:endParaRPr>
                    </a:p>
                    <a:p>
                      <a:pPr marR="71755" algn="ctr">
                        <a:lnSpc>
                          <a:spcPct val="100000"/>
                        </a:lnSpc>
                        <a:spcAft>
                          <a:spcPts val="0"/>
                        </a:spcAft>
                      </a:pPr>
                      <a:r>
                        <a:rPr lang="uk-UA" sz="2100">
                          <a:latin typeface="Times New Roman"/>
                          <a:ea typeface="Calibri"/>
                          <a:cs typeface="Times New Roman"/>
                        </a:rPr>
                        <a:t>(01.04.19)</a:t>
                      </a:r>
                      <a:endParaRPr lang="ru-RU" sz="2100">
                        <a:latin typeface="Calibri"/>
                        <a:ea typeface="Calibri"/>
                        <a:cs typeface="Times New Roman"/>
                      </a:endParaRPr>
                    </a:p>
                  </a:txBody>
                  <a:tcPr marL="68303" marR="68303"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ctr">
                        <a:lnSpc>
                          <a:spcPct val="100000"/>
                        </a:lnSpc>
                        <a:spcAft>
                          <a:spcPts val="0"/>
                        </a:spcAft>
                      </a:pPr>
                      <a:r>
                        <a:rPr lang="uk-UA" sz="2100">
                          <a:latin typeface="Times New Roman"/>
                          <a:ea typeface="Calibri"/>
                          <a:cs typeface="Times New Roman"/>
                        </a:rPr>
                        <a:t>№ 14</a:t>
                      </a:r>
                      <a:r>
                        <a:rPr lang="uk-UA" sz="2100" b="1">
                          <a:latin typeface="Times New Roman"/>
                          <a:ea typeface="Calibri"/>
                          <a:cs typeface="Times New Roman"/>
                        </a:rPr>
                        <a:t>*</a:t>
                      </a:r>
                      <a:endParaRPr lang="ru-RU" sz="2100">
                        <a:latin typeface="Calibri"/>
                        <a:ea typeface="Calibri"/>
                        <a:cs typeface="Times New Roman"/>
                      </a:endParaRPr>
                    </a:p>
                    <a:p>
                      <a:pPr marR="71755" algn="ctr">
                        <a:lnSpc>
                          <a:spcPct val="100000"/>
                        </a:lnSpc>
                        <a:spcAft>
                          <a:spcPts val="1000"/>
                        </a:spcAft>
                      </a:pPr>
                      <a:r>
                        <a:rPr lang="uk-UA" sz="2100">
                          <a:latin typeface="Times New Roman"/>
                          <a:ea typeface="Calibri"/>
                          <a:cs typeface="Times New Roman"/>
                        </a:rPr>
                        <a:t>(22.04.19)</a:t>
                      </a:r>
                      <a:endParaRPr lang="ru-RU" sz="2100">
                        <a:latin typeface="Calibri"/>
                        <a:ea typeface="Calibri"/>
                        <a:cs typeface="Times New Roman"/>
                      </a:endParaRPr>
                    </a:p>
                  </a:txBody>
                  <a:tcPr marL="68303" marR="68303"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ctr">
                        <a:lnSpc>
                          <a:spcPct val="100000"/>
                        </a:lnSpc>
                        <a:spcAft>
                          <a:spcPts val="0"/>
                        </a:spcAft>
                      </a:pPr>
                      <a:r>
                        <a:rPr lang="uk-UA" sz="2100">
                          <a:latin typeface="Times New Roman"/>
                          <a:ea typeface="Calibri"/>
                          <a:cs typeface="Times New Roman"/>
                        </a:rPr>
                        <a:t>№ 15</a:t>
                      </a:r>
                      <a:r>
                        <a:rPr lang="uk-UA" sz="2100" b="1">
                          <a:latin typeface="Times New Roman"/>
                          <a:ea typeface="Calibri"/>
                          <a:cs typeface="Times New Roman"/>
                        </a:rPr>
                        <a:t>**</a:t>
                      </a:r>
                      <a:endParaRPr lang="ru-RU" sz="2100">
                        <a:latin typeface="Calibri"/>
                        <a:ea typeface="Calibri"/>
                        <a:cs typeface="Times New Roman"/>
                      </a:endParaRPr>
                    </a:p>
                    <a:p>
                      <a:pPr marR="71755" algn="ctr">
                        <a:lnSpc>
                          <a:spcPct val="100000"/>
                        </a:lnSpc>
                        <a:spcAft>
                          <a:spcPts val="0"/>
                        </a:spcAft>
                      </a:pPr>
                      <a:r>
                        <a:rPr lang="uk-UA" sz="2100">
                          <a:latin typeface="Times New Roman"/>
                          <a:ea typeface="Calibri"/>
                          <a:cs typeface="Times New Roman"/>
                        </a:rPr>
                        <a:t>(13.05.19)</a:t>
                      </a:r>
                      <a:endParaRPr lang="ru-RU" sz="2100">
                        <a:latin typeface="Calibri"/>
                        <a:ea typeface="Calibri"/>
                        <a:cs typeface="Times New Roman"/>
                      </a:endParaRPr>
                    </a:p>
                  </a:txBody>
                  <a:tcPr marL="68303" marR="68303"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ctr">
                        <a:lnSpc>
                          <a:spcPct val="100000"/>
                        </a:lnSpc>
                        <a:spcAft>
                          <a:spcPts val="0"/>
                        </a:spcAft>
                      </a:pPr>
                      <a:r>
                        <a:rPr lang="uk-UA" sz="2100">
                          <a:latin typeface="Times New Roman"/>
                          <a:ea typeface="Calibri"/>
                          <a:cs typeface="Times New Roman"/>
                        </a:rPr>
                        <a:t>№17</a:t>
                      </a:r>
                      <a:r>
                        <a:rPr lang="uk-UA" sz="2100" b="1">
                          <a:latin typeface="Times New Roman"/>
                          <a:ea typeface="Calibri"/>
                          <a:cs typeface="Times New Roman"/>
                        </a:rPr>
                        <a:t>***</a:t>
                      </a:r>
                      <a:r>
                        <a:rPr lang="uk-UA" sz="2100">
                          <a:latin typeface="Times New Roman"/>
                          <a:ea typeface="Calibri"/>
                          <a:cs typeface="Times New Roman"/>
                        </a:rPr>
                        <a:t> (27.05.19)</a:t>
                      </a:r>
                      <a:endParaRPr lang="ru-RU" sz="2100">
                        <a:latin typeface="Calibri"/>
                        <a:ea typeface="Calibri"/>
                        <a:cs typeface="Times New Roman"/>
                      </a:endParaRPr>
                    </a:p>
                  </a:txBody>
                  <a:tcPr marL="68303" marR="68303"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ctr">
                        <a:lnSpc>
                          <a:spcPct val="100000"/>
                        </a:lnSpc>
                        <a:spcAft>
                          <a:spcPts val="0"/>
                        </a:spcAft>
                      </a:pPr>
                      <a:r>
                        <a:rPr lang="uk-UA" sz="2100">
                          <a:latin typeface="Times New Roman"/>
                          <a:ea typeface="Calibri"/>
                          <a:cs typeface="Times New Roman"/>
                        </a:rPr>
                        <a:t>№18 (03.06.19)</a:t>
                      </a:r>
                      <a:endParaRPr lang="ru-RU" sz="2100">
                        <a:latin typeface="Calibri"/>
                        <a:ea typeface="Calibri"/>
                        <a:cs typeface="Times New Roman"/>
                      </a:endParaRPr>
                    </a:p>
                  </a:txBody>
                  <a:tcPr marL="68303" marR="68303"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ctr">
                        <a:lnSpc>
                          <a:spcPct val="100000"/>
                        </a:lnSpc>
                        <a:spcAft>
                          <a:spcPts val="0"/>
                        </a:spcAft>
                      </a:pPr>
                      <a:r>
                        <a:rPr lang="uk-UA" sz="2100">
                          <a:latin typeface="Times New Roman"/>
                          <a:ea typeface="Calibri"/>
                          <a:cs typeface="Times New Roman"/>
                        </a:rPr>
                        <a:t>№21</a:t>
                      </a:r>
                      <a:endParaRPr lang="ru-RU" sz="2100">
                        <a:latin typeface="Calibri"/>
                        <a:ea typeface="Calibri"/>
                        <a:cs typeface="Times New Roman"/>
                      </a:endParaRPr>
                    </a:p>
                    <a:p>
                      <a:pPr marR="71755" algn="ctr">
                        <a:lnSpc>
                          <a:spcPct val="100000"/>
                        </a:lnSpc>
                        <a:spcAft>
                          <a:spcPts val="0"/>
                        </a:spcAft>
                      </a:pPr>
                      <a:r>
                        <a:rPr lang="uk-UA" sz="2100">
                          <a:latin typeface="Times New Roman"/>
                          <a:ea typeface="Calibri"/>
                          <a:cs typeface="Times New Roman"/>
                        </a:rPr>
                        <a:t>(30.06.19)</a:t>
                      </a:r>
                      <a:endParaRPr lang="ru-RU" sz="2100">
                        <a:latin typeface="Calibri"/>
                        <a:ea typeface="Calibri"/>
                        <a:cs typeface="Times New Roman"/>
                      </a:endParaRPr>
                    </a:p>
                  </a:txBody>
                  <a:tcPr marL="68303" marR="68303"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1755" algn="ctr">
                        <a:lnSpc>
                          <a:spcPct val="100000"/>
                        </a:lnSpc>
                        <a:spcAft>
                          <a:spcPts val="0"/>
                        </a:spcAft>
                      </a:pPr>
                      <a:r>
                        <a:rPr lang="uk-UA" sz="2100">
                          <a:latin typeface="Times New Roman"/>
                          <a:ea typeface="Calibri"/>
                          <a:cs typeface="Times New Roman"/>
                        </a:rPr>
                        <a:t>№22</a:t>
                      </a:r>
                      <a:endParaRPr lang="ru-RU" sz="2100">
                        <a:latin typeface="Calibri"/>
                        <a:ea typeface="Calibri"/>
                        <a:cs typeface="Times New Roman"/>
                      </a:endParaRPr>
                    </a:p>
                    <a:p>
                      <a:pPr marR="71755" algn="ctr">
                        <a:lnSpc>
                          <a:spcPct val="100000"/>
                        </a:lnSpc>
                        <a:spcAft>
                          <a:spcPts val="0"/>
                        </a:spcAft>
                      </a:pPr>
                      <a:r>
                        <a:rPr lang="uk-UA" sz="2100">
                          <a:latin typeface="Times New Roman"/>
                          <a:ea typeface="Calibri"/>
                          <a:cs typeface="Times New Roman"/>
                        </a:rPr>
                        <a:t>(07.07.19)</a:t>
                      </a:r>
                      <a:endParaRPr lang="ru-RU" sz="2100">
                        <a:latin typeface="Calibri"/>
                        <a:ea typeface="Calibri"/>
                        <a:cs typeface="Times New Roman"/>
                      </a:endParaRPr>
                    </a:p>
                  </a:txBody>
                  <a:tcPr marL="68303" marR="68303"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56758">
                <a:tc>
                  <a:txBody>
                    <a:bodyPr/>
                    <a:lstStyle/>
                    <a:p>
                      <a:pPr algn="ctr">
                        <a:lnSpc>
                          <a:spcPct val="100000"/>
                        </a:lnSpc>
                        <a:spcAft>
                          <a:spcPts val="0"/>
                        </a:spcAft>
                      </a:pPr>
                      <a:r>
                        <a:rPr lang="uk-UA" sz="2100" dirty="0">
                          <a:latin typeface="Times New Roman"/>
                          <a:ea typeface="Calibri"/>
                          <a:cs typeface="Times New Roman"/>
                        </a:rPr>
                        <a:t>Генеральне інтерв’ю</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13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31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17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36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6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39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11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51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10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35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7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20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12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16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656758">
                <a:tc>
                  <a:txBody>
                    <a:bodyPr/>
                    <a:lstStyle/>
                    <a:p>
                      <a:pPr algn="ctr">
                        <a:lnSpc>
                          <a:spcPct val="100000"/>
                        </a:lnSpc>
                        <a:spcAft>
                          <a:spcPts val="0"/>
                        </a:spcAft>
                      </a:pPr>
                      <a:r>
                        <a:rPr lang="uk-UA" sz="2100" dirty="0">
                          <a:latin typeface="Times New Roman"/>
                          <a:ea typeface="Calibri"/>
                          <a:cs typeface="Times New Roman"/>
                        </a:rPr>
                        <a:t>Експеримент</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2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26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56758">
                <a:tc>
                  <a:txBody>
                    <a:bodyPr/>
                    <a:lstStyle/>
                    <a:p>
                      <a:pPr algn="ctr">
                        <a:lnSpc>
                          <a:spcPct val="100000"/>
                        </a:lnSpc>
                        <a:spcAft>
                          <a:spcPts val="0"/>
                        </a:spcAft>
                      </a:pPr>
                      <a:r>
                        <a:rPr lang="uk-UA" sz="2100">
                          <a:latin typeface="Times New Roman"/>
                          <a:ea typeface="Calibri"/>
                          <a:cs typeface="Times New Roman"/>
                        </a:rPr>
                        <a:t>Провокація</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3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45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1 хв 44 сек</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656758">
                <a:tc>
                  <a:txBody>
                    <a:bodyPr/>
                    <a:lstStyle/>
                    <a:p>
                      <a:pPr algn="ctr">
                        <a:lnSpc>
                          <a:spcPct val="100000"/>
                        </a:lnSpc>
                        <a:spcAft>
                          <a:spcPts val="0"/>
                        </a:spcAft>
                      </a:pPr>
                      <a:r>
                        <a:rPr lang="uk-UA" sz="2100">
                          <a:latin typeface="Times New Roman"/>
                          <a:ea typeface="Calibri"/>
                          <a:cs typeface="Times New Roman"/>
                        </a:rPr>
                        <a:t>Спостереження</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uk-UA" sz="2100" dirty="0">
                          <a:latin typeface="Times New Roman"/>
                          <a:ea typeface="Calibri"/>
                          <a:cs typeface="Times New Roman"/>
                        </a:rPr>
                        <a:t>–</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1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56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56758">
                <a:tc>
                  <a:txBody>
                    <a:bodyPr/>
                    <a:lstStyle/>
                    <a:p>
                      <a:pPr algn="ctr">
                        <a:lnSpc>
                          <a:spcPct val="100000"/>
                        </a:lnSpc>
                        <a:spcAft>
                          <a:spcPts val="0"/>
                        </a:spcAft>
                      </a:pPr>
                      <a:r>
                        <a:rPr lang="uk-UA" sz="2100">
                          <a:latin typeface="Times New Roman"/>
                          <a:ea typeface="Calibri"/>
                          <a:cs typeface="Times New Roman"/>
                        </a:rPr>
                        <a:t>Застосування нових медіа</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1 хв</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52 сек</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1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43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32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25 сек</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1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39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57 сек</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656758">
                <a:tc>
                  <a:txBody>
                    <a:bodyPr/>
                    <a:lstStyle/>
                    <a:p>
                      <a:pPr algn="ctr">
                        <a:lnSpc>
                          <a:spcPct val="100000"/>
                        </a:lnSpc>
                        <a:spcAft>
                          <a:spcPts val="0"/>
                        </a:spcAft>
                      </a:pPr>
                      <a:r>
                        <a:rPr lang="uk-UA" sz="2100">
                          <a:latin typeface="Times New Roman"/>
                          <a:ea typeface="Calibri"/>
                          <a:cs typeface="Times New Roman"/>
                        </a:rPr>
                        <a:t>Мультимедійні інструменти</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5 хв 4 сек</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2100">
                          <a:latin typeface="Times New Roman"/>
                          <a:ea typeface="Calibri"/>
                          <a:cs typeface="Times New Roman"/>
                        </a:rPr>
                        <a:t>29 хв</a:t>
                      </a:r>
                      <a:endParaRPr lang="ru-RU" sz="2100">
                        <a:latin typeface="Calibri"/>
                        <a:ea typeface="Calibri"/>
                        <a:cs typeface="Times New Roman"/>
                      </a:endParaRPr>
                    </a:p>
                    <a:p>
                      <a:pPr algn="ctr">
                        <a:lnSpc>
                          <a:spcPct val="100000"/>
                        </a:lnSpc>
                        <a:spcAft>
                          <a:spcPts val="0"/>
                        </a:spcAft>
                      </a:pPr>
                      <a:r>
                        <a:rPr lang="ru-RU" sz="2100">
                          <a:latin typeface="Times New Roman"/>
                          <a:ea typeface="Calibri"/>
                          <a:cs typeface="Times New Roman"/>
                        </a:rPr>
                        <a:t>54 сек</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1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58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2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25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3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17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2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28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4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23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656758">
                <a:tc>
                  <a:txBody>
                    <a:bodyPr/>
                    <a:lstStyle/>
                    <a:p>
                      <a:pPr algn="ctr">
                        <a:lnSpc>
                          <a:spcPct val="100000"/>
                        </a:lnSpc>
                        <a:spcAft>
                          <a:spcPts val="0"/>
                        </a:spcAft>
                      </a:pPr>
                      <a:r>
                        <a:rPr lang="uk-UA" sz="2100">
                          <a:latin typeface="Times New Roman"/>
                          <a:ea typeface="Calibri"/>
                          <a:cs typeface="Times New Roman"/>
                        </a:rPr>
                        <a:t>Інструменти візуалізації</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1 хв 19 сек</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56  сек</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52 сек</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a:latin typeface="Times New Roman"/>
                          <a:ea typeface="Calibri"/>
                          <a:cs typeface="Times New Roman"/>
                        </a:rPr>
                        <a:t>–</a:t>
                      </a:r>
                      <a:endParaRPr lang="ru-RU" sz="210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1 </a:t>
                      </a:r>
                      <a:r>
                        <a:rPr lang="uk-UA" sz="2100" dirty="0" err="1" smtClean="0">
                          <a:latin typeface="Times New Roman"/>
                          <a:ea typeface="Calibri"/>
                          <a:cs typeface="Times New Roman"/>
                        </a:rPr>
                        <a:t>хв</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 </a:t>
                      </a:r>
                      <a:r>
                        <a:rPr lang="uk-UA" sz="2100" dirty="0">
                          <a:latin typeface="Times New Roman"/>
                          <a:ea typeface="Calibri"/>
                          <a:cs typeface="Times New Roman"/>
                        </a:rPr>
                        <a:t>34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58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100" dirty="0">
                          <a:latin typeface="Times New Roman"/>
                          <a:ea typeface="Calibri"/>
                          <a:cs typeface="Times New Roman"/>
                        </a:rPr>
                        <a:t>1 </a:t>
                      </a:r>
                      <a:r>
                        <a:rPr lang="uk-UA" sz="2100" dirty="0" err="1">
                          <a:latin typeface="Times New Roman"/>
                          <a:ea typeface="Calibri"/>
                          <a:cs typeface="Times New Roman"/>
                        </a:rPr>
                        <a:t>хв</a:t>
                      </a:r>
                      <a:r>
                        <a:rPr lang="uk-UA" sz="2100" dirty="0">
                          <a:latin typeface="Times New Roman"/>
                          <a:ea typeface="Calibri"/>
                          <a:cs typeface="Times New Roman"/>
                        </a:rPr>
                        <a:t> </a:t>
                      </a:r>
                      <a:endParaRPr lang="uk-UA" sz="2100" dirty="0" smtClean="0">
                        <a:latin typeface="Times New Roman"/>
                        <a:ea typeface="Calibri"/>
                        <a:cs typeface="Times New Roman"/>
                      </a:endParaRPr>
                    </a:p>
                    <a:p>
                      <a:pPr algn="ctr">
                        <a:lnSpc>
                          <a:spcPct val="100000"/>
                        </a:lnSpc>
                        <a:spcAft>
                          <a:spcPts val="0"/>
                        </a:spcAft>
                      </a:pPr>
                      <a:r>
                        <a:rPr lang="uk-UA" sz="2100" dirty="0" smtClean="0">
                          <a:latin typeface="Times New Roman"/>
                          <a:ea typeface="Calibri"/>
                          <a:cs typeface="Times New Roman"/>
                        </a:rPr>
                        <a:t>17 </a:t>
                      </a:r>
                      <a:r>
                        <a:rPr lang="uk-UA" sz="2100" dirty="0" err="1">
                          <a:latin typeface="Times New Roman"/>
                          <a:ea typeface="Calibri"/>
                          <a:cs typeface="Times New Roman"/>
                        </a:rPr>
                        <a:t>сек</a:t>
                      </a:r>
                      <a:endParaRPr lang="ru-RU" sz="2100" dirty="0">
                        <a:latin typeface="Calibri"/>
                        <a:ea typeface="Calibri"/>
                        <a:cs typeface="Times New Roman"/>
                      </a:endParaRPr>
                    </a:p>
                  </a:txBody>
                  <a:tcPr marL="68303" marR="68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33793"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Прямоугольник 6"/>
          <p:cNvSpPr/>
          <p:nvPr/>
        </p:nvSpPr>
        <p:spPr>
          <a:xfrm>
            <a:off x="1736919" y="0"/>
            <a:ext cx="9071714" cy="523220"/>
          </a:xfrm>
          <a:prstGeom prst="rect">
            <a:avLst/>
          </a:prstGeom>
        </p:spPr>
        <p:txBody>
          <a:bodyPr wrap="none">
            <a:spAutoFit/>
          </a:bodyPr>
          <a:lstStyle/>
          <a:p>
            <a:r>
              <a:rPr lang="uk-UA" sz="2800" b="1" dirty="0" smtClean="0">
                <a:solidFill>
                  <a:srgbClr val="E7E6E6">
                    <a:lumMod val="25000"/>
                  </a:srgbClr>
                </a:solidFill>
                <a:latin typeface="Calibri Light"/>
              </a:rPr>
              <a:t>Моніторинг квітня-липня 2019 року (програма </a:t>
            </a:r>
            <a:r>
              <a:rPr lang="uk-UA" sz="2800" b="1" dirty="0" err="1" smtClean="0">
                <a:solidFill>
                  <a:srgbClr val="E7E6E6">
                    <a:lumMod val="25000"/>
                  </a:srgbClr>
                </a:solidFill>
                <a:latin typeface="Calibri Light"/>
              </a:rPr>
              <a:t>“Гроші”</a:t>
            </a:r>
            <a:r>
              <a:rPr lang="uk-UA" sz="2800" b="1" dirty="0" smtClean="0">
                <a:solidFill>
                  <a:srgbClr val="E7E6E6">
                    <a:lumMod val="25000"/>
                  </a:srgbClr>
                </a:solidFill>
                <a:latin typeface="Calibri Light"/>
              </a:rPr>
              <a:t> (1+1)</a:t>
            </a:r>
            <a:endParaRPr lang="ru-RU"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1723521"/>
            <a:ext cx="12192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*Хоча у технології оцінки прописано, що матеріали обираються за перший і останній тиждень, завважимо, що найбільш пізнім матеріалом квітня програми </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Гроші</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став випуск за 22.04.2019, який і ввійшов до моніторингу.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**Хоча у технології оцінки прописано, що матеріали обираються за перший і останній тиждень, завважимо, що найбільш раннім матеріалом травню програми </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Гроші</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став випуск за 13.05.2019, який і ввійшов до моніторингу.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***Звертаємо увагу, що у випуску був представлений інформаційно-роз</a:t>
            </a:r>
            <a:r>
              <a:rPr kumimoji="0" lang="uk-UA"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яснювальний матеріал тривалістю 5 хвилин 40 секунд (з 20:23 по 26:03) стосовно особливостей парламентських виборів, який не було включено до моніторингу через жанрову приналежність.</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Прямоугольник 2"/>
          <p:cNvSpPr/>
          <p:nvPr/>
        </p:nvSpPr>
        <p:spPr>
          <a:xfrm>
            <a:off x="4778867" y="381213"/>
            <a:ext cx="2723823" cy="830997"/>
          </a:xfrm>
          <a:prstGeom prst="rect">
            <a:avLst/>
          </a:prstGeom>
        </p:spPr>
        <p:txBody>
          <a:bodyPr wrap="none">
            <a:spAutoFit/>
          </a:bodyPr>
          <a:lstStyle/>
          <a:p>
            <a:pPr algn="ctr"/>
            <a:r>
              <a:rPr lang="uk-UA" sz="4800" b="1" dirty="0" smtClean="0">
                <a:solidFill>
                  <a:srgbClr val="E7E6E6">
                    <a:lumMod val="25000"/>
                  </a:srgbClr>
                </a:solidFill>
              </a:rPr>
              <a:t>Примітки</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21027" y="761166"/>
          <a:ext cx="11726135" cy="5785198"/>
        </p:xfrm>
        <a:graphic>
          <a:graphicData uri="http://schemas.openxmlformats.org/drawingml/2006/table">
            <a:tbl>
              <a:tblPr/>
              <a:tblGrid>
                <a:gridCol w="2881937">
                  <a:extLst>
                    <a:ext uri="{9D8B030D-6E8A-4147-A177-3AD203B41FA5}">
                      <a16:colId xmlns:a16="http://schemas.microsoft.com/office/drawing/2014/main" xmlns="" val="20000"/>
                    </a:ext>
                  </a:extLst>
                </a:gridCol>
                <a:gridCol w="1154243">
                  <a:extLst>
                    <a:ext uri="{9D8B030D-6E8A-4147-A177-3AD203B41FA5}">
                      <a16:colId xmlns:a16="http://schemas.microsoft.com/office/drawing/2014/main" xmlns="" val="20001"/>
                    </a:ext>
                  </a:extLst>
                </a:gridCol>
                <a:gridCol w="1109272">
                  <a:extLst>
                    <a:ext uri="{9D8B030D-6E8A-4147-A177-3AD203B41FA5}">
                      <a16:colId xmlns:a16="http://schemas.microsoft.com/office/drawing/2014/main" xmlns="" val="20002"/>
                    </a:ext>
                  </a:extLst>
                </a:gridCol>
                <a:gridCol w="1229193">
                  <a:extLst>
                    <a:ext uri="{9D8B030D-6E8A-4147-A177-3AD203B41FA5}">
                      <a16:colId xmlns:a16="http://schemas.microsoft.com/office/drawing/2014/main" xmlns="" val="20003"/>
                    </a:ext>
                  </a:extLst>
                </a:gridCol>
                <a:gridCol w="1109272">
                  <a:extLst>
                    <a:ext uri="{9D8B030D-6E8A-4147-A177-3AD203B41FA5}">
                      <a16:colId xmlns:a16="http://schemas.microsoft.com/office/drawing/2014/main" xmlns="" val="20004"/>
                    </a:ext>
                  </a:extLst>
                </a:gridCol>
                <a:gridCol w="1109272">
                  <a:extLst>
                    <a:ext uri="{9D8B030D-6E8A-4147-A177-3AD203B41FA5}">
                      <a16:colId xmlns:a16="http://schemas.microsoft.com/office/drawing/2014/main" xmlns="" val="20005"/>
                    </a:ext>
                  </a:extLst>
                </a:gridCol>
                <a:gridCol w="1004341">
                  <a:extLst>
                    <a:ext uri="{9D8B030D-6E8A-4147-A177-3AD203B41FA5}">
                      <a16:colId xmlns:a16="http://schemas.microsoft.com/office/drawing/2014/main" xmlns="" val="20006"/>
                    </a:ext>
                  </a:extLst>
                </a:gridCol>
                <a:gridCol w="1019332">
                  <a:extLst>
                    <a:ext uri="{9D8B030D-6E8A-4147-A177-3AD203B41FA5}">
                      <a16:colId xmlns:a16="http://schemas.microsoft.com/office/drawing/2014/main" xmlns="" val="20007"/>
                    </a:ext>
                  </a:extLst>
                </a:gridCol>
                <a:gridCol w="1109273">
                  <a:extLst>
                    <a:ext uri="{9D8B030D-6E8A-4147-A177-3AD203B41FA5}">
                      <a16:colId xmlns:a16="http://schemas.microsoft.com/office/drawing/2014/main" xmlns="" val="20008"/>
                    </a:ext>
                  </a:extLst>
                </a:gridCol>
              </a:tblGrid>
              <a:tr h="1907083">
                <a:tc>
                  <a:txBody>
                    <a:bodyPr/>
                    <a:lstStyle/>
                    <a:p>
                      <a:pPr algn="ctr">
                        <a:lnSpc>
                          <a:spcPct val="100000"/>
                        </a:lnSpc>
                        <a:spcAft>
                          <a:spcPts val="0"/>
                        </a:spcAft>
                      </a:pPr>
                      <a:endParaRPr lang="uk-UA" sz="2400" dirty="0">
                        <a:latin typeface="Times New Roman"/>
                        <a:ea typeface="Calibri"/>
                        <a:cs typeface="Times New Roman"/>
                      </a:endParaRPr>
                    </a:p>
                    <a:p>
                      <a:pPr algn="ctr">
                        <a:lnSpc>
                          <a:spcPct val="100000"/>
                        </a:lnSpc>
                        <a:spcAft>
                          <a:spcPts val="0"/>
                        </a:spcAft>
                      </a:pPr>
                      <a:r>
                        <a:rPr lang="uk-UA" sz="2400" dirty="0">
                          <a:latin typeface="Times New Roman"/>
                          <a:ea typeface="Calibri"/>
                          <a:cs typeface="Times New Roman"/>
                        </a:rPr>
                        <a:t>Назва запозиченого інструмента</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00000"/>
                        </a:lnSpc>
                        <a:spcAft>
                          <a:spcPts val="0"/>
                        </a:spcAft>
                      </a:pPr>
                      <a:r>
                        <a:rPr lang="uk-UA" sz="2300">
                          <a:latin typeface="Times New Roman"/>
                          <a:ea typeface="Calibri"/>
                          <a:cs typeface="Times New Roman"/>
                        </a:rPr>
                        <a:t>№ 11</a:t>
                      </a:r>
                      <a:endParaRPr lang="ru-RU" sz="2300">
                        <a:latin typeface="Calibri"/>
                        <a:ea typeface="Calibri"/>
                        <a:cs typeface="Times New Roman"/>
                      </a:endParaRPr>
                    </a:p>
                    <a:p>
                      <a:pPr marL="71755" marR="71755" algn="ctr">
                        <a:lnSpc>
                          <a:spcPct val="100000"/>
                        </a:lnSpc>
                        <a:spcAft>
                          <a:spcPts val="0"/>
                        </a:spcAft>
                      </a:pPr>
                      <a:r>
                        <a:rPr lang="uk-UA" sz="2300">
                          <a:latin typeface="Times New Roman"/>
                          <a:ea typeface="Calibri"/>
                          <a:cs typeface="Times New Roman"/>
                        </a:rPr>
                        <a:t>(від 01.04.2019)</a:t>
                      </a:r>
                      <a:endParaRPr lang="ru-RU" sz="2300">
                        <a:latin typeface="Calibri"/>
                        <a:ea typeface="Calibri"/>
                        <a:cs typeface="Times New Roman"/>
                      </a:endParaRP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00000"/>
                        </a:lnSpc>
                        <a:spcAft>
                          <a:spcPts val="0"/>
                        </a:spcAft>
                      </a:pPr>
                      <a:r>
                        <a:rPr lang="uk-UA" sz="2300">
                          <a:latin typeface="Times New Roman"/>
                          <a:ea typeface="Calibri"/>
                          <a:cs typeface="Times New Roman"/>
                        </a:rPr>
                        <a:t>№ 14</a:t>
                      </a:r>
                      <a:endParaRPr lang="ru-RU" sz="2300">
                        <a:latin typeface="Calibri"/>
                        <a:ea typeface="Calibri"/>
                        <a:cs typeface="Times New Roman"/>
                      </a:endParaRPr>
                    </a:p>
                    <a:p>
                      <a:pPr marL="71755" marR="71755" algn="ctr">
                        <a:lnSpc>
                          <a:spcPct val="100000"/>
                        </a:lnSpc>
                        <a:spcAft>
                          <a:spcPts val="1000"/>
                        </a:spcAft>
                      </a:pPr>
                      <a:r>
                        <a:rPr lang="uk-UA" sz="2300">
                          <a:latin typeface="Times New Roman"/>
                          <a:ea typeface="Calibri"/>
                          <a:cs typeface="Times New Roman"/>
                        </a:rPr>
                        <a:t>(від 22.04.2019)</a:t>
                      </a:r>
                      <a:endParaRPr lang="ru-RU" sz="2300">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00000"/>
                        </a:lnSpc>
                        <a:spcAft>
                          <a:spcPts val="0"/>
                        </a:spcAft>
                      </a:pPr>
                      <a:r>
                        <a:rPr lang="uk-UA" sz="2300" dirty="0">
                          <a:latin typeface="Times New Roman"/>
                          <a:ea typeface="Calibri"/>
                          <a:cs typeface="SimSun"/>
                        </a:rPr>
                        <a:t>№ 15</a:t>
                      </a:r>
                      <a:endParaRPr lang="ru-RU" sz="2300" dirty="0">
                        <a:latin typeface="Calibri"/>
                        <a:ea typeface="Calibri"/>
                        <a:cs typeface="Times New Roman"/>
                      </a:endParaRPr>
                    </a:p>
                    <a:p>
                      <a:pPr marL="71755" marR="71755" algn="ctr">
                        <a:lnSpc>
                          <a:spcPct val="100000"/>
                        </a:lnSpc>
                        <a:spcAft>
                          <a:spcPts val="0"/>
                        </a:spcAft>
                      </a:pPr>
                      <a:r>
                        <a:rPr lang="uk-UA" sz="2300" dirty="0">
                          <a:latin typeface="Times New Roman"/>
                          <a:ea typeface="Calibri"/>
                          <a:cs typeface="SimSun"/>
                        </a:rPr>
                        <a:t> (від 13.05.2019)</a:t>
                      </a:r>
                      <a:endParaRPr lang="ru-RU" sz="2300" dirty="0">
                        <a:latin typeface="Calibri"/>
                        <a:ea typeface="Calibri"/>
                        <a:cs typeface="Times New Roman"/>
                      </a:endParaRPr>
                    </a:p>
                  </a:txBody>
                  <a:tcPr marL="68580" marR="68580"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00000"/>
                        </a:lnSpc>
                        <a:spcAft>
                          <a:spcPts val="0"/>
                        </a:spcAft>
                      </a:pPr>
                      <a:r>
                        <a:rPr lang="uk-UA" sz="2300" dirty="0" smtClean="0">
                          <a:latin typeface="Times New Roman"/>
                          <a:ea typeface="Calibri"/>
                          <a:cs typeface="Times New Roman"/>
                        </a:rPr>
                        <a:t>№17</a:t>
                      </a:r>
                      <a:endParaRPr lang="ru-RU" sz="2300" dirty="0">
                        <a:latin typeface="Calibri"/>
                        <a:ea typeface="Calibri"/>
                        <a:cs typeface="Times New Roman"/>
                      </a:endParaRPr>
                    </a:p>
                    <a:p>
                      <a:pPr marL="71755" marR="71755" algn="ctr">
                        <a:lnSpc>
                          <a:spcPct val="100000"/>
                        </a:lnSpc>
                        <a:spcAft>
                          <a:spcPts val="0"/>
                        </a:spcAft>
                      </a:pPr>
                      <a:r>
                        <a:rPr lang="uk-UA" sz="2300" dirty="0">
                          <a:latin typeface="Times New Roman"/>
                          <a:ea typeface="Calibri"/>
                          <a:cs typeface="Times New Roman"/>
                        </a:rPr>
                        <a:t> (від 27.05.2019)</a:t>
                      </a:r>
                      <a:endParaRPr lang="ru-RU" sz="2300" dirty="0">
                        <a:latin typeface="Calibri"/>
                        <a:ea typeface="Calibri"/>
                        <a:cs typeface="Times New Roman"/>
                      </a:endParaRP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00000"/>
                        </a:lnSpc>
                        <a:spcAft>
                          <a:spcPts val="0"/>
                        </a:spcAft>
                      </a:pPr>
                      <a:r>
                        <a:rPr lang="uk-UA" sz="2300" dirty="0" smtClean="0">
                          <a:latin typeface="Times New Roman"/>
                          <a:ea typeface="Calibri"/>
                          <a:cs typeface="Times New Roman"/>
                        </a:rPr>
                        <a:t>№18 </a:t>
                      </a:r>
                      <a:endParaRPr lang="ru-RU" sz="2300" dirty="0">
                        <a:latin typeface="Calibri"/>
                        <a:ea typeface="Calibri"/>
                        <a:cs typeface="Times New Roman"/>
                      </a:endParaRPr>
                    </a:p>
                    <a:p>
                      <a:pPr marL="71755" marR="71755" algn="ctr">
                        <a:lnSpc>
                          <a:spcPct val="100000"/>
                        </a:lnSpc>
                        <a:spcAft>
                          <a:spcPts val="0"/>
                        </a:spcAft>
                      </a:pPr>
                      <a:r>
                        <a:rPr lang="uk-UA" sz="2300" dirty="0">
                          <a:latin typeface="Times New Roman"/>
                          <a:ea typeface="Calibri"/>
                          <a:cs typeface="Times New Roman"/>
                        </a:rPr>
                        <a:t>(від 03.06.19)</a:t>
                      </a:r>
                      <a:endParaRPr lang="ru-RU" sz="2300" dirty="0">
                        <a:latin typeface="Calibri"/>
                        <a:ea typeface="Calibri"/>
                        <a:cs typeface="Times New Roman"/>
                      </a:endParaRP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00000"/>
                        </a:lnSpc>
                        <a:spcAft>
                          <a:spcPts val="0"/>
                        </a:spcAft>
                      </a:pPr>
                      <a:r>
                        <a:rPr lang="uk-UA" sz="2300" dirty="0">
                          <a:latin typeface="Times New Roman"/>
                          <a:ea typeface="Calibri"/>
                          <a:cs typeface="Times New Roman"/>
                        </a:rPr>
                        <a:t>№</a:t>
                      </a:r>
                      <a:r>
                        <a:rPr lang="uk-UA" sz="2300" dirty="0" smtClean="0">
                          <a:latin typeface="Times New Roman"/>
                          <a:ea typeface="Calibri"/>
                          <a:cs typeface="Times New Roman"/>
                        </a:rPr>
                        <a:t>21 </a:t>
                      </a:r>
                      <a:endParaRPr lang="ru-RU" sz="2300" dirty="0">
                        <a:latin typeface="Calibri"/>
                        <a:ea typeface="Calibri"/>
                        <a:cs typeface="Times New Roman"/>
                      </a:endParaRPr>
                    </a:p>
                    <a:p>
                      <a:pPr marL="71755" marR="71755" algn="ctr">
                        <a:lnSpc>
                          <a:spcPct val="100000"/>
                        </a:lnSpc>
                        <a:spcAft>
                          <a:spcPts val="0"/>
                        </a:spcAft>
                      </a:pPr>
                      <a:r>
                        <a:rPr lang="uk-UA" sz="2300" dirty="0">
                          <a:latin typeface="Times New Roman"/>
                          <a:ea typeface="Calibri"/>
                          <a:cs typeface="Times New Roman"/>
                        </a:rPr>
                        <a:t>(від </a:t>
                      </a:r>
                      <a:r>
                        <a:rPr lang="uk-UA" sz="2300" dirty="0" smtClean="0">
                          <a:latin typeface="Times New Roman"/>
                          <a:ea typeface="Calibri"/>
                          <a:cs typeface="Times New Roman"/>
                        </a:rPr>
                        <a:t>30.06.19</a:t>
                      </a:r>
                      <a:r>
                        <a:rPr lang="uk-UA" sz="2300" dirty="0">
                          <a:latin typeface="Times New Roman"/>
                          <a:ea typeface="Calibri"/>
                          <a:cs typeface="Times New Roman"/>
                        </a:rPr>
                        <a:t>)</a:t>
                      </a:r>
                      <a:endParaRPr lang="ru-RU" sz="2300" dirty="0">
                        <a:latin typeface="Calibri"/>
                        <a:ea typeface="Calibri"/>
                        <a:cs typeface="Times New Roman"/>
                      </a:endParaRP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00000"/>
                        </a:lnSpc>
                        <a:spcAft>
                          <a:spcPts val="0"/>
                        </a:spcAft>
                      </a:pPr>
                      <a:r>
                        <a:rPr lang="uk-UA" sz="2300" dirty="0" smtClean="0">
                          <a:latin typeface="Times New Roman"/>
                          <a:ea typeface="Calibri"/>
                          <a:cs typeface="Times New Roman"/>
                        </a:rPr>
                        <a:t>№22</a:t>
                      </a:r>
                      <a:endParaRPr lang="ru-RU" sz="2300" dirty="0">
                        <a:latin typeface="Calibri"/>
                        <a:ea typeface="Calibri"/>
                        <a:cs typeface="Times New Roman"/>
                      </a:endParaRPr>
                    </a:p>
                    <a:p>
                      <a:pPr marL="71755" marR="71755" algn="ctr">
                        <a:lnSpc>
                          <a:spcPct val="100000"/>
                        </a:lnSpc>
                        <a:spcAft>
                          <a:spcPts val="0"/>
                        </a:spcAft>
                      </a:pPr>
                      <a:r>
                        <a:rPr lang="uk-UA" sz="2300" dirty="0">
                          <a:latin typeface="Times New Roman"/>
                          <a:ea typeface="Calibri"/>
                          <a:cs typeface="Times New Roman"/>
                        </a:rPr>
                        <a:t>(від </a:t>
                      </a:r>
                      <a:r>
                        <a:rPr lang="uk-UA" sz="2300" dirty="0" smtClean="0">
                          <a:latin typeface="Times New Roman"/>
                          <a:ea typeface="Calibri"/>
                          <a:cs typeface="Times New Roman"/>
                        </a:rPr>
                        <a:t>07.07.19</a:t>
                      </a:r>
                      <a:r>
                        <a:rPr lang="uk-UA" sz="2300" dirty="0">
                          <a:latin typeface="Times New Roman"/>
                          <a:ea typeface="Calibri"/>
                          <a:cs typeface="Times New Roman"/>
                        </a:rPr>
                        <a:t>)</a:t>
                      </a:r>
                      <a:endParaRPr lang="ru-RU" sz="2300" dirty="0">
                        <a:latin typeface="Calibri"/>
                        <a:ea typeface="Calibri"/>
                        <a:cs typeface="Times New Roman"/>
                      </a:endParaRP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00000"/>
                        </a:lnSpc>
                        <a:spcAft>
                          <a:spcPts val="0"/>
                        </a:spcAft>
                      </a:pPr>
                      <a:r>
                        <a:rPr lang="uk-UA" sz="2300" dirty="0" smtClean="0">
                          <a:latin typeface="Times New Roman" pitchFamily="18" charset="0"/>
                          <a:ea typeface="Calibri"/>
                          <a:cs typeface="Times New Roman" pitchFamily="18" charset="0"/>
                        </a:rPr>
                        <a:t>Не представлено</a:t>
                      </a:r>
                      <a:endParaRPr lang="ru-RU" sz="2300" dirty="0">
                        <a:latin typeface="Times New Roman" pitchFamily="18" charset="0"/>
                        <a:ea typeface="Calibri"/>
                        <a:cs typeface="Times New Roman" pitchFamily="18" charset="0"/>
                      </a:endParaRP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49705">
                <a:tc>
                  <a:txBody>
                    <a:bodyPr/>
                    <a:lstStyle/>
                    <a:p>
                      <a:pPr algn="ctr">
                        <a:lnSpc>
                          <a:spcPct val="100000"/>
                        </a:lnSpc>
                        <a:spcAft>
                          <a:spcPts val="0"/>
                        </a:spcAft>
                      </a:pPr>
                      <a:r>
                        <a:rPr lang="uk-UA" sz="2400">
                          <a:latin typeface="Times New Roman"/>
                          <a:ea typeface="Calibri"/>
                          <a:cs typeface="Times New Roman"/>
                        </a:rPr>
                        <a:t>Засоби комічного</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400" dirty="0" smtClean="0">
                          <a:latin typeface="Times New Roman"/>
                          <a:ea typeface="Calibri"/>
                          <a:cs typeface="Times New Roman"/>
                        </a:rPr>
                        <a:t>–</a:t>
                      </a:r>
                      <a:endParaRPr lang="ru-RU" sz="24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22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400" dirty="0" smtClean="0">
                          <a:latin typeface="Times New Roman"/>
                          <a:ea typeface="Calibri"/>
                          <a:cs typeface="Times New Roman"/>
                        </a:rPr>
                        <a:t>–</a:t>
                      </a:r>
                      <a:endParaRPr lang="ru-RU" sz="24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30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24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400" dirty="0" smtClean="0">
                          <a:latin typeface="Times New Roman"/>
                          <a:ea typeface="Calibri"/>
                          <a:cs typeface="Times New Roman"/>
                        </a:rPr>
                        <a:t>–</a:t>
                      </a:r>
                      <a:endParaRPr lang="ru-RU" sz="24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18701">
                <a:tc>
                  <a:txBody>
                    <a:bodyPr/>
                    <a:lstStyle/>
                    <a:p>
                      <a:pPr algn="ctr">
                        <a:lnSpc>
                          <a:spcPct val="100000"/>
                        </a:lnSpc>
                        <a:spcAft>
                          <a:spcPts val="0"/>
                        </a:spcAft>
                      </a:pPr>
                      <a:r>
                        <a:rPr lang="uk-UA" sz="2400">
                          <a:latin typeface="Times New Roman"/>
                          <a:ea typeface="Calibri"/>
                          <a:cs typeface="Times New Roman"/>
                        </a:rPr>
                        <a:t>Діалогізація</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2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3 </a:t>
                      </a:r>
                      <a:r>
                        <a:rPr lang="uk-UA" sz="2400" dirty="0" err="1" smtClean="0">
                          <a:latin typeface="Times New Roman"/>
                          <a:ea typeface="Calibri"/>
                          <a:cs typeface="Times New Roman"/>
                        </a:rPr>
                        <a:t>сек</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7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r>
                        <a:rPr lang="uk-UA" sz="2400" dirty="0" smtClean="0">
                          <a:latin typeface="Times New Roman"/>
                          <a:ea typeface="Calibri"/>
                          <a:cs typeface="SimSun"/>
                        </a:rPr>
                        <a:t>14 </a:t>
                      </a:r>
                      <a:r>
                        <a:rPr lang="uk-UA" sz="2400" dirty="0" err="1" smtClean="0">
                          <a:latin typeface="Times New Roman"/>
                          <a:ea typeface="Calibri"/>
                          <a:cs typeface="SimSun"/>
                        </a:rPr>
                        <a:t>сек</a:t>
                      </a:r>
                      <a:endParaRPr lang="ru-RU" sz="2400" dirty="0">
                        <a:latin typeface="Times New Roman"/>
                        <a:ea typeface="Calibri"/>
                        <a:cs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8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4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400" dirty="0" smtClean="0">
                          <a:latin typeface="Times New Roman"/>
                          <a:ea typeface="Calibri"/>
                          <a:cs typeface="Times New Roman"/>
                        </a:rPr>
                        <a:t>–</a:t>
                      </a:r>
                      <a:endParaRPr lang="ru-RU" sz="24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60787">
                <a:tc>
                  <a:txBody>
                    <a:bodyPr/>
                    <a:lstStyle/>
                    <a:p>
                      <a:pPr algn="ctr">
                        <a:lnSpc>
                          <a:spcPct val="100000"/>
                        </a:lnSpc>
                        <a:spcAft>
                          <a:spcPts val="0"/>
                        </a:spcAft>
                      </a:pPr>
                      <a:r>
                        <a:rPr lang="uk-UA" sz="2400">
                          <a:latin typeface="Times New Roman"/>
                          <a:ea typeface="Calibri"/>
                          <a:cs typeface="Times New Roman"/>
                        </a:rPr>
                        <a:t>Сторітелінг</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3 </a:t>
                      </a:r>
                      <a:r>
                        <a:rPr lang="uk-UA" sz="2400" dirty="0" err="1" smtClean="0">
                          <a:latin typeface="Times New Roman"/>
                          <a:ea typeface="Calibri"/>
                          <a:cs typeface="Times New Roman"/>
                        </a:rPr>
                        <a:t>хв</a:t>
                      </a:r>
                      <a:r>
                        <a:rPr lang="uk-UA" sz="2400" dirty="0" smtClean="0">
                          <a:latin typeface="Times New Roman"/>
                          <a:ea typeface="Calibri"/>
                          <a:cs typeface="Times New Roman"/>
                        </a:rPr>
                        <a:t> 34сек</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3хв</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4 </a:t>
                      </a:r>
                      <a:r>
                        <a:rPr lang="uk-UA" sz="2400" dirty="0" err="1">
                          <a:latin typeface="Times New Roman"/>
                          <a:ea typeface="Calibri"/>
                          <a:cs typeface="Times New Roman"/>
                        </a:rPr>
                        <a:t>хв</a:t>
                      </a:r>
                      <a:r>
                        <a:rPr lang="uk-UA" sz="2400" dirty="0">
                          <a:latin typeface="Times New Roman"/>
                          <a:ea typeface="Calibri"/>
                          <a:cs typeface="Times New Roman"/>
                        </a:rPr>
                        <a:t> </a:t>
                      </a:r>
                      <a:r>
                        <a:rPr lang="uk-UA" sz="2400" dirty="0" smtClean="0">
                          <a:latin typeface="Times New Roman"/>
                          <a:ea typeface="Calibri"/>
                          <a:cs typeface="Times New Roman"/>
                        </a:rPr>
                        <a:t>37сек</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400" dirty="0" smtClean="0">
                          <a:latin typeface="Times New Roman"/>
                          <a:ea typeface="Calibri"/>
                          <a:cs typeface="Times New Roman"/>
                        </a:rPr>
                        <a:t>–</a:t>
                      </a:r>
                      <a:endParaRPr lang="ru-RU" sz="2400" dirty="0" smtClean="0">
                        <a:latin typeface="+mn-lt"/>
                        <a:ea typeface="Calibri"/>
                        <a:cs typeface="Times New Roman"/>
                      </a:endParaRPr>
                    </a:p>
                    <a:p>
                      <a:pPr algn="ctr">
                        <a:lnSpc>
                          <a:spcPct val="100000"/>
                        </a:lnSpc>
                      </a:pPr>
                      <a:endParaRPr lang="ru-RU" sz="2400" dirty="0">
                        <a:latin typeface="Times New Roman"/>
                        <a:ea typeface="Calibri"/>
                        <a:cs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400" dirty="0" smtClean="0">
                          <a:latin typeface="Times New Roman"/>
                          <a:ea typeface="Calibri"/>
                          <a:cs typeface="Times New Roman"/>
                        </a:rPr>
                        <a:t>–</a:t>
                      </a:r>
                      <a:endParaRPr lang="ru-RU" sz="24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19725">
                <a:tc>
                  <a:txBody>
                    <a:bodyPr/>
                    <a:lstStyle/>
                    <a:p>
                      <a:pPr algn="ctr">
                        <a:lnSpc>
                          <a:spcPct val="100000"/>
                        </a:lnSpc>
                        <a:spcAft>
                          <a:spcPts val="0"/>
                        </a:spcAft>
                      </a:pPr>
                      <a:r>
                        <a:rPr lang="uk-UA" sz="2400">
                          <a:latin typeface="Times New Roman"/>
                          <a:ea typeface="Calibri"/>
                          <a:cs typeface="Times New Roman"/>
                        </a:rPr>
                        <a:t>Музичне оформлення</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400" dirty="0" smtClean="0">
                          <a:latin typeface="Times New Roman"/>
                          <a:ea typeface="Calibri"/>
                          <a:cs typeface="Times New Roman"/>
                        </a:rPr>
                        <a:t>–</a:t>
                      </a:r>
                      <a:endParaRPr lang="ru-RU" sz="24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09862">
                <a:tc>
                  <a:txBody>
                    <a:bodyPr/>
                    <a:lstStyle/>
                    <a:p>
                      <a:pPr algn="ctr">
                        <a:lnSpc>
                          <a:spcPct val="100000"/>
                        </a:lnSpc>
                        <a:spcAft>
                          <a:spcPts val="0"/>
                        </a:spcAft>
                      </a:pPr>
                      <a:r>
                        <a:rPr lang="uk-UA" sz="2400">
                          <a:latin typeface="Times New Roman"/>
                          <a:ea typeface="Calibri"/>
                          <a:cs typeface="Times New Roman"/>
                        </a:rPr>
                        <a:t>Тропи, лексичні засоби</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34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5сек</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47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49 </a:t>
                      </a:r>
                      <a:r>
                        <a:rPr lang="uk-UA" sz="2400" dirty="0" err="1" smtClean="0">
                          <a:latin typeface="Times New Roman"/>
                          <a:ea typeface="Calibri"/>
                          <a:cs typeface="Times New Roman"/>
                        </a:rPr>
                        <a:t>сек</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13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5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10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400" dirty="0" smtClean="0">
                          <a:latin typeface="Times New Roman"/>
                          <a:ea typeface="Calibri"/>
                          <a:cs typeface="Times New Roman"/>
                        </a:rPr>
                        <a:t>–</a:t>
                      </a:r>
                      <a:endParaRPr lang="ru-RU" sz="2400" dirty="0" smtClean="0">
                        <a:latin typeface="+mn-lt"/>
                        <a:ea typeface="Calibri"/>
                        <a:cs typeface="Times New Roman"/>
                      </a:endParaRPr>
                    </a:p>
                    <a:p>
                      <a:pPr algn="ctr">
                        <a:lnSpc>
                          <a:spcPct val="100000"/>
                        </a:lnSpc>
                        <a:spcAft>
                          <a:spcPts val="0"/>
                        </a:spcAft>
                      </a:pP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87914">
                <a:tc>
                  <a:txBody>
                    <a:bodyPr/>
                    <a:lstStyle/>
                    <a:p>
                      <a:pPr algn="ctr">
                        <a:lnSpc>
                          <a:spcPct val="100000"/>
                        </a:lnSpc>
                        <a:spcAft>
                          <a:spcPts val="0"/>
                        </a:spcAft>
                      </a:pPr>
                      <a:r>
                        <a:rPr lang="uk-UA" sz="2400">
                          <a:latin typeface="Times New Roman"/>
                          <a:ea typeface="Calibri"/>
                          <a:cs typeface="SimSun"/>
                        </a:rPr>
                        <a:t>Преференційність</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400" dirty="0" smtClean="0">
                          <a:latin typeface="Times New Roman"/>
                          <a:ea typeface="Calibri"/>
                          <a:cs typeface="Times New Roman"/>
                        </a:rPr>
                        <a:t>+</a:t>
                      </a:r>
                      <a:endParaRPr lang="ru-RU" sz="24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427235">
                <a:tc>
                  <a:txBody>
                    <a:bodyPr/>
                    <a:lstStyle/>
                    <a:p>
                      <a:pPr algn="ctr">
                        <a:lnSpc>
                          <a:spcPct val="100000"/>
                        </a:lnSpc>
                        <a:spcAft>
                          <a:spcPts val="0"/>
                        </a:spcAft>
                      </a:pPr>
                      <a:r>
                        <a:rPr lang="uk-UA" sz="2400">
                          <a:latin typeface="Times New Roman"/>
                          <a:ea typeface="Calibri"/>
                          <a:cs typeface="Times New Roman"/>
                        </a:rPr>
                        <a:t>Наукові стратегії</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400" dirty="0" smtClean="0">
                          <a:latin typeface="Times New Roman"/>
                          <a:ea typeface="Calibri"/>
                          <a:cs typeface="Times New Roman"/>
                        </a:rPr>
                        <a:t>–</a:t>
                      </a:r>
                      <a:endParaRPr lang="ru-RU" sz="24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19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8 </a:t>
                      </a:r>
                      <a:r>
                        <a:rPr lang="uk-UA" sz="2400" dirty="0" err="1" smtClean="0">
                          <a:latin typeface="Times New Roman"/>
                          <a:ea typeface="Calibri"/>
                          <a:cs typeface="Times New Roman"/>
                        </a:rPr>
                        <a:t>сек</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400" dirty="0" smtClean="0">
                          <a:latin typeface="Times New Roman"/>
                          <a:ea typeface="Calibri"/>
                          <a:cs typeface="Times New Roman"/>
                        </a:rPr>
                        <a:t>–</a:t>
                      </a:r>
                      <a:endParaRPr lang="ru-RU" sz="2400" dirty="0" smtClean="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3" name="Прямоугольник 2"/>
          <p:cNvSpPr/>
          <p:nvPr/>
        </p:nvSpPr>
        <p:spPr>
          <a:xfrm>
            <a:off x="852501" y="216321"/>
            <a:ext cx="9071714" cy="523220"/>
          </a:xfrm>
          <a:prstGeom prst="rect">
            <a:avLst/>
          </a:prstGeom>
        </p:spPr>
        <p:txBody>
          <a:bodyPr wrap="none">
            <a:spAutoFit/>
          </a:bodyPr>
          <a:lstStyle/>
          <a:p>
            <a:r>
              <a:rPr lang="uk-UA" sz="2800" b="1" dirty="0" smtClean="0">
                <a:solidFill>
                  <a:srgbClr val="E7E6E6">
                    <a:lumMod val="25000"/>
                  </a:srgbClr>
                </a:solidFill>
                <a:latin typeface="Calibri Light"/>
              </a:rPr>
              <a:t>Моніторинг квітня-липня 2019 року (програма </a:t>
            </a:r>
            <a:r>
              <a:rPr lang="uk-UA" sz="2800" b="1" dirty="0" err="1" smtClean="0">
                <a:solidFill>
                  <a:srgbClr val="E7E6E6">
                    <a:lumMod val="25000"/>
                  </a:srgbClr>
                </a:solidFill>
                <a:latin typeface="Calibri Light"/>
              </a:rPr>
              <a:t>“Гроші</a:t>
            </a:r>
            <a:r>
              <a:rPr lang="uk-UA" sz="2800" b="1" dirty="0" smtClean="0">
                <a:solidFill>
                  <a:srgbClr val="E7E6E6">
                    <a:lumMod val="25000"/>
                  </a:srgbClr>
                </a:solidFill>
                <a:latin typeface="Calibri Light"/>
              </a:rPr>
              <a:t> “(1+1)</a:t>
            </a:r>
            <a:endParaRPr lang="ru-RU"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954107"/>
          </a:xfrm>
          <a:prstGeom prst="rect">
            <a:avLst/>
          </a:prstGeom>
        </p:spPr>
        <p:txBody>
          <a:bodyPr wrap="square">
            <a:spAutoFit/>
          </a:bodyPr>
          <a:lstStyle/>
          <a:p>
            <a:pPr algn="ctr"/>
            <a:r>
              <a:rPr lang="uk-UA" sz="2800" b="1" dirty="0" smtClean="0">
                <a:solidFill>
                  <a:srgbClr val="E7E6E6">
                    <a:lumMod val="25000"/>
                  </a:srgbClr>
                </a:solidFill>
                <a:latin typeface="Calibri Light"/>
              </a:rPr>
              <a:t>Продовження таблиці </a:t>
            </a:r>
          </a:p>
          <a:p>
            <a:pPr algn="ctr"/>
            <a:r>
              <a:rPr lang="uk-UA" sz="2800" b="1" dirty="0" smtClean="0">
                <a:solidFill>
                  <a:srgbClr val="E7E6E6">
                    <a:lumMod val="25000"/>
                  </a:srgbClr>
                </a:solidFill>
                <a:latin typeface="Calibri Light"/>
              </a:rPr>
              <a:t>Моніторинг квітня-липня 2019 року (програма </a:t>
            </a:r>
            <a:r>
              <a:rPr lang="uk-UA" sz="2800" b="1" dirty="0" err="1" smtClean="0">
                <a:solidFill>
                  <a:srgbClr val="E7E6E6">
                    <a:lumMod val="25000"/>
                  </a:srgbClr>
                </a:solidFill>
                <a:latin typeface="Calibri Light"/>
              </a:rPr>
              <a:t>“Гроші</a:t>
            </a:r>
            <a:r>
              <a:rPr lang="uk-UA" sz="2800" b="1" dirty="0" smtClean="0">
                <a:solidFill>
                  <a:srgbClr val="E7E6E6">
                    <a:lumMod val="25000"/>
                  </a:srgbClr>
                </a:solidFill>
                <a:latin typeface="Calibri Light"/>
              </a:rPr>
              <a:t> “(1+1) </a:t>
            </a:r>
            <a:endParaRPr lang="ru-RU" sz="2800" dirty="0"/>
          </a:p>
        </p:txBody>
      </p:sp>
      <p:graphicFrame>
        <p:nvGraphicFramePr>
          <p:cNvPr id="3" name="Таблица 2"/>
          <p:cNvGraphicFramePr>
            <a:graphicFrameLocks noGrp="1"/>
          </p:cNvGraphicFramePr>
          <p:nvPr/>
        </p:nvGraphicFramePr>
        <p:xfrm>
          <a:off x="0" y="956872"/>
          <a:ext cx="12192000" cy="5707469"/>
        </p:xfrm>
        <a:graphic>
          <a:graphicData uri="http://schemas.openxmlformats.org/drawingml/2006/table">
            <a:tbl>
              <a:tblPr/>
              <a:tblGrid>
                <a:gridCol w="3087974">
                  <a:extLst>
                    <a:ext uri="{9D8B030D-6E8A-4147-A177-3AD203B41FA5}">
                      <a16:colId xmlns:a16="http://schemas.microsoft.com/office/drawing/2014/main" xmlns="" val="20000"/>
                    </a:ext>
                  </a:extLst>
                </a:gridCol>
                <a:gridCol w="1588957">
                  <a:extLst>
                    <a:ext uri="{9D8B030D-6E8A-4147-A177-3AD203B41FA5}">
                      <a16:colId xmlns:a16="http://schemas.microsoft.com/office/drawing/2014/main" xmlns="" val="20001"/>
                    </a:ext>
                  </a:extLst>
                </a:gridCol>
                <a:gridCol w="1034321">
                  <a:extLst>
                    <a:ext uri="{9D8B030D-6E8A-4147-A177-3AD203B41FA5}">
                      <a16:colId xmlns:a16="http://schemas.microsoft.com/office/drawing/2014/main" xmlns="" val="20002"/>
                    </a:ext>
                  </a:extLst>
                </a:gridCol>
                <a:gridCol w="1349115">
                  <a:extLst>
                    <a:ext uri="{9D8B030D-6E8A-4147-A177-3AD203B41FA5}">
                      <a16:colId xmlns:a16="http://schemas.microsoft.com/office/drawing/2014/main" xmlns="" val="20003"/>
                    </a:ext>
                  </a:extLst>
                </a:gridCol>
                <a:gridCol w="890771">
                  <a:extLst>
                    <a:ext uri="{9D8B030D-6E8A-4147-A177-3AD203B41FA5}">
                      <a16:colId xmlns:a16="http://schemas.microsoft.com/office/drawing/2014/main" xmlns="" val="20004"/>
                    </a:ext>
                  </a:extLst>
                </a:gridCol>
                <a:gridCol w="1088887">
                  <a:extLst>
                    <a:ext uri="{9D8B030D-6E8A-4147-A177-3AD203B41FA5}">
                      <a16:colId xmlns:a16="http://schemas.microsoft.com/office/drawing/2014/main" xmlns="" val="20005"/>
                    </a:ext>
                  </a:extLst>
                </a:gridCol>
                <a:gridCol w="1090147">
                  <a:extLst>
                    <a:ext uri="{9D8B030D-6E8A-4147-A177-3AD203B41FA5}">
                      <a16:colId xmlns:a16="http://schemas.microsoft.com/office/drawing/2014/main" xmlns="" val="20006"/>
                    </a:ext>
                  </a:extLst>
                </a:gridCol>
                <a:gridCol w="1088887">
                  <a:extLst>
                    <a:ext uri="{9D8B030D-6E8A-4147-A177-3AD203B41FA5}">
                      <a16:colId xmlns:a16="http://schemas.microsoft.com/office/drawing/2014/main" xmlns="" val="20007"/>
                    </a:ext>
                  </a:extLst>
                </a:gridCol>
                <a:gridCol w="972941">
                  <a:extLst>
                    <a:ext uri="{9D8B030D-6E8A-4147-A177-3AD203B41FA5}">
                      <a16:colId xmlns:a16="http://schemas.microsoft.com/office/drawing/2014/main" xmlns="" val="20008"/>
                    </a:ext>
                  </a:extLst>
                </a:gridCol>
              </a:tblGrid>
              <a:tr h="488574">
                <a:tc>
                  <a:txBody>
                    <a:bodyPr/>
                    <a:lstStyle/>
                    <a:p>
                      <a:pPr algn="ctr">
                        <a:lnSpc>
                          <a:spcPct val="100000"/>
                        </a:lnSpc>
                        <a:spcAft>
                          <a:spcPts val="0"/>
                        </a:spcAft>
                      </a:pPr>
                      <a:r>
                        <a:rPr lang="uk-UA" sz="2400" dirty="0">
                          <a:latin typeface="Times New Roman"/>
                          <a:ea typeface="Calibri"/>
                          <a:cs typeface="Times New Roman"/>
                        </a:rPr>
                        <a:t>Саме повідомлення</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a:t>
                      </a:r>
                      <a:endParaRPr lang="ru-RU"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818069">
                <a:tc>
                  <a:txBody>
                    <a:bodyPr/>
                    <a:lstStyle/>
                    <a:p>
                      <a:pPr algn="ctr">
                        <a:lnSpc>
                          <a:spcPct val="100000"/>
                        </a:lnSpc>
                        <a:spcAft>
                          <a:spcPts val="0"/>
                        </a:spcAft>
                      </a:pPr>
                      <a:r>
                        <a:rPr lang="uk-UA" sz="2400" dirty="0">
                          <a:latin typeface="Times New Roman"/>
                          <a:ea typeface="Calibri"/>
                          <a:cs typeface="Times New Roman"/>
                        </a:rPr>
                        <a:t>Конфлікт (час на </a:t>
                      </a:r>
                      <a:r>
                        <a:rPr lang="uk-UA" sz="2400" dirty="0" err="1">
                          <a:latin typeface="Times New Roman"/>
                          <a:ea typeface="Calibri"/>
                          <a:cs typeface="Times New Roman"/>
                        </a:rPr>
                        <a:t>позн</a:t>
                      </a:r>
                      <a:r>
                        <a:rPr lang="uk-UA" sz="2400" dirty="0">
                          <a:latin typeface="Times New Roman"/>
                          <a:ea typeface="Calibri"/>
                          <a:cs typeface="Times New Roman"/>
                        </a:rPr>
                        <a:t>. кульмінації)</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400" dirty="0" smtClean="0">
                          <a:latin typeface="Times New Roman"/>
                          <a:ea typeface="Calibri"/>
                          <a:cs typeface="Times New Roman"/>
                        </a:rPr>
                        <a:t>–</a:t>
                      </a:r>
                      <a:endParaRPr lang="ru-RU" sz="2400" dirty="0" smtClean="0">
                        <a:latin typeface="+mn-lt"/>
                        <a:ea typeface="Calibri"/>
                        <a:cs typeface="Times New Roman"/>
                      </a:endParaRPr>
                    </a:p>
                    <a:p>
                      <a:pPr algn="ctr">
                        <a:lnSpc>
                          <a:spcPct val="100000"/>
                        </a:lnSpc>
                        <a:spcAft>
                          <a:spcPts val="0"/>
                        </a:spcAft>
                      </a:pP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31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917326">
                <a:tc>
                  <a:txBody>
                    <a:bodyPr/>
                    <a:lstStyle/>
                    <a:p>
                      <a:pPr algn="ctr">
                        <a:lnSpc>
                          <a:spcPct val="100000"/>
                        </a:lnSpc>
                        <a:spcAft>
                          <a:spcPts val="0"/>
                        </a:spcAft>
                      </a:pPr>
                      <a:r>
                        <a:rPr lang="uk-UA" sz="2400" dirty="0" err="1">
                          <a:latin typeface="Times New Roman"/>
                          <a:ea typeface="Calibri"/>
                          <a:cs typeface="Times New Roman"/>
                        </a:rPr>
                        <a:t>Бекграунд</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32 </a:t>
                      </a:r>
                      <a:r>
                        <a:rPr lang="uk-UA" sz="2400" dirty="0" err="1" smtClean="0">
                          <a:latin typeface="Times New Roman"/>
                          <a:ea typeface="Calibri"/>
                          <a:cs typeface="Times New Roman"/>
                        </a:rPr>
                        <a:t>сек</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2 </a:t>
                      </a:r>
                      <a:r>
                        <a:rPr lang="uk-UA" sz="2400" dirty="0" err="1">
                          <a:latin typeface="Times New Roman"/>
                          <a:ea typeface="Calibri"/>
                          <a:cs typeface="Times New Roman"/>
                        </a:rPr>
                        <a:t>хв</a:t>
                      </a:r>
                      <a:r>
                        <a:rPr lang="uk-UA" sz="2400" dirty="0">
                          <a:latin typeface="Times New Roman"/>
                          <a:ea typeface="Calibri"/>
                          <a:cs typeface="Times New Roman"/>
                        </a:rPr>
                        <a:t> </a:t>
                      </a:r>
                      <a:endParaRPr lang="uk-UA" sz="2400" dirty="0" smtClean="0">
                        <a:latin typeface="Times New Roman"/>
                        <a:ea typeface="Calibri"/>
                        <a:cs typeface="Times New Roman"/>
                      </a:endParaRPr>
                    </a:p>
                    <a:p>
                      <a:pPr algn="ctr">
                        <a:lnSpc>
                          <a:spcPct val="100000"/>
                        </a:lnSpc>
                        <a:spcAft>
                          <a:spcPts val="0"/>
                        </a:spcAft>
                      </a:pPr>
                      <a:r>
                        <a:rPr lang="uk-UA" sz="2400" dirty="0" smtClean="0">
                          <a:latin typeface="Times New Roman"/>
                          <a:ea typeface="Calibri"/>
                          <a:cs typeface="Times New Roman"/>
                        </a:rPr>
                        <a:t>1 </a:t>
                      </a:r>
                      <a:r>
                        <a:rPr lang="uk-UA" sz="2400" dirty="0" err="1">
                          <a:latin typeface="Times New Roman"/>
                          <a:ea typeface="Calibri"/>
                          <a:cs typeface="Times New Roman"/>
                        </a:rPr>
                        <a:t>сек</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30 </a:t>
                      </a:r>
                      <a:r>
                        <a:rPr lang="uk-UA" sz="2400" dirty="0" err="1" smtClean="0">
                          <a:latin typeface="Times New Roman"/>
                          <a:ea typeface="Calibri"/>
                          <a:cs typeface="Times New Roman"/>
                        </a:rPr>
                        <a:t>сек</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14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9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917326">
                <a:tc>
                  <a:txBody>
                    <a:bodyPr/>
                    <a:lstStyle/>
                    <a:p>
                      <a:pPr algn="ctr">
                        <a:lnSpc>
                          <a:spcPct val="100000"/>
                        </a:lnSpc>
                        <a:spcAft>
                          <a:spcPts val="0"/>
                        </a:spcAft>
                      </a:pPr>
                      <a:r>
                        <a:rPr lang="uk-UA" sz="2400">
                          <a:latin typeface="Times New Roman"/>
                          <a:ea typeface="Calibri"/>
                          <a:cs typeface="Times New Roman"/>
                        </a:rPr>
                        <a:t>Експресивний синтаксис</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9 </a:t>
                      </a:r>
                      <a:r>
                        <a:rPr lang="uk-UA" sz="2400" dirty="0" err="1">
                          <a:latin typeface="Times New Roman"/>
                          <a:ea typeface="Calibri"/>
                          <a:cs typeface="Times New Roman"/>
                        </a:rPr>
                        <a:t>сек</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12 </a:t>
                      </a:r>
                      <a:r>
                        <a:rPr lang="uk-UA" sz="2400" dirty="0" err="1" smtClean="0">
                          <a:latin typeface="Times New Roman"/>
                          <a:ea typeface="Calibri"/>
                          <a:cs typeface="Times New Roman"/>
                        </a:rPr>
                        <a:t>сек</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24 </a:t>
                      </a:r>
                      <a:r>
                        <a:rPr lang="uk-UA" sz="2400" dirty="0" err="1">
                          <a:latin typeface="Times New Roman"/>
                          <a:ea typeface="Calibri"/>
                          <a:cs typeface="Times New Roman"/>
                        </a:rPr>
                        <a:t>сек</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3 </a:t>
                      </a:r>
                      <a:r>
                        <a:rPr lang="uk-UA" sz="2400" dirty="0" err="1" smtClean="0">
                          <a:latin typeface="Times New Roman"/>
                          <a:ea typeface="Calibri"/>
                          <a:cs typeface="Times New Roman"/>
                        </a:rPr>
                        <a:t>сек</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58664">
                <a:tc>
                  <a:txBody>
                    <a:bodyPr/>
                    <a:lstStyle/>
                    <a:p>
                      <a:pPr algn="ctr">
                        <a:lnSpc>
                          <a:spcPct val="100000"/>
                        </a:lnSpc>
                        <a:spcAft>
                          <a:spcPts val="0"/>
                        </a:spcAft>
                      </a:pPr>
                      <a:r>
                        <a:rPr lang="uk-UA" sz="2400">
                          <a:latin typeface="Times New Roman"/>
                          <a:ea typeface="Calibri"/>
                          <a:cs typeface="Times New Roman"/>
                        </a:rPr>
                        <a:t>Адресні плани</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16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56 </a:t>
                      </a:r>
                      <a:r>
                        <a:rPr lang="uk-UA" sz="2400" dirty="0" err="1" smtClean="0">
                          <a:latin typeface="Times New Roman"/>
                          <a:ea typeface="Calibri"/>
                          <a:cs typeface="Times New Roman"/>
                        </a:rPr>
                        <a:t>сек</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19 </a:t>
                      </a:r>
                      <a:r>
                        <a:rPr lang="uk-UA" sz="2400" dirty="0" err="1">
                          <a:latin typeface="Times New Roman"/>
                          <a:ea typeface="Calibri"/>
                          <a:cs typeface="Times New Roman"/>
                        </a:rPr>
                        <a:t>сек</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14 </a:t>
                      </a:r>
                      <a:r>
                        <a:rPr lang="uk-UA" sz="2400" dirty="0" err="1" smtClean="0">
                          <a:latin typeface="Times New Roman"/>
                          <a:ea typeface="Calibri"/>
                          <a:cs typeface="Times New Roman"/>
                        </a:rPr>
                        <a:t>сек</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8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3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9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a:t>
                      </a:r>
                      <a:endParaRPr lang="ru-RU"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58664">
                <a:tc>
                  <a:txBody>
                    <a:bodyPr/>
                    <a:lstStyle/>
                    <a:p>
                      <a:pPr algn="ctr">
                        <a:lnSpc>
                          <a:spcPct val="100000"/>
                        </a:lnSpc>
                        <a:spcAft>
                          <a:spcPts val="0"/>
                        </a:spcAft>
                      </a:pPr>
                      <a:r>
                        <a:rPr lang="uk-UA" sz="2400">
                          <a:latin typeface="Times New Roman"/>
                          <a:ea typeface="Calibri"/>
                          <a:cs typeface="Times New Roman"/>
                        </a:rPr>
                        <a:t>Детальні плани</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3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48 </a:t>
                      </a:r>
                      <a:r>
                        <a:rPr lang="uk-UA" sz="2400" dirty="0" err="1" smtClean="0">
                          <a:latin typeface="Times New Roman"/>
                          <a:ea typeface="Calibri"/>
                          <a:cs typeface="Times New Roman"/>
                        </a:rPr>
                        <a:t>сек</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4 </a:t>
                      </a:r>
                      <a:r>
                        <a:rPr lang="uk-UA" sz="2400" dirty="0" err="1">
                          <a:latin typeface="Times New Roman"/>
                          <a:ea typeface="Calibri"/>
                          <a:cs typeface="Times New Roman"/>
                        </a:rPr>
                        <a:t>сек</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2 </a:t>
                      </a:r>
                      <a:r>
                        <a:rPr lang="uk-UA" sz="2400" dirty="0" err="1">
                          <a:latin typeface="Times New Roman"/>
                          <a:ea typeface="Calibri"/>
                          <a:cs typeface="Times New Roman"/>
                        </a:rPr>
                        <a:t>сек</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3 </a:t>
                      </a:r>
                      <a:r>
                        <a:rPr lang="uk-UA" sz="2400" dirty="0" err="1">
                          <a:latin typeface="Times New Roman"/>
                          <a:ea typeface="Calibri"/>
                          <a:cs typeface="Times New Roman"/>
                        </a:rPr>
                        <a:t>сек</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a:latin typeface="Times New Roman"/>
                          <a:ea typeface="Calibri"/>
                          <a:cs typeface="Times New Roman"/>
                        </a:rPr>
                        <a:t>7 сек</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a:t>
                      </a:r>
                      <a:endParaRPr lang="ru-RU"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75990">
                <a:tc>
                  <a:txBody>
                    <a:bodyPr/>
                    <a:lstStyle/>
                    <a:p>
                      <a:pPr algn="ctr">
                        <a:lnSpc>
                          <a:spcPct val="100000"/>
                        </a:lnSpc>
                        <a:spcAft>
                          <a:spcPts val="0"/>
                        </a:spcAft>
                      </a:pPr>
                      <a:r>
                        <a:rPr lang="uk-UA" sz="2400">
                          <a:latin typeface="Times New Roman"/>
                          <a:ea typeface="Calibri"/>
                          <a:cs typeface="Times New Roman"/>
                        </a:rPr>
                        <a:t>Персоналізація</a:t>
                      </a:r>
                      <a:endParaRPr lang="ru-RU"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10 </a:t>
                      </a:r>
                      <a:r>
                        <a:rPr lang="uk-UA" sz="2400" dirty="0" err="1" smtClean="0">
                          <a:latin typeface="Times New Roman"/>
                          <a:ea typeface="Calibri"/>
                          <a:cs typeface="Times New Roman"/>
                        </a:rPr>
                        <a:t>хв</a:t>
                      </a:r>
                      <a:endParaRPr lang="uk-UA" sz="2400" dirty="0" smtClean="0">
                        <a:latin typeface="Times New Roman"/>
                        <a:ea typeface="Calibri"/>
                        <a:cs typeface="Times New Roman"/>
                      </a:endParaRPr>
                    </a:p>
                    <a:p>
                      <a:pPr algn="ctr">
                        <a:lnSpc>
                          <a:spcPct val="100000"/>
                        </a:lnSpc>
                        <a:spcAft>
                          <a:spcPts val="0"/>
                        </a:spcAft>
                      </a:pPr>
                      <a:r>
                        <a:rPr lang="uk-UA" sz="2400" dirty="0" smtClean="0">
                          <a:latin typeface="Times New Roman"/>
                          <a:ea typeface="Calibri"/>
                          <a:cs typeface="Times New Roman"/>
                        </a:rPr>
                        <a:t>29 </a:t>
                      </a:r>
                      <a:r>
                        <a:rPr lang="uk-UA" sz="2400" dirty="0" err="1" smtClean="0">
                          <a:latin typeface="Times New Roman"/>
                          <a:ea typeface="Calibri"/>
                          <a:cs typeface="Times New Roman"/>
                        </a:rPr>
                        <a:t>сек</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6 </a:t>
                      </a:r>
                      <a:r>
                        <a:rPr lang="uk-UA" sz="2400" dirty="0" err="1" smtClean="0">
                          <a:latin typeface="Times New Roman"/>
                          <a:ea typeface="Calibri"/>
                          <a:cs typeface="Times New Roman"/>
                        </a:rPr>
                        <a:t>хв</a:t>
                      </a:r>
                      <a:endParaRPr lang="uk-UA" sz="2400" dirty="0" smtClean="0">
                        <a:latin typeface="Times New Roman"/>
                        <a:ea typeface="Calibri"/>
                        <a:cs typeface="Times New Roman"/>
                      </a:endParaRPr>
                    </a:p>
                    <a:p>
                      <a:pPr algn="ctr">
                        <a:lnSpc>
                          <a:spcPct val="100000"/>
                        </a:lnSpc>
                        <a:spcAft>
                          <a:spcPts val="0"/>
                        </a:spcAft>
                      </a:pPr>
                      <a:r>
                        <a:rPr lang="uk-UA" sz="2400" dirty="0" smtClean="0">
                          <a:latin typeface="Times New Roman"/>
                          <a:ea typeface="Calibri"/>
                          <a:cs typeface="Times New Roman"/>
                        </a:rPr>
                        <a:t>15 </a:t>
                      </a:r>
                      <a:r>
                        <a:rPr lang="uk-UA" sz="2400" dirty="0" err="1" smtClean="0">
                          <a:latin typeface="Times New Roman"/>
                          <a:ea typeface="Calibri"/>
                          <a:cs typeface="Times New Roman"/>
                        </a:rPr>
                        <a:t>сек</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9 </a:t>
                      </a:r>
                      <a:r>
                        <a:rPr lang="uk-UA" sz="2400" dirty="0" err="1">
                          <a:latin typeface="Times New Roman"/>
                          <a:ea typeface="Calibri"/>
                          <a:cs typeface="Times New Roman"/>
                        </a:rPr>
                        <a:t>хв</a:t>
                      </a:r>
                      <a:r>
                        <a:rPr lang="uk-UA" sz="2400" dirty="0">
                          <a:latin typeface="Times New Roman"/>
                          <a:ea typeface="Calibri"/>
                          <a:cs typeface="Times New Roman"/>
                        </a:rPr>
                        <a:t> </a:t>
                      </a:r>
                      <a:endParaRPr lang="uk-UA" sz="2400" dirty="0" smtClean="0">
                        <a:latin typeface="Times New Roman"/>
                        <a:ea typeface="Calibri"/>
                        <a:cs typeface="Times New Roman"/>
                      </a:endParaRPr>
                    </a:p>
                    <a:p>
                      <a:pPr algn="ctr">
                        <a:lnSpc>
                          <a:spcPct val="100000"/>
                        </a:lnSpc>
                        <a:spcAft>
                          <a:spcPts val="0"/>
                        </a:spcAft>
                      </a:pPr>
                      <a:r>
                        <a:rPr lang="uk-UA" sz="2400" dirty="0" smtClean="0">
                          <a:latin typeface="Times New Roman"/>
                          <a:ea typeface="Calibri"/>
                          <a:cs typeface="Times New Roman"/>
                        </a:rPr>
                        <a:t>50 </a:t>
                      </a:r>
                      <a:r>
                        <a:rPr lang="uk-UA" sz="2400" dirty="0" err="1">
                          <a:latin typeface="Times New Roman"/>
                          <a:ea typeface="Calibri"/>
                          <a:cs typeface="Times New Roman"/>
                        </a:rPr>
                        <a:t>сек</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6 </a:t>
                      </a:r>
                      <a:r>
                        <a:rPr lang="uk-UA" sz="2400" dirty="0" err="1" smtClean="0">
                          <a:latin typeface="Times New Roman"/>
                          <a:ea typeface="Calibri"/>
                          <a:cs typeface="Times New Roman"/>
                        </a:rPr>
                        <a:t>хв</a:t>
                      </a:r>
                      <a:r>
                        <a:rPr lang="uk-UA" sz="2400" dirty="0" smtClean="0">
                          <a:latin typeface="Times New Roman"/>
                          <a:ea typeface="Calibri"/>
                          <a:cs typeface="Times New Roman"/>
                        </a:rPr>
                        <a:t> 39 </a:t>
                      </a:r>
                      <a:r>
                        <a:rPr lang="uk-UA" sz="2400" dirty="0" err="1" smtClean="0">
                          <a:latin typeface="Times New Roman"/>
                          <a:ea typeface="Calibri"/>
                          <a:cs typeface="Times New Roman"/>
                        </a:rPr>
                        <a:t>сек</a:t>
                      </a:r>
                      <a:endParaRPr lang="uk-UA"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10 </a:t>
                      </a:r>
                      <a:r>
                        <a:rPr lang="uk-UA" sz="2400" dirty="0" err="1">
                          <a:latin typeface="Times New Roman"/>
                          <a:ea typeface="Calibri"/>
                          <a:cs typeface="Times New Roman"/>
                        </a:rPr>
                        <a:t>хв</a:t>
                      </a:r>
                      <a:r>
                        <a:rPr lang="uk-UA" sz="2400" dirty="0">
                          <a:latin typeface="Times New Roman"/>
                          <a:ea typeface="Calibri"/>
                          <a:cs typeface="Times New Roman"/>
                        </a:rPr>
                        <a:t> 46 </a:t>
                      </a:r>
                      <a:r>
                        <a:rPr lang="uk-UA" sz="2400" dirty="0" err="1">
                          <a:latin typeface="Times New Roman"/>
                          <a:ea typeface="Calibri"/>
                          <a:cs typeface="Times New Roman"/>
                        </a:rPr>
                        <a:t>сек</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1 </a:t>
                      </a:r>
                      <a:r>
                        <a:rPr lang="uk-UA" sz="2400" dirty="0" err="1">
                          <a:latin typeface="Times New Roman"/>
                          <a:ea typeface="Calibri"/>
                          <a:cs typeface="Times New Roman"/>
                        </a:rPr>
                        <a:t>хв</a:t>
                      </a:r>
                      <a:r>
                        <a:rPr lang="uk-UA" sz="2400" dirty="0">
                          <a:latin typeface="Times New Roman"/>
                          <a:ea typeface="Calibri"/>
                          <a:cs typeface="Times New Roman"/>
                        </a:rPr>
                        <a:t> </a:t>
                      </a:r>
                      <a:endParaRPr lang="uk-UA" sz="2400" dirty="0" smtClean="0">
                        <a:latin typeface="Times New Roman"/>
                        <a:ea typeface="Calibri"/>
                        <a:cs typeface="Times New Roman"/>
                      </a:endParaRPr>
                    </a:p>
                    <a:p>
                      <a:pPr algn="ctr">
                        <a:lnSpc>
                          <a:spcPct val="100000"/>
                        </a:lnSpc>
                        <a:spcAft>
                          <a:spcPts val="0"/>
                        </a:spcAft>
                      </a:pPr>
                      <a:r>
                        <a:rPr lang="uk-UA" sz="2400" dirty="0" smtClean="0">
                          <a:latin typeface="Times New Roman"/>
                          <a:ea typeface="Calibri"/>
                          <a:cs typeface="Times New Roman"/>
                        </a:rPr>
                        <a:t>39 </a:t>
                      </a:r>
                      <a:r>
                        <a:rPr lang="uk-UA" sz="2400" dirty="0" err="1">
                          <a:latin typeface="Times New Roman"/>
                          <a:ea typeface="Calibri"/>
                          <a:cs typeface="Times New Roman"/>
                        </a:rPr>
                        <a:t>сек</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a:latin typeface="Times New Roman"/>
                          <a:ea typeface="Calibri"/>
                          <a:cs typeface="Times New Roman"/>
                        </a:rPr>
                        <a:t>8 </a:t>
                      </a:r>
                      <a:r>
                        <a:rPr lang="uk-UA" sz="2400" dirty="0" err="1" smtClean="0">
                          <a:latin typeface="Times New Roman"/>
                          <a:ea typeface="Calibri"/>
                          <a:cs typeface="Times New Roman"/>
                        </a:rPr>
                        <a:t>хв</a:t>
                      </a:r>
                      <a:endParaRPr lang="uk-UA" sz="2400" dirty="0" smtClean="0">
                        <a:latin typeface="Times New Roman"/>
                        <a:ea typeface="Calibri"/>
                        <a:cs typeface="Times New Roman"/>
                      </a:endParaRPr>
                    </a:p>
                    <a:p>
                      <a:pPr algn="ctr">
                        <a:lnSpc>
                          <a:spcPct val="100000"/>
                        </a:lnSpc>
                        <a:spcAft>
                          <a:spcPts val="0"/>
                        </a:spcAft>
                      </a:pPr>
                      <a:r>
                        <a:rPr lang="uk-UA" sz="2400" dirty="0" smtClean="0">
                          <a:latin typeface="Times New Roman"/>
                          <a:ea typeface="Calibri"/>
                          <a:cs typeface="Times New Roman"/>
                        </a:rPr>
                        <a:t> </a:t>
                      </a:r>
                      <a:r>
                        <a:rPr lang="uk-UA" sz="2400" dirty="0">
                          <a:latin typeface="Times New Roman"/>
                          <a:ea typeface="Calibri"/>
                          <a:cs typeface="Times New Roman"/>
                        </a:rPr>
                        <a:t>2 </a:t>
                      </a:r>
                      <a:r>
                        <a:rPr lang="uk-UA" sz="2400" dirty="0" err="1">
                          <a:latin typeface="Times New Roman"/>
                          <a:ea typeface="Calibri"/>
                          <a:cs typeface="Times New Roman"/>
                        </a:rPr>
                        <a:t>сек</a:t>
                      </a:r>
                      <a:endParaRPr lang="ru-RU"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uk-UA" sz="2400" dirty="0" smtClean="0">
                          <a:latin typeface="Times New Roman"/>
                          <a:ea typeface="Calibri"/>
                          <a:cs typeface="Times New Roman"/>
                        </a:rPr>
                        <a:t>–</a:t>
                      </a:r>
                      <a:endParaRPr lang="ru-RU" sz="24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1843" y="0"/>
            <a:ext cx="10515600" cy="1325563"/>
          </a:xfrm>
        </p:spPr>
        <p:txBody>
          <a:bodyPr/>
          <a:lstStyle/>
          <a:p>
            <a:pPr algn="ctr"/>
            <a:r>
              <a:rPr lang="uk-UA" b="1" dirty="0" smtClean="0">
                <a:solidFill>
                  <a:schemeClr val="accent5">
                    <a:lumMod val="50000"/>
                  </a:schemeClr>
                </a:solidFill>
                <a:effectLst>
                  <a:outerShdw blurRad="38100" dist="38100" dir="2700000" algn="tl">
                    <a:srgbClr val="000000">
                      <a:alpha val="43137"/>
                    </a:srgbClr>
                  </a:outerShdw>
                </a:effectLst>
              </a:rPr>
              <a:t>ТЕМАТИЧНІ ПОКАЗНИКИ: КІЛЬКІСНІ ДАНІ</a:t>
            </a:r>
            <a:br>
              <a:rPr lang="uk-UA" b="1" dirty="0" smtClean="0">
                <a:solidFill>
                  <a:schemeClr val="accent5">
                    <a:lumMod val="50000"/>
                  </a:schemeClr>
                </a:solidFill>
                <a:effectLst>
                  <a:outerShdw blurRad="38100" dist="38100" dir="2700000" algn="tl">
                    <a:srgbClr val="000000">
                      <a:alpha val="43137"/>
                    </a:srgbClr>
                  </a:outerShdw>
                </a:effectLst>
              </a:rPr>
            </a:br>
            <a:r>
              <a:rPr lang="uk-UA" b="1" dirty="0" smtClean="0">
                <a:solidFill>
                  <a:schemeClr val="accent5">
                    <a:lumMod val="50000"/>
                  </a:schemeClr>
                </a:solidFill>
                <a:effectLst>
                  <a:outerShdw blurRad="38100" dist="38100" dir="2700000" algn="tl">
                    <a:srgbClr val="000000">
                      <a:alpha val="43137"/>
                    </a:srgbClr>
                  </a:outerShdw>
                </a:effectLst>
              </a:rPr>
              <a:t>(окремо по матеріалу)</a:t>
            </a:r>
            <a:endParaRPr lang="ru-RU" b="1" dirty="0">
              <a:solidFill>
                <a:schemeClr val="accent5">
                  <a:lumMod val="50000"/>
                </a:schemeClr>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idx="1"/>
          </p:nvPr>
        </p:nvGraphicFramePr>
        <p:xfrm>
          <a:off x="946252" y="1047578"/>
          <a:ext cx="10779177" cy="4588006"/>
        </p:xfrm>
        <a:graphic>
          <a:graphicData uri="http://schemas.openxmlformats.org/drawingml/2006/chart">
            <c:chart xmlns:c="http://schemas.openxmlformats.org/drawingml/2006/chart" xmlns:r="http://schemas.openxmlformats.org/officeDocument/2006/relationships" r:id="rId3"/>
          </a:graphicData>
        </a:graphic>
      </p:graphicFrame>
      <p:sp>
        <p:nvSpPr>
          <p:cNvPr id="5" name="Прямоугольник 4"/>
          <p:cNvSpPr/>
          <p:nvPr/>
        </p:nvSpPr>
        <p:spPr>
          <a:xfrm>
            <a:off x="101601" y="6026358"/>
            <a:ext cx="12090399" cy="646331"/>
          </a:xfrm>
          <a:prstGeom prst="rect">
            <a:avLst/>
          </a:prstGeom>
        </p:spPr>
        <p:txBody>
          <a:bodyPr wrap="square">
            <a:spAutoFit/>
          </a:bodyPr>
          <a:lstStyle/>
          <a:p>
            <a:pPr algn="ctr"/>
            <a:r>
              <a:rPr lang="uk-UA" dirty="0" smtClean="0"/>
              <a:t>Кожен бал дорівнює відповідному матеріалу на позначену тему. Якщо тема висвітлюється побіжно або частково, це дорівнює 0,5 балу. За позначений період у </a:t>
            </a:r>
            <a:r>
              <a:rPr lang="uk-UA" dirty="0" err="1" smtClean="0"/>
              <a:t>“Наших</a:t>
            </a:r>
            <a:r>
              <a:rPr lang="uk-UA" dirty="0" smtClean="0"/>
              <a:t> </a:t>
            </a:r>
            <a:r>
              <a:rPr lang="uk-UA" dirty="0" err="1" smtClean="0"/>
              <a:t>грошах”</a:t>
            </a:r>
            <a:r>
              <a:rPr lang="uk-UA" dirty="0" smtClean="0"/>
              <a:t> було представлено 9 матеріалів, у </a:t>
            </a:r>
            <a:r>
              <a:rPr lang="uk-UA" dirty="0" err="1" smtClean="0"/>
              <a:t>“Грошах”</a:t>
            </a:r>
            <a:r>
              <a:rPr lang="uk-UA" dirty="0" smtClean="0"/>
              <a:t> – 42 матеріали. </a:t>
            </a:r>
            <a:endParaRPr lang="ru-RU" dirty="0"/>
          </a:p>
        </p:txBody>
      </p:sp>
    </p:spTree>
    <p:extLst>
      <p:ext uri="{BB962C8B-B14F-4D97-AF65-F5344CB8AC3E}">
        <p14:creationId xmlns:p14="http://schemas.microsoft.com/office/powerpoint/2010/main" val="4284148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nvPr>
        </p:nvGraphicFramePr>
        <p:xfrm>
          <a:off x="0" y="922232"/>
          <a:ext cx="12191999" cy="5935768"/>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0" y="152791"/>
            <a:ext cx="12192000" cy="769441"/>
          </a:xfrm>
          <a:prstGeom prst="rect">
            <a:avLst/>
          </a:prstGeom>
        </p:spPr>
        <p:txBody>
          <a:bodyPr wrap="square">
            <a:spAutoFit/>
          </a:bodyPr>
          <a:lstStyle/>
          <a:p>
            <a:pPr algn="ctr"/>
            <a:r>
              <a:rPr lang="uk-UA" sz="4400" b="1" dirty="0">
                <a:solidFill>
                  <a:schemeClr val="accent5">
                    <a:lumMod val="50000"/>
                  </a:schemeClr>
                </a:solidFill>
                <a:effectLst>
                  <a:outerShdw blurRad="38100" dist="38100" dir="2700000" algn="tl">
                    <a:srgbClr val="000000">
                      <a:alpha val="43137"/>
                    </a:srgbClr>
                  </a:outerShdw>
                </a:effectLst>
              </a:rPr>
              <a:t>ТЕМАТИЧНІ </a:t>
            </a:r>
            <a:r>
              <a:rPr lang="uk-UA" sz="4400" b="1" dirty="0" smtClean="0">
                <a:solidFill>
                  <a:schemeClr val="accent5">
                    <a:lumMod val="50000"/>
                  </a:schemeClr>
                </a:solidFill>
                <a:effectLst>
                  <a:outerShdw blurRad="38100" dist="38100" dir="2700000" algn="tl">
                    <a:srgbClr val="000000">
                      <a:alpha val="43137"/>
                    </a:srgbClr>
                  </a:outerShdw>
                </a:effectLst>
              </a:rPr>
              <a:t>ПОКАЗНИКИ: ВІДСОТКОВІ ДАНІ</a:t>
            </a:r>
            <a:endParaRPr lang="uk-UA" sz="4400" dirty="0"/>
          </a:p>
        </p:txBody>
      </p:sp>
    </p:spTree>
    <p:extLst>
      <p:ext uri="{BB962C8B-B14F-4D97-AF65-F5344CB8AC3E}">
        <p14:creationId xmlns:p14="http://schemas.microsoft.com/office/powerpoint/2010/main" val="117351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МЕТА</a:t>
            </a:r>
            <a:endParaRPr lang="ru-RU" b="1" dirty="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buNone/>
            </a:pPr>
            <a:r>
              <a:rPr lang="uk-UA" sz="3200" dirty="0" smtClean="0"/>
              <a:t>	Контент-аналіз телевізійних програм журналістських розслідувань на національних каналах України ставить за мету дослідити інструменти журналістського розслідування, вирахувати частоту їх використання, виокремити основні тенденції цього жанру і, відповідно, вплинути на його покращення. </a:t>
            </a:r>
            <a:endParaRPr lang="ru-RU" sz="3200" dirty="0" smtClean="0"/>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4761" y="0"/>
            <a:ext cx="11827239" cy="1325563"/>
          </a:xfrm>
        </p:spPr>
        <p:txBody>
          <a:bodyPr/>
          <a:lstStyle/>
          <a:p>
            <a:pPr algn="ctr"/>
            <a:r>
              <a:rPr lang="uk-UA" b="1" dirty="0" smtClean="0">
                <a:solidFill>
                  <a:schemeClr val="accent5">
                    <a:lumMod val="50000"/>
                  </a:schemeClr>
                </a:solidFill>
                <a:effectLst>
                  <a:outerShdw blurRad="38100" dist="38100" dir="2700000" algn="tl">
                    <a:srgbClr val="000000">
                      <a:alpha val="43137"/>
                    </a:srgbClr>
                  </a:outerShdw>
                </a:effectLst>
              </a:rPr>
              <a:t>ТЕМАТИЧНІ ПОКАЗНИКИ: ЗАГАЛЬНІ ВИСНОВКИ</a:t>
            </a:r>
            <a:endParaRPr lang="ru-RU" b="1" dirty="0">
              <a:solidFill>
                <a:schemeClr val="accent5">
                  <a:lumMod val="50000"/>
                </a:schemeClr>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0" y="1214203"/>
            <a:ext cx="12192000" cy="5643797"/>
          </a:xfrm>
        </p:spPr>
        <p:txBody>
          <a:bodyPr>
            <a:normAutofit/>
          </a:bodyPr>
          <a:lstStyle/>
          <a:p>
            <a:pPr algn="ctr">
              <a:buNone/>
            </a:pPr>
            <a:r>
              <a:rPr lang="uk-UA" dirty="0" smtClean="0"/>
              <a:t>	</a:t>
            </a:r>
            <a:r>
              <a:rPr lang="uk-UA" b="1" dirty="0" smtClean="0">
                <a:effectLst>
                  <a:outerShdw blurRad="38100" dist="38100" dir="2700000" algn="tl">
                    <a:srgbClr val="000000">
                      <a:alpha val="43137"/>
                    </a:srgbClr>
                  </a:outerShdw>
                </a:effectLst>
              </a:rPr>
              <a:t>“НАШІ ГРОШІ З ДЕНИСОМ БІГУСОМ”: </a:t>
            </a:r>
            <a:endParaRPr lang="uk-UA" dirty="0" smtClean="0"/>
          </a:p>
          <a:p>
            <a:pPr algn="just"/>
            <a:r>
              <a:rPr lang="uk-UA" dirty="0" smtClean="0"/>
              <a:t>Обрані теми є актуальними і суспільно важливими; загалом, вони розкриваються детально і </a:t>
            </a:r>
            <a:r>
              <a:rPr lang="uk-UA" dirty="0" err="1" smtClean="0"/>
              <a:t>глибинно</a:t>
            </a:r>
            <a:r>
              <a:rPr lang="uk-UA" dirty="0" smtClean="0"/>
              <a:t>. </a:t>
            </a:r>
          </a:p>
          <a:p>
            <a:pPr algn="just"/>
            <a:r>
              <a:rPr lang="uk-UA" dirty="0" smtClean="0"/>
              <a:t>Програма не відступає від загальної концепції, присвячуючи свої матеріали здебільшого економічній тематиці (третина проаналізованих матеріалів).</a:t>
            </a:r>
          </a:p>
          <a:p>
            <a:pPr algn="just"/>
            <a:r>
              <a:rPr lang="uk-UA" dirty="0" smtClean="0"/>
              <a:t> </a:t>
            </a:r>
            <a:r>
              <a:rPr lang="uk-UA" dirty="0" err="1" smtClean="0"/>
              <a:t>“Окремі</a:t>
            </a:r>
            <a:r>
              <a:rPr lang="uk-UA" dirty="0" smtClean="0"/>
              <a:t> </a:t>
            </a:r>
            <a:r>
              <a:rPr lang="uk-UA" dirty="0" err="1" smtClean="0"/>
              <a:t>особи”</a:t>
            </a:r>
            <a:r>
              <a:rPr lang="uk-UA" dirty="0" smtClean="0"/>
              <a:t> з'являються у розслідуваннях у контексті перевищення службових обов'язків, присвоєння державного майна та незаконного збагачення осіб. У групі </a:t>
            </a:r>
            <a:r>
              <a:rPr lang="uk-UA" dirty="0" err="1" smtClean="0"/>
              <a:t>“Інфраструктура”</a:t>
            </a:r>
            <a:r>
              <a:rPr lang="uk-UA" dirty="0" smtClean="0"/>
              <a:t> розглядаються корупційні схеми, пов'язані з тендерами,  або незаконні забудови, на які отримуються дозволи. Матеріал, що потрапив до групи </a:t>
            </a:r>
            <a:r>
              <a:rPr lang="uk-UA" dirty="0" err="1" smtClean="0"/>
              <a:t>“Політика”</a:t>
            </a:r>
            <a:r>
              <a:rPr lang="uk-UA" dirty="0" smtClean="0"/>
              <a:t>, є виключним (вибивається з концепції програми) і присвячений впливу олігарха Ігоря Коломойського на тоді ще кандидата у Президенти Володимира </a:t>
            </a:r>
            <a:r>
              <a:rPr lang="uk-UA" dirty="0" err="1" smtClean="0"/>
              <a:t>Зеленського</a:t>
            </a:r>
            <a:r>
              <a:rPr lang="uk-UA" dirty="0" smtClean="0"/>
              <a:t>.</a:t>
            </a:r>
          </a:p>
          <a:p>
            <a:pPr algn="just"/>
            <a:endParaRPr lang="uk-UA" dirty="0" smtClean="0"/>
          </a:p>
          <a:p>
            <a:pPr algn="just">
              <a:buNone/>
            </a:pPr>
            <a:endParaRPr lang="uk-UA" dirty="0" smtClean="0"/>
          </a:p>
          <a:p>
            <a:pPr algn="just">
              <a:buNone/>
            </a:pPr>
            <a:endParaRPr lang="ru-RU" dirty="0"/>
          </a:p>
        </p:txBody>
      </p:sp>
    </p:spTree>
    <p:extLst>
      <p:ext uri="{BB962C8B-B14F-4D97-AF65-F5344CB8AC3E}">
        <p14:creationId xmlns:p14="http://schemas.microsoft.com/office/powerpoint/2010/main" val="2992056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82381" y="2034914"/>
            <a:ext cx="11827238" cy="5508885"/>
          </a:xfrm>
        </p:spPr>
        <p:txBody>
          <a:bodyPr/>
          <a:lstStyle/>
          <a:p>
            <a:pPr algn="just"/>
            <a:r>
              <a:rPr lang="uk-UA" dirty="0" smtClean="0"/>
              <a:t>Обрані теми є актуальними, хоча у деяких із них простежується </a:t>
            </a:r>
            <a:r>
              <a:rPr lang="uk-UA" dirty="0" err="1" smtClean="0"/>
              <a:t>преференційність</a:t>
            </a:r>
            <a:r>
              <a:rPr lang="uk-UA" dirty="0" smtClean="0"/>
              <a:t> і </a:t>
            </a:r>
            <a:r>
              <a:rPr lang="uk-UA" dirty="0" err="1" smtClean="0"/>
              <a:t>маніпулятивність</a:t>
            </a:r>
            <a:r>
              <a:rPr lang="uk-UA" dirty="0" smtClean="0"/>
              <a:t>. </a:t>
            </a:r>
          </a:p>
          <a:p>
            <a:pPr algn="just"/>
            <a:r>
              <a:rPr lang="uk-UA" dirty="0" smtClean="0"/>
              <a:t>Глибина розкриття заявлених тем незадовільна. </a:t>
            </a:r>
          </a:p>
          <a:p>
            <a:pPr algn="just"/>
            <a:r>
              <a:rPr lang="uk-UA" dirty="0" smtClean="0"/>
              <a:t>Плюсом програми є прагнення звернутись до соціальних тем, як-от: проблеми із житлом у внутрішньо переміщених осіб; проблеми із наданням земельних ділянок ветеранам АТО; корупція у сфері соціального захисту населення. </a:t>
            </a:r>
          </a:p>
          <a:p>
            <a:pPr algn="just"/>
            <a:r>
              <a:rPr lang="uk-UA" dirty="0" smtClean="0"/>
              <a:t>У темі «Політика» та «Інфраструктура» найбільше простежуються маніпулятивний інструментарій, оскільки такі матеріали містять ознаки </a:t>
            </a:r>
            <a:r>
              <a:rPr lang="uk-UA" dirty="0" err="1" smtClean="0"/>
              <a:t>замовності</a:t>
            </a:r>
            <a:r>
              <a:rPr lang="uk-UA" dirty="0" smtClean="0"/>
              <a:t>. </a:t>
            </a:r>
          </a:p>
          <a:p>
            <a:endParaRPr lang="uk-UA" dirty="0" smtClean="0"/>
          </a:p>
        </p:txBody>
      </p:sp>
      <p:sp>
        <p:nvSpPr>
          <p:cNvPr id="5" name="Прямоугольник 4"/>
          <p:cNvSpPr/>
          <p:nvPr/>
        </p:nvSpPr>
        <p:spPr>
          <a:xfrm>
            <a:off x="1" y="0"/>
            <a:ext cx="12191999" cy="769441"/>
          </a:xfrm>
          <a:prstGeom prst="rect">
            <a:avLst/>
          </a:prstGeom>
        </p:spPr>
        <p:txBody>
          <a:bodyPr wrap="square">
            <a:spAutoFit/>
          </a:bodyPr>
          <a:lstStyle/>
          <a:p>
            <a:pPr algn="ctr"/>
            <a:r>
              <a:rPr lang="uk-UA" sz="4400" b="1" dirty="0" smtClean="0">
                <a:solidFill>
                  <a:schemeClr val="accent5">
                    <a:lumMod val="50000"/>
                  </a:schemeClr>
                </a:solidFill>
                <a:effectLst>
                  <a:outerShdw blurRad="38100" dist="38100" dir="2700000" algn="tl">
                    <a:srgbClr val="000000">
                      <a:alpha val="43137"/>
                    </a:srgbClr>
                  </a:outerShdw>
                </a:effectLst>
              </a:rPr>
              <a:t>ТЕМАТИЧНІ ПОКАЗНИКИ: ЗАГАЛЬНІ ВИСНОВКИ</a:t>
            </a:r>
            <a:endParaRPr lang="ru-RU" sz="4400" dirty="0"/>
          </a:p>
        </p:txBody>
      </p:sp>
      <p:sp>
        <p:nvSpPr>
          <p:cNvPr id="6" name="Прямоугольник 5"/>
          <p:cNvSpPr/>
          <p:nvPr/>
        </p:nvSpPr>
        <p:spPr>
          <a:xfrm>
            <a:off x="4272440" y="1140567"/>
            <a:ext cx="2606803" cy="523220"/>
          </a:xfrm>
          <a:prstGeom prst="rect">
            <a:avLst/>
          </a:prstGeom>
        </p:spPr>
        <p:txBody>
          <a:bodyPr wrap="none">
            <a:spAutoFit/>
          </a:bodyPr>
          <a:lstStyle/>
          <a:p>
            <a:pPr algn="ctr">
              <a:buNone/>
            </a:pPr>
            <a:r>
              <a:rPr lang="uk-UA" sz="2800" dirty="0" smtClean="0"/>
              <a:t>	</a:t>
            </a:r>
            <a:r>
              <a:rPr lang="uk-UA" sz="2800" b="1" dirty="0" smtClean="0">
                <a:effectLst>
                  <a:outerShdw blurRad="38100" dist="38100" dir="2700000" algn="tl">
                    <a:srgbClr val="000000">
                      <a:alpha val="43137"/>
                    </a:srgbClr>
                  </a:outerShdw>
                </a:effectLst>
              </a:rPr>
              <a:t>“ГРОШІ”: </a:t>
            </a:r>
          </a:p>
        </p:txBody>
      </p:sp>
    </p:spTree>
    <p:extLst>
      <p:ext uri="{BB962C8B-B14F-4D97-AF65-F5344CB8AC3E}">
        <p14:creationId xmlns:p14="http://schemas.microsoft.com/office/powerpoint/2010/main" val="2176906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922020" y="-356770"/>
            <a:ext cx="10515600" cy="1325563"/>
          </a:xfrm>
        </p:spPr>
        <p:txBody>
          <a:bodyPr/>
          <a:lstStyle/>
          <a:p>
            <a:pPr algn="ctr"/>
            <a:r>
              <a:rPr lang="uk-UA" b="1" dirty="0">
                <a:solidFill>
                  <a:schemeClr val="accent5">
                    <a:lumMod val="50000"/>
                  </a:schemeClr>
                </a:solidFill>
                <a:effectLst>
                  <a:outerShdw blurRad="38100" dist="38100" dir="2700000" algn="tl">
                    <a:srgbClr val="000000">
                      <a:alpha val="43137"/>
                    </a:srgbClr>
                  </a:outerShdw>
                </a:effectLst>
                <a:latin typeface="Calibri" panose="020F0502020204030204"/>
              </a:rPr>
              <a:t>Моніторинг </a:t>
            </a:r>
            <a:r>
              <a:rPr lang="uk-UA" b="1" dirty="0" smtClean="0">
                <a:solidFill>
                  <a:schemeClr val="accent5">
                    <a:lumMod val="50000"/>
                  </a:schemeClr>
                </a:solidFill>
                <a:effectLst>
                  <a:outerShdw blurRad="38100" dist="38100" dir="2700000" algn="tl">
                    <a:srgbClr val="000000">
                      <a:alpha val="43137"/>
                    </a:srgbClr>
                  </a:outerShdw>
                </a:effectLst>
                <a:latin typeface="Calibri" panose="020F0502020204030204"/>
              </a:rPr>
              <a:t>квітня-липня </a:t>
            </a:r>
            <a:r>
              <a:rPr lang="uk-UA" b="1" dirty="0">
                <a:solidFill>
                  <a:schemeClr val="accent5">
                    <a:lumMod val="50000"/>
                  </a:schemeClr>
                </a:solidFill>
                <a:effectLst>
                  <a:outerShdw blurRad="38100" dist="38100" dir="2700000" algn="tl">
                    <a:srgbClr val="000000">
                      <a:alpha val="43137"/>
                    </a:srgbClr>
                  </a:outerShdw>
                </a:effectLst>
                <a:latin typeface="Calibri" panose="020F0502020204030204"/>
              </a:rPr>
              <a:t>2019 року</a:t>
            </a:r>
            <a:endParaRPr lang="ru-RU" dirty="0">
              <a:solidFill>
                <a:schemeClr val="accent5">
                  <a:lumMod val="50000"/>
                </a:schemeClr>
              </a:solidFill>
              <a:effectLst>
                <a:outerShdw blurRad="38100" dist="38100" dir="2700000" algn="tl">
                  <a:srgbClr val="000000">
                    <a:alpha val="43137"/>
                  </a:srgbClr>
                </a:outerShdw>
              </a:effectLst>
            </a:endParaRPr>
          </a:p>
        </p:txBody>
      </p:sp>
      <p:graphicFrame>
        <p:nvGraphicFramePr>
          <p:cNvPr id="11" name="Диаграмма 10"/>
          <p:cNvGraphicFramePr/>
          <p:nvPr>
            <p:extLst>
              <p:ext uri="{D42A27DB-BD31-4B8C-83A1-F6EECF244321}">
                <p14:modId xmlns:p14="http://schemas.microsoft.com/office/powerpoint/2010/main" val="3020089469"/>
              </p:ext>
            </p:extLst>
          </p:nvPr>
        </p:nvGraphicFramePr>
        <p:xfrm>
          <a:off x="0" y="850232"/>
          <a:ext cx="12192000" cy="5870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0392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 y="0"/>
            <a:ext cx="12115800" cy="1325563"/>
          </a:xfrm>
        </p:spPr>
        <p:txBody>
          <a:bodyPr>
            <a:normAutofit/>
          </a:bodyPr>
          <a:lstStyle/>
          <a:p>
            <a:pPr algn="ctr"/>
            <a:r>
              <a:rPr lang="uk-UA" b="1" dirty="0" smtClean="0">
                <a:solidFill>
                  <a:schemeClr val="accent5">
                    <a:lumMod val="50000"/>
                  </a:schemeClr>
                </a:solidFill>
                <a:effectLst>
                  <a:outerShdw blurRad="38100" dist="38100" dir="2700000" algn="tl">
                    <a:srgbClr val="000000">
                      <a:alpha val="43137"/>
                    </a:srgbClr>
                  </a:outerShdw>
                </a:effectLst>
              </a:rPr>
              <a:t>ПРИКЛАДИ НЕГАТИВНОЇ ТОНАЛЬНОСТІ У ПРОГРАМІ «НАШІ ГРОШІ З ДЕНИСОМ БІГУСОМ»</a:t>
            </a:r>
            <a:endParaRPr lang="uk-UA" b="1" dirty="0">
              <a:solidFill>
                <a:schemeClr val="accent5">
                  <a:lumMod val="50000"/>
                </a:schemeClr>
              </a:solidFill>
              <a:effectLst>
                <a:outerShdw blurRad="38100" dist="38100" dir="2700000" algn="tl">
                  <a:srgbClr val="000000">
                    <a:alpha val="43137"/>
                  </a:srgbClr>
                </a:outerShdw>
              </a:effectLst>
            </a:endParaRPr>
          </a:p>
        </p:txBody>
      </p:sp>
      <p:sp>
        <p:nvSpPr>
          <p:cNvPr id="3" name="Прямоугольник 2"/>
          <p:cNvSpPr/>
          <p:nvPr/>
        </p:nvSpPr>
        <p:spPr>
          <a:xfrm>
            <a:off x="0" y="1524000"/>
            <a:ext cx="12191999" cy="5355312"/>
          </a:xfrm>
          <a:prstGeom prst="rect">
            <a:avLst/>
          </a:prstGeom>
        </p:spPr>
        <p:txBody>
          <a:bodyPr wrap="square">
            <a:spAutoFit/>
          </a:bodyPr>
          <a:lstStyle/>
          <a:p>
            <a:pPr algn="ctr"/>
            <a:r>
              <a:rPr lang="uk-UA"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«Мало хто б відмовився до візиту до хорошого театру ляльок. Хорошого – це де ти дивишся і не помічаєш рухи акторів, які цими ляльками керують. Чи майже не помічаєш. Але ніхто б не захотів зіштовхнутися з цими ляльками в реальності. Особливо, якщо одна з них претендує на високу державну посаду. Дуже високу. Найвищу» </a:t>
            </a:r>
            <a:r>
              <a:rPr lang="uk-UA"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r>
              <a:rPr lang="uk-UA" b="1"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таймкод</a:t>
            </a:r>
            <a:r>
              <a:rPr lang="uk-UA"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uk-UA"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з 13:45 </a:t>
            </a:r>
            <a:r>
              <a:rPr lang="uk-UA"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по 13:56 )</a:t>
            </a:r>
            <a:endParaRPr lang="uk-UA"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algn="ctr"/>
            <a:endParaRPr lang="uk-UA"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algn="ct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«Але кандидат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лише</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у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серіальному</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образі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вільно</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розсікає</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по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вулицях</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на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велосипеді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В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реальності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він</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трохи</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оточений</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охороною</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Трохи</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весь</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ru-RU" b="1"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таймкод</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з 14:34 по </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14:58) </a:t>
            </a:r>
          </a:p>
          <a:p>
            <a:pPr algn="ctr"/>
            <a:endPar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algn="ct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«Але є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Коломойський</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Людина, яка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завдала</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мільярдних</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ударів</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по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українському</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бюджету» </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цитати</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із</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випуску</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264</a:t>
            </a:r>
            <a:r>
              <a:rPr lang="uk-UA"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про кандидата Володимира Зеленського </a:t>
            </a:r>
          </a:p>
          <a:p>
            <a:pPr algn="ctr"/>
            <a:endParaRPr lang="uk-UA"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«Як ГПУ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перевзулася</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в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стрибку</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рятуючи</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міжнародного</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злочинця</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ctr"/>
            <a:endPar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Він</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не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пам’ятає</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Це</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ж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цілком</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звична</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справа у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кар’єрі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прокурора – коли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хтось</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помирає</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а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потім</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воскресає</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у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французькому</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замку 12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сторіччя</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Таке</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ж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цілком</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легко забути!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Певно</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про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неймовірне</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єднання</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позицій</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прокурора ГПУ і адвоката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Малиновського</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Козуб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теж</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не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пам’ятає</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 </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13:59 по 14:18</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ru-RU" b="1"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цитати</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із</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випуску</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274</a:t>
            </a:r>
          </a:p>
          <a:p>
            <a:endPar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uk-UA"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123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517"/>
            <a:ext cx="12192000" cy="1325563"/>
          </a:xfrm>
        </p:spPr>
        <p:txBody>
          <a:bodyPr/>
          <a:lstStyle/>
          <a:p>
            <a:pPr algn="ctr"/>
            <a:r>
              <a:rPr lang="uk-UA" b="1" dirty="0">
                <a:solidFill>
                  <a:schemeClr val="accent5">
                    <a:lumMod val="50000"/>
                  </a:schemeClr>
                </a:solidFill>
                <a:effectLst>
                  <a:outerShdw blurRad="38100" dist="38100" dir="2700000" algn="tl">
                    <a:srgbClr val="000000">
                      <a:alpha val="43137"/>
                    </a:srgbClr>
                  </a:outerShdw>
                </a:effectLst>
                <a:latin typeface="Calibri" panose="020F0502020204030204"/>
              </a:rPr>
              <a:t>Моніторинг квітня-липня 2019 року</a:t>
            </a:r>
            <a:endParaRPr lang="uk-UA" dirty="0">
              <a:solidFill>
                <a:schemeClr val="accent5">
                  <a:lumMod val="50000"/>
                </a:schemeClr>
              </a:solidFill>
              <a:effectLst>
                <a:outerShdw blurRad="38100" dist="38100" dir="2700000" algn="tl">
                  <a:srgbClr val="000000">
                    <a:alpha val="43137"/>
                  </a:srgbClr>
                </a:outerShdw>
              </a:effectLst>
            </a:endParaRPr>
          </a:p>
        </p:txBody>
      </p:sp>
      <p:graphicFrame>
        <p:nvGraphicFramePr>
          <p:cNvPr id="3" name="Диаграмма 2"/>
          <p:cNvGraphicFramePr/>
          <p:nvPr>
            <p:extLst>
              <p:ext uri="{D42A27DB-BD31-4B8C-83A1-F6EECF244321}">
                <p14:modId xmlns:p14="http://schemas.microsoft.com/office/powerpoint/2010/main" val="692297830"/>
              </p:ext>
            </p:extLst>
          </p:nvPr>
        </p:nvGraphicFramePr>
        <p:xfrm>
          <a:off x="0" y="850232"/>
          <a:ext cx="12192000" cy="58706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2022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325563"/>
          </a:xfrm>
        </p:spPr>
        <p:txBody>
          <a:bodyPr>
            <a:normAutofit/>
          </a:bodyPr>
          <a:lstStyle/>
          <a:p>
            <a:pPr algn="ctr"/>
            <a:r>
              <a:rPr lang="uk-UA" b="1" dirty="0">
                <a:solidFill>
                  <a:schemeClr val="accent5">
                    <a:lumMod val="50000"/>
                  </a:schemeClr>
                </a:solidFill>
                <a:effectLst>
                  <a:outerShdw blurRad="38100" dist="38100" dir="2700000" algn="tl">
                    <a:srgbClr val="000000">
                      <a:alpha val="43137"/>
                    </a:srgbClr>
                  </a:outerShdw>
                </a:effectLst>
              </a:rPr>
              <a:t>ПРИКЛАДИ НЕГАТИВНОЇ ТОНАЛЬНОСТІ У ПРОГРАМІ </a:t>
            </a:r>
            <a:r>
              <a:rPr lang="uk-UA" b="1" dirty="0" smtClean="0">
                <a:solidFill>
                  <a:schemeClr val="accent5">
                    <a:lumMod val="50000"/>
                  </a:schemeClr>
                </a:solidFill>
                <a:effectLst>
                  <a:outerShdw blurRad="38100" dist="38100" dir="2700000" algn="tl">
                    <a:srgbClr val="000000">
                      <a:alpha val="43137"/>
                    </a:srgbClr>
                  </a:outerShdw>
                </a:effectLst>
              </a:rPr>
              <a:t>«ГРОШІ» (1+1)</a:t>
            </a:r>
            <a:endParaRPr lang="uk-UA" dirty="0"/>
          </a:p>
        </p:txBody>
      </p:sp>
      <p:sp>
        <p:nvSpPr>
          <p:cNvPr id="3" name="Прямоугольник 2"/>
          <p:cNvSpPr/>
          <p:nvPr/>
        </p:nvSpPr>
        <p:spPr>
          <a:xfrm>
            <a:off x="0" y="1325563"/>
            <a:ext cx="12047621" cy="5355312"/>
          </a:xfrm>
          <a:prstGeom prst="rect">
            <a:avLst/>
          </a:prstGeom>
        </p:spPr>
        <p:txBody>
          <a:bodyPr wrap="square">
            <a:spAutoFit/>
          </a:bodyPr>
          <a:lstStyle/>
          <a:p>
            <a:pPr algn="ct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«Попри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постійні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воплі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про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остаточне</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Прощавай</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Російська</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імперія</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це</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Порошенко» – цитата з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випуску</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11</a:t>
            </a:r>
          </a:p>
          <a:p>
            <a:pPr algn="ctr"/>
            <a:endPar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«НАЗК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хапає</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за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порушення</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якихось</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дрібних</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мишів</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а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справжні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щури</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такі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як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Омелян</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Гонтарєва</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Парубій</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та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інші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залишаються</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поза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увагою</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«Через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свого</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міньйона</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Максима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Микитася</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цитати</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із</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випуску</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15</a:t>
            </a:r>
          </a:p>
          <a:p>
            <a:pPr algn="ctr"/>
            <a:endPar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Невраховані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ризики</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як для людей, так і для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архітектурних</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пам’яток</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можуть</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перетворити</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міст</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із</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туристичної</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Мекки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імені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Кличка на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черговий</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пам’ятник</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корупції</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і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недалекоглядності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українських</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чиновників</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uk-UA"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«Скляний </a:t>
            </a:r>
            <a:r>
              <a:rPr lang="uk-UA"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дерибан</a:t>
            </a:r>
            <a:r>
              <a:rPr lang="uk-UA"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Кличко</a:t>
            </a:r>
            <a:r>
              <a:rPr lang="uk-UA"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цитати</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випуску</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17</a:t>
            </a:r>
            <a:endPar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uk-UA"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endParaRPr>
          </a:p>
          <a:p>
            <a:pPr algn="ctr"/>
            <a:r>
              <a:rPr lang="uk-UA"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t>
            </a:r>
            <a:r>
              <a:rPr lang="ru-RU" b="1"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Це</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ru-RU" b="1"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спов</a:t>
            </a:r>
            <a:r>
              <a:rPr lang="uk-UA" b="1"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ідь</a:t>
            </a:r>
            <a:r>
              <a:rPr lang="uk-UA"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повії. Ні, нам не дав інтерв'ю Порошенко – це сповідь справжньої повії</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цитата з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випуску</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18</a:t>
            </a:r>
          </a:p>
          <a:p>
            <a:pPr algn="ctr"/>
            <a:endPar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«Влада </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країні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змінилась</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а от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генеральний</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прокурор -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А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отже</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у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Генпрокуратурі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й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досі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квітне</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корупція</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і в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кабінеті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очільника</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і у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його</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заступників</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цитата з </a:t>
            </a:r>
            <a:r>
              <a:rPr lang="ru-RU" b="1"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випуску</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21</a:t>
            </a:r>
          </a:p>
          <a:p>
            <a:pPr algn="ct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 просто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дивує</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наскільки</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затято</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старі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депутати</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тримаються</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за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владу</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Роблять</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усе,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аби</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тільки</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знову</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пролізти</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в парламент.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Що</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їх</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там так манить? Даю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відповідь</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і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найодіозніші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представники</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парламенту,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що</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відходять</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і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навіть</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хто</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прийшли</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після</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Майдану, – в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Раді</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непогано</a:t>
            </a:r>
            <a:r>
              <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b="1"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заробляли</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цитата з </a:t>
            </a:r>
            <a:r>
              <a:rPr lang="ru-RU" b="1" dirty="0" err="1"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випуску</a:t>
            </a:r>
            <a:r>
              <a:rPr lang="ru-RU" b="1" dirty="0" smtClean="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22</a:t>
            </a:r>
          </a:p>
          <a:p>
            <a:pPr algn="ctr"/>
            <a:endPar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gn="ctr"/>
            <a:endParaRPr lang="ru-RU"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3410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1880" y="0"/>
            <a:ext cx="9515168" cy="545690"/>
          </a:xfrm>
        </p:spPr>
        <p:txBody>
          <a:bodyPr>
            <a:normAutofit fontScale="90000"/>
          </a:bodyPr>
          <a:lstStyle/>
          <a:p>
            <a:pPr algn="ctr"/>
            <a:r>
              <a:rPr lang="uk-UA" b="1" dirty="0">
                <a:solidFill>
                  <a:schemeClr val="accent5">
                    <a:lumMod val="50000"/>
                  </a:schemeClr>
                </a:solidFill>
                <a:effectLst>
                  <a:outerShdw blurRad="38100" dist="38100" dir="2700000" algn="tl">
                    <a:srgbClr val="000000">
                      <a:alpha val="43137"/>
                    </a:srgbClr>
                  </a:outerShdw>
                </a:effectLst>
              </a:rPr>
              <a:t>СТИСЛІ ВИСНОВКИ</a:t>
            </a:r>
            <a:endParaRPr lang="uk-UA" dirty="0"/>
          </a:p>
        </p:txBody>
      </p:sp>
      <p:sp>
        <p:nvSpPr>
          <p:cNvPr id="3" name="Прямоугольник 2"/>
          <p:cNvSpPr/>
          <p:nvPr/>
        </p:nvSpPr>
        <p:spPr>
          <a:xfrm>
            <a:off x="0" y="545690"/>
            <a:ext cx="12078929" cy="6179575"/>
          </a:xfrm>
          <a:prstGeom prst="rect">
            <a:avLst/>
          </a:prstGeom>
        </p:spPr>
        <p:txBody>
          <a:bodyPr wrap="square">
            <a:spAutoFit/>
          </a:bodyPr>
          <a:lstStyle/>
          <a:p>
            <a:pPr algn="ctr"/>
            <a:r>
              <a:rPr lang="uk-UA" b="1" dirty="0" smtClean="0">
                <a:solidFill>
                  <a:schemeClr val="accent5">
                    <a:lumMod val="50000"/>
                  </a:schemeClr>
                </a:solidFill>
              </a:rPr>
              <a:t>У ході моніторингу виявлено кілька позитивних факторів:</a:t>
            </a:r>
          </a:p>
          <a:p>
            <a:pPr algn="ctr"/>
            <a:endParaRPr lang="uk-UA" b="1" dirty="0" smtClean="0">
              <a:solidFill>
                <a:schemeClr val="accent5">
                  <a:lumMod val="50000"/>
                </a:schemeClr>
              </a:solidFill>
            </a:endParaRPr>
          </a:p>
          <a:p>
            <a:pPr marL="285750" indent="-285750" algn="just">
              <a:buFont typeface="Arial" panose="020B0604020202020204" pitchFamily="34" charset="0"/>
              <a:buChar char="•"/>
            </a:pPr>
            <a:r>
              <a:rPr lang="uk-UA" b="1" dirty="0" smtClean="0">
                <a:solidFill>
                  <a:schemeClr val="accent5">
                    <a:lumMod val="50000"/>
                  </a:schemeClr>
                </a:solidFill>
              </a:rPr>
              <a:t>Журналісти обирають актуальні теми для розслідувань, завжди знаходять нові факти або нову подачу вже відомої інформації;</a:t>
            </a:r>
          </a:p>
          <a:p>
            <a:pPr marL="285750" indent="-285750" algn="just">
              <a:buFont typeface="Arial" panose="020B0604020202020204" pitchFamily="34" charset="0"/>
              <a:buChar char="•"/>
            </a:pPr>
            <a:r>
              <a:rPr lang="uk-UA" b="1" dirty="0" smtClean="0">
                <a:solidFill>
                  <a:schemeClr val="accent5">
                    <a:lumMod val="50000"/>
                  </a:schemeClr>
                </a:solidFill>
              </a:rPr>
              <a:t>Хорошою тенденцією є поява розслідувань на соціальні теми та принаймні часткове висвітлення теми екології;</a:t>
            </a:r>
          </a:p>
          <a:p>
            <a:pPr marL="285750" indent="-285750" algn="just">
              <a:buFont typeface="Arial" panose="020B0604020202020204" pitchFamily="34" charset="0"/>
              <a:buChar char="•"/>
            </a:pPr>
            <a:r>
              <a:rPr lang="uk-UA" b="1" dirty="0" smtClean="0">
                <a:solidFill>
                  <a:schemeClr val="accent5">
                    <a:lumMod val="50000"/>
                  </a:schemeClr>
                </a:solidFill>
              </a:rPr>
              <a:t>Дослідження інструментарію у зазначених випусках вказало на те, що жанр журналістського розслідування наразі активно розвивається, трансформується й адаптується під потреби сучасного глядача. </a:t>
            </a:r>
          </a:p>
          <a:p>
            <a:pPr marL="285750" indent="-285750" algn="just">
              <a:buFont typeface="Arial" panose="020B0604020202020204" pitchFamily="34" charset="0"/>
              <a:buChar char="•"/>
            </a:pPr>
            <a:endParaRPr lang="uk-UA" b="1" dirty="0" smtClean="0">
              <a:solidFill>
                <a:schemeClr val="accent5">
                  <a:lumMod val="50000"/>
                </a:schemeClr>
              </a:solidFill>
            </a:endParaRPr>
          </a:p>
          <a:p>
            <a:pPr algn="just"/>
            <a:r>
              <a:rPr lang="uk-UA" b="1" dirty="0" smtClean="0">
                <a:solidFill>
                  <a:schemeClr val="accent5">
                    <a:lumMod val="50000"/>
                  </a:schemeClr>
                </a:solidFill>
              </a:rPr>
              <a:t>Утім, незважаючи</a:t>
            </a:r>
            <a:r>
              <a:rPr lang="ru-RU" b="1" dirty="0" smtClean="0">
                <a:solidFill>
                  <a:schemeClr val="accent5">
                    <a:lumMod val="50000"/>
                  </a:schemeClr>
                </a:solidFill>
              </a:rPr>
              <a:t> </a:t>
            </a:r>
            <a:r>
              <a:rPr lang="ru-RU" b="1" dirty="0">
                <a:solidFill>
                  <a:schemeClr val="accent5">
                    <a:lumMod val="50000"/>
                  </a:schemeClr>
                </a:solidFill>
              </a:rPr>
              <a:t>на </a:t>
            </a:r>
            <a:r>
              <a:rPr lang="ru-RU" b="1" dirty="0" err="1" smtClean="0">
                <a:solidFill>
                  <a:schemeClr val="accent5">
                    <a:lumMod val="50000"/>
                  </a:schemeClr>
                </a:solidFill>
              </a:rPr>
              <a:t>позитивні</a:t>
            </a:r>
            <a:r>
              <a:rPr lang="ru-RU" b="1" dirty="0" smtClean="0">
                <a:solidFill>
                  <a:schemeClr val="accent5">
                    <a:lumMod val="50000"/>
                  </a:schemeClr>
                </a:solidFill>
              </a:rPr>
              <a:t> </a:t>
            </a:r>
            <a:r>
              <a:rPr lang="ru-RU" b="1" dirty="0" err="1" smtClean="0">
                <a:solidFill>
                  <a:schemeClr val="accent5">
                    <a:lumMod val="50000"/>
                  </a:schemeClr>
                </a:solidFill>
              </a:rPr>
              <a:t>фактори</a:t>
            </a:r>
            <a:r>
              <a:rPr lang="ru-RU" b="1" dirty="0" smtClean="0">
                <a:solidFill>
                  <a:schemeClr val="accent5">
                    <a:lumMod val="50000"/>
                  </a:schemeClr>
                </a:solidFill>
              </a:rPr>
              <a:t>, </a:t>
            </a:r>
            <a:r>
              <a:rPr lang="ru-RU" b="1" dirty="0" err="1" smtClean="0">
                <a:solidFill>
                  <a:schemeClr val="accent5">
                    <a:lumMod val="50000"/>
                  </a:schemeClr>
                </a:solidFill>
              </a:rPr>
              <a:t>монітори</a:t>
            </a:r>
            <a:r>
              <a:rPr lang="ru-RU" b="1" dirty="0" smtClean="0">
                <a:solidFill>
                  <a:schemeClr val="accent5">
                    <a:lumMod val="50000"/>
                  </a:schemeClr>
                </a:solidFill>
              </a:rPr>
              <a:t> </a:t>
            </a:r>
            <a:r>
              <a:rPr lang="ru-RU" b="1" dirty="0" err="1" smtClean="0">
                <a:solidFill>
                  <a:schemeClr val="accent5">
                    <a:lumMod val="50000"/>
                  </a:schemeClr>
                </a:solidFill>
              </a:rPr>
              <a:t>виявили</a:t>
            </a:r>
            <a:r>
              <a:rPr lang="ru-RU" b="1" dirty="0" smtClean="0">
                <a:solidFill>
                  <a:schemeClr val="accent5">
                    <a:lumMod val="50000"/>
                  </a:schemeClr>
                </a:solidFill>
              </a:rPr>
              <a:t> </a:t>
            </a:r>
            <a:r>
              <a:rPr lang="ru-RU" b="1" dirty="0">
                <a:solidFill>
                  <a:schemeClr val="accent5">
                    <a:lumMod val="50000"/>
                  </a:schemeClr>
                </a:solidFill>
              </a:rPr>
              <a:t>низку </a:t>
            </a:r>
            <a:r>
              <a:rPr lang="ru-RU" b="1" dirty="0" err="1">
                <a:solidFill>
                  <a:schemeClr val="accent5">
                    <a:lumMod val="50000"/>
                  </a:schemeClr>
                </a:solidFill>
              </a:rPr>
              <a:t>порушень</a:t>
            </a:r>
            <a:r>
              <a:rPr lang="ru-RU" b="1" dirty="0">
                <a:solidFill>
                  <a:schemeClr val="accent5">
                    <a:lumMod val="50000"/>
                  </a:schemeClr>
                </a:solidFill>
              </a:rPr>
              <a:t> </a:t>
            </a:r>
            <a:r>
              <a:rPr lang="ru-RU" b="1" dirty="0" err="1">
                <a:solidFill>
                  <a:schemeClr val="accent5">
                    <a:lumMod val="50000"/>
                  </a:schemeClr>
                </a:solidFill>
              </a:rPr>
              <a:t>професійних</a:t>
            </a:r>
            <a:r>
              <a:rPr lang="ru-RU" b="1" dirty="0">
                <a:solidFill>
                  <a:schemeClr val="accent5">
                    <a:lumMod val="50000"/>
                  </a:schemeClr>
                </a:solidFill>
              </a:rPr>
              <a:t> і </a:t>
            </a:r>
            <a:r>
              <a:rPr lang="ru-RU" b="1" dirty="0" err="1">
                <a:solidFill>
                  <a:schemeClr val="accent5">
                    <a:lumMod val="50000"/>
                  </a:schemeClr>
                </a:solidFill>
              </a:rPr>
              <a:t>етичних</a:t>
            </a:r>
            <a:r>
              <a:rPr lang="ru-RU" b="1" dirty="0">
                <a:solidFill>
                  <a:schemeClr val="accent5">
                    <a:lumMod val="50000"/>
                  </a:schemeClr>
                </a:solidFill>
              </a:rPr>
              <a:t> </a:t>
            </a:r>
            <a:r>
              <a:rPr lang="ru-RU" b="1" dirty="0" err="1">
                <a:solidFill>
                  <a:schemeClr val="accent5">
                    <a:lumMod val="50000"/>
                  </a:schemeClr>
                </a:solidFill>
              </a:rPr>
              <a:t>стандартів</a:t>
            </a:r>
            <a:r>
              <a:rPr lang="ru-RU" b="1" dirty="0">
                <a:solidFill>
                  <a:schemeClr val="accent5">
                    <a:lumMod val="50000"/>
                  </a:schemeClr>
                </a:solidFill>
              </a:rPr>
              <a:t>, таких як </a:t>
            </a:r>
            <a:r>
              <a:rPr lang="ru-RU" b="1" dirty="0" err="1">
                <a:solidFill>
                  <a:schemeClr val="accent5">
                    <a:lumMod val="50000"/>
                  </a:schemeClr>
                </a:solidFill>
              </a:rPr>
              <a:t>незбалансоване</a:t>
            </a:r>
            <a:r>
              <a:rPr lang="ru-RU" b="1" dirty="0">
                <a:solidFill>
                  <a:schemeClr val="accent5">
                    <a:lumMod val="50000"/>
                  </a:schemeClr>
                </a:solidFill>
              </a:rPr>
              <a:t> </a:t>
            </a:r>
            <a:r>
              <a:rPr lang="ru-RU" b="1" dirty="0" err="1" smtClean="0">
                <a:solidFill>
                  <a:schemeClr val="accent5">
                    <a:lumMod val="50000"/>
                  </a:schemeClr>
                </a:solidFill>
              </a:rPr>
              <a:t>висвітлення</a:t>
            </a:r>
            <a:r>
              <a:rPr lang="ru-RU" b="1" dirty="0" smtClean="0">
                <a:solidFill>
                  <a:schemeClr val="accent5">
                    <a:lumMod val="50000"/>
                  </a:schemeClr>
                </a:solidFill>
              </a:rPr>
              <a:t>, </a:t>
            </a:r>
            <a:r>
              <a:rPr lang="ru-RU" b="1" dirty="0" err="1" smtClean="0">
                <a:solidFill>
                  <a:schemeClr val="accent5">
                    <a:lumMod val="50000"/>
                  </a:schemeClr>
                </a:solidFill>
              </a:rPr>
              <a:t>приклади</a:t>
            </a:r>
            <a:r>
              <a:rPr lang="ru-RU" b="1" dirty="0" smtClean="0">
                <a:solidFill>
                  <a:schemeClr val="accent5">
                    <a:lumMod val="50000"/>
                  </a:schemeClr>
                </a:solidFill>
              </a:rPr>
              <a:t> </a:t>
            </a:r>
            <a:r>
              <a:rPr lang="ru-RU" b="1" dirty="0">
                <a:solidFill>
                  <a:schemeClr val="accent5">
                    <a:lumMod val="50000"/>
                  </a:schemeClr>
                </a:solidFill>
              </a:rPr>
              <a:t>«</a:t>
            </a:r>
            <a:r>
              <a:rPr lang="ru-RU" b="1" dirty="0" err="1" smtClean="0">
                <a:solidFill>
                  <a:schemeClr val="accent5">
                    <a:lumMod val="50000"/>
                  </a:schemeClr>
                </a:solidFill>
              </a:rPr>
              <a:t>джинси</a:t>
            </a:r>
            <a:r>
              <a:rPr lang="ru-RU" b="1" dirty="0" smtClean="0">
                <a:solidFill>
                  <a:schemeClr val="accent5">
                    <a:lumMod val="50000"/>
                  </a:schemeClr>
                </a:solidFill>
              </a:rPr>
              <a:t>», </a:t>
            </a:r>
            <a:r>
              <a:rPr lang="ru-RU" b="1" dirty="0" err="1" smtClean="0">
                <a:solidFill>
                  <a:schemeClr val="accent5">
                    <a:lumMod val="50000"/>
                  </a:schemeClr>
                </a:solidFill>
              </a:rPr>
              <a:t>використання</a:t>
            </a:r>
            <a:r>
              <a:rPr lang="ru-RU" b="1" dirty="0" smtClean="0">
                <a:solidFill>
                  <a:schemeClr val="accent5">
                    <a:lumMod val="50000"/>
                  </a:schemeClr>
                </a:solidFill>
              </a:rPr>
              <a:t> </a:t>
            </a:r>
            <a:r>
              <a:rPr lang="uk-UA" b="1" dirty="0" smtClean="0">
                <a:solidFill>
                  <a:schemeClr val="accent5">
                    <a:lumMod val="50000"/>
                  </a:schemeClr>
                </a:solidFill>
              </a:rPr>
              <a:t>некоректної лексики та мови ворожнечі. Деякі матеріали взагалі не мали жодного відношення до жанру журналістського розслідування.</a:t>
            </a:r>
          </a:p>
          <a:p>
            <a:pPr algn="just"/>
            <a:endParaRPr lang="uk-UA" b="1" dirty="0">
              <a:solidFill>
                <a:schemeClr val="accent5">
                  <a:lumMod val="50000"/>
                </a:schemeClr>
              </a:solidFill>
            </a:endParaRPr>
          </a:p>
          <a:p>
            <a:pPr algn="ctr"/>
            <a:r>
              <a:rPr lang="ru-RU" b="1" dirty="0" smtClean="0">
                <a:solidFill>
                  <a:schemeClr val="accent5">
                    <a:lumMod val="50000"/>
                  </a:schemeClr>
                </a:solidFill>
              </a:rPr>
              <a:t>Тому нам би </a:t>
            </a:r>
            <a:r>
              <a:rPr lang="ru-RU" b="1" dirty="0" err="1" smtClean="0">
                <a:solidFill>
                  <a:schemeClr val="accent5">
                    <a:lumMod val="50000"/>
                  </a:schemeClr>
                </a:solidFill>
              </a:rPr>
              <a:t>хотілося</a:t>
            </a:r>
            <a:r>
              <a:rPr lang="ru-RU" b="1" dirty="0" smtClean="0">
                <a:solidFill>
                  <a:schemeClr val="accent5">
                    <a:lumMod val="50000"/>
                  </a:schemeClr>
                </a:solidFill>
              </a:rPr>
              <a:t> </a:t>
            </a:r>
            <a:r>
              <a:rPr lang="ru-RU" b="1" dirty="0" err="1" smtClean="0">
                <a:solidFill>
                  <a:schemeClr val="accent5">
                    <a:lumMod val="50000"/>
                  </a:schemeClr>
                </a:solidFill>
              </a:rPr>
              <a:t>запропонувати</a:t>
            </a:r>
            <a:r>
              <a:rPr lang="ru-RU" b="1" dirty="0" smtClean="0">
                <a:solidFill>
                  <a:schemeClr val="accent5">
                    <a:lumMod val="50000"/>
                  </a:schemeClr>
                </a:solidFill>
              </a:rPr>
              <a:t> </a:t>
            </a:r>
            <a:r>
              <a:rPr lang="ru-RU" b="1" dirty="0" err="1" smtClean="0">
                <a:solidFill>
                  <a:schemeClr val="accent5">
                    <a:lumMod val="50000"/>
                  </a:schemeClr>
                </a:solidFill>
              </a:rPr>
              <a:t>можливі</a:t>
            </a:r>
            <a:r>
              <a:rPr lang="ru-RU" b="1" dirty="0" smtClean="0">
                <a:solidFill>
                  <a:schemeClr val="accent5">
                    <a:lumMod val="50000"/>
                  </a:schemeClr>
                </a:solidFill>
              </a:rPr>
              <a:t> </a:t>
            </a:r>
            <a:r>
              <a:rPr lang="ru-RU" b="1" dirty="0" err="1" smtClean="0">
                <a:solidFill>
                  <a:schemeClr val="accent5">
                    <a:lumMod val="50000"/>
                  </a:schemeClr>
                </a:solidFill>
              </a:rPr>
              <a:t>варіанти</a:t>
            </a:r>
            <a:r>
              <a:rPr lang="ru-RU" b="1" dirty="0" smtClean="0">
                <a:solidFill>
                  <a:schemeClr val="accent5">
                    <a:lumMod val="50000"/>
                  </a:schemeClr>
                </a:solidFill>
              </a:rPr>
              <a:t> </a:t>
            </a:r>
            <a:r>
              <a:rPr lang="ru-RU" b="1" dirty="0" err="1" smtClean="0">
                <a:solidFill>
                  <a:schemeClr val="accent5">
                    <a:lumMod val="50000"/>
                  </a:schemeClr>
                </a:solidFill>
              </a:rPr>
              <a:t>щодо</a:t>
            </a:r>
            <a:r>
              <a:rPr lang="ru-RU" b="1" dirty="0" smtClean="0">
                <a:solidFill>
                  <a:schemeClr val="accent5">
                    <a:lumMod val="50000"/>
                  </a:schemeClr>
                </a:solidFill>
              </a:rPr>
              <a:t> </a:t>
            </a:r>
            <a:r>
              <a:rPr lang="ru-RU" b="1" dirty="0" err="1" smtClean="0">
                <a:solidFill>
                  <a:schemeClr val="accent5">
                    <a:lumMod val="50000"/>
                  </a:schemeClr>
                </a:solidFill>
              </a:rPr>
              <a:t>покращення</a:t>
            </a:r>
            <a:r>
              <a:rPr lang="ru-RU" b="1" dirty="0" smtClean="0">
                <a:solidFill>
                  <a:schemeClr val="accent5">
                    <a:lumMod val="50000"/>
                  </a:schemeClr>
                </a:solidFill>
              </a:rPr>
              <a:t> жанру </a:t>
            </a:r>
            <a:r>
              <a:rPr lang="ru-RU" b="1" dirty="0" err="1" smtClean="0">
                <a:solidFill>
                  <a:schemeClr val="accent5">
                    <a:lumMod val="50000"/>
                  </a:schemeClr>
                </a:solidFill>
              </a:rPr>
              <a:t>розслідувань</a:t>
            </a:r>
            <a:r>
              <a:rPr lang="ru-RU" b="1" dirty="0" smtClean="0">
                <a:solidFill>
                  <a:schemeClr val="accent5">
                    <a:lumMod val="50000"/>
                  </a:schemeClr>
                </a:solidFill>
              </a:rPr>
              <a:t>: </a:t>
            </a:r>
          </a:p>
          <a:p>
            <a:pPr algn="ctr"/>
            <a:endParaRPr lang="ru-RU" b="1" dirty="0" smtClean="0">
              <a:solidFill>
                <a:schemeClr val="accent5">
                  <a:lumMod val="50000"/>
                </a:schemeClr>
              </a:solidFill>
            </a:endParaRPr>
          </a:p>
          <a:p>
            <a:pPr marL="285750" indent="-285750" algn="just">
              <a:buFont typeface="Arial" panose="020B0604020202020204" pitchFamily="34" charset="0"/>
              <a:buChar char="•"/>
            </a:pPr>
            <a:r>
              <a:rPr lang="ru-RU" b="1" dirty="0" err="1" smtClean="0">
                <a:solidFill>
                  <a:schemeClr val="accent5">
                    <a:lumMod val="50000"/>
                  </a:schemeClr>
                </a:solidFill>
              </a:rPr>
              <a:t>Зменшити</a:t>
            </a:r>
            <a:r>
              <a:rPr lang="ru-RU" b="1" dirty="0" smtClean="0">
                <a:solidFill>
                  <a:schemeClr val="accent5">
                    <a:lumMod val="50000"/>
                  </a:schemeClr>
                </a:solidFill>
              </a:rPr>
              <a:t> </a:t>
            </a:r>
            <a:r>
              <a:rPr lang="ru-RU" b="1" dirty="0" err="1" smtClean="0">
                <a:solidFill>
                  <a:schemeClr val="accent5">
                    <a:lumMod val="50000"/>
                  </a:schemeClr>
                </a:solidFill>
              </a:rPr>
              <a:t>обсяг</a:t>
            </a:r>
            <a:r>
              <a:rPr lang="ru-RU" b="1" dirty="0" smtClean="0">
                <a:solidFill>
                  <a:schemeClr val="accent5">
                    <a:lumMod val="50000"/>
                  </a:schemeClr>
                </a:solidFill>
              </a:rPr>
              <a:t> </a:t>
            </a:r>
            <a:r>
              <a:rPr lang="ru-RU" b="1" dirty="0" err="1" smtClean="0">
                <a:solidFill>
                  <a:schemeClr val="accent5">
                    <a:lumMod val="50000"/>
                  </a:schemeClr>
                </a:solidFill>
              </a:rPr>
              <a:t>продукованих</a:t>
            </a:r>
            <a:r>
              <a:rPr lang="ru-RU" b="1" dirty="0" smtClean="0">
                <a:solidFill>
                  <a:schemeClr val="accent5">
                    <a:lumMod val="50000"/>
                  </a:schemeClr>
                </a:solidFill>
              </a:rPr>
              <a:t> </a:t>
            </a:r>
            <a:r>
              <a:rPr lang="ru-RU" b="1" dirty="0" err="1" smtClean="0">
                <a:solidFill>
                  <a:schemeClr val="accent5">
                    <a:lumMod val="50000"/>
                  </a:schemeClr>
                </a:solidFill>
              </a:rPr>
              <a:t>матеріалів</a:t>
            </a:r>
            <a:r>
              <a:rPr lang="ru-RU" b="1" dirty="0" smtClean="0">
                <a:solidFill>
                  <a:schemeClr val="accent5">
                    <a:lumMod val="50000"/>
                  </a:schemeClr>
                </a:solidFill>
              </a:rPr>
              <a:t> з метою </a:t>
            </a:r>
            <a:r>
              <a:rPr lang="ru-RU" b="1" dirty="0" err="1" smtClean="0">
                <a:solidFill>
                  <a:schemeClr val="accent5">
                    <a:lumMod val="50000"/>
                  </a:schemeClr>
                </a:solidFill>
              </a:rPr>
              <a:t>створення</a:t>
            </a:r>
            <a:r>
              <a:rPr lang="ru-RU" b="1" dirty="0" smtClean="0">
                <a:solidFill>
                  <a:schemeClr val="accent5">
                    <a:lumMod val="50000"/>
                  </a:schemeClr>
                </a:solidFill>
              </a:rPr>
              <a:t> </a:t>
            </a:r>
            <a:r>
              <a:rPr lang="ru-RU" b="1" dirty="0" err="1" smtClean="0">
                <a:solidFill>
                  <a:schemeClr val="accent5">
                    <a:lumMod val="50000"/>
                  </a:schemeClr>
                </a:solidFill>
              </a:rPr>
              <a:t>якіснішого</a:t>
            </a:r>
            <a:r>
              <a:rPr lang="ru-RU" b="1" dirty="0" smtClean="0">
                <a:solidFill>
                  <a:schemeClr val="accent5">
                    <a:lumMod val="50000"/>
                  </a:schemeClr>
                </a:solidFill>
              </a:rPr>
              <a:t> контенту;</a:t>
            </a:r>
          </a:p>
          <a:p>
            <a:pPr marL="285750" indent="-285750" algn="just">
              <a:buFont typeface="Arial" panose="020B0604020202020204" pitchFamily="34" charset="0"/>
              <a:buChar char="•"/>
            </a:pPr>
            <a:r>
              <a:rPr lang="ru-RU" b="1" dirty="0" err="1" smtClean="0">
                <a:solidFill>
                  <a:schemeClr val="accent5">
                    <a:lumMod val="50000"/>
                  </a:schemeClr>
                </a:solidFill>
              </a:rPr>
              <a:t>Напрявляти</a:t>
            </a:r>
            <a:r>
              <a:rPr lang="ru-RU" b="1" dirty="0" smtClean="0">
                <a:solidFill>
                  <a:schemeClr val="accent5">
                    <a:lumMod val="50000"/>
                  </a:schemeClr>
                </a:solidFill>
              </a:rPr>
              <a:t> </a:t>
            </a:r>
            <a:r>
              <a:rPr lang="ru-RU" b="1" dirty="0" err="1" smtClean="0">
                <a:solidFill>
                  <a:schemeClr val="accent5">
                    <a:lumMod val="50000"/>
                  </a:schemeClr>
                </a:solidFill>
              </a:rPr>
              <a:t>журналістів</a:t>
            </a:r>
            <a:r>
              <a:rPr lang="ru-RU" b="1" dirty="0" smtClean="0">
                <a:solidFill>
                  <a:schemeClr val="accent5">
                    <a:lumMod val="50000"/>
                  </a:schemeClr>
                </a:solidFill>
              </a:rPr>
              <a:t> та </a:t>
            </a:r>
            <a:r>
              <a:rPr lang="ru-RU" b="1" dirty="0" err="1" smtClean="0">
                <a:solidFill>
                  <a:schemeClr val="accent5">
                    <a:lumMod val="50000"/>
                  </a:schemeClr>
                </a:solidFill>
              </a:rPr>
              <a:t>редакторів</a:t>
            </a:r>
            <a:r>
              <a:rPr lang="ru-RU" b="1" dirty="0" smtClean="0">
                <a:solidFill>
                  <a:schemeClr val="accent5">
                    <a:lumMod val="50000"/>
                  </a:schemeClr>
                </a:solidFill>
              </a:rPr>
              <a:t> на </a:t>
            </a:r>
            <a:r>
              <a:rPr lang="ru-RU" b="1" dirty="0" err="1" smtClean="0">
                <a:solidFill>
                  <a:schemeClr val="accent5">
                    <a:lumMod val="50000"/>
                  </a:schemeClr>
                </a:solidFill>
              </a:rPr>
              <a:t>тренінги</a:t>
            </a:r>
            <a:r>
              <a:rPr lang="ru-RU" b="1" dirty="0" smtClean="0">
                <a:solidFill>
                  <a:schemeClr val="accent5">
                    <a:lumMod val="50000"/>
                  </a:schemeClr>
                </a:solidFill>
              </a:rPr>
              <a:t> </a:t>
            </a:r>
            <a:r>
              <a:rPr lang="ru-RU" b="1" dirty="0" err="1" smtClean="0">
                <a:solidFill>
                  <a:schemeClr val="accent5">
                    <a:lumMod val="50000"/>
                  </a:schemeClr>
                </a:solidFill>
              </a:rPr>
              <a:t>стосовно</a:t>
            </a:r>
            <a:r>
              <a:rPr lang="ru-RU" b="1" dirty="0" smtClean="0">
                <a:solidFill>
                  <a:schemeClr val="accent5">
                    <a:lumMod val="50000"/>
                  </a:schemeClr>
                </a:solidFill>
              </a:rPr>
              <a:t> </a:t>
            </a:r>
            <a:r>
              <a:rPr lang="ru-RU" b="1" dirty="0" err="1" smtClean="0">
                <a:solidFill>
                  <a:schemeClr val="accent5">
                    <a:lumMod val="50000"/>
                  </a:schemeClr>
                </a:solidFill>
              </a:rPr>
              <a:t>правильної</a:t>
            </a:r>
            <a:r>
              <a:rPr lang="ru-RU" b="1" dirty="0" smtClean="0">
                <a:solidFill>
                  <a:schemeClr val="accent5">
                    <a:lumMod val="50000"/>
                  </a:schemeClr>
                </a:solidFill>
              </a:rPr>
              <a:t> </a:t>
            </a:r>
            <a:r>
              <a:rPr lang="ru-RU" b="1" dirty="0" err="1" smtClean="0">
                <a:solidFill>
                  <a:schemeClr val="accent5">
                    <a:lumMod val="50000"/>
                  </a:schemeClr>
                </a:solidFill>
              </a:rPr>
              <a:t>термінології</a:t>
            </a:r>
            <a:r>
              <a:rPr lang="ru-RU" b="1" dirty="0" smtClean="0">
                <a:solidFill>
                  <a:schemeClr val="accent5">
                    <a:lumMod val="50000"/>
                  </a:schemeClr>
                </a:solidFill>
              </a:rPr>
              <a:t> для </a:t>
            </a:r>
            <a:r>
              <a:rPr lang="ru-RU" b="1" dirty="0" err="1" smtClean="0">
                <a:solidFill>
                  <a:schemeClr val="accent5">
                    <a:lumMod val="50000"/>
                  </a:schemeClr>
                </a:solidFill>
              </a:rPr>
              <a:t>уникнення</a:t>
            </a:r>
            <a:r>
              <a:rPr lang="ru-RU" b="1" dirty="0" smtClean="0">
                <a:solidFill>
                  <a:schemeClr val="accent5">
                    <a:lumMod val="50000"/>
                  </a:schemeClr>
                </a:solidFill>
              </a:rPr>
              <a:t> </a:t>
            </a:r>
            <a:r>
              <a:rPr lang="ru-RU" b="1" dirty="0" err="1" smtClean="0">
                <a:solidFill>
                  <a:schemeClr val="accent5">
                    <a:lumMod val="50000"/>
                  </a:schemeClr>
                </a:solidFill>
              </a:rPr>
              <a:t>зневажливих</a:t>
            </a:r>
            <a:r>
              <a:rPr lang="ru-RU" b="1" dirty="0" smtClean="0">
                <a:solidFill>
                  <a:schemeClr val="accent5">
                    <a:lumMod val="50000"/>
                  </a:schemeClr>
                </a:solidFill>
              </a:rPr>
              <a:t> </a:t>
            </a:r>
            <a:r>
              <a:rPr lang="ru-RU" b="1" dirty="0" err="1" smtClean="0">
                <a:solidFill>
                  <a:schemeClr val="accent5">
                    <a:lumMod val="50000"/>
                  </a:schemeClr>
                </a:solidFill>
              </a:rPr>
              <a:t>коментарів</a:t>
            </a:r>
            <a:r>
              <a:rPr lang="ru-RU" b="1" dirty="0" smtClean="0">
                <a:solidFill>
                  <a:schemeClr val="accent5">
                    <a:lumMod val="50000"/>
                  </a:schemeClr>
                </a:solidFill>
              </a:rPr>
              <a:t>;</a:t>
            </a:r>
          </a:p>
          <a:p>
            <a:pPr marL="285750" indent="-285750" algn="just">
              <a:buFont typeface="Arial" panose="020B0604020202020204" pitchFamily="34" charset="0"/>
              <a:buChar char="•"/>
            </a:pPr>
            <a:r>
              <a:rPr lang="ru-RU" b="1" dirty="0" err="1">
                <a:solidFill>
                  <a:schemeClr val="accent5">
                    <a:lumMod val="50000"/>
                  </a:schemeClr>
                </a:solidFill>
              </a:rPr>
              <a:t>П</a:t>
            </a:r>
            <a:r>
              <a:rPr lang="ru-RU" b="1" dirty="0" err="1" smtClean="0">
                <a:solidFill>
                  <a:schemeClr val="accent5">
                    <a:lumMod val="50000"/>
                  </a:schemeClr>
                </a:solidFill>
              </a:rPr>
              <a:t>риділяти</a:t>
            </a:r>
            <a:r>
              <a:rPr lang="ru-RU" b="1" dirty="0" smtClean="0">
                <a:solidFill>
                  <a:schemeClr val="accent5">
                    <a:lumMod val="50000"/>
                  </a:schemeClr>
                </a:solidFill>
              </a:rPr>
              <a:t> </a:t>
            </a:r>
            <a:r>
              <a:rPr lang="ru-RU" b="1" dirty="0" err="1" smtClean="0">
                <a:solidFill>
                  <a:schemeClr val="accent5">
                    <a:lumMod val="50000"/>
                  </a:schemeClr>
                </a:solidFill>
              </a:rPr>
              <a:t>більше</a:t>
            </a:r>
            <a:r>
              <a:rPr lang="ru-RU" b="1" dirty="0" smtClean="0">
                <a:solidFill>
                  <a:schemeClr val="accent5">
                    <a:lumMod val="50000"/>
                  </a:schemeClr>
                </a:solidFill>
              </a:rPr>
              <a:t> </a:t>
            </a:r>
            <a:r>
              <a:rPr lang="ru-RU" b="1" dirty="0" err="1" smtClean="0">
                <a:solidFill>
                  <a:schemeClr val="accent5">
                    <a:lumMod val="50000"/>
                  </a:schemeClr>
                </a:solidFill>
              </a:rPr>
              <a:t>уваги</a:t>
            </a:r>
            <a:r>
              <a:rPr lang="ru-RU" b="1" dirty="0" smtClean="0">
                <a:solidFill>
                  <a:schemeClr val="accent5">
                    <a:lumMod val="50000"/>
                  </a:schemeClr>
                </a:solidFill>
              </a:rPr>
              <a:t> </a:t>
            </a:r>
            <a:r>
              <a:rPr lang="ru-RU" b="1" dirty="0" err="1" smtClean="0">
                <a:solidFill>
                  <a:schemeClr val="accent5">
                    <a:lumMod val="50000"/>
                  </a:schemeClr>
                </a:solidFill>
              </a:rPr>
              <a:t>дотриманню</a:t>
            </a:r>
            <a:r>
              <a:rPr lang="ru-RU" b="1" dirty="0" smtClean="0">
                <a:solidFill>
                  <a:schemeClr val="accent5">
                    <a:lumMod val="50000"/>
                  </a:schemeClr>
                </a:solidFill>
              </a:rPr>
              <a:t> </a:t>
            </a:r>
            <a:r>
              <a:rPr lang="ru-RU" b="1" dirty="0" err="1" smtClean="0">
                <a:solidFill>
                  <a:schemeClr val="accent5">
                    <a:lumMod val="50000"/>
                  </a:schemeClr>
                </a:solidFill>
              </a:rPr>
              <a:t>професійних</a:t>
            </a:r>
            <a:r>
              <a:rPr lang="ru-RU" b="1" dirty="0" smtClean="0">
                <a:solidFill>
                  <a:schemeClr val="accent5">
                    <a:lumMod val="50000"/>
                  </a:schemeClr>
                </a:solidFill>
              </a:rPr>
              <a:t> </a:t>
            </a:r>
            <a:r>
              <a:rPr lang="ru-RU" b="1" dirty="0" err="1" smtClean="0">
                <a:solidFill>
                  <a:schemeClr val="accent5">
                    <a:lumMod val="50000"/>
                  </a:schemeClr>
                </a:solidFill>
              </a:rPr>
              <a:t>стандартів</a:t>
            </a:r>
            <a:r>
              <a:rPr lang="ru-RU" b="1" dirty="0" smtClean="0">
                <a:solidFill>
                  <a:schemeClr val="accent5">
                    <a:lumMod val="50000"/>
                  </a:schemeClr>
                </a:solidFill>
              </a:rPr>
              <a:t>, і в першу </a:t>
            </a:r>
            <a:r>
              <a:rPr lang="ru-RU" b="1" dirty="0" err="1" smtClean="0">
                <a:solidFill>
                  <a:schemeClr val="accent5">
                    <a:lumMod val="50000"/>
                  </a:schemeClr>
                </a:solidFill>
              </a:rPr>
              <a:t>чергу</a:t>
            </a:r>
            <a:r>
              <a:rPr lang="ru-RU" b="1" dirty="0" smtClean="0">
                <a:solidFill>
                  <a:schemeClr val="accent5">
                    <a:lumMod val="50000"/>
                  </a:schemeClr>
                </a:solidFill>
              </a:rPr>
              <a:t> - </a:t>
            </a:r>
            <a:r>
              <a:rPr lang="ru-RU" b="1" dirty="0" err="1" smtClean="0">
                <a:solidFill>
                  <a:schemeClr val="accent5">
                    <a:lumMod val="50000"/>
                  </a:schemeClr>
                </a:solidFill>
              </a:rPr>
              <a:t>збалансованій</a:t>
            </a:r>
            <a:r>
              <a:rPr lang="ru-RU" b="1" dirty="0" smtClean="0">
                <a:solidFill>
                  <a:schemeClr val="accent5">
                    <a:lumMod val="50000"/>
                  </a:schemeClr>
                </a:solidFill>
              </a:rPr>
              <a:t> </a:t>
            </a:r>
            <a:r>
              <a:rPr lang="ru-RU" b="1" dirty="0" err="1" smtClean="0">
                <a:solidFill>
                  <a:schemeClr val="accent5">
                    <a:lumMod val="50000"/>
                  </a:schemeClr>
                </a:solidFill>
              </a:rPr>
              <a:t>подачі</a:t>
            </a:r>
            <a:r>
              <a:rPr lang="ru-RU" b="1" dirty="0" smtClean="0">
                <a:solidFill>
                  <a:schemeClr val="accent5">
                    <a:lumMod val="50000"/>
                  </a:schemeClr>
                </a:solidFill>
              </a:rPr>
              <a:t> </a:t>
            </a:r>
            <a:r>
              <a:rPr lang="ru-RU" b="1" dirty="0" err="1" smtClean="0">
                <a:solidFill>
                  <a:schemeClr val="accent5">
                    <a:lumMod val="50000"/>
                  </a:schemeClr>
                </a:solidFill>
              </a:rPr>
              <a:t>матеріалу</a:t>
            </a:r>
            <a:r>
              <a:rPr lang="ru-RU" b="1" dirty="0" smtClean="0">
                <a:solidFill>
                  <a:schemeClr val="accent5">
                    <a:lumMod val="50000"/>
                  </a:schemeClr>
                </a:solidFill>
              </a:rPr>
              <a:t> (</a:t>
            </a:r>
            <a:r>
              <a:rPr lang="ru-RU" b="1" dirty="0" err="1" smtClean="0">
                <a:solidFill>
                  <a:schemeClr val="accent5">
                    <a:lumMod val="50000"/>
                  </a:schemeClr>
                </a:solidFill>
              </a:rPr>
              <a:t>команді</a:t>
            </a:r>
            <a:r>
              <a:rPr lang="ru-RU" b="1" dirty="0" smtClean="0">
                <a:solidFill>
                  <a:schemeClr val="accent5">
                    <a:lumMod val="50000"/>
                  </a:schemeClr>
                </a:solidFill>
              </a:rPr>
              <a:t> </a:t>
            </a:r>
            <a:r>
              <a:rPr lang="ru-RU" b="1" dirty="0" err="1" smtClean="0">
                <a:solidFill>
                  <a:schemeClr val="accent5">
                    <a:lumMod val="50000"/>
                  </a:schemeClr>
                </a:solidFill>
              </a:rPr>
              <a:t>програми</a:t>
            </a:r>
            <a:r>
              <a:rPr lang="ru-RU" b="1" dirty="0" smtClean="0">
                <a:solidFill>
                  <a:schemeClr val="accent5">
                    <a:lumMod val="50000"/>
                  </a:schemeClr>
                </a:solidFill>
              </a:rPr>
              <a:t> «</a:t>
            </a:r>
            <a:r>
              <a:rPr lang="ru-RU" b="1" dirty="0" err="1" smtClean="0">
                <a:solidFill>
                  <a:schemeClr val="accent5">
                    <a:lumMod val="50000"/>
                  </a:schemeClr>
                </a:solidFill>
              </a:rPr>
              <a:t>Гроші</a:t>
            </a:r>
            <a:r>
              <a:rPr lang="ru-RU" b="1" dirty="0" smtClean="0">
                <a:solidFill>
                  <a:schemeClr val="accent5">
                    <a:lumMod val="50000"/>
                  </a:schemeClr>
                </a:solidFill>
              </a:rPr>
              <a:t>»(1+1);</a:t>
            </a:r>
          </a:p>
          <a:p>
            <a:pPr marL="285750" indent="-285750" algn="just">
              <a:buFont typeface="Arial" panose="020B0604020202020204" pitchFamily="34" charset="0"/>
              <a:buChar char="•"/>
            </a:pPr>
            <a:r>
              <a:rPr lang="ru-RU" b="1" dirty="0" err="1" smtClean="0">
                <a:solidFill>
                  <a:schemeClr val="accent5">
                    <a:lumMod val="50000"/>
                  </a:schemeClr>
                </a:solidFill>
              </a:rPr>
              <a:t>Продовжити</a:t>
            </a:r>
            <a:r>
              <a:rPr lang="ru-RU" b="1" dirty="0" smtClean="0">
                <a:solidFill>
                  <a:schemeClr val="accent5">
                    <a:lumMod val="50000"/>
                  </a:schemeClr>
                </a:solidFill>
              </a:rPr>
              <a:t> </a:t>
            </a:r>
            <a:r>
              <a:rPr lang="ru-RU" b="1" dirty="0" err="1" smtClean="0">
                <a:solidFill>
                  <a:schemeClr val="accent5">
                    <a:lumMod val="50000"/>
                  </a:schemeClr>
                </a:solidFill>
              </a:rPr>
              <a:t>розробляти</a:t>
            </a:r>
            <a:r>
              <a:rPr lang="ru-RU" b="1" dirty="0" smtClean="0">
                <a:solidFill>
                  <a:schemeClr val="accent5">
                    <a:lumMod val="50000"/>
                  </a:schemeClr>
                </a:solidFill>
              </a:rPr>
              <a:t> тему </a:t>
            </a:r>
            <a:r>
              <a:rPr lang="ru-RU" b="1" dirty="0" err="1" smtClean="0">
                <a:solidFill>
                  <a:schemeClr val="accent5">
                    <a:lumMod val="50000"/>
                  </a:schemeClr>
                </a:solidFill>
              </a:rPr>
              <a:t>соціальних</a:t>
            </a:r>
            <a:r>
              <a:rPr lang="ru-RU" b="1" dirty="0" smtClean="0">
                <a:solidFill>
                  <a:schemeClr val="accent5">
                    <a:lumMod val="50000"/>
                  </a:schemeClr>
                </a:solidFill>
              </a:rPr>
              <a:t> </a:t>
            </a:r>
            <a:r>
              <a:rPr lang="ru-RU" b="1" dirty="0" err="1" smtClean="0">
                <a:solidFill>
                  <a:schemeClr val="accent5">
                    <a:lumMod val="50000"/>
                  </a:schemeClr>
                </a:solidFill>
              </a:rPr>
              <a:t>розслідувань</a:t>
            </a:r>
            <a:r>
              <a:rPr lang="ru-RU" b="1" dirty="0" smtClean="0">
                <a:solidFill>
                  <a:schemeClr val="accent5">
                    <a:lumMod val="50000"/>
                  </a:schemeClr>
                </a:solidFill>
              </a:rPr>
              <a:t>, </a:t>
            </a:r>
            <a:r>
              <a:rPr lang="ru-RU" b="1" dirty="0" err="1" smtClean="0">
                <a:solidFill>
                  <a:schemeClr val="accent5">
                    <a:lumMod val="50000"/>
                  </a:schemeClr>
                </a:solidFill>
              </a:rPr>
              <a:t>звертати</a:t>
            </a:r>
            <a:r>
              <a:rPr lang="ru-RU" b="1" dirty="0" smtClean="0">
                <a:solidFill>
                  <a:schemeClr val="accent5">
                    <a:lumMod val="50000"/>
                  </a:schemeClr>
                </a:solidFill>
              </a:rPr>
              <a:t> </a:t>
            </a:r>
            <a:r>
              <a:rPr lang="ru-RU" b="1" dirty="0" err="1" smtClean="0">
                <a:solidFill>
                  <a:schemeClr val="accent5">
                    <a:lumMod val="50000"/>
                  </a:schemeClr>
                </a:solidFill>
              </a:rPr>
              <a:t>увагу</a:t>
            </a:r>
            <a:r>
              <a:rPr lang="ru-RU" b="1" dirty="0" smtClean="0">
                <a:solidFill>
                  <a:schemeClr val="accent5">
                    <a:lumMod val="50000"/>
                  </a:schemeClr>
                </a:solidFill>
              </a:rPr>
              <a:t> на </a:t>
            </a:r>
            <a:r>
              <a:rPr lang="ru-RU" b="1" dirty="0" err="1" smtClean="0">
                <a:solidFill>
                  <a:schemeClr val="accent5">
                    <a:lumMod val="50000"/>
                  </a:schemeClr>
                </a:solidFill>
              </a:rPr>
              <a:t>недосліджувані</a:t>
            </a:r>
            <a:r>
              <a:rPr lang="ru-RU" b="1" dirty="0" smtClean="0">
                <a:solidFill>
                  <a:schemeClr val="accent5">
                    <a:lumMod val="50000"/>
                  </a:schemeClr>
                </a:solidFill>
              </a:rPr>
              <a:t> теми – спорт, культура, </a:t>
            </a:r>
            <a:r>
              <a:rPr lang="ru-RU" b="1" dirty="0" err="1" smtClean="0">
                <a:solidFill>
                  <a:schemeClr val="accent5">
                    <a:lumMod val="50000"/>
                  </a:schemeClr>
                </a:solidFill>
              </a:rPr>
              <a:t>екологія</a:t>
            </a:r>
            <a:r>
              <a:rPr lang="ru-RU" b="1" dirty="0" smtClean="0">
                <a:solidFill>
                  <a:schemeClr val="accent5">
                    <a:lumMod val="50000"/>
                  </a:schemeClr>
                </a:solidFill>
              </a:rPr>
              <a:t>; </a:t>
            </a:r>
          </a:p>
          <a:p>
            <a:pPr marL="285750" indent="-285750" algn="just">
              <a:buFont typeface="Arial" panose="020B0604020202020204" pitchFamily="34" charset="0"/>
              <a:buChar char="•"/>
            </a:pPr>
            <a:r>
              <a:rPr lang="uk-UA" b="1" dirty="0" smtClean="0">
                <a:solidFill>
                  <a:schemeClr val="accent5">
                    <a:lumMod val="50000"/>
                  </a:schemeClr>
                </a:solidFill>
              </a:rPr>
              <a:t>Пам'ятати про особливості жанру і недоречність деяких інструментів. </a:t>
            </a:r>
            <a:endParaRPr lang="uk-UA" b="1" dirty="0">
              <a:solidFill>
                <a:schemeClr val="accent5">
                  <a:lumMod val="50000"/>
                </a:schemeClr>
              </a:solidFill>
            </a:endParaRPr>
          </a:p>
        </p:txBody>
      </p:sp>
    </p:spTree>
    <p:extLst>
      <p:ext uri="{BB962C8B-B14F-4D97-AF65-F5344CB8AC3E}">
        <p14:creationId xmlns:p14="http://schemas.microsoft.com/office/powerpoint/2010/main" val="2782155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ТРИ ГОЛОВНИХ ЗАВДАННЯ:</a:t>
            </a: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838200" y="1825625"/>
            <a:ext cx="10869118" cy="4351338"/>
          </a:xfrm>
        </p:spPr>
        <p:txBody>
          <a:bodyPr>
            <a:normAutofit lnSpcReduction="10000"/>
          </a:bodyPr>
          <a:lstStyle/>
          <a:p>
            <a:pPr algn="just"/>
            <a:r>
              <a:rPr lang="uk-UA" dirty="0" smtClean="0"/>
              <a:t>Інформувати споживачів журналістських розслідувань, які матеріали є сумнівними з точки зору наведеного фактажу та застосованих інструментів (у т.ч. і маніпулятивних); сформувати уявлення про залежність (або незалежність) конкретних </a:t>
            </a:r>
            <a:r>
              <a:rPr lang="uk-UA" dirty="0" err="1" smtClean="0"/>
              <a:t>розслідувальних</a:t>
            </a:r>
            <a:r>
              <a:rPr lang="uk-UA" dirty="0" smtClean="0"/>
              <a:t> програм від політичних сил. </a:t>
            </a:r>
            <a:endParaRPr lang="ru-RU" dirty="0" smtClean="0"/>
          </a:p>
          <a:p>
            <a:pPr algn="just"/>
            <a:r>
              <a:rPr lang="uk-UA" dirty="0" smtClean="0"/>
              <a:t>Впливати на діяльність </a:t>
            </a:r>
            <a:r>
              <a:rPr lang="uk-UA" dirty="0" err="1" smtClean="0"/>
              <a:t>журналістів-розслідувачів</a:t>
            </a:r>
            <a:r>
              <a:rPr lang="uk-UA" dirty="0" smtClean="0"/>
              <a:t>, щоб вони дотримувались професійних стандартів; пам’ятали про суспільну значимість своїх матеріалів; відмовлялись від їх навмисного спрощення та розважальної складової.</a:t>
            </a:r>
            <a:endParaRPr lang="ru-RU" dirty="0" smtClean="0"/>
          </a:p>
          <a:p>
            <a:pPr algn="just"/>
            <a:r>
              <a:rPr lang="uk-UA" dirty="0" smtClean="0"/>
              <a:t>Визначити частоту використання інструментів журналістського розслідування з метою формування уяви про тенденції цього жанру.  </a:t>
            </a:r>
            <a:endParaRPr lang="ru-RU" dirty="0" smtClean="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РАМКИ ДОСЛІДЖЕННЯ</a:t>
            </a:r>
            <a:endParaRPr lang="ru-RU" b="1" dirty="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uk-UA" dirty="0" smtClean="0"/>
              <a:t>Що? Базовий та запозичений інструментарій журналістського розслідування; теми розслідувань; тональність.</a:t>
            </a:r>
          </a:p>
          <a:p>
            <a:pPr algn="just"/>
            <a:r>
              <a:rPr lang="uk-UA" dirty="0" smtClean="0"/>
              <a:t>Де? У випусках програми </a:t>
            </a:r>
            <a:r>
              <a:rPr lang="uk-UA" dirty="0" err="1" smtClean="0"/>
              <a:t>“Наші</a:t>
            </a:r>
            <a:r>
              <a:rPr lang="uk-UA" dirty="0" smtClean="0"/>
              <a:t> гроші з Денисом </a:t>
            </a:r>
            <a:r>
              <a:rPr lang="uk-UA" dirty="0" err="1" smtClean="0"/>
              <a:t>Бігусом”</a:t>
            </a:r>
            <a:r>
              <a:rPr lang="uk-UA" dirty="0" smtClean="0"/>
              <a:t> (24 канал; </a:t>
            </a:r>
            <a:r>
              <a:rPr lang="en-US" dirty="0" smtClean="0"/>
              <a:t>UA: </a:t>
            </a:r>
            <a:r>
              <a:rPr lang="uk-UA" dirty="0" err="1" smtClean="0"/>
              <a:t>Перший”</a:t>
            </a:r>
            <a:r>
              <a:rPr lang="uk-UA" dirty="0" smtClean="0"/>
              <a:t> та </a:t>
            </a:r>
            <a:r>
              <a:rPr lang="uk-UA" dirty="0" err="1" smtClean="0"/>
              <a:t>“Гроші”</a:t>
            </a:r>
            <a:r>
              <a:rPr lang="uk-UA" dirty="0" smtClean="0"/>
              <a:t> (1+1).</a:t>
            </a:r>
          </a:p>
          <a:p>
            <a:pPr algn="just"/>
            <a:r>
              <a:rPr lang="uk-UA" dirty="0" smtClean="0"/>
              <a:t>Коли? Квітень-липень 2019 року (перший та останній тижні місяця)</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solidFill>
                  <a:schemeClr val="bg2">
                    <a:lumMod val="25000"/>
                  </a:schemeClr>
                </a:solidFill>
                <a:latin typeface="+mn-lt"/>
              </a:rPr>
              <a:t>БАЗОВИЙ ІНСТРУМЕНТАРІЙ</a:t>
            </a:r>
            <a:endParaRPr lang="ru-RU" b="1" dirty="0">
              <a:solidFill>
                <a:schemeClr val="bg2">
                  <a:lumMod val="25000"/>
                </a:schemeClr>
              </a:solidFill>
              <a:latin typeface="+mn-l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58836651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4088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solidFill>
                  <a:schemeClr val="bg2">
                    <a:lumMod val="25000"/>
                  </a:schemeClr>
                </a:solidFill>
                <a:latin typeface="+mn-lt"/>
              </a:rPr>
              <a:t>ЗАПОЗИЧЕНИЙ ІНСТРУМЕНТАРІЙ</a:t>
            </a:r>
            <a:endParaRPr lang="ru-RU" b="1" dirty="0">
              <a:solidFill>
                <a:schemeClr val="bg2">
                  <a:lumMod val="25000"/>
                </a:schemeClr>
              </a:solidFill>
              <a:latin typeface="+mn-l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6393815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9178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1948160" cy="914400"/>
          </a:xfrm>
        </p:spPr>
        <p:txBody>
          <a:bodyPr/>
          <a:lstStyle/>
          <a:p>
            <a:pPr algn="ctr"/>
            <a:r>
              <a:rPr lang="ru-RU" b="1" dirty="0" smtClean="0">
                <a:solidFill>
                  <a:schemeClr val="accent5">
                    <a:lumMod val="50000"/>
                  </a:schemeClr>
                </a:solidFill>
                <a:effectLst>
                  <a:outerShdw blurRad="38100" dist="38100" dir="2700000" algn="tl">
                    <a:srgbClr val="000000">
                      <a:alpha val="43137"/>
                    </a:srgbClr>
                  </a:outerShdw>
                </a:effectLst>
              </a:rPr>
              <a:t>ДОСЛІДЖУВАНІ ІНСТРУМЕНТИ, ЗА КОДАМИ</a:t>
            </a:r>
            <a:endParaRPr lang="ru-RU" b="1" dirty="0">
              <a:solidFill>
                <a:schemeClr val="accent5">
                  <a:lumMod val="50000"/>
                </a:schemeClr>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152400" y="1173480"/>
            <a:ext cx="12039600" cy="5273040"/>
          </a:xfrm>
        </p:spPr>
        <p:txBody>
          <a:bodyPr numCol="2">
            <a:normAutofit fontScale="47500" lnSpcReduction="20000"/>
          </a:bodyPr>
          <a:lstStyle/>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Засоби комічного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Діалогізація	</a:t>
            </a:r>
          </a:p>
          <a:p>
            <a:pPr marL="514350" indent="-514350" algn="ctr">
              <a:buFont typeface="+mj-lt"/>
              <a:buAutoNum type="arabicPeriod"/>
            </a:pPr>
            <a:r>
              <a:rPr lang="uk-UA" sz="6000" b="1" dirty="0" err="1">
                <a:latin typeface="Times New Roman" panose="02020603050405020304" pitchFamily="18" charset="0"/>
                <a:cs typeface="Times New Roman" panose="02020603050405020304" pitchFamily="18" charset="0"/>
              </a:rPr>
              <a:t>Сторітелінг</a:t>
            </a:r>
            <a:r>
              <a:rPr lang="uk-UA" sz="6000" b="1" dirty="0">
                <a:latin typeface="Times New Roman" panose="02020603050405020304" pitchFamily="18" charset="0"/>
                <a:cs typeface="Times New Roman" panose="02020603050405020304" pitchFamily="18" charset="0"/>
              </a:rPr>
              <a:t>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Музичне оформлення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Тропи	</a:t>
            </a:r>
          </a:p>
          <a:p>
            <a:pPr marL="514350" indent="-514350" algn="ctr">
              <a:buFont typeface="+mj-lt"/>
              <a:buAutoNum type="arabicPeriod"/>
            </a:pPr>
            <a:r>
              <a:rPr lang="uk-UA" sz="6000" b="1" dirty="0" err="1">
                <a:latin typeface="Times New Roman" panose="02020603050405020304" pitchFamily="18" charset="0"/>
                <a:cs typeface="Times New Roman" panose="02020603050405020304" pitchFamily="18" charset="0"/>
              </a:rPr>
              <a:t>Преференційність</a:t>
            </a:r>
            <a:r>
              <a:rPr lang="uk-UA" sz="6000" b="1" dirty="0">
                <a:latin typeface="Times New Roman" panose="02020603050405020304" pitchFamily="18" charset="0"/>
                <a:cs typeface="Times New Roman" panose="02020603050405020304" pitchFamily="18" charset="0"/>
              </a:rPr>
              <a:t>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Наукові стратегії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Конфлікт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Бекграунд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Експресивний </a:t>
            </a:r>
            <a:r>
              <a:rPr lang="uk-UA" sz="6000" b="1" dirty="0" smtClean="0">
                <a:latin typeface="Times New Roman" panose="02020603050405020304" pitchFamily="18" charset="0"/>
                <a:cs typeface="Times New Roman" panose="02020603050405020304" pitchFamily="18" charset="0"/>
              </a:rPr>
              <a:t>синтаксис</a:t>
            </a:r>
            <a:br>
              <a:rPr lang="uk-UA" sz="6000" b="1" dirty="0" smtClean="0">
                <a:latin typeface="Times New Roman" panose="02020603050405020304" pitchFamily="18" charset="0"/>
                <a:cs typeface="Times New Roman" panose="02020603050405020304" pitchFamily="18" charset="0"/>
              </a:rPr>
            </a:br>
            <a:r>
              <a:rPr lang="uk-UA" sz="6000" b="1" dirty="0" smtClean="0">
                <a:latin typeface="Times New Roman" panose="02020603050405020304" pitchFamily="18" charset="0"/>
                <a:cs typeface="Times New Roman" panose="02020603050405020304" pitchFamily="18" charset="0"/>
              </a:rPr>
              <a:t/>
            </a:r>
            <a:br>
              <a:rPr lang="uk-UA" sz="6000" b="1" dirty="0" smtClean="0">
                <a:latin typeface="Times New Roman" panose="02020603050405020304" pitchFamily="18" charset="0"/>
                <a:cs typeface="Times New Roman" panose="02020603050405020304" pitchFamily="18" charset="0"/>
              </a:rPr>
            </a:br>
            <a:r>
              <a:rPr lang="uk-UA" sz="6000" b="1" dirty="0">
                <a:latin typeface="Times New Roman" panose="02020603050405020304" pitchFamily="18" charset="0"/>
                <a:cs typeface="Times New Roman" panose="02020603050405020304" pitchFamily="18" charset="0"/>
              </a:rPr>
              <a:t>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Адресні плани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Детальні плани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Персоналізація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Генеральне інтерв'ю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Експеримент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Провокація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Спостереження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Нові медіа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Мультимедіа	</a:t>
            </a:r>
          </a:p>
          <a:p>
            <a:pPr marL="514350" indent="-514350" algn="ctr">
              <a:buFont typeface="+mj-lt"/>
              <a:buAutoNum type="arabicPeriod"/>
            </a:pPr>
            <a:r>
              <a:rPr lang="uk-UA" sz="6000" b="1" dirty="0">
                <a:latin typeface="Times New Roman" panose="02020603050405020304" pitchFamily="18" charset="0"/>
                <a:cs typeface="Times New Roman" panose="02020603050405020304" pitchFamily="18" charset="0"/>
              </a:rPr>
              <a:t>Візуалізація</a:t>
            </a:r>
            <a:r>
              <a:rPr lang="uk-UA" b="1" dirty="0"/>
              <a:t>	</a:t>
            </a:r>
          </a:p>
          <a:p>
            <a:pPr marL="514350" indent="-514350">
              <a:buFont typeface="+mj-lt"/>
              <a:buAutoNum type="arabicPeriod"/>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32335"/>
            <a:ext cx="12192000" cy="1005522"/>
          </a:xfrm>
        </p:spPr>
        <p:txBody>
          <a:bodyPr>
            <a:noAutofit/>
          </a:bodyPr>
          <a:lstStyle/>
          <a:p>
            <a:pPr algn="ctr"/>
            <a:r>
              <a:rPr lang="uk-UA" b="1" dirty="0" smtClean="0">
                <a:solidFill>
                  <a:schemeClr val="accent5">
                    <a:lumMod val="50000"/>
                  </a:schemeClr>
                </a:solidFill>
                <a:effectLst>
                  <a:outerShdw blurRad="38100" dist="38100" dir="2700000" algn="tl">
                    <a:srgbClr val="000000">
                      <a:alpha val="43137"/>
                    </a:srgbClr>
                  </a:outerShdw>
                </a:effectLst>
              </a:rPr>
              <a:t>ЖАНРОВИЙ ІНСТРУМЕНТАРІЙ У ВИПУСКАХ «НАШІ ГРОШІ З ДЕНИСОМ БІГУСОМ», ВІДСОТКОВЕ ВІДНОШЕННЯ</a:t>
            </a:r>
            <a:endParaRPr lang="uk-UA" b="1" dirty="0">
              <a:solidFill>
                <a:schemeClr val="accent5">
                  <a:lumMod val="50000"/>
                </a:schemeClr>
              </a:solidFill>
              <a:effectLst>
                <a:outerShdw blurRad="38100" dist="38100" dir="2700000" algn="tl">
                  <a:srgbClr val="000000">
                    <a:alpha val="43137"/>
                  </a:srgbClr>
                </a:outerShdw>
              </a:effectLst>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475612872"/>
              </p:ext>
            </p:extLst>
          </p:nvPr>
        </p:nvGraphicFramePr>
        <p:xfrm>
          <a:off x="0" y="1798320"/>
          <a:ext cx="12191999" cy="50596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5327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4833" y="-179882"/>
            <a:ext cx="11937167" cy="854439"/>
          </a:xfrm>
        </p:spPr>
        <p:txBody>
          <a:bodyPr>
            <a:normAutofit/>
          </a:bodyPr>
          <a:lstStyle/>
          <a:p>
            <a:pPr algn="ctr"/>
            <a:r>
              <a:rPr lang="uk-UA" sz="2800" b="1" dirty="0" smtClean="0">
                <a:solidFill>
                  <a:schemeClr val="bg2">
                    <a:lumMod val="25000"/>
                  </a:schemeClr>
                </a:solidFill>
              </a:rPr>
              <a:t>Моніторинг квітня-липня 2019 року (програма </a:t>
            </a:r>
            <a:r>
              <a:rPr lang="uk-UA" sz="2800" b="1" dirty="0" err="1" smtClean="0">
                <a:solidFill>
                  <a:schemeClr val="bg2">
                    <a:lumMod val="25000"/>
                  </a:schemeClr>
                </a:solidFill>
              </a:rPr>
              <a:t>“Наші</a:t>
            </a:r>
            <a:r>
              <a:rPr lang="uk-UA" sz="2800" b="1" dirty="0" smtClean="0">
                <a:solidFill>
                  <a:schemeClr val="bg2">
                    <a:lumMod val="25000"/>
                  </a:schemeClr>
                </a:solidFill>
              </a:rPr>
              <a:t> Гроші з Денисом </a:t>
            </a:r>
            <a:r>
              <a:rPr lang="uk-UA" sz="2800" b="1" dirty="0" err="1" smtClean="0">
                <a:solidFill>
                  <a:schemeClr val="bg2">
                    <a:lumMod val="25000"/>
                  </a:schemeClr>
                </a:solidFill>
              </a:rPr>
              <a:t>Бігусом”</a:t>
            </a:r>
            <a:r>
              <a:rPr lang="uk-UA" sz="2800" b="1" dirty="0" smtClean="0">
                <a:solidFill>
                  <a:schemeClr val="bg2">
                    <a:lumMod val="25000"/>
                  </a:schemeClr>
                </a:solidFill>
              </a:rPr>
              <a:t>)</a:t>
            </a:r>
            <a:endParaRPr lang="ru-RU" sz="2800" dirty="0"/>
          </a:p>
        </p:txBody>
      </p:sp>
      <p:graphicFrame>
        <p:nvGraphicFramePr>
          <p:cNvPr id="5" name="Таблица 4"/>
          <p:cNvGraphicFramePr>
            <a:graphicFrameLocks noGrp="1"/>
          </p:cNvGraphicFramePr>
          <p:nvPr/>
        </p:nvGraphicFramePr>
        <p:xfrm>
          <a:off x="224852" y="592783"/>
          <a:ext cx="11707318" cy="6211786"/>
        </p:xfrm>
        <a:graphic>
          <a:graphicData uri="http://schemas.openxmlformats.org/drawingml/2006/table">
            <a:tbl>
              <a:tblPr/>
              <a:tblGrid>
                <a:gridCol w="2489932">
                  <a:extLst>
                    <a:ext uri="{9D8B030D-6E8A-4147-A177-3AD203B41FA5}">
                      <a16:colId xmlns:a16="http://schemas.microsoft.com/office/drawing/2014/main" xmlns="" val="20000"/>
                    </a:ext>
                  </a:extLst>
                </a:gridCol>
                <a:gridCol w="1011198">
                  <a:extLst>
                    <a:ext uri="{9D8B030D-6E8A-4147-A177-3AD203B41FA5}">
                      <a16:colId xmlns:a16="http://schemas.microsoft.com/office/drawing/2014/main" xmlns="" val="20001"/>
                    </a:ext>
                  </a:extLst>
                </a:gridCol>
                <a:gridCol w="1012391">
                  <a:extLst>
                    <a:ext uri="{9D8B030D-6E8A-4147-A177-3AD203B41FA5}">
                      <a16:colId xmlns:a16="http://schemas.microsoft.com/office/drawing/2014/main" xmlns="" val="20002"/>
                    </a:ext>
                  </a:extLst>
                </a:gridCol>
                <a:gridCol w="1180130">
                  <a:extLst>
                    <a:ext uri="{9D8B030D-6E8A-4147-A177-3AD203B41FA5}">
                      <a16:colId xmlns:a16="http://schemas.microsoft.com/office/drawing/2014/main" xmlns="" val="20003"/>
                    </a:ext>
                  </a:extLst>
                </a:gridCol>
                <a:gridCol w="1180130">
                  <a:extLst>
                    <a:ext uri="{9D8B030D-6E8A-4147-A177-3AD203B41FA5}">
                      <a16:colId xmlns:a16="http://schemas.microsoft.com/office/drawing/2014/main" xmlns="" val="20004"/>
                    </a:ext>
                  </a:extLst>
                </a:gridCol>
                <a:gridCol w="1181320">
                  <a:extLst>
                    <a:ext uri="{9D8B030D-6E8A-4147-A177-3AD203B41FA5}">
                      <a16:colId xmlns:a16="http://schemas.microsoft.com/office/drawing/2014/main" xmlns="" val="20005"/>
                    </a:ext>
                  </a:extLst>
                </a:gridCol>
                <a:gridCol w="1180130">
                  <a:extLst>
                    <a:ext uri="{9D8B030D-6E8A-4147-A177-3AD203B41FA5}">
                      <a16:colId xmlns:a16="http://schemas.microsoft.com/office/drawing/2014/main" xmlns="" val="20006"/>
                    </a:ext>
                  </a:extLst>
                </a:gridCol>
                <a:gridCol w="1180130">
                  <a:extLst>
                    <a:ext uri="{9D8B030D-6E8A-4147-A177-3AD203B41FA5}">
                      <a16:colId xmlns:a16="http://schemas.microsoft.com/office/drawing/2014/main" xmlns="" val="20007"/>
                    </a:ext>
                  </a:extLst>
                </a:gridCol>
                <a:gridCol w="1291957">
                  <a:extLst>
                    <a:ext uri="{9D8B030D-6E8A-4147-A177-3AD203B41FA5}">
                      <a16:colId xmlns:a16="http://schemas.microsoft.com/office/drawing/2014/main" xmlns="" val="20008"/>
                    </a:ext>
                  </a:extLst>
                </a:gridCol>
              </a:tblGrid>
              <a:tr h="1274026">
                <a:tc>
                  <a:txBody>
                    <a:bodyPr/>
                    <a:lstStyle/>
                    <a:p>
                      <a:pPr algn="ctr">
                        <a:lnSpc>
                          <a:spcPct val="150000"/>
                        </a:lnSpc>
                        <a:spcAft>
                          <a:spcPts val="0"/>
                        </a:spcAft>
                      </a:pPr>
                      <a:endParaRPr lang="uk-UA" sz="1800" dirty="0">
                        <a:latin typeface="Times New Roman"/>
                        <a:ea typeface="Calibri"/>
                        <a:cs typeface="Times New Roman"/>
                      </a:endParaRPr>
                    </a:p>
                    <a:p>
                      <a:pPr algn="ctr">
                        <a:lnSpc>
                          <a:spcPct val="150000"/>
                        </a:lnSpc>
                        <a:spcAft>
                          <a:spcPts val="0"/>
                        </a:spcAft>
                      </a:pPr>
                      <a:r>
                        <a:rPr lang="uk-UA" sz="1800" b="1" dirty="0">
                          <a:latin typeface="Times New Roman"/>
                          <a:ea typeface="Calibri"/>
                          <a:cs typeface="Times New Roman"/>
                        </a:rPr>
                        <a:t>Назва інструмента</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1800">
                          <a:latin typeface="Times New Roman"/>
                          <a:ea typeface="Calibri"/>
                          <a:cs typeface="Times New Roman"/>
                        </a:rPr>
                        <a:t>№ 264</a:t>
                      </a:r>
                      <a:r>
                        <a:rPr lang="uk-UA" sz="1800" b="1">
                          <a:latin typeface="Times New Roman"/>
                          <a:ea typeface="Calibri"/>
                          <a:cs typeface="Times New Roman"/>
                        </a:rPr>
                        <a:t>*</a:t>
                      </a:r>
                      <a:endParaRPr lang="ru-RU" sz="1800">
                        <a:latin typeface="Calibri"/>
                        <a:ea typeface="Calibri"/>
                        <a:cs typeface="Times New Roman"/>
                      </a:endParaRPr>
                    </a:p>
                    <a:p>
                      <a:pPr marL="71755" marR="71755" algn="ctr">
                        <a:lnSpc>
                          <a:spcPct val="115000"/>
                        </a:lnSpc>
                        <a:spcAft>
                          <a:spcPts val="0"/>
                        </a:spcAft>
                      </a:pPr>
                      <a:r>
                        <a:rPr lang="uk-UA" sz="1800">
                          <a:latin typeface="Times New Roman"/>
                          <a:ea typeface="Calibri"/>
                          <a:cs typeface="Times New Roman"/>
                        </a:rPr>
                        <a:t>(08.04.19)</a:t>
                      </a:r>
                      <a:endParaRPr lang="ru-RU" sz="1800">
                        <a:latin typeface="Calibri"/>
                        <a:ea typeface="Calibri"/>
                        <a:cs typeface="Times New Roman"/>
                      </a:endParaRPr>
                    </a:p>
                  </a:txBody>
                  <a:tcPr marL="61113" marR="61113"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1800">
                          <a:latin typeface="Times New Roman"/>
                          <a:ea typeface="Calibri"/>
                          <a:cs typeface="Times New Roman"/>
                        </a:rPr>
                        <a:t>№ 267</a:t>
                      </a:r>
                      <a:endParaRPr lang="ru-RU" sz="1800">
                        <a:latin typeface="Calibri"/>
                        <a:ea typeface="Calibri"/>
                        <a:cs typeface="Times New Roman"/>
                      </a:endParaRPr>
                    </a:p>
                    <a:p>
                      <a:pPr marL="71755" marR="71755" algn="ctr">
                        <a:lnSpc>
                          <a:spcPct val="150000"/>
                        </a:lnSpc>
                        <a:spcAft>
                          <a:spcPts val="1000"/>
                        </a:spcAft>
                      </a:pPr>
                      <a:r>
                        <a:rPr lang="uk-UA" sz="1800">
                          <a:latin typeface="Times New Roman"/>
                          <a:ea typeface="Calibri"/>
                          <a:cs typeface="Times New Roman"/>
                        </a:rPr>
                        <a:t>(29.04.19)</a:t>
                      </a:r>
                      <a:endParaRPr lang="ru-RU" sz="1800">
                        <a:latin typeface="Calibri"/>
                        <a:ea typeface="Calibri"/>
                        <a:cs typeface="Times New Roman"/>
                      </a:endParaRPr>
                    </a:p>
                  </a:txBody>
                  <a:tcPr marL="61113" marR="61113"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1800">
                          <a:latin typeface="Times New Roman"/>
                          <a:ea typeface="Calibri"/>
                          <a:cs typeface="Times New Roman"/>
                        </a:rPr>
                        <a:t>№ 269</a:t>
                      </a:r>
                      <a:endParaRPr lang="ru-RU" sz="1800">
                        <a:latin typeface="Calibri"/>
                        <a:ea typeface="Calibri"/>
                        <a:cs typeface="Times New Roman"/>
                      </a:endParaRPr>
                    </a:p>
                    <a:p>
                      <a:pPr marL="71755" marR="71755" algn="ctr">
                        <a:lnSpc>
                          <a:spcPct val="115000"/>
                        </a:lnSpc>
                        <a:spcAft>
                          <a:spcPts val="0"/>
                        </a:spcAft>
                      </a:pPr>
                      <a:r>
                        <a:rPr lang="uk-UA" sz="1800">
                          <a:latin typeface="Times New Roman"/>
                          <a:ea typeface="Calibri"/>
                          <a:cs typeface="Times New Roman"/>
                        </a:rPr>
                        <a:t>(06.05.19)</a:t>
                      </a:r>
                      <a:endParaRPr lang="ru-RU" sz="1800">
                        <a:latin typeface="Calibri"/>
                        <a:ea typeface="Calibri"/>
                        <a:cs typeface="Times New Roman"/>
                      </a:endParaRPr>
                    </a:p>
                  </a:txBody>
                  <a:tcPr marL="61113" marR="61113"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1800">
                          <a:latin typeface="Times New Roman"/>
                          <a:ea typeface="Calibri"/>
                          <a:cs typeface="Times New Roman"/>
                        </a:rPr>
                        <a:t>№273 (27.05.19)</a:t>
                      </a:r>
                      <a:endParaRPr lang="ru-RU" sz="1800">
                        <a:latin typeface="Calibri"/>
                        <a:ea typeface="Calibri"/>
                        <a:cs typeface="Times New Roman"/>
                      </a:endParaRPr>
                    </a:p>
                  </a:txBody>
                  <a:tcPr marL="61113" marR="61113"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1800" dirty="0">
                          <a:latin typeface="Times New Roman"/>
                          <a:ea typeface="Calibri"/>
                          <a:cs typeface="Times New Roman"/>
                        </a:rPr>
                        <a:t>№274 (03.06.19)</a:t>
                      </a:r>
                      <a:endParaRPr lang="ru-RU" sz="1800" dirty="0">
                        <a:latin typeface="Calibri"/>
                        <a:ea typeface="Calibri"/>
                        <a:cs typeface="Times New Roman"/>
                      </a:endParaRPr>
                    </a:p>
                  </a:txBody>
                  <a:tcPr marL="61113" marR="61113"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1800">
                          <a:latin typeface="Times New Roman"/>
                          <a:ea typeface="Calibri"/>
                          <a:cs typeface="Times New Roman"/>
                        </a:rPr>
                        <a:t>№277</a:t>
                      </a:r>
                      <a:r>
                        <a:rPr lang="uk-UA" sz="1800" b="1">
                          <a:latin typeface="Times New Roman"/>
                          <a:ea typeface="Calibri"/>
                          <a:cs typeface="Times New Roman"/>
                        </a:rPr>
                        <a:t>**</a:t>
                      </a:r>
                      <a:endParaRPr lang="ru-RU" sz="1800">
                        <a:latin typeface="Calibri"/>
                        <a:ea typeface="Calibri"/>
                        <a:cs typeface="Times New Roman"/>
                      </a:endParaRPr>
                    </a:p>
                    <a:p>
                      <a:pPr marL="71755" marR="71755" algn="ctr">
                        <a:lnSpc>
                          <a:spcPct val="115000"/>
                        </a:lnSpc>
                        <a:spcAft>
                          <a:spcPts val="0"/>
                        </a:spcAft>
                      </a:pPr>
                      <a:r>
                        <a:rPr lang="uk-UA" sz="1800">
                          <a:latin typeface="Times New Roman"/>
                          <a:ea typeface="Calibri"/>
                          <a:cs typeface="Times New Roman"/>
                        </a:rPr>
                        <a:t>(25.06.19)</a:t>
                      </a:r>
                      <a:endParaRPr lang="ru-RU" sz="1800">
                        <a:latin typeface="Calibri"/>
                        <a:ea typeface="Calibri"/>
                        <a:cs typeface="Times New Roman"/>
                      </a:endParaRPr>
                    </a:p>
                  </a:txBody>
                  <a:tcPr marL="61113" marR="61113"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1800">
                          <a:latin typeface="Times New Roman"/>
                          <a:ea typeface="Calibri"/>
                          <a:cs typeface="Times New Roman"/>
                        </a:rPr>
                        <a:t>№280</a:t>
                      </a:r>
                      <a:r>
                        <a:rPr lang="uk-UA" sz="1800" b="1">
                          <a:latin typeface="Times New Roman"/>
                          <a:ea typeface="Calibri"/>
                          <a:cs typeface="Times New Roman"/>
                        </a:rPr>
                        <a:t>***</a:t>
                      </a:r>
                      <a:endParaRPr lang="ru-RU" sz="1800">
                        <a:latin typeface="Calibri"/>
                        <a:ea typeface="Calibri"/>
                        <a:cs typeface="Times New Roman"/>
                      </a:endParaRPr>
                    </a:p>
                    <a:p>
                      <a:pPr marL="71755" marR="71755" algn="ctr">
                        <a:lnSpc>
                          <a:spcPct val="150000"/>
                        </a:lnSpc>
                        <a:spcAft>
                          <a:spcPts val="0"/>
                        </a:spcAft>
                      </a:pPr>
                      <a:r>
                        <a:rPr lang="uk-UA" sz="1800">
                          <a:latin typeface="Times New Roman"/>
                          <a:ea typeface="Calibri"/>
                          <a:cs typeface="Times New Roman"/>
                        </a:rPr>
                        <a:t>(08.07.19)</a:t>
                      </a:r>
                      <a:endParaRPr lang="ru-RU" sz="1800">
                        <a:latin typeface="Calibri"/>
                        <a:ea typeface="Calibri"/>
                        <a:cs typeface="Times New Roman"/>
                      </a:endParaRPr>
                    </a:p>
                  </a:txBody>
                  <a:tcPr marL="61113" marR="61113"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uk-UA" sz="1800">
                          <a:latin typeface="Times New Roman"/>
                          <a:ea typeface="Calibri"/>
                          <a:cs typeface="Times New Roman"/>
                        </a:rPr>
                        <a:t>№283</a:t>
                      </a:r>
                      <a:r>
                        <a:rPr lang="uk-UA" sz="1800" b="1">
                          <a:latin typeface="Times New Roman"/>
                          <a:ea typeface="Calibri"/>
                          <a:cs typeface="Times New Roman"/>
                        </a:rPr>
                        <a:t>****</a:t>
                      </a:r>
                      <a:endParaRPr lang="ru-RU" sz="1800">
                        <a:latin typeface="Calibri"/>
                        <a:ea typeface="Calibri"/>
                        <a:cs typeface="Times New Roman"/>
                      </a:endParaRPr>
                    </a:p>
                    <a:p>
                      <a:pPr marL="71755" marR="71755" algn="ctr">
                        <a:lnSpc>
                          <a:spcPct val="115000"/>
                        </a:lnSpc>
                        <a:spcAft>
                          <a:spcPts val="0"/>
                        </a:spcAft>
                      </a:pPr>
                      <a:r>
                        <a:rPr lang="uk-UA" sz="1800">
                          <a:latin typeface="Times New Roman"/>
                          <a:ea typeface="Calibri"/>
                          <a:cs typeface="Times New Roman"/>
                        </a:rPr>
                        <a:t>(29.07.19)</a:t>
                      </a:r>
                      <a:endParaRPr lang="ru-RU" sz="1800">
                        <a:latin typeface="Calibri"/>
                        <a:ea typeface="Calibri"/>
                        <a:cs typeface="Times New Roman"/>
                      </a:endParaRPr>
                    </a:p>
                  </a:txBody>
                  <a:tcPr marL="61113" marR="61113"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94756">
                <a:tc>
                  <a:txBody>
                    <a:bodyPr/>
                    <a:lstStyle/>
                    <a:p>
                      <a:pPr algn="ctr">
                        <a:lnSpc>
                          <a:spcPct val="150000"/>
                        </a:lnSpc>
                        <a:spcAft>
                          <a:spcPts val="0"/>
                        </a:spcAft>
                      </a:pPr>
                      <a:r>
                        <a:rPr lang="uk-UA" sz="1800" dirty="0">
                          <a:latin typeface="Times New Roman"/>
                          <a:ea typeface="Calibri"/>
                          <a:cs typeface="Times New Roman"/>
                        </a:rPr>
                        <a:t>Генеральне інтерв’ю</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2 </a:t>
                      </a:r>
                      <a:r>
                        <a:rPr lang="uk-UA" sz="1800" dirty="0" err="1">
                          <a:latin typeface="Times New Roman"/>
                          <a:ea typeface="Calibri"/>
                          <a:cs typeface="Times New Roman"/>
                        </a:rPr>
                        <a:t>хв</a:t>
                      </a:r>
                      <a:r>
                        <a:rPr lang="uk-UA" sz="1800" dirty="0">
                          <a:latin typeface="Times New Roman"/>
                          <a:ea typeface="Calibri"/>
                          <a:cs typeface="Times New Roman"/>
                        </a:rPr>
                        <a:t> 34 </a:t>
                      </a:r>
                      <a:r>
                        <a:rPr lang="uk-UA" sz="1800" dirty="0" err="1">
                          <a:latin typeface="Times New Roman"/>
                          <a:ea typeface="Calibri"/>
                          <a:cs typeface="Times New Roman"/>
                        </a:rPr>
                        <a:t>сек</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8 </a:t>
                      </a:r>
                      <a:r>
                        <a:rPr lang="uk-UA" sz="1800" dirty="0" smtClean="0">
                          <a:latin typeface="Times New Roman"/>
                          <a:ea typeface="Calibri"/>
                          <a:cs typeface="Times New Roman"/>
                        </a:rPr>
                        <a:t>хв20 </a:t>
                      </a:r>
                      <a:r>
                        <a:rPr lang="uk-UA" sz="1800" dirty="0" err="1">
                          <a:latin typeface="Times New Roman"/>
                          <a:ea typeface="Calibri"/>
                          <a:cs typeface="Times New Roman"/>
                        </a:rPr>
                        <a:t>сек</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4 хв 38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5 </a:t>
                      </a:r>
                      <a:r>
                        <a:rPr lang="uk-UA" sz="1800" dirty="0" smtClean="0">
                          <a:latin typeface="Times New Roman"/>
                          <a:ea typeface="Calibri"/>
                          <a:cs typeface="Times New Roman"/>
                        </a:rPr>
                        <a:t>хв16 </a:t>
                      </a:r>
                      <a:r>
                        <a:rPr lang="uk-UA" sz="1800" dirty="0" err="1">
                          <a:latin typeface="Times New Roman"/>
                          <a:ea typeface="Calibri"/>
                          <a:cs typeface="Times New Roman"/>
                        </a:rPr>
                        <a:t>сек</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6 хв 24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2 хв 35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2 хв 16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4 хв 30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89744">
                <a:tc>
                  <a:txBody>
                    <a:bodyPr/>
                    <a:lstStyle/>
                    <a:p>
                      <a:pPr algn="ctr">
                        <a:lnSpc>
                          <a:spcPct val="150000"/>
                        </a:lnSpc>
                        <a:spcAft>
                          <a:spcPts val="0"/>
                        </a:spcAft>
                      </a:pPr>
                      <a:r>
                        <a:rPr lang="uk-UA" sz="1800" dirty="0">
                          <a:latin typeface="Times New Roman"/>
                          <a:ea typeface="Calibri"/>
                          <a:cs typeface="Times New Roman"/>
                        </a:rPr>
                        <a:t>Експеримент</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 </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1 хв 38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23070">
                <a:tc>
                  <a:txBody>
                    <a:bodyPr/>
                    <a:lstStyle/>
                    <a:p>
                      <a:pPr algn="ctr">
                        <a:lnSpc>
                          <a:spcPct val="150000"/>
                        </a:lnSpc>
                        <a:spcAft>
                          <a:spcPts val="0"/>
                        </a:spcAft>
                      </a:pPr>
                      <a:r>
                        <a:rPr lang="uk-UA" sz="1800">
                          <a:latin typeface="Times New Roman"/>
                          <a:ea typeface="Calibri"/>
                          <a:cs typeface="Times New Roman"/>
                        </a:rPr>
                        <a:t>Провокація</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25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621310">
                <a:tc>
                  <a:txBody>
                    <a:bodyPr/>
                    <a:lstStyle/>
                    <a:p>
                      <a:pPr algn="ctr">
                        <a:lnSpc>
                          <a:spcPct val="150000"/>
                        </a:lnSpc>
                        <a:spcAft>
                          <a:spcPts val="0"/>
                        </a:spcAft>
                      </a:pPr>
                      <a:r>
                        <a:rPr lang="uk-UA" sz="1800" dirty="0">
                          <a:latin typeface="Times New Roman"/>
                          <a:ea typeface="Calibri"/>
                          <a:cs typeface="Times New Roman"/>
                        </a:rPr>
                        <a:t>Спостереження</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1 хв</a:t>
                      </a:r>
                      <a:endParaRPr lang="ru-RU" sz="1800">
                        <a:latin typeface="Calibri"/>
                        <a:ea typeface="Calibri"/>
                        <a:cs typeface="Times New Roman"/>
                      </a:endParaRPr>
                    </a:p>
                    <a:p>
                      <a:pPr algn="ctr">
                        <a:lnSpc>
                          <a:spcPct val="150000"/>
                        </a:lnSpc>
                        <a:spcAft>
                          <a:spcPts val="0"/>
                        </a:spcAft>
                      </a:pPr>
                      <a:r>
                        <a:rPr lang="uk-UA" sz="1800">
                          <a:latin typeface="Times New Roman"/>
                          <a:ea typeface="Calibri"/>
                          <a:cs typeface="Times New Roman"/>
                        </a:rPr>
                        <a:t>39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5 </a:t>
                      </a:r>
                      <a:r>
                        <a:rPr lang="uk-UA" sz="1800" dirty="0" err="1">
                          <a:latin typeface="Times New Roman"/>
                          <a:ea typeface="Calibri"/>
                          <a:cs typeface="Times New Roman"/>
                        </a:rPr>
                        <a:t>хв</a:t>
                      </a:r>
                      <a:endParaRPr lang="ru-RU" sz="1800" dirty="0">
                        <a:latin typeface="Calibri"/>
                        <a:ea typeface="Calibri"/>
                        <a:cs typeface="Times New Roman"/>
                      </a:endParaRPr>
                    </a:p>
                    <a:p>
                      <a:pPr algn="ctr">
                        <a:lnSpc>
                          <a:spcPct val="150000"/>
                        </a:lnSpc>
                        <a:spcAft>
                          <a:spcPts val="0"/>
                        </a:spcAft>
                      </a:pPr>
                      <a:r>
                        <a:rPr lang="uk-UA" sz="1800" dirty="0">
                          <a:latin typeface="Times New Roman"/>
                          <a:ea typeface="Calibri"/>
                          <a:cs typeface="Times New Roman"/>
                        </a:rPr>
                        <a:t>22 </a:t>
                      </a:r>
                      <a:r>
                        <a:rPr lang="uk-UA" sz="1800" dirty="0" err="1">
                          <a:latin typeface="Times New Roman"/>
                          <a:ea typeface="Calibri"/>
                          <a:cs typeface="Times New Roman"/>
                        </a:rPr>
                        <a:t>сек</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30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44774">
                <a:tc>
                  <a:txBody>
                    <a:bodyPr/>
                    <a:lstStyle/>
                    <a:p>
                      <a:pPr algn="ctr">
                        <a:lnSpc>
                          <a:spcPct val="150000"/>
                        </a:lnSpc>
                        <a:spcAft>
                          <a:spcPts val="0"/>
                        </a:spcAft>
                      </a:pPr>
                      <a:r>
                        <a:rPr lang="uk-UA" sz="1800">
                          <a:latin typeface="Times New Roman"/>
                          <a:ea typeface="Calibri"/>
                          <a:cs typeface="Times New Roman"/>
                        </a:rPr>
                        <a:t>Застосування нових медіа</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22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36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1 хв 38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51 </a:t>
                      </a:r>
                      <a:r>
                        <a:rPr lang="uk-UA" sz="1800" dirty="0" err="1">
                          <a:latin typeface="Times New Roman"/>
                          <a:ea typeface="Calibri"/>
                          <a:cs typeface="Times New Roman"/>
                        </a:rPr>
                        <a:t>сек</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47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39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57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49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89744">
                <a:tc>
                  <a:txBody>
                    <a:bodyPr/>
                    <a:lstStyle/>
                    <a:p>
                      <a:pPr algn="ctr">
                        <a:lnSpc>
                          <a:spcPct val="150000"/>
                        </a:lnSpc>
                        <a:spcAft>
                          <a:spcPts val="0"/>
                        </a:spcAft>
                      </a:pPr>
                      <a:r>
                        <a:rPr lang="uk-UA" sz="1800">
                          <a:latin typeface="Times New Roman"/>
                          <a:ea typeface="Calibri"/>
                          <a:cs typeface="Times New Roman"/>
                        </a:rPr>
                        <a:t>Мультимедійні інструменти</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46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28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17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2 </a:t>
                      </a:r>
                      <a:r>
                        <a:rPr lang="uk-UA" sz="1800" dirty="0" err="1">
                          <a:latin typeface="Times New Roman"/>
                          <a:ea typeface="Calibri"/>
                          <a:cs typeface="Times New Roman"/>
                        </a:rPr>
                        <a:t>хв</a:t>
                      </a:r>
                      <a:r>
                        <a:rPr lang="uk-UA" sz="1800" dirty="0">
                          <a:latin typeface="Times New Roman"/>
                          <a:ea typeface="Calibri"/>
                          <a:cs typeface="Times New Roman"/>
                        </a:rPr>
                        <a:t> 43 </a:t>
                      </a:r>
                      <a:r>
                        <a:rPr lang="uk-UA" sz="1800" dirty="0" err="1">
                          <a:latin typeface="Times New Roman"/>
                          <a:ea typeface="Calibri"/>
                          <a:cs typeface="Times New Roman"/>
                        </a:rPr>
                        <a:t>сек</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2 </a:t>
                      </a:r>
                      <a:r>
                        <a:rPr lang="uk-UA" sz="1800" dirty="0" err="1">
                          <a:latin typeface="Times New Roman"/>
                          <a:ea typeface="Calibri"/>
                          <a:cs typeface="Times New Roman"/>
                        </a:rPr>
                        <a:t>хв</a:t>
                      </a:r>
                      <a:r>
                        <a:rPr lang="uk-UA" sz="1800" dirty="0">
                          <a:latin typeface="Times New Roman"/>
                          <a:ea typeface="Calibri"/>
                          <a:cs typeface="Times New Roman"/>
                        </a:rPr>
                        <a:t> 38 </a:t>
                      </a:r>
                      <a:r>
                        <a:rPr lang="uk-UA" sz="1800" dirty="0" err="1">
                          <a:latin typeface="Times New Roman"/>
                          <a:ea typeface="Calibri"/>
                          <a:cs typeface="Times New Roman"/>
                        </a:rPr>
                        <a:t>сек</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34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4 хв 23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1 хв 4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652072">
                <a:tc>
                  <a:txBody>
                    <a:bodyPr/>
                    <a:lstStyle/>
                    <a:p>
                      <a:pPr algn="ctr">
                        <a:lnSpc>
                          <a:spcPct val="150000"/>
                        </a:lnSpc>
                        <a:spcAft>
                          <a:spcPts val="0"/>
                        </a:spcAft>
                      </a:pPr>
                      <a:r>
                        <a:rPr lang="uk-UA" sz="1800">
                          <a:latin typeface="Times New Roman"/>
                          <a:ea typeface="Calibri"/>
                          <a:cs typeface="Times New Roman"/>
                        </a:rPr>
                        <a:t>Інструменти візуалізації</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23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1 хв 34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a:latin typeface="Times New Roman"/>
                          <a:ea typeface="Calibri"/>
                          <a:cs typeface="Times New Roman"/>
                        </a:rPr>
                        <a:t>1 хв 44 сек</a:t>
                      </a:r>
                      <a:endParaRPr lang="ru-RU" sz="180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1 </a:t>
                      </a:r>
                      <a:r>
                        <a:rPr lang="uk-UA" sz="1800" dirty="0" err="1">
                          <a:latin typeface="Times New Roman"/>
                          <a:ea typeface="Calibri"/>
                          <a:cs typeface="Times New Roman"/>
                        </a:rPr>
                        <a:t>хв</a:t>
                      </a:r>
                      <a:r>
                        <a:rPr lang="uk-UA" sz="1800" dirty="0">
                          <a:latin typeface="Times New Roman"/>
                          <a:ea typeface="Calibri"/>
                          <a:cs typeface="Times New Roman"/>
                        </a:rPr>
                        <a:t> 40 </a:t>
                      </a:r>
                      <a:r>
                        <a:rPr lang="uk-UA" sz="1800" dirty="0" err="1">
                          <a:latin typeface="Times New Roman"/>
                          <a:ea typeface="Calibri"/>
                          <a:cs typeface="Times New Roman"/>
                        </a:rPr>
                        <a:t>сек</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20 </a:t>
                      </a:r>
                      <a:r>
                        <a:rPr lang="uk-UA" sz="1800" dirty="0" err="1">
                          <a:latin typeface="Times New Roman"/>
                          <a:ea typeface="Calibri"/>
                          <a:cs typeface="Times New Roman"/>
                        </a:rPr>
                        <a:t>сек</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38 </a:t>
                      </a:r>
                      <a:r>
                        <a:rPr lang="uk-UA" sz="1800" dirty="0" err="1">
                          <a:latin typeface="Times New Roman"/>
                          <a:ea typeface="Calibri"/>
                          <a:cs typeface="Times New Roman"/>
                        </a:rPr>
                        <a:t>сек</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4 </a:t>
                      </a:r>
                      <a:r>
                        <a:rPr lang="uk-UA" sz="1800" dirty="0" err="1">
                          <a:latin typeface="Times New Roman"/>
                          <a:ea typeface="Calibri"/>
                          <a:cs typeface="Times New Roman"/>
                        </a:rPr>
                        <a:t>хв</a:t>
                      </a:r>
                      <a:r>
                        <a:rPr lang="uk-UA" sz="1800" dirty="0">
                          <a:latin typeface="Times New Roman"/>
                          <a:ea typeface="Calibri"/>
                          <a:cs typeface="Times New Roman"/>
                        </a:rPr>
                        <a:t> 17 </a:t>
                      </a:r>
                      <a:r>
                        <a:rPr lang="uk-UA" sz="1800" dirty="0" err="1">
                          <a:latin typeface="Times New Roman"/>
                          <a:ea typeface="Calibri"/>
                          <a:cs typeface="Times New Roman"/>
                        </a:rPr>
                        <a:t>сек</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800" dirty="0">
                          <a:latin typeface="Times New Roman"/>
                          <a:ea typeface="Calibri"/>
                          <a:cs typeface="Times New Roman"/>
                        </a:rPr>
                        <a:t>42 </a:t>
                      </a:r>
                      <a:r>
                        <a:rPr lang="uk-UA" sz="1800" dirty="0" err="1">
                          <a:latin typeface="Times New Roman"/>
                          <a:ea typeface="Calibri"/>
                          <a:cs typeface="Times New Roman"/>
                        </a:rPr>
                        <a:t>сек</a:t>
                      </a:r>
                      <a:endParaRPr lang="ru-RU" sz="1800" dirty="0">
                        <a:latin typeface="Calibri"/>
                        <a:ea typeface="Calibri"/>
                        <a:cs typeface="Times New Roman"/>
                      </a:endParaRPr>
                    </a:p>
                  </a:txBody>
                  <a:tcPr marL="61113" marR="611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1012</TotalTime>
  <Words>2179</Words>
  <Application>Microsoft Office PowerPoint</Application>
  <PresentationFormat>Произвольный</PresentationFormat>
  <Paragraphs>602</Paragraphs>
  <Slides>26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МОНІТОРИНГ МЕДІА</vt:lpstr>
      <vt:lpstr>МЕТА</vt:lpstr>
      <vt:lpstr>ТРИ ГОЛОВНИХ ЗАВДАННЯ: </vt:lpstr>
      <vt:lpstr>РАМКИ ДОСЛІДЖЕННЯ</vt:lpstr>
      <vt:lpstr>БАЗОВИЙ ІНСТРУМЕНТАРІЙ</vt:lpstr>
      <vt:lpstr>ЗАПОЗИЧЕНИЙ ІНСТРУМЕНТАРІЙ</vt:lpstr>
      <vt:lpstr>ДОСЛІДЖУВАНІ ІНСТРУМЕНТИ, ЗА КОДАМИ</vt:lpstr>
      <vt:lpstr>ЖАНРОВИЙ ІНСТРУМЕНТАРІЙ У ВИПУСКАХ «НАШІ ГРОШІ З ДЕНИСОМ БІГУСОМ», ВІДСОТКОВЕ ВІДНОШЕННЯ</vt:lpstr>
      <vt:lpstr>Моніторинг квітня-липня 2019 року (програма “Наші Гроші з Денисом Бігусом”)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ТЕМАТИЧНІ ПОКАЗНИКИ: КІЛЬКІСНІ ДАНІ (окремо по матеріалу)</vt:lpstr>
      <vt:lpstr>Презентация PowerPoint</vt:lpstr>
      <vt:lpstr>ТЕМАТИЧНІ ПОКАЗНИКИ: ЗАГАЛЬНІ ВИСНОВКИ</vt:lpstr>
      <vt:lpstr>Презентация PowerPoint</vt:lpstr>
      <vt:lpstr>Моніторинг квітня-липня 2019 року</vt:lpstr>
      <vt:lpstr>ПРИКЛАДИ НЕГАТИВНОЇ ТОНАЛЬНОСТІ У ПРОГРАМІ «НАШІ ГРОШІ З ДЕНИСОМ БІГУСОМ»</vt:lpstr>
      <vt:lpstr>Моніторинг квітня-липня 2019 року</vt:lpstr>
      <vt:lpstr>ПРИКЛАДИ НЕГАТИВНОЇ ТОНАЛЬНОСТІ У ПРОГРАМІ «ГРОШІ» (1+1)</vt:lpstr>
      <vt:lpstr>СТИСЛІ ВИСНОВКИ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пк</dc:creator>
  <cp:lastModifiedBy>User</cp:lastModifiedBy>
  <cp:revision>59</cp:revision>
  <dcterms:created xsi:type="dcterms:W3CDTF">2019-10-13T16:28:39Z</dcterms:created>
  <dcterms:modified xsi:type="dcterms:W3CDTF">2019-10-24T05:44:06Z</dcterms:modified>
</cp:coreProperties>
</file>