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64" r:id="rId22"/>
    <p:sldId id="259" r:id="rId23"/>
    <p:sldId id="278" r:id="rId24"/>
    <p:sldId id="262" r:id="rId25"/>
    <p:sldId id="276" r:id="rId26"/>
    <p:sldId id="263" r:id="rId27"/>
    <p:sldId id="261" r:id="rId28"/>
    <p:sldId id="277" r:id="rId29"/>
    <p:sldId id="265" r:id="rId30"/>
    <p:sldId id="266" r:id="rId31"/>
    <p:sldId id="267" r:id="rId32"/>
    <p:sldId id="268" r:id="rId33"/>
    <p:sldId id="269" r:id="rId34"/>
    <p:sldId id="271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dspace.nbuv.gov.ua/bitstream/handle/123456789/160723/06-Nagorna.pdf?sequence=1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58" y="1052736"/>
            <a:ext cx="8186087" cy="1364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algn="just">
              <a:lnSpc>
                <a:spcPts val="137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/>
                <a:ea typeface="Times New Roman"/>
              </a:rPr>
              <a:t>Стратегія</a:t>
            </a:r>
            <a:r>
              <a:rPr lang="uk-UA" sz="2800" b="1" i="1" spc="-5" dirty="0" smtClean="0">
                <a:latin typeface="Times New Roman"/>
                <a:ea typeface="Times New Roman"/>
              </a:rPr>
              <a:t> </a:t>
            </a:r>
            <a:r>
              <a:rPr lang="uk-UA" sz="2800" b="1" i="1" dirty="0">
                <a:latin typeface="Times New Roman"/>
                <a:ea typeface="Times New Roman"/>
              </a:rPr>
              <a:t>етнонаціонального</a:t>
            </a:r>
            <a:r>
              <a:rPr lang="uk-UA" sz="2800" b="1" i="1" spc="-30" dirty="0">
                <a:latin typeface="Times New Roman"/>
                <a:ea typeface="Times New Roman"/>
              </a:rPr>
              <a:t> </a:t>
            </a:r>
            <a:r>
              <a:rPr lang="uk-UA" sz="2800" b="1" i="1" dirty="0">
                <a:latin typeface="Times New Roman"/>
                <a:ea typeface="Times New Roman"/>
              </a:rPr>
              <a:t>розвитку</a:t>
            </a:r>
            <a:r>
              <a:rPr lang="uk-UA" sz="2800" b="1" i="1" spc="-10" dirty="0">
                <a:latin typeface="Times New Roman"/>
                <a:ea typeface="Times New Roman"/>
              </a:rPr>
              <a:t> </a:t>
            </a:r>
            <a:r>
              <a:rPr lang="uk-UA" sz="2800" b="1" i="1" dirty="0" smtClean="0">
                <a:latin typeface="Times New Roman"/>
                <a:ea typeface="Times New Roman"/>
              </a:rPr>
              <a:t>України</a:t>
            </a:r>
            <a:r>
              <a:rPr lang="uk-UA" sz="2800" i="1" dirty="0" smtClean="0">
                <a:latin typeface="Times New Roman"/>
                <a:ea typeface="Times New Roman"/>
              </a:rPr>
              <a:t>.</a:t>
            </a:r>
            <a:endParaRPr lang="en-US" sz="2800" i="1" dirty="0" smtClean="0">
              <a:latin typeface="Times New Roman"/>
              <a:ea typeface="Times New Roman"/>
            </a:endParaRPr>
          </a:p>
          <a:p>
            <a:pPr marL="73660" algn="just">
              <a:lnSpc>
                <a:spcPts val="1370"/>
              </a:lnSpc>
              <a:spcAft>
                <a:spcPts val="0"/>
              </a:spcAft>
            </a:pPr>
            <a:endParaRPr lang="en-US" sz="2800" i="1" dirty="0">
              <a:latin typeface="Times New Roman"/>
              <a:ea typeface="Times New Roman"/>
            </a:endParaRPr>
          </a:p>
          <a:p>
            <a:pPr marL="73660" algn="just">
              <a:lnSpc>
                <a:spcPts val="1370"/>
              </a:lnSpc>
              <a:spcAft>
                <a:spcPts val="0"/>
              </a:spcAft>
            </a:pPr>
            <a:r>
              <a:rPr lang="uk-UA" sz="1600" dirty="0">
                <a:solidFill>
                  <a:prstClr val="black"/>
                </a:solidFill>
              </a:rPr>
              <a:t>Необхідність формування державної етнонаціональної політики </a:t>
            </a:r>
            <a:r>
              <a:rPr lang="uk-UA" sz="1600" dirty="0" smtClean="0">
                <a:solidFill>
                  <a:prstClr val="black"/>
                </a:solidFill>
              </a:rPr>
              <a:t>України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73660" algn="just">
              <a:lnSpc>
                <a:spcPts val="1370"/>
              </a:lnSpc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uk-UA" dirty="0" smtClean="0"/>
              <a:t>Перешкоди на шляху здійснення </a:t>
            </a:r>
            <a:r>
              <a:rPr lang="uk-UA" sz="1600" dirty="0">
                <a:solidFill>
                  <a:prstClr val="black"/>
                </a:solidFill>
              </a:rPr>
              <a:t>етнонаціональної політики </a:t>
            </a:r>
            <a:endParaRPr lang="uk-UA" sz="1600" dirty="0" smtClean="0">
              <a:solidFill>
                <a:prstClr val="black"/>
              </a:solidFill>
            </a:endParaRPr>
          </a:p>
          <a:p>
            <a:r>
              <a:rPr lang="uk-UA" sz="1600" dirty="0" smtClean="0">
                <a:solidFill>
                  <a:prstClr val="black"/>
                </a:solidFill>
              </a:rPr>
              <a:t>Реалізація </a:t>
            </a:r>
            <a:r>
              <a:rPr lang="uk-UA" sz="1600" dirty="0">
                <a:solidFill>
                  <a:prstClr val="black"/>
                </a:solidFill>
              </a:rPr>
              <a:t>етнонаціональної політики </a:t>
            </a:r>
            <a:r>
              <a:rPr lang="uk-UA" sz="1600" dirty="0" smtClean="0">
                <a:solidFill>
                  <a:prstClr val="black"/>
                </a:solidFill>
              </a:rPr>
              <a:t>в Запоріжжі </a:t>
            </a:r>
            <a:r>
              <a:rPr lang="uk-UA" sz="1600" smtClean="0">
                <a:solidFill>
                  <a:prstClr val="black"/>
                </a:solidFill>
              </a:rPr>
              <a:t>та області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24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64" y="484909"/>
            <a:ext cx="8385463" cy="575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Основними напрямками державної етнонаціональної політики України є:</a:t>
            </a:r>
          </a:p>
          <a:p>
            <a:r>
              <a:rPr lang="uk-UA" sz="1600" dirty="0" smtClean="0"/>
              <a:t>1. Забезпечення рівних конституційних прав та свобод і рівності перед законом усіх громадян незалежно від їхнього етнічного походження.</a:t>
            </a:r>
          </a:p>
          <a:p>
            <a:r>
              <a:rPr lang="uk-UA" sz="1600" dirty="0" smtClean="0"/>
              <a:t>2. Гарантування повної рівноправної участі громадян України, які належать до різних етнічних спільнот, у всіх сферах життя українського суспільства.</a:t>
            </a:r>
          </a:p>
          <a:p>
            <a:r>
              <a:rPr lang="uk-UA" sz="1600" dirty="0" smtClean="0"/>
              <a:t>3. Забезпечення розвитку культури української нації та інших </a:t>
            </a:r>
            <a:r>
              <a:rPr lang="uk-UA" sz="1600" dirty="0" err="1" smtClean="0"/>
              <a:t>етноспільнот</a:t>
            </a:r>
            <a:r>
              <a:rPr lang="uk-UA" sz="1600" dirty="0" smtClean="0"/>
              <a:t> держави.</a:t>
            </a:r>
          </a:p>
          <a:p>
            <a:r>
              <a:rPr lang="uk-UA" sz="1600" dirty="0" smtClean="0"/>
              <a:t>4. Визнання багатоетнічного характеру українського суспільства і підтвердження права всіх його членів на збереження та популяризацію своєї культурної спадщини; оцінка внеску кожної </a:t>
            </a:r>
            <a:r>
              <a:rPr lang="uk-UA" sz="1600" dirty="0" err="1" smtClean="0"/>
              <a:t>етноспільноти</a:t>
            </a:r>
            <a:r>
              <a:rPr lang="uk-UA" sz="1600" dirty="0" smtClean="0"/>
              <a:t> в розвиток українського суспільства.</a:t>
            </a:r>
          </a:p>
          <a:p>
            <a:r>
              <a:rPr lang="uk-UA" sz="1600" dirty="0" smtClean="0"/>
              <a:t>5. Підтримання атмосфери взаєморозуміння і взаємної поваги між усіма складовими етнонаціональної структури українського суспільства та розв’язанням </a:t>
            </a:r>
            <a:r>
              <a:rPr lang="uk-UA" sz="1600" dirty="0" err="1" smtClean="0"/>
              <a:t>етнополітичних</a:t>
            </a:r>
            <a:r>
              <a:rPr lang="uk-UA" sz="1600" dirty="0" smtClean="0"/>
              <a:t> суперечностей і конфліктів мирними засобами.</a:t>
            </a:r>
          </a:p>
          <a:p>
            <a:r>
              <a:rPr lang="uk-UA" sz="1600" dirty="0" smtClean="0"/>
              <a:t>6. Виховання поваги всього українського суспільства до культур, релігій, традицій, звичаїв усіх національностей, які проживають в Україні.</a:t>
            </a:r>
          </a:p>
          <a:p>
            <a:r>
              <a:rPr lang="uk-UA" sz="1600" dirty="0" smtClean="0"/>
              <a:t>7. Забезпечення всебічного розвитку і функціонування української мови як державної в усіх сферах суспільного життя в Україні; гарантування вільного розвитку, використання і захисту російської мови, інших мов національно-етнічних спільнот в Україні.</a:t>
            </a:r>
          </a:p>
          <a:p>
            <a:r>
              <a:rPr lang="uk-UA" sz="1600" dirty="0" smtClean="0"/>
              <a:t>8. Сприяння українській діаспорі в збереженні та розвитку національної культури, мови, традицій та звичаїв з урахуванням національного законодавства країни проживання; визнання прав осіб, депортованих за національною ознакою з території України, на добровільне повернення в Україну, сприяння їх інтеграції в українське суспільство.</a:t>
            </a:r>
          </a:p>
          <a:p>
            <a:endParaRPr lang="uk-UA" sz="1600" dirty="0" smtClean="0"/>
          </a:p>
          <a:p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421803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418" y="609601"/>
            <a:ext cx="8271164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Етнонаціональна політика має спиратися на певний механізм своєї реалізації. Таким механізмом в Україні є:</a:t>
            </a:r>
          </a:p>
          <a:p>
            <a:pPr algn="just"/>
            <a:r>
              <a:rPr lang="uk-UA" sz="2000" dirty="0" smtClean="0"/>
              <a:t>– законодавство, в тому числі довгострокові державні програми, спрямовані на прогнозування і регулювання етнонаціональних процесів в Україні, та спеціальні програми, що стосуються конкретних напрямків реалізації </a:t>
            </a:r>
            <a:r>
              <a:rPr lang="uk-UA" sz="2000" dirty="0" err="1" smtClean="0"/>
              <a:t>етнополітики</a:t>
            </a:r>
            <a:r>
              <a:rPr lang="uk-UA" sz="2000" dirty="0" smtClean="0"/>
              <a:t> в Україні; </a:t>
            </a:r>
          </a:p>
          <a:p>
            <a:pPr algn="just"/>
            <a:r>
              <a:rPr lang="uk-UA" sz="2000" dirty="0" smtClean="0"/>
              <a:t>– спеціально уповноважений урядовий орган державного управління, інші органи виконавчої влади та органи місцевого самоврядування, а також громадські організації національних меншин;</a:t>
            </a:r>
          </a:p>
          <a:p>
            <a:pPr algn="just"/>
            <a:r>
              <a:rPr lang="uk-UA" sz="2000" dirty="0" smtClean="0"/>
              <a:t>– міжнародне співробітництво з іноземними державами та з відповідними міжнародними організаціями з метою використання їхнього досвіду й потенціалу, в тому числі фінансового, для реалізації цілей державної етнонаціональної політики.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9077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4" y="453387"/>
            <a:ext cx="2431472" cy="2012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3" y="2466110"/>
            <a:ext cx="2504209" cy="4173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901" y="453385"/>
            <a:ext cx="5974772" cy="6340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161616"/>
                </a:solidFill>
                <a:effectLst/>
                <a:latin typeface="Open Sans"/>
              </a:rPr>
              <a:t>	Запорізька обласна державна адміністрація</a:t>
            </a:r>
            <a:r>
              <a:rPr lang="uk-UA" sz="2000" b="0" i="0" dirty="0" smtClean="0">
                <a:solidFill>
                  <a:srgbClr val="161616"/>
                </a:solidFill>
                <a:effectLst/>
                <a:latin typeface="Open Sans"/>
              </a:rPr>
              <a:t> оприлюднила на громадське обговорення </a:t>
            </a:r>
            <a:r>
              <a:rPr lang="uk-UA" sz="2000" b="0" i="0" dirty="0" err="1" smtClean="0">
                <a:solidFill>
                  <a:srgbClr val="161616"/>
                </a:solidFill>
                <a:effectLst/>
                <a:latin typeface="Open Sans"/>
              </a:rPr>
              <a:t>проєкт</a:t>
            </a:r>
            <a:r>
              <a:rPr lang="uk-UA" sz="2000" b="0" i="0" dirty="0" smtClean="0">
                <a:solidFill>
                  <a:srgbClr val="161616"/>
                </a:solidFill>
                <a:effectLst/>
                <a:latin typeface="Open Sans"/>
              </a:rPr>
              <a:t> документу “</a:t>
            </a:r>
            <a:r>
              <a:rPr lang="uk-UA" sz="2000" b="1" i="1" dirty="0" smtClean="0">
                <a:solidFill>
                  <a:srgbClr val="161616"/>
                </a:solidFill>
                <a:effectLst/>
                <a:latin typeface="Open Sans"/>
              </a:rPr>
              <a:t>Комунікаційна стратегія захисту Національних меншин у </a:t>
            </a:r>
            <a:r>
              <a:rPr lang="uk-UA" b="1" i="1" dirty="0" smtClean="0">
                <a:solidFill>
                  <a:srgbClr val="161616"/>
                </a:solidFill>
                <a:effectLst/>
                <a:latin typeface="Open Sans"/>
              </a:rPr>
              <a:t>Запорізькій області”, </a:t>
            </a:r>
            <a:r>
              <a:rPr lang="uk-UA" i="1" dirty="0" smtClean="0">
                <a:solidFill>
                  <a:srgbClr val="161616"/>
                </a:solidFill>
                <a:effectLst/>
                <a:latin typeface="Open Sans"/>
              </a:rPr>
              <a:t>розроблений за підтримки </a:t>
            </a:r>
            <a:r>
              <a:rPr lang="uk-UA" i="1" dirty="0" err="1" smtClean="0">
                <a:solidFill>
                  <a:srgbClr val="161616"/>
                </a:solidFill>
                <a:effectLst/>
                <a:latin typeface="Open Sans"/>
              </a:rPr>
              <a:t>проєкту</a:t>
            </a:r>
            <a:r>
              <a:rPr lang="uk-UA" i="1" dirty="0" smtClean="0">
                <a:solidFill>
                  <a:srgbClr val="161616"/>
                </a:solidFill>
                <a:effectLst/>
                <a:latin typeface="Open Sans"/>
              </a:rPr>
              <a:t> Ради Європи “Захист національних меншин, у тому числі ромів та мов меншин в Україн</a:t>
            </a:r>
            <a:r>
              <a:rPr lang="uk-UA" b="1" i="1" dirty="0" smtClean="0">
                <a:solidFill>
                  <a:srgbClr val="161616"/>
                </a:solidFill>
                <a:effectLst/>
                <a:latin typeface="Open Sans"/>
              </a:rPr>
              <a:t>і”.</a:t>
            </a:r>
          </a:p>
          <a:p>
            <a:pPr algn="just"/>
            <a:r>
              <a:rPr lang="uk-UA" b="0" i="0" dirty="0" smtClean="0">
                <a:solidFill>
                  <a:srgbClr val="161616"/>
                </a:solidFill>
                <a:effectLst/>
                <a:latin typeface="Open Sans"/>
              </a:rPr>
              <a:t>	Важливим завданням влади у межах реалізації Стратегії є налагодження </a:t>
            </a:r>
            <a:r>
              <a:rPr lang="uk-UA" b="0" i="1" dirty="0" smtClean="0">
                <a:solidFill>
                  <a:srgbClr val="161616"/>
                </a:solidFill>
                <a:effectLst/>
                <a:latin typeface="Open Sans"/>
              </a:rPr>
              <a:t>системного діалогу між національними спільнотами та державними органами влади, ефективна взаємодія, залучення молоді, що належить до національних меншин, до діяльності в галузі збереження ідентичності етнічних громад регіону, збереження їх культурної, </a:t>
            </a:r>
            <a:r>
              <a:rPr lang="uk-UA" b="0" i="1" dirty="0" err="1" smtClean="0">
                <a:solidFill>
                  <a:srgbClr val="161616"/>
                </a:solidFill>
                <a:effectLst/>
                <a:latin typeface="Open Sans"/>
              </a:rPr>
              <a:t>мовної</a:t>
            </a:r>
            <a:r>
              <a:rPr lang="uk-UA" b="0" i="1" dirty="0" smtClean="0">
                <a:solidFill>
                  <a:srgbClr val="161616"/>
                </a:solidFill>
                <a:effectLst/>
                <a:latin typeface="Open Sans"/>
              </a:rPr>
              <a:t> та релігійної спадщини.</a:t>
            </a:r>
          </a:p>
          <a:p>
            <a:pPr algn="just"/>
            <a:r>
              <a:rPr lang="uk-UA" b="0" i="0" dirty="0" smtClean="0">
                <a:solidFill>
                  <a:srgbClr val="161616"/>
                </a:solidFill>
                <a:effectLst/>
                <a:latin typeface="Open Sans"/>
              </a:rPr>
              <a:t>	Представлений у Стратегії План дій </a:t>
            </a:r>
            <a:r>
              <a:rPr lang="uk-UA" b="0" i="1" dirty="0" smtClean="0">
                <a:solidFill>
                  <a:srgbClr val="161616"/>
                </a:solidFill>
                <a:effectLst/>
                <a:latin typeface="Open Sans"/>
              </a:rPr>
              <a:t>зосереджується на співпраці з усіма громадським організаціями національних спільнот Запорізької області, зокрема, ромів, кримських татар, караїмів, болгар, німців, євреїв, поляків, вірмен, албанців та інших представників національних меншин.</a:t>
            </a:r>
          </a:p>
          <a:p>
            <a:pPr algn="just"/>
            <a:endParaRPr lang="uk-UA" sz="2000" b="0" i="1" dirty="0" smtClean="0">
              <a:solidFill>
                <a:srgbClr val="16161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160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73" y="498765"/>
            <a:ext cx="2161308" cy="5888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872" y="100014"/>
            <a:ext cx="6542702" cy="6524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r>
              <a:rPr lang="ru-RU" sz="1600" b="1" dirty="0"/>
              <a:t>КОМУНІКАЦІЙНА СТРАТЕГІЯ ЗАХИСТУ НАЦІОНАЛЬНИХ МЕНШИН У ЗАПОРІЗЬКІЙ ОБЛАСТІ, УКРАЇНА</a:t>
            </a:r>
            <a:r>
              <a:rPr lang="ru-RU" sz="1600" b="1" dirty="0" smtClean="0"/>
              <a:t>.</a:t>
            </a:r>
            <a:endParaRPr lang="uk-UA" sz="1600" b="1" dirty="0" smtClean="0"/>
          </a:p>
          <a:p>
            <a:pPr algn="ctr"/>
            <a:r>
              <a:rPr lang="uk-UA" sz="1600" b="1" dirty="0" smtClean="0"/>
              <a:t>МІСІЯ</a:t>
            </a:r>
            <a:endParaRPr lang="uk-UA" sz="1600" dirty="0"/>
          </a:p>
          <a:p>
            <a:pPr algn="just"/>
            <a:r>
              <a:rPr lang="uk-UA" sz="1600" dirty="0" smtClean="0"/>
              <a:t>	Збереження </a:t>
            </a:r>
            <a:r>
              <a:rPr lang="uk-UA" sz="1600" dirty="0"/>
              <a:t>полікультурного та етнічного розмаїття Запорізького регіону, підтримка розвитку національної самосвідомості та самовираження і захисту прав національних меншин, сприяння більш повному задоволенню прав та потреб національних меншин;</a:t>
            </a:r>
          </a:p>
          <a:p>
            <a:endParaRPr lang="uk-UA" sz="1600" dirty="0"/>
          </a:p>
          <a:p>
            <a:r>
              <a:rPr lang="uk-UA" sz="1600" dirty="0" smtClean="0"/>
              <a:t>	Налагодження </a:t>
            </a:r>
            <a:r>
              <a:rPr lang="uk-UA" sz="1600" dirty="0"/>
              <a:t>системного діалогу між національними меншинами та органами влади, подальше підвищення ефективності їх взаємодії</a:t>
            </a:r>
            <a:r>
              <a:rPr lang="uk-UA" sz="1600" dirty="0" smtClean="0"/>
              <a:t>;</a:t>
            </a:r>
          </a:p>
          <a:p>
            <a:endParaRPr lang="uk-UA" sz="1600" dirty="0"/>
          </a:p>
          <a:p>
            <a:r>
              <a:rPr lang="uk-UA" sz="1600" dirty="0" smtClean="0"/>
              <a:t>	Підвищення </a:t>
            </a:r>
            <a:r>
              <a:rPr lang="uk-UA" sz="1600" dirty="0"/>
              <a:t>обізнаності працівників ОДА, РДА, ОТГ, широкої громадськості та, безпосередньо, національних меншин, щодо державної та регіональної політики у сфері захисту прав національних меншин</a:t>
            </a:r>
            <a:r>
              <a:rPr lang="uk-UA" sz="1600" dirty="0" smtClean="0"/>
              <a:t>;</a:t>
            </a:r>
          </a:p>
          <a:p>
            <a:endParaRPr lang="uk-UA" sz="1600" dirty="0"/>
          </a:p>
          <a:p>
            <a:r>
              <a:rPr lang="uk-UA" sz="1600" dirty="0" smtClean="0"/>
              <a:t>	Залучення </a:t>
            </a:r>
            <a:r>
              <a:rPr lang="uk-UA" sz="1600" dirty="0"/>
              <a:t>молоді, що належить до національних меншин, до діяльності в галузі збереження ідентичності етнічних спільнот регіону, збереження їх культурної, </a:t>
            </a:r>
            <a:r>
              <a:rPr lang="uk-UA" sz="1600" dirty="0" err="1"/>
              <a:t>мовної</a:t>
            </a:r>
            <a:r>
              <a:rPr lang="uk-UA" sz="1600" dirty="0"/>
              <a:t> та релігійної спадщини</a:t>
            </a:r>
            <a:r>
              <a:rPr lang="uk-UA" sz="1600" dirty="0" smtClean="0"/>
              <a:t>.</a:t>
            </a:r>
            <a:endParaRPr lang="uk-UA" sz="1600" dirty="0"/>
          </a:p>
          <a:p>
            <a:r>
              <a:rPr lang="uk-UA" sz="1600" dirty="0" smtClean="0"/>
              <a:t>	Активізація </a:t>
            </a:r>
            <a:r>
              <a:rPr lang="uk-UA" sz="1600" dirty="0"/>
              <a:t>діяльності національних меншин у галузі захисту своїх інтересів, вдосконалення комунікаційних навичок</a:t>
            </a:r>
            <a:r>
              <a:rPr lang="uk-UA" sz="1600" dirty="0" smtClean="0"/>
              <a:t>.</a:t>
            </a:r>
            <a:r>
              <a:rPr lang="en-US" sz="1600" dirty="0"/>
              <a:t> </a:t>
            </a:r>
            <a:endParaRPr lang="uk-UA" sz="1600" dirty="0" smtClean="0"/>
          </a:p>
          <a:p>
            <a:r>
              <a:rPr lang="en-US" sz="1600" b="1" dirty="0" smtClean="0"/>
              <a:t>https</a:t>
            </a:r>
            <a:r>
              <a:rPr lang="en-US" sz="1600" b="1" dirty="0"/>
              <a:t>://national.zp.ua/stati/komunikatsijna-stratehiia-zakhystu-natsionalnykh-menshyn-u-zaporizkij-oblasti-ukraina.html</a:t>
            </a:r>
          </a:p>
          <a:p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218381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4" y="185739"/>
            <a:ext cx="9014557" cy="6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7" y="609601"/>
            <a:ext cx="3482820" cy="5749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37" y="609602"/>
            <a:ext cx="4946072" cy="2988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637" y="3598287"/>
            <a:ext cx="4946072" cy="27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19" y="806375"/>
            <a:ext cx="3200399" cy="2928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9919" y="475423"/>
            <a:ext cx="318059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Асоціація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меншин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Запорізької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області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69" y="452579"/>
            <a:ext cx="520584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16 жовтня   2020 р. у комунальному закладі «Палац культури «Орбіта» Запорізької міської ради пройшов онлайн фестиваль національних культур «Єдина родина». </a:t>
            </a:r>
          </a:p>
          <a:p>
            <a:pPr algn="just"/>
            <a:r>
              <a:rPr lang="uk-UA" dirty="0" smtClean="0"/>
              <a:t>Захід відбувся за участю провідних творчих колективів та національно-культурних товариств Запорізької області. Мелітополь представили Народний кримськотатарський ансамбль пісні та танцю «</a:t>
            </a:r>
            <a:r>
              <a:rPr lang="uk-UA" dirty="0" err="1" smtClean="0"/>
              <a:t>Гузель</a:t>
            </a:r>
            <a:r>
              <a:rPr lang="uk-UA" dirty="0" smtClean="0"/>
              <a:t> </a:t>
            </a:r>
            <a:r>
              <a:rPr lang="uk-UA" dirty="0" err="1" smtClean="0"/>
              <a:t>Къырым</a:t>
            </a:r>
            <a:r>
              <a:rPr lang="uk-UA" dirty="0" smtClean="0"/>
              <a:t>» (керівник </a:t>
            </a:r>
            <a:r>
              <a:rPr lang="uk-UA" dirty="0" err="1" smtClean="0"/>
              <a:t>Ельмира</a:t>
            </a:r>
            <a:r>
              <a:rPr lang="uk-UA" dirty="0" smtClean="0"/>
              <a:t> </a:t>
            </a:r>
            <a:r>
              <a:rPr lang="uk-UA" dirty="0" err="1" smtClean="0"/>
              <a:t>Шабанова</a:t>
            </a:r>
            <a:r>
              <a:rPr lang="uk-UA" dirty="0" smtClean="0"/>
              <a:t>) та Зразковий ансамбль єврейського танцю «</a:t>
            </a:r>
            <a:r>
              <a:rPr lang="uk-UA" dirty="0" err="1" smtClean="0"/>
              <a:t>Мааян</a:t>
            </a:r>
            <a:r>
              <a:rPr lang="uk-UA" dirty="0" smtClean="0"/>
              <a:t>» (керівник Марина Кучеренко) ПК ім. </a:t>
            </a:r>
            <a:r>
              <a:rPr lang="uk-UA" dirty="0" err="1" smtClean="0"/>
              <a:t>Т.Г.Шевченка</a:t>
            </a:r>
            <a:r>
              <a:rPr lang="uk-UA" dirty="0" smtClean="0"/>
              <a:t>. Журі фестивалю високо оцінили виконавську майстерність учасників колективів.</a:t>
            </a: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69" y="3643129"/>
            <a:ext cx="2493819" cy="3122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31" y="3643128"/>
            <a:ext cx="2339914" cy="31229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5226627" y="3244170"/>
            <a:ext cx="355369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uk-UA" sz="1600" dirty="0" smtClean="0"/>
          </a:p>
          <a:p>
            <a:pPr algn="just"/>
            <a:r>
              <a:rPr lang="uk-UA" sz="1600" dirty="0" smtClean="0"/>
              <a:t>Вірменська громада Запоріжжя приєдналася до Всеукраїнський акції з озеленення України.</a:t>
            </a:r>
            <a:endParaRPr lang="uk-UA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872" y="4221120"/>
            <a:ext cx="1901543" cy="2538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415" y="4221121"/>
            <a:ext cx="1655096" cy="25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19" y="806375"/>
            <a:ext cx="3200399" cy="2928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9919" y="475423"/>
            <a:ext cx="318059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Асоціація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меншин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Запорізької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області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69" y="452579"/>
            <a:ext cx="520584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16 жовтня   2020 р. у комунальному закладі «Палац культури «Орбіта» Запорізької міської ради пройшов онлайн фестиваль національних культур «Єдина родина». </a:t>
            </a:r>
          </a:p>
          <a:p>
            <a:pPr algn="just"/>
            <a:r>
              <a:rPr lang="uk-UA" dirty="0" smtClean="0"/>
              <a:t>Захід відбувся за участю провідних творчих колективів та національно-культурних товариств Запорізької області. Мелітополь представили Народний кримськотатарський ансамбль пісні та танцю «</a:t>
            </a:r>
            <a:r>
              <a:rPr lang="uk-UA" dirty="0" err="1" smtClean="0"/>
              <a:t>Гузель</a:t>
            </a:r>
            <a:r>
              <a:rPr lang="uk-UA" dirty="0" smtClean="0"/>
              <a:t> </a:t>
            </a:r>
            <a:r>
              <a:rPr lang="uk-UA" dirty="0" err="1" smtClean="0"/>
              <a:t>Къырым</a:t>
            </a:r>
            <a:r>
              <a:rPr lang="uk-UA" dirty="0" smtClean="0"/>
              <a:t>» (керівник </a:t>
            </a:r>
            <a:r>
              <a:rPr lang="uk-UA" dirty="0" err="1" smtClean="0"/>
              <a:t>Ельмира</a:t>
            </a:r>
            <a:r>
              <a:rPr lang="uk-UA" dirty="0" smtClean="0"/>
              <a:t> </a:t>
            </a:r>
            <a:r>
              <a:rPr lang="uk-UA" dirty="0" err="1" smtClean="0"/>
              <a:t>Шабанова</a:t>
            </a:r>
            <a:r>
              <a:rPr lang="uk-UA" dirty="0" smtClean="0"/>
              <a:t>) та Зразковий ансамбль єврейського танцю «</a:t>
            </a:r>
            <a:r>
              <a:rPr lang="uk-UA" dirty="0" err="1" smtClean="0"/>
              <a:t>Мааян</a:t>
            </a:r>
            <a:r>
              <a:rPr lang="uk-UA" dirty="0" smtClean="0"/>
              <a:t>» (керівник Марина Кучеренко) ПК ім. </a:t>
            </a:r>
            <a:r>
              <a:rPr lang="uk-UA" dirty="0" err="1" smtClean="0"/>
              <a:t>Т.Г.Шевченка</a:t>
            </a:r>
            <a:r>
              <a:rPr lang="uk-UA" dirty="0" smtClean="0"/>
              <a:t>. Журі фестивалю високо оцінили виконавську майстерність учасників колективів.</a:t>
            </a: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" y="4321387"/>
            <a:ext cx="2865931" cy="2437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931" y="4321387"/>
            <a:ext cx="2339914" cy="24446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5579918" y="3244170"/>
            <a:ext cx="320039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uk-UA" sz="1600" dirty="0" smtClean="0"/>
          </a:p>
          <a:p>
            <a:pPr algn="just"/>
            <a:r>
              <a:rPr lang="uk-UA" sz="1600" dirty="0" smtClean="0"/>
              <a:t>Вірменська громада Запоріжжя приєдналася до Всеукраїнський акції з озеленення України.</a:t>
            </a:r>
            <a:endParaRPr lang="uk-UA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872" y="4321386"/>
            <a:ext cx="1901543" cy="2437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415" y="4321385"/>
            <a:ext cx="1655096" cy="24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571500"/>
            <a:ext cx="827246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7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11623"/>
              </p:ext>
            </p:extLst>
          </p:nvPr>
        </p:nvGraphicFramePr>
        <p:xfrm>
          <a:off x="300037" y="142876"/>
          <a:ext cx="8476061" cy="6868383"/>
        </p:xfrm>
        <a:graphic>
          <a:graphicData uri="http://schemas.openxmlformats.org/drawingml/2006/table">
            <a:tbl>
              <a:tblPr firstRow="1" firstCol="1" bandRow="1"/>
              <a:tblGrid>
                <a:gridCol w="4787572">
                  <a:extLst>
                    <a:ext uri="{9D8B030D-6E8A-4147-A177-3AD203B41FA5}">
                      <a16:colId xmlns:a16="http://schemas.microsoft.com/office/drawing/2014/main" xmlns="" val="4075245067"/>
                    </a:ext>
                  </a:extLst>
                </a:gridCol>
                <a:gridCol w="3688489">
                  <a:extLst>
                    <a:ext uri="{9D8B030D-6E8A-4147-A177-3AD203B41FA5}">
                      <a16:colId xmlns:a16="http://schemas.microsoft.com/office/drawing/2014/main" xmlns="" val="3436514943"/>
                    </a:ext>
                  </a:extLst>
                </a:gridCol>
              </a:tblGrid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Грузинське товариство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Шота Руставеллі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Уральська, 56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773149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Ассірійська діаспора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Поштова, 55/77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061294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польської культури «Полонія»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Поштова, 38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070359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Обласне Польське товариство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А. Міцкевича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Жаботинського, 57/33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62953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«Товариство польської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СВ. ІОАННА ПАВЛА II»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Чумаченка, будинок 38, кв. 109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1002461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Запорізька обласна громадська організація «Центр молодіжної польської культури «НОВОМЛОДЗЕЖ»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Маяковського, буд. 18 б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9824783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культурне товариства білорусів «Мінськ»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Оранжерейна, 12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682840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«Арабський центр»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Моторобудівників, 28/27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368459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«Запорізька арабська громада»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Залізнична, 6-А/32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852939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Україно-марокканська дружба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Сталеварів, 31А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28063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«Національне об’єднання студентів Республіки Гана в Україні»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Моторобудів-ників, 28/277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549988"/>
                  </a:ext>
                </a:extLst>
              </a:tr>
              <a:tr h="2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обласне товариство болгарської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Гоголя, 60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149028"/>
                  </a:ext>
                </a:extLst>
              </a:tr>
              <a:tr h="354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Запорізьке міське болгарське товариство «Відродження»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пр. 40-річчя Перемоги, буд. 57-132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875730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«Запорізький обласний центр Єменської культури Аль-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Йаман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вул. В. Лобановського, 29/9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5093557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«Запорізький обласний центр індійської культури «Бхарат»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В.Лобановського, буд. 29, кв.9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213372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організаця Запорізьке обласне литовське товариство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 вул.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Калнишевського, 10/64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987375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«Національно-культурна асоціація молдован південно-східної України»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Запоріжжя, бульвар Центральний, 27/110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" marR="15546" marT="20728" marB="207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709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65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 dirty="0">
                <a:solidFill>
                  <a:srgbClr val="202122"/>
                </a:solidFill>
              </a:rPr>
              <a:t>Страте́гія</a:t>
            </a:r>
            <a:r>
              <a:rPr lang="vi-VN" dirty="0">
                <a:solidFill>
                  <a:srgbClr val="202122"/>
                </a:solidFill>
              </a:rPr>
              <a:t> </a:t>
            </a:r>
            <a:r>
              <a:rPr lang="vi-VN" dirty="0" smtClean="0">
                <a:solidFill>
                  <a:srgbClr val="202122"/>
                </a:solidFill>
              </a:rPr>
              <a:t>— </a:t>
            </a:r>
            <a:r>
              <a:rPr lang="vi-VN" dirty="0">
                <a:solidFill>
                  <a:srgbClr val="202122"/>
                </a:solidFill>
              </a:rPr>
              <a:t>це загальний, недеталізований план, що охоплює довготривалий проміжок часу, спосіб досягнення важливої мети. Завданням стратегії є ефективне використання наявних ресурсів для досягнення основної </a:t>
            </a:r>
            <a:r>
              <a:rPr lang="vi-VN" dirty="0" smtClean="0">
                <a:solidFill>
                  <a:srgbClr val="202122"/>
                </a:solidFill>
              </a:rPr>
              <a:t>мети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555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48616"/>
              </p:ext>
            </p:extLst>
          </p:nvPr>
        </p:nvGraphicFramePr>
        <p:xfrm>
          <a:off x="342901" y="308091"/>
          <a:ext cx="8497491" cy="6201774"/>
        </p:xfrm>
        <a:graphic>
          <a:graphicData uri="http://schemas.openxmlformats.org/drawingml/2006/table">
            <a:tbl>
              <a:tblPr firstRow="1" firstCol="1" bandRow="1"/>
              <a:tblGrid>
                <a:gridCol w="4777873">
                  <a:extLst>
                    <a:ext uri="{9D8B030D-6E8A-4147-A177-3AD203B41FA5}">
                      <a16:colId xmlns:a16="http://schemas.microsoft.com/office/drawing/2014/main" xmlns="" val="2182367914"/>
                    </a:ext>
                  </a:extLst>
                </a:gridCol>
                <a:gridCol w="3719618">
                  <a:extLst>
                    <a:ext uri="{9D8B030D-6E8A-4147-A177-3AD203B41FA5}">
                      <a16:colId xmlns:a16="http://schemas.microsoft.com/office/drawing/2014/main" xmlns="" val="1223038140"/>
                    </a:ext>
                  </a:extLst>
                </a:gridCol>
              </a:tblGrid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Культурно-просвітницьке </a:t>
                      </a: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«Богемія»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майдан Перемоги, 4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601241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«Україно-Азіатська співдружність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Інь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-Ян»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проспект Богдана Хмельницького, 67/А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064873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«Дім слов’янської культури»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Мелітополь, вул. Інтеркультурна, 58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410150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Громадська організація «Енергодарський молодіжний клуб польської культури імені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Генрика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Сенкевича»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Енергодар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461460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Болгарське національно-культурне товариство «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Бодрак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Трояни, Андрівська сільська ОТГ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Бердянського району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374107"/>
                  </a:ext>
                </a:extLst>
              </a:tr>
              <a:tr h="764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Більмацька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 громадська організація «Білоруське національно-культурне товариство «Гусарка»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Більмацький район,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Гусарка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655160"/>
                  </a:ext>
                </a:extLst>
              </a:tr>
              <a:tr h="319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Василівське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районне товариство греків «Афон»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Василівка,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Покровський, 4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7708497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Василівська районна громадська організація «Вірменське товариство культурних зв’язків»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Василівка, вул. Дніпровська, 3/13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482574"/>
                  </a:ext>
                </a:extLst>
              </a:tr>
              <a:tr h="893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Польське національне-культурне товариство «Радість»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Вільнянський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Богатирівка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Гагаріна, 20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521124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Кам’янсько-Дніпровське районне товариство Вірменської культури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ім. Святого Месропа Маштоца</a:t>
                      </a:r>
                      <a:endParaRPr lang="uk-U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Кам’янка-Дніпровська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Чкалова, буд. 22</a:t>
                      </a:r>
                      <a:endParaRPr lang="uk-U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70" marR="9470" marT="12626" marB="126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02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42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752"/>
            <a:ext cx="45720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854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784976" cy="4647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далекоглядної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Перешкодою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етнорегіональна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нехтувати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вагомістю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багатоетнічності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дезінтеграційні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точкою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біфуркації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етнополітичному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“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акторами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3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0379"/>
            <a:ext cx="8496944" cy="6617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>
                <a:solidFill>
                  <a:prstClr val="black"/>
                </a:solidFill>
              </a:rPr>
              <a:t> Лариса </a:t>
            </a:r>
            <a:r>
              <a:rPr lang="ru-RU" sz="1600" b="1" i="1" dirty="0" err="1">
                <a:solidFill>
                  <a:prstClr val="black"/>
                </a:solidFill>
              </a:rPr>
              <a:t>Нагорна</a:t>
            </a:r>
            <a:r>
              <a:rPr lang="ru-RU" sz="1600" b="1" i="1" dirty="0">
                <a:solidFill>
                  <a:prstClr val="black"/>
                </a:solidFill>
              </a:rPr>
              <a:t>  </a:t>
            </a:r>
            <a:r>
              <a:rPr lang="ru-RU" sz="1600" b="1" i="1" dirty="0" smtClean="0">
                <a:solidFill>
                  <a:prstClr val="black"/>
                </a:solidFill>
              </a:rPr>
              <a:t>- </a:t>
            </a:r>
            <a:r>
              <a:rPr lang="ru-RU" sz="1600" i="1" dirty="0" err="1" smtClean="0">
                <a:solidFill>
                  <a:prstClr val="black"/>
                </a:solidFill>
              </a:rPr>
              <a:t>бага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товікова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бездержавність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ворогуючих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держав,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полярно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різноспрямовані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традиціоналістський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Взаємовиключність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заручниками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амбіцій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незговірливих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Світоглядний</a:t>
            </a:r>
            <a:r>
              <a:rPr lang="ru-RU" dirty="0" smtClean="0"/>
              <a:t> </a:t>
            </a:r>
            <a:r>
              <a:rPr lang="ru-RU" dirty="0" err="1"/>
              <a:t>злам</a:t>
            </a:r>
            <a:r>
              <a:rPr lang="ru-RU" dirty="0"/>
              <a:t> як </a:t>
            </a:r>
            <a:r>
              <a:rPr lang="ru-RU" dirty="0" err="1"/>
              <a:t>наслідок</a:t>
            </a:r>
            <a:r>
              <a:rPr lang="ru-RU" dirty="0"/>
              <a:t> краху СРСР для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серйозним</a:t>
            </a:r>
            <a:r>
              <a:rPr lang="ru-RU" dirty="0"/>
              <a:t> </a:t>
            </a:r>
            <a:r>
              <a:rPr lang="ru-RU" dirty="0" err="1"/>
              <a:t>психотравмуючим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конкретно про причини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, то шлях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проклала</a:t>
            </a:r>
            <a:r>
              <a:rPr lang="ru-RU" dirty="0"/>
              <a:t> </a:t>
            </a:r>
            <a:r>
              <a:rPr lang="ru-RU" i="1" dirty="0" err="1"/>
              <a:t>незважена</a:t>
            </a:r>
            <a:r>
              <a:rPr lang="ru-RU" i="1" dirty="0"/>
              <a:t> </a:t>
            </a:r>
            <a:r>
              <a:rPr lang="ru-RU" i="1" dirty="0" err="1"/>
              <a:t>політика</a:t>
            </a:r>
            <a:r>
              <a:rPr lang="ru-RU" i="1" dirty="0"/>
              <a:t> </a:t>
            </a:r>
            <a:r>
              <a:rPr lang="ru-RU" i="1" dirty="0" err="1"/>
              <a:t>української</a:t>
            </a:r>
            <a:r>
              <a:rPr lang="ru-RU" i="1" dirty="0"/>
              <a:t> </a:t>
            </a:r>
            <a:r>
              <a:rPr lang="ru-RU" i="1" dirty="0" err="1"/>
              <a:t>влади</a:t>
            </a:r>
            <a:r>
              <a:rPr lang="ru-RU" i="1" dirty="0"/>
              <a:t>, яка не </a:t>
            </a:r>
            <a:r>
              <a:rPr lang="ru-RU" i="1" dirty="0" err="1"/>
              <a:t>зуміла</a:t>
            </a:r>
            <a:r>
              <a:rPr lang="ru-RU" i="1" dirty="0"/>
              <a:t> адекватно </a:t>
            </a:r>
            <a:r>
              <a:rPr lang="ru-RU" i="1" dirty="0" err="1"/>
              <a:t>зреагувати</a:t>
            </a:r>
            <a:r>
              <a:rPr lang="ru-RU" i="1" dirty="0"/>
              <a:t> на </a:t>
            </a:r>
            <a:r>
              <a:rPr lang="ru-RU" i="1" dirty="0" err="1"/>
              <a:t>різноспрямованість</a:t>
            </a:r>
            <a:r>
              <a:rPr lang="ru-RU" i="1" dirty="0"/>
              <a:t> </a:t>
            </a:r>
            <a:r>
              <a:rPr lang="ru-RU" i="1" dirty="0" err="1"/>
              <a:t>політичних</a:t>
            </a:r>
            <a:r>
              <a:rPr lang="ru-RU" i="1" dirty="0"/>
              <a:t> </a:t>
            </a:r>
            <a:r>
              <a:rPr lang="ru-RU" i="1" dirty="0" err="1"/>
              <a:t>орієнтацій</a:t>
            </a:r>
            <a:r>
              <a:rPr lang="ru-RU" i="1" dirty="0"/>
              <a:t> на </a:t>
            </a:r>
            <a:r>
              <a:rPr lang="ru-RU" i="1" dirty="0" err="1"/>
              <a:t>півострові</a:t>
            </a:r>
            <a:r>
              <a:rPr lang="ru-RU" dirty="0"/>
              <a:t>. В </a:t>
            </a:r>
            <a:r>
              <a:rPr lang="ru-RU" dirty="0" err="1"/>
              <a:t>Криму</a:t>
            </a:r>
            <a:r>
              <a:rPr lang="ru-RU" dirty="0"/>
              <a:t>, 58,5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становили </a:t>
            </a:r>
            <a:r>
              <a:rPr lang="ru-RU" dirty="0" err="1"/>
              <a:t>росіяни</a:t>
            </a:r>
            <a:r>
              <a:rPr lang="ru-RU" dirty="0"/>
              <a:t>, навряд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оптимальним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той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узаконений у 1991 р. </a:t>
            </a:r>
            <a:r>
              <a:rPr lang="ru-RU" dirty="0" err="1"/>
              <a:t>Автономії</a:t>
            </a:r>
            <a:r>
              <a:rPr lang="ru-RU" dirty="0"/>
              <a:t>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, а </a:t>
            </a:r>
            <a:r>
              <a:rPr lang="ru-RU" dirty="0" err="1"/>
              <a:t>кримська</a:t>
            </a:r>
            <a:r>
              <a:rPr lang="ru-RU" dirty="0"/>
              <a:t> </a:t>
            </a:r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автономія</a:t>
            </a:r>
            <a:r>
              <a:rPr lang="ru-RU" dirty="0"/>
              <a:t> </a:t>
            </a:r>
            <a:r>
              <a:rPr lang="ru-RU" dirty="0" err="1"/>
              <a:t>забезпечувала</a:t>
            </a:r>
            <a:r>
              <a:rPr lang="ru-RU" dirty="0"/>
              <a:t> </a:t>
            </a:r>
            <a:r>
              <a:rPr lang="ru-RU" dirty="0" err="1"/>
              <a:t>преференції</a:t>
            </a:r>
            <a:r>
              <a:rPr lang="ru-RU" dirty="0"/>
              <a:t> для </a:t>
            </a:r>
            <a:r>
              <a:rPr lang="ru-RU" dirty="0" err="1"/>
              <a:t>росіян</a:t>
            </a:r>
            <a:r>
              <a:rPr lang="ru-RU" dirty="0"/>
              <a:t> і </a:t>
            </a:r>
            <a:r>
              <a:rPr lang="ru-RU" dirty="0" err="1"/>
              <a:t>російськомовного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 широко </a:t>
            </a:r>
            <a:r>
              <a:rPr lang="ru-RU" dirty="0" err="1"/>
              <a:t>відкривши</a:t>
            </a:r>
            <a:r>
              <a:rPr lang="ru-RU" dirty="0"/>
              <a:t> </a:t>
            </a:r>
            <a:r>
              <a:rPr lang="ru-RU" dirty="0" err="1"/>
              <a:t>шлюзи</a:t>
            </a:r>
            <a:r>
              <a:rPr lang="ru-RU" dirty="0"/>
              <a:t> для </a:t>
            </a:r>
            <a:r>
              <a:rPr lang="ru-RU" dirty="0" err="1"/>
              <a:t>інвестування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й </a:t>
            </a:r>
            <a:r>
              <a:rPr lang="ru-RU" dirty="0" err="1"/>
              <a:t>гуманітарних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/>
              <a:t>Лариса </a:t>
            </a:r>
            <a:r>
              <a:rPr lang="ru-RU" sz="1600" b="1" i="1" dirty="0" err="1"/>
              <a:t>Нагорна</a:t>
            </a:r>
            <a:r>
              <a:rPr lang="ru-RU" sz="1600" b="1" i="1" dirty="0"/>
              <a:t> </a:t>
            </a:r>
            <a:r>
              <a:rPr lang="ru-RU" sz="1600" i="1" dirty="0" err="1" smtClean="0"/>
              <a:t>Ідентифікаційні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кризи</a:t>
            </a:r>
            <a:r>
              <a:rPr lang="ru-RU" sz="1600" i="1" dirty="0" smtClean="0"/>
              <a:t> як </a:t>
            </a:r>
            <a:r>
              <a:rPr lang="ru-RU" sz="1600" i="1" dirty="0" err="1" smtClean="0"/>
              <a:t>стимулятори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насильства</a:t>
            </a:r>
            <a:r>
              <a:rPr lang="ru-RU" sz="1600" i="1" dirty="0" smtClean="0"/>
              <a:t> й </a:t>
            </a:r>
            <a:r>
              <a:rPr lang="ru-RU" sz="1600" i="1" dirty="0" err="1" smtClean="0"/>
              <a:t>свідомісних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стереотипів</a:t>
            </a:r>
            <a:r>
              <a:rPr lang="ru-RU" sz="1600" i="1" dirty="0" smtClean="0"/>
              <a:t>. 2016. </a:t>
            </a:r>
            <a:r>
              <a:rPr lang="en-GB" sz="1600" i="1" dirty="0" smtClean="0">
                <a:hlinkClick r:id="rId2"/>
              </a:rPr>
              <a:t>http</a:t>
            </a:r>
            <a:r>
              <a:rPr lang="en-GB" sz="1600" i="1" dirty="0">
                <a:hlinkClick r:id="rId2"/>
              </a:rPr>
              <a:t>://</a:t>
            </a:r>
            <a:r>
              <a:rPr lang="en-GB" sz="1600" i="1" dirty="0" smtClean="0">
                <a:hlinkClick r:id="rId2"/>
              </a:rPr>
              <a:t>dspace.nbuv.gov.ua/bitstream/handle/123456789/160723/06-Nagorna.pdf?sequence=1</a:t>
            </a:r>
            <a:endParaRPr lang="uk-UA" sz="1600" i="1" dirty="0" smtClean="0"/>
          </a:p>
          <a:p>
            <a:pPr algn="just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8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4106"/>
            <a:ext cx="5976664" cy="6801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/>
              <a:t>В. </a:t>
            </a:r>
            <a:r>
              <a:rPr lang="ru-RU" sz="1600" b="1" dirty="0" err="1"/>
              <a:t>Котигоренко</a:t>
            </a:r>
            <a:r>
              <a:rPr lang="ru-RU" sz="1600" b="1" dirty="0"/>
              <a:t> </a:t>
            </a:r>
            <a:r>
              <a:rPr lang="ru-RU" sz="1600" dirty="0" err="1"/>
              <a:t>неодноразово</a:t>
            </a:r>
            <a:r>
              <a:rPr lang="ru-RU" sz="1600" dirty="0"/>
              <a:t> </a:t>
            </a:r>
            <a:r>
              <a:rPr lang="ru-RU" sz="1600" dirty="0" err="1"/>
              <a:t>звертав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на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конфліктогенними</a:t>
            </a:r>
            <a:r>
              <a:rPr lang="ru-RU" sz="1600" dirty="0"/>
              <a:t> і </a:t>
            </a:r>
            <a:r>
              <a:rPr lang="ru-RU" sz="1600" dirty="0" err="1"/>
              <a:t>важкорозв’язними</a:t>
            </a:r>
            <a:r>
              <a:rPr lang="ru-RU" sz="1600" dirty="0"/>
              <a:t> є </a:t>
            </a:r>
            <a:r>
              <a:rPr lang="ru-RU" sz="1600" dirty="0" err="1"/>
              <a:t>ті</a:t>
            </a:r>
            <a:r>
              <a:rPr lang="ru-RU" sz="1600" dirty="0"/>
              <a:t> </a:t>
            </a:r>
            <a:r>
              <a:rPr lang="ru-RU" sz="1600" b="1" i="1" dirty="0" err="1"/>
              <a:t>ціннісні</a:t>
            </a:r>
            <a:r>
              <a:rPr lang="ru-RU" sz="1600" b="1" i="1" dirty="0"/>
              <a:t> </a:t>
            </a:r>
            <a:r>
              <a:rPr lang="ru-RU" sz="1600" b="1" i="1" dirty="0" err="1"/>
              <a:t>конфлікти</a:t>
            </a:r>
            <a:r>
              <a:rPr lang="ru-RU" sz="1600" dirty="0"/>
              <a:t>, </a:t>
            </a:r>
            <a:r>
              <a:rPr lang="ru-RU" sz="1600" b="1" i="1" dirty="0" err="1"/>
              <a:t>які</a:t>
            </a:r>
            <a:r>
              <a:rPr lang="ru-RU" sz="1600" b="1" i="1" dirty="0"/>
              <a:t> </a:t>
            </a:r>
            <a:r>
              <a:rPr lang="ru-RU" sz="1600" b="1" i="1" dirty="0" err="1"/>
              <a:t>торкаються</a:t>
            </a:r>
            <a:r>
              <a:rPr lang="ru-RU" sz="1600" b="1" i="1" dirty="0"/>
              <a:t> </a:t>
            </a:r>
            <a:r>
              <a:rPr lang="ru-RU" sz="1600" b="1" i="1" dirty="0" err="1"/>
              <a:t>етнічної</a:t>
            </a:r>
            <a:r>
              <a:rPr lang="ru-RU" sz="1600" b="1" i="1" dirty="0"/>
              <a:t> </a:t>
            </a:r>
            <a:r>
              <a:rPr lang="ru-RU" sz="1600" b="1" i="1" dirty="0" err="1"/>
              <a:t>сфери</a:t>
            </a:r>
            <a:r>
              <a:rPr lang="ru-RU" sz="1600" b="1" i="1" dirty="0"/>
              <a:t> </a:t>
            </a:r>
            <a:r>
              <a:rPr lang="ru-RU" sz="1600" b="1" i="1" dirty="0" err="1"/>
              <a:t>буття</a:t>
            </a:r>
            <a:r>
              <a:rPr lang="ru-RU" sz="1600" dirty="0"/>
              <a:t>. Коли </a:t>
            </a:r>
            <a:r>
              <a:rPr lang="ru-RU" sz="1600" dirty="0" err="1"/>
              <a:t>йдеться</a:t>
            </a:r>
            <a:r>
              <a:rPr lang="ru-RU" sz="1600" dirty="0"/>
              <a:t> про </a:t>
            </a:r>
            <a:r>
              <a:rPr lang="ru-RU" sz="1600" dirty="0" err="1"/>
              <a:t>утвердження</a:t>
            </a:r>
            <a:r>
              <a:rPr lang="ru-RU" sz="1600" dirty="0"/>
              <a:t> й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етнічними</a:t>
            </a:r>
            <a:r>
              <a:rPr lang="ru-RU" sz="1600" dirty="0"/>
              <a:t> </a:t>
            </a:r>
            <a:r>
              <a:rPr lang="ru-RU" sz="1600" dirty="0" err="1"/>
              <a:t>спільнотами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живуть</a:t>
            </a:r>
            <a:r>
              <a:rPr lang="ru-RU" sz="1600" dirty="0"/>
              <a:t> </a:t>
            </a:r>
            <a:r>
              <a:rPr lang="ru-RU" sz="1600" dirty="0" err="1"/>
              <a:t>поруч</a:t>
            </a:r>
            <a:r>
              <a:rPr lang="ru-RU" sz="1600" dirty="0"/>
              <a:t>, рис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ідентичності</a:t>
            </a:r>
            <a:r>
              <a:rPr lang="ru-RU" sz="1600" dirty="0"/>
              <a:t> (</a:t>
            </a:r>
            <a:r>
              <a:rPr lang="ru-RU" sz="1600" dirty="0" err="1"/>
              <a:t>мови</a:t>
            </a:r>
            <a:r>
              <a:rPr lang="ru-RU" sz="1600" dirty="0"/>
              <a:t>, </a:t>
            </a:r>
            <a:r>
              <a:rPr lang="ru-RU" sz="1600" dirty="0" err="1"/>
              <a:t>культури</a:t>
            </a:r>
            <a:r>
              <a:rPr lang="ru-RU" sz="1600" dirty="0"/>
              <a:t>, </a:t>
            </a:r>
            <a:r>
              <a:rPr lang="ru-RU" sz="1600" dirty="0" err="1"/>
              <a:t>традицій</a:t>
            </a:r>
            <a:r>
              <a:rPr lang="ru-RU" sz="1600" dirty="0"/>
              <a:t>, </a:t>
            </a:r>
            <a:r>
              <a:rPr lang="ru-RU" sz="1600" dirty="0" err="1"/>
              <a:t>історичних</a:t>
            </a:r>
            <a:r>
              <a:rPr lang="ru-RU" sz="1600" dirty="0"/>
              <a:t> </a:t>
            </a:r>
            <a:r>
              <a:rPr lang="ru-RU" sz="1600" dirty="0" err="1"/>
              <a:t>міфів</a:t>
            </a:r>
            <a:r>
              <a:rPr lang="ru-RU" sz="1600" dirty="0"/>
              <a:t>, </a:t>
            </a:r>
            <a:r>
              <a:rPr lang="ru-RU" sz="1600" dirty="0" err="1"/>
              <a:t>символів</a:t>
            </a:r>
            <a:r>
              <a:rPr lang="ru-RU" sz="1600" dirty="0"/>
              <a:t>, </a:t>
            </a:r>
            <a:r>
              <a:rPr lang="ru-RU" sz="1600" dirty="0" err="1"/>
              <a:t>інтерпретацій</a:t>
            </a:r>
            <a:r>
              <a:rPr lang="ru-RU" sz="1600" dirty="0"/>
              <a:t> </a:t>
            </a:r>
            <a:r>
              <a:rPr lang="ru-RU" sz="1600" dirty="0" err="1"/>
              <a:t>історії</a:t>
            </a:r>
            <a:r>
              <a:rPr lang="ru-RU" sz="1600" dirty="0"/>
              <a:t>, </a:t>
            </a:r>
            <a:r>
              <a:rPr lang="ru-RU" sz="1600" dirty="0" err="1"/>
              <a:t>моральних</a:t>
            </a:r>
            <a:r>
              <a:rPr lang="ru-RU" sz="1600" dirty="0"/>
              <a:t> і </a:t>
            </a:r>
            <a:r>
              <a:rPr lang="ru-RU" sz="1600" dirty="0" err="1"/>
              <a:t>релігійних</a:t>
            </a:r>
            <a:r>
              <a:rPr lang="ru-RU" sz="1600" dirty="0"/>
              <a:t> </a:t>
            </a:r>
            <a:r>
              <a:rPr lang="ru-RU" sz="1600" dirty="0" err="1"/>
              <a:t>цінностей</a:t>
            </a:r>
            <a:r>
              <a:rPr lang="ru-RU" sz="1600" dirty="0"/>
              <a:t>), </a:t>
            </a:r>
            <a:r>
              <a:rPr lang="ru-RU" sz="1600" dirty="0" err="1"/>
              <a:t>домовленості</a:t>
            </a:r>
            <a:r>
              <a:rPr lang="ru-RU" sz="1600" dirty="0"/>
              <a:t>, не </a:t>
            </a:r>
            <a:r>
              <a:rPr lang="ru-RU" sz="1600" dirty="0" err="1"/>
              <a:t>кажучи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про консенсус, </a:t>
            </a:r>
            <a:r>
              <a:rPr lang="ru-RU" sz="1600" dirty="0" err="1"/>
              <a:t>досягаються</a:t>
            </a:r>
            <a:r>
              <a:rPr lang="ru-RU" sz="1600" dirty="0"/>
              <a:t> </a:t>
            </a:r>
            <a:r>
              <a:rPr lang="ru-RU" sz="1600" dirty="0" err="1"/>
              <a:t>украй</a:t>
            </a:r>
            <a:r>
              <a:rPr lang="ru-RU" sz="1600" dirty="0"/>
              <a:t> </a:t>
            </a:r>
            <a:r>
              <a:rPr lang="ru-RU" sz="1600" dirty="0" err="1"/>
              <a:t>важко</a:t>
            </a:r>
            <a:r>
              <a:rPr lang="ru-RU" sz="1600" dirty="0"/>
              <a:t>. </a:t>
            </a:r>
            <a:r>
              <a:rPr lang="ru-RU" sz="1600" dirty="0" err="1"/>
              <a:t>Протиріччя</a:t>
            </a:r>
            <a:r>
              <a:rPr lang="ru-RU" sz="1600" dirty="0"/>
              <a:t> </a:t>
            </a:r>
            <a:r>
              <a:rPr lang="ru-RU" sz="1600" dirty="0" err="1"/>
              <a:t>негайно</a:t>
            </a:r>
            <a:r>
              <a:rPr lang="ru-RU" sz="1600" dirty="0"/>
              <a:t> </a:t>
            </a:r>
            <a:r>
              <a:rPr lang="ru-RU" sz="1600" dirty="0" err="1"/>
              <a:t>переростають</a:t>
            </a:r>
            <a:r>
              <a:rPr lang="ru-RU" sz="1600" dirty="0"/>
              <a:t> у </a:t>
            </a:r>
            <a:r>
              <a:rPr lang="ru-RU" sz="1600" dirty="0" err="1"/>
              <a:t>конфлікт</a:t>
            </a:r>
            <a:r>
              <a:rPr lang="ru-RU" sz="1600" dirty="0"/>
              <a:t>, а </a:t>
            </a:r>
            <a:r>
              <a:rPr lang="ru-RU" sz="1600" dirty="0" err="1"/>
              <a:t>схильність</a:t>
            </a:r>
            <a:r>
              <a:rPr lang="ru-RU" sz="1600" dirty="0"/>
              <a:t> </a:t>
            </a:r>
            <a:r>
              <a:rPr lang="ru-RU" sz="1600" dirty="0" err="1"/>
              <a:t>представника</a:t>
            </a:r>
            <a:r>
              <a:rPr lang="ru-RU" sz="1600" dirty="0"/>
              <a:t> </a:t>
            </a:r>
            <a:r>
              <a:rPr lang="ru-RU" sz="1600" dirty="0" err="1"/>
              <a:t>однієї</a:t>
            </a:r>
            <a:r>
              <a:rPr lang="ru-RU" sz="1600" dirty="0"/>
              <a:t> з </a:t>
            </a:r>
            <a:r>
              <a:rPr lang="ru-RU" sz="1600" dirty="0" err="1"/>
              <a:t>сторін</a:t>
            </a:r>
            <a:r>
              <a:rPr lang="ru-RU" sz="1600" dirty="0"/>
              <a:t> до </a:t>
            </a:r>
            <a:r>
              <a:rPr lang="ru-RU" sz="1600" dirty="0" err="1"/>
              <a:t>компромісу</a:t>
            </a:r>
            <a:r>
              <a:rPr lang="ru-RU" sz="1600" dirty="0"/>
              <a:t> часто </a:t>
            </a:r>
            <a:r>
              <a:rPr lang="ru-RU" sz="1600" dirty="0" err="1"/>
              <a:t>розцінюється</a:t>
            </a:r>
            <a:r>
              <a:rPr lang="ru-RU" sz="1600" dirty="0"/>
              <a:t> </a:t>
            </a:r>
            <a:r>
              <a:rPr lang="ru-RU" sz="1600" dirty="0" err="1"/>
              <a:t>представниками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як </a:t>
            </a:r>
            <a:r>
              <a:rPr lang="ru-RU" sz="1600" dirty="0" err="1"/>
              <a:t>зрада</a:t>
            </a:r>
            <a:r>
              <a:rPr lang="ru-RU" sz="1600" dirty="0"/>
              <a:t>, ренегатство. </a:t>
            </a:r>
            <a:r>
              <a:rPr lang="ru-RU" sz="1600" dirty="0" err="1"/>
              <a:t>Компроміси</a:t>
            </a:r>
            <a:r>
              <a:rPr lang="ru-RU" sz="1600" dirty="0"/>
              <a:t> однозначно </a:t>
            </a:r>
            <a:r>
              <a:rPr lang="ru-RU" sz="1600" dirty="0" err="1"/>
              <a:t>пов’язуються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втратою</a:t>
            </a:r>
            <a:r>
              <a:rPr lang="ru-RU" sz="1600" dirty="0"/>
              <a:t> </a:t>
            </a:r>
            <a:r>
              <a:rPr lang="ru-RU" sz="1600" dirty="0" err="1"/>
              <a:t>якоїсь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етноідентифікуючих</a:t>
            </a:r>
            <a:r>
              <a:rPr lang="ru-RU" sz="1600" dirty="0"/>
              <a:t> </a:t>
            </a:r>
            <a:r>
              <a:rPr lang="ru-RU" sz="1600" dirty="0" err="1"/>
              <a:t>ознак</a:t>
            </a:r>
            <a:r>
              <a:rPr lang="ru-RU" sz="1600" dirty="0"/>
              <a:t>, аж до </a:t>
            </a:r>
            <a:r>
              <a:rPr lang="ru-RU" sz="1600" dirty="0" err="1"/>
              <a:t>фактичної</a:t>
            </a:r>
            <a:r>
              <a:rPr lang="ru-RU" sz="1600" dirty="0"/>
              <a:t> “</a:t>
            </a:r>
            <a:r>
              <a:rPr lang="ru-RU" sz="1600" dirty="0" err="1"/>
              <a:t>етнічної</a:t>
            </a:r>
            <a:r>
              <a:rPr lang="ru-RU" sz="1600" dirty="0"/>
              <a:t> </a:t>
            </a:r>
            <a:r>
              <a:rPr lang="ru-RU" sz="1600" dirty="0" err="1"/>
              <a:t>смерті</a:t>
            </a:r>
            <a:r>
              <a:rPr lang="ru-RU" sz="2000" dirty="0"/>
              <a:t>”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співвідношенням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загальногромадянських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етнонаціональних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демаркаційних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роздвоєність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повноправним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-1"/>
            <a:ext cx="2627784" cy="6986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b="1" dirty="0" smtClean="0"/>
              <a:t>А як в інших країнах?</a:t>
            </a:r>
            <a:endParaRPr lang="ru-RU" sz="1600" b="1" dirty="0" smtClean="0"/>
          </a:p>
          <a:p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smtClean="0"/>
              <a:t>40-м </a:t>
            </a:r>
            <a:r>
              <a:rPr lang="ru-RU" sz="1600" dirty="0" err="1"/>
              <a:t>глобальним</a:t>
            </a:r>
            <a:r>
              <a:rPr lang="ru-RU" sz="1600" dirty="0"/>
              <a:t> </a:t>
            </a:r>
            <a:r>
              <a:rPr lang="ru-RU" sz="1600" dirty="0" err="1"/>
              <a:t>опитуванням</a:t>
            </a:r>
            <a:r>
              <a:rPr lang="ru-RU" sz="1600" dirty="0"/>
              <a:t> </a:t>
            </a:r>
            <a:r>
              <a:rPr lang="en-GB" sz="1600" dirty="0"/>
              <a:t>Gallup International (2017 </a:t>
            </a:r>
            <a:r>
              <a:rPr lang="ru-RU" sz="1600" dirty="0"/>
              <a:t>р.), у </a:t>
            </a:r>
            <a:r>
              <a:rPr lang="ru-RU" sz="1600" dirty="0" err="1"/>
              <a:t>країнах</a:t>
            </a:r>
            <a:r>
              <a:rPr lang="ru-RU" sz="1600" dirty="0"/>
              <a:t> </a:t>
            </a:r>
            <a:r>
              <a:rPr lang="ru-RU" sz="1600" dirty="0" err="1"/>
              <a:t>Західної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 </a:t>
            </a:r>
            <a:r>
              <a:rPr lang="ru-RU" sz="1600" dirty="0" err="1"/>
              <a:t>показники</a:t>
            </a:r>
            <a:r>
              <a:rPr lang="ru-RU" sz="1600" dirty="0"/>
              <a:t> </a:t>
            </a:r>
            <a:r>
              <a:rPr lang="ru-RU" sz="1600" dirty="0" err="1"/>
              <a:t>готовності</a:t>
            </a:r>
            <a:r>
              <a:rPr lang="ru-RU" sz="1600" dirty="0"/>
              <a:t> </a:t>
            </a:r>
            <a:r>
              <a:rPr lang="ru-RU" sz="1600" dirty="0" err="1"/>
              <a:t>захищати</a:t>
            </a:r>
            <a:r>
              <a:rPr lang="ru-RU" sz="1600" dirty="0"/>
              <a:t> свою </a:t>
            </a:r>
            <a:r>
              <a:rPr lang="ru-RU" sz="1600" dirty="0" err="1"/>
              <a:t>країну</a:t>
            </a:r>
            <a:r>
              <a:rPr lang="ru-RU" sz="1600" dirty="0"/>
              <a:t> </a:t>
            </a:r>
            <a:r>
              <a:rPr lang="ru-RU" sz="1600" dirty="0" err="1"/>
              <a:t>виявилися</a:t>
            </a:r>
            <a:r>
              <a:rPr lang="ru-RU" sz="1600" dirty="0"/>
              <a:t> </a:t>
            </a:r>
            <a:r>
              <a:rPr lang="ru-RU" sz="1600" dirty="0" err="1"/>
              <a:t>достатньо</a:t>
            </a:r>
            <a:r>
              <a:rPr lang="ru-RU" sz="1600" dirty="0"/>
              <a:t> </a:t>
            </a:r>
            <a:r>
              <a:rPr lang="ru-RU" sz="1600" dirty="0" err="1"/>
              <a:t>низькими</a:t>
            </a:r>
            <a:r>
              <a:rPr lang="ru-RU" sz="1600" dirty="0"/>
              <a:t>. </a:t>
            </a:r>
            <a:r>
              <a:rPr lang="ru-RU" sz="1600" i="1" dirty="0" err="1">
                <a:solidFill>
                  <a:srgbClr val="C00000"/>
                </a:solidFill>
              </a:rPr>
              <a:t>Готові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err="1">
                <a:solidFill>
                  <a:srgbClr val="C00000"/>
                </a:solidFill>
              </a:rPr>
              <a:t>взяти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err="1">
                <a:solidFill>
                  <a:srgbClr val="C00000"/>
                </a:solidFill>
              </a:rPr>
              <a:t>зброю</a:t>
            </a:r>
            <a:r>
              <a:rPr lang="ru-RU" sz="1600" i="1" dirty="0">
                <a:solidFill>
                  <a:srgbClr val="C00000"/>
                </a:solidFill>
              </a:rPr>
              <a:t> та </a:t>
            </a:r>
            <a:r>
              <a:rPr lang="ru-RU" sz="1600" i="1" dirty="0" err="1">
                <a:solidFill>
                  <a:srgbClr val="C00000"/>
                </a:solidFill>
              </a:rPr>
              <a:t>захищати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err="1">
                <a:solidFill>
                  <a:srgbClr val="C00000"/>
                </a:solidFill>
              </a:rPr>
              <a:t>Батьківщину</a:t>
            </a:r>
            <a:r>
              <a:rPr lang="ru-RU" sz="1600" i="1" dirty="0">
                <a:solidFill>
                  <a:srgbClr val="C00000"/>
                </a:solidFill>
              </a:rPr>
              <a:t> 19% </a:t>
            </a:r>
            <a:r>
              <a:rPr lang="ru-RU" sz="1600" i="1" dirty="0" err="1">
                <a:solidFill>
                  <a:srgbClr val="C00000"/>
                </a:solidFill>
              </a:rPr>
              <a:t>бельгійців</a:t>
            </a:r>
            <a:r>
              <a:rPr lang="ru-RU" sz="1600" i="1" dirty="0">
                <a:solidFill>
                  <a:srgbClr val="C00000"/>
                </a:solidFill>
              </a:rPr>
              <a:t>, 18% </a:t>
            </a:r>
            <a:r>
              <a:rPr lang="ru-RU" sz="1600" i="1" dirty="0" err="1">
                <a:solidFill>
                  <a:srgbClr val="C00000"/>
                </a:solidFill>
              </a:rPr>
              <a:t>німців</a:t>
            </a:r>
            <a:r>
              <a:rPr lang="ru-RU" sz="1600" i="1" dirty="0">
                <a:solidFill>
                  <a:srgbClr val="C00000"/>
                </a:solidFill>
              </a:rPr>
              <a:t> і 15% </a:t>
            </a:r>
            <a:r>
              <a:rPr lang="ru-RU" sz="1600" i="1" dirty="0" err="1">
                <a:solidFill>
                  <a:srgbClr val="C00000"/>
                </a:solidFill>
              </a:rPr>
              <a:t>жителів</a:t>
            </a:r>
            <a:r>
              <a:rPr lang="ru-RU" sz="1600" i="1" dirty="0">
                <a:solidFill>
                  <a:srgbClr val="C00000"/>
                </a:solidFill>
              </a:rPr>
              <a:t> </a:t>
            </a:r>
            <a:r>
              <a:rPr lang="ru-RU" sz="1600" i="1" dirty="0" err="1">
                <a:solidFill>
                  <a:srgbClr val="C00000"/>
                </a:solidFill>
              </a:rPr>
              <a:t>Нідерландів</a:t>
            </a:r>
            <a:r>
              <a:rPr lang="ru-RU" sz="1600" i="1" dirty="0">
                <a:solidFill>
                  <a:srgbClr val="C00000"/>
                </a:solidFill>
              </a:rPr>
              <a:t>, 20% </a:t>
            </a:r>
            <a:r>
              <a:rPr lang="ru-RU" sz="1600" i="1" dirty="0" err="1">
                <a:solidFill>
                  <a:srgbClr val="C00000"/>
                </a:solidFill>
              </a:rPr>
              <a:t>італійців</a:t>
            </a:r>
            <a:r>
              <a:rPr lang="ru-RU" sz="1600" i="1" dirty="0">
                <a:solidFill>
                  <a:srgbClr val="C00000"/>
                </a:solidFill>
              </a:rPr>
              <a:t>, 21% </a:t>
            </a:r>
            <a:r>
              <a:rPr lang="ru-RU" sz="1600" i="1" dirty="0" err="1">
                <a:solidFill>
                  <a:srgbClr val="C00000"/>
                </a:solidFill>
              </a:rPr>
              <a:t>іспанців</a:t>
            </a:r>
            <a:r>
              <a:rPr lang="ru-RU" sz="1600" i="1" dirty="0">
                <a:solidFill>
                  <a:srgbClr val="C00000"/>
                </a:solidFill>
              </a:rPr>
              <a:t>.</a:t>
            </a:r>
            <a:r>
              <a:rPr lang="ru-RU" sz="1600" i="1" dirty="0"/>
              <a:t>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високу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 </a:t>
            </a:r>
            <a:r>
              <a:rPr lang="ru-RU" sz="1600" dirty="0" err="1"/>
              <a:t>готовність</a:t>
            </a:r>
            <a:r>
              <a:rPr lang="ru-RU" sz="1600" dirty="0"/>
              <a:t> </a:t>
            </a:r>
            <a:r>
              <a:rPr lang="ru-RU" sz="1600" dirty="0" err="1"/>
              <a:t>воювати</a:t>
            </a:r>
            <a:r>
              <a:rPr lang="ru-RU" sz="1600" dirty="0"/>
              <a:t> </a:t>
            </a:r>
            <a:r>
              <a:rPr lang="ru-RU" sz="1600" dirty="0" err="1"/>
              <a:t>висловили</a:t>
            </a:r>
            <a:r>
              <a:rPr lang="ru-RU" sz="1600" dirty="0"/>
              <a:t> </a:t>
            </a:r>
            <a:r>
              <a:rPr lang="ru-RU" sz="1600" dirty="0" err="1"/>
              <a:t>респонденти</a:t>
            </a:r>
            <a:r>
              <a:rPr lang="ru-RU" sz="1600" dirty="0"/>
              <a:t> з Марокко і </a:t>
            </a:r>
            <a:r>
              <a:rPr lang="ru-RU" sz="1600" dirty="0" err="1"/>
              <a:t>Фіджі</a:t>
            </a:r>
            <a:r>
              <a:rPr lang="ru-RU" sz="1600" dirty="0"/>
              <a:t> (94%), а </a:t>
            </a:r>
            <a:r>
              <a:rPr lang="ru-RU" sz="1600" dirty="0" err="1"/>
              <a:t>також</a:t>
            </a:r>
            <a:r>
              <a:rPr lang="ru-RU" sz="1600" dirty="0"/>
              <a:t> Пакистану та </a:t>
            </a:r>
            <a:r>
              <a:rPr lang="ru-RU" sz="1600" dirty="0" err="1"/>
              <a:t>В'єтнаму</a:t>
            </a:r>
            <a:r>
              <a:rPr lang="ru-RU" sz="1600" dirty="0"/>
              <a:t> (89%). </a:t>
            </a:r>
            <a:r>
              <a:rPr lang="ru-RU" sz="1600" dirty="0" err="1" smtClean="0">
                <a:solidFill>
                  <a:srgbClr val="C00000"/>
                </a:solidFill>
              </a:rPr>
              <a:t>Цей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>
                <a:solidFill>
                  <a:srgbClr val="C00000"/>
                </a:solidFill>
              </a:rPr>
              <a:t>показник</a:t>
            </a:r>
            <a:r>
              <a:rPr lang="ru-RU" sz="1600" dirty="0">
                <a:solidFill>
                  <a:srgbClr val="C00000"/>
                </a:solidFill>
              </a:rPr>
              <a:t> в </a:t>
            </a:r>
            <a:r>
              <a:rPr lang="ru-RU" sz="1600" dirty="0" err="1">
                <a:solidFill>
                  <a:srgbClr val="C00000"/>
                </a:solidFill>
              </a:rPr>
              <a:t>Україні</a:t>
            </a:r>
            <a:r>
              <a:rPr lang="ru-RU" sz="1600" dirty="0">
                <a:solidFill>
                  <a:srgbClr val="C00000"/>
                </a:solidFill>
              </a:rPr>
              <a:t> становить 62% </a:t>
            </a:r>
            <a:r>
              <a:rPr lang="ru-RU" sz="1600" dirty="0" smtClean="0"/>
              <a:t>.</a:t>
            </a:r>
            <a:r>
              <a:rPr lang="ru-RU" sz="1600" dirty="0" err="1" smtClean="0"/>
              <a:t>Сергій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Римаренко</a:t>
            </a:r>
            <a:r>
              <a:rPr lang="ru-RU" sz="1600" dirty="0" smtClean="0"/>
              <a:t> </a:t>
            </a:r>
            <a:r>
              <a:rPr lang="ru-RU" sz="1600" dirty="0" err="1" smtClean="0"/>
              <a:t>Глобалізація</a:t>
            </a:r>
            <a:r>
              <a:rPr lang="ru-RU" sz="1600" dirty="0" smtClean="0"/>
              <a:t> та криза </a:t>
            </a:r>
            <a:r>
              <a:rPr lang="ru-RU" sz="1600" dirty="0" err="1" smtClean="0"/>
              <a:t>ідентичності</a:t>
            </a:r>
            <a:r>
              <a:rPr lang="ru-RU" sz="1600" dirty="0" smtClean="0"/>
              <a:t> </a:t>
            </a:r>
            <a:r>
              <a:rPr lang="en-GB" sz="1600" dirty="0"/>
              <a:t>https://ipiend.gov.ua/wp-content/uploads/2018/07/rymarenko_hlobalizatsiia.pdf</a:t>
            </a:r>
            <a:endParaRPr lang="ru-RU" sz="16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054083" y="4615586"/>
            <a:ext cx="576064" cy="181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7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188640"/>
            <a:ext cx="8352928" cy="59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провокувала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відштовхування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презирства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консолідувати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ідеологізованих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конфронтаційних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продукують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мобілізаційні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“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розбалансованість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релігійного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міжконфесійних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дезінтегруючий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меншовартості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шароварний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розмиваючий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різноспрямованих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етноцентричну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націотворення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провокує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дезінтеграції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5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конфронтаційність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непримиренність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слов’янської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“ми”/ “вони”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соціокультурного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”/“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несумісність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праворадикальних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8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70485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культурного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етногруп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створило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сепаратизму.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Біполярність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диспропорціями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душу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(1991 р. – у 2,2 раза, в 2009 р. – у 9 (!)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79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364" y="1412776"/>
            <a:ext cx="487484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перевищувала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112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припадало 21,43%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0,19%.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412776"/>
            <a:ext cx="3240360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р.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контрастними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16,37%,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опустилися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Севастополь та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ВДВ по 0,3%.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найгірший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відрізнялися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55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іще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вниз».</a:t>
            </a:r>
          </a:p>
        </p:txBody>
      </p:sp>
    </p:spTree>
    <p:extLst>
      <p:ext uri="{BB962C8B-B14F-4D97-AF65-F5344CB8AC3E}">
        <p14:creationId xmlns:p14="http://schemas.microsoft.com/office/powerpoint/2010/main" val="73550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69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7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70392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NewRomanPSMT"/>
              </a:rPr>
              <a:t>Українська</a:t>
            </a:r>
            <a:r>
              <a:rPr lang="ru-RU" dirty="0">
                <a:latin typeface="TimesNewRomanPSMT"/>
              </a:rPr>
              <a:t> держава взяла курс на </a:t>
            </a:r>
            <a:endParaRPr lang="ru-RU" dirty="0" smtClean="0">
              <a:latin typeface="TimesNewRomanPSMT"/>
            </a:endParaRPr>
          </a:p>
          <a:p>
            <a:pPr algn="just"/>
            <a:endParaRPr lang="ru-RU" b="1" i="1" dirty="0">
              <a:latin typeface="TimesNewRomanPSMT"/>
            </a:endParaRPr>
          </a:p>
          <a:p>
            <a:pPr algn="just"/>
            <a:r>
              <a:rPr lang="ru-RU" i="1" dirty="0" err="1" smtClean="0">
                <a:latin typeface="TimesNewRomanPSMT"/>
              </a:rPr>
              <a:t>побудову</a:t>
            </a:r>
            <a:r>
              <a:rPr lang="ru-RU" i="1" dirty="0" smtClean="0">
                <a:latin typeface="TimesNewRomanPSMT"/>
              </a:rPr>
              <a:t> </a:t>
            </a:r>
            <a:r>
              <a:rPr lang="ru-RU" i="1" dirty="0" err="1" smtClean="0">
                <a:latin typeface="TimesNewRomanPSMT"/>
              </a:rPr>
              <a:t>багатокультурного</a:t>
            </a:r>
            <a:r>
              <a:rPr lang="ru-RU" i="1" dirty="0">
                <a:latin typeface="TimesNewRomanPSMT"/>
              </a:rPr>
              <a:t> </a:t>
            </a:r>
            <a:r>
              <a:rPr lang="ru-RU" i="1" dirty="0" err="1" smtClean="0">
                <a:latin typeface="TimesNewRomanPSMT"/>
              </a:rPr>
              <a:t>суспільства</a:t>
            </a:r>
            <a:r>
              <a:rPr lang="ru-RU" i="1" dirty="0" smtClean="0">
                <a:latin typeface="TimesNewRomanPSMT"/>
              </a:rPr>
              <a:t>,</a:t>
            </a:r>
          </a:p>
          <a:p>
            <a:pPr algn="just"/>
            <a:endParaRPr lang="ru-RU" i="1" dirty="0">
              <a:latin typeface="TimesNewRomanPSMT"/>
            </a:endParaRPr>
          </a:p>
          <a:p>
            <a:pPr algn="just"/>
            <a:r>
              <a:rPr lang="ru-RU" i="1" dirty="0" smtClean="0">
                <a:latin typeface="TimesNewRomanPSMT"/>
              </a:rPr>
              <a:t> </a:t>
            </a:r>
            <a:r>
              <a:rPr lang="ru-RU" i="1" dirty="0" err="1">
                <a:latin typeface="TimesNewRomanPSMT"/>
              </a:rPr>
              <a:t>національна</a:t>
            </a:r>
            <a:r>
              <a:rPr lang="ru-RU" i="1" dirty="0">
                <a:latin typeface="TimesNewRomanPSMT"/>
              </a:rPr>
              <a:t> </a:t>
            </a:r>
            <a:r>
              <a:rPr lang="ru-RU" i="1" dirty="0" err="1">
                <a:latin typeface="TimesNewRomanPSMT"/>
              </a:rPr>
              <a:t>ідентичність</a:t>
            </a:r>
            <a:r>
              <a:rPr lang="ru-RU" i="1" dirty="0">
                <a:latin typeface="TimesNewRomanPSMT"/>
              </a:rPr>
              <a:t> </a:t>
            </a:r>
            <a:r>
              <a:rPr lang="ru-RU" i="1" dirty="0" err="1">
                <a:latin typeface="TimesNewRomanPSMT"/>
              </a:rPr>
              <a:t>членів</a:t>
            </a:r>
            <a:r>
              <a:rPr lang="ru-RU" i="1" dirty="0">
                <a:latin typeface="TimesNewRomanPSMT"/>
              </a:rPr>
              <a:t> </a:t>
            </a:r>
            <a:r>
              <a:rPr lang="ru-RU" i="1" dirty="0" err="1">
                <a:latin typeface="TimesNewRomanPSMT"/>
              </a:rPr>
              <a:t>якого</a:t>
            </a:r>
            <a:r>
              <a:rPr lang="ru-RU" i="1" dirty="0">
                <a:latin typeface="TimesNewRomanPSMT"/>
              </a:rPr>
              <a:t> </a:t>
            </a:r>
            <a:r>
              <a:rPr lang="ru-RU" i="1" dirty="0" err="1">
                <a:latin typeface="TimesNewRomanPSMT"/>
              </a:rPr>
              <a:t>формується</a:t>
            </a:r>
            <a:r>
              <a:rPr lang="ru-RU" i="1" dirty="0">
                <a:latin typeface="TimesNewRomanPSMT"/>
              </a:rPr>
              <a:t> на засадах </a:t>
            </a:r>
            <a:r>
              <a:rPr lang="ru-RU" dirty="0" err="1" smtClean="0">
                <a:latin typeface="TimesNewRomanPSMT"/>
              </a:rPr>
              <a:t>патріотизму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та </a:t>
            </a:r>
            <a:r>
              <a:rPr lang="ru-RU" dirty="0" err="1">
                <a:latin typeface="TimesNewRomanPSMT"/>
              </a:rPr>
              <a:t>етнічного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плюралізму</a:t>
            </a:r>
            <a:r>
              <a:rPr lang="ru-RU" dirty="0">
                <a:latin typeface="TimesNewRomanPSMT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9695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prstClr val="black"/>
                </a:solidFill>
                <a:latin typeface="TimesNewRomanPSMT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основу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етнонаціональної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політики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NewRomanPSMT"/>
              </a:rPr>
              <a:t>було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NewRomanPSMT"/>
              </a:rPr>
              <a:t>покладено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 принцип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рівності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 прав та свобод </a:t>
            </a:r>
            <a:r>
              <a:rPr lang="ru-RU" dirty="0" err="1" smtClean="0">
                <a:solidFill>
                  <a:prstClr val="black"/>
                </a:solidFill>
                <a:latin typeface="TimesNewRomanPSMT"/>
              </a:rPr>
              <a:t>громадян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NewRomanPSMT"/>
              </a:rPr>
              <a:t>незалежно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їхнього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національного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етнічного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)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походження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раси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NewRomanPSMT"/>
              </a:rPr>
              <a:t>віросповідання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NewRomanPSMT"/>
              </a:rPr>
              <a:t>мови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NewRomanPSMT"/>
            </a:endParaRPr>
          </a:p>
          <a:p>
            <a:pPr algn="just"/>
            <a:r>
              <a:rPr lang="ru-RU" b="1" dirty="0" err="1" smtClean="0">
                <a:solidFill>
                  <a:prstClr val="black"/>
                </a:solidFill>
                <a:latin typeface="TimesNewRomanPSMT"/>
              </a:rPr>
              <a:t>Змістом</a:t>
            </a:r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NewRomanPSMT"/>
              </a:rPr>
              <a:t>політики</a:t>
            </a:r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стали</a:t>
            </a:r>
          </a:p>
          <a:p>
            <a:pPr lvl="0" algn="just"/>
            <a:r>
              <a:rPr lang="ru-RU" b="1" i="1" dirty="0" err="1" smtClean="0">
                <a:solidFill>
                  <a:prstClr val="black"/>
                </a:solidFill>
                <a:latin typeface="TimesNewRomanPSMT"/>
              </a:rPr>
              <a:t>міжнаціональна</a:t>
            </a:r>
            <a:r>
              <a:rPr lang="ru-RU" b="1" i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  <a:latin typeface="TimesNewRomanPSMT"/>
              </a:rPr>
              <a:t>злагода</a:t>
            </a:r>
            <a:r>
              <a:rPr lang="ru-RU" b="1" i="1" dirty="0" smtClean="0">
                <a:solidFill>
                  <a:prstClr val="black"/>
                </a:solidFill>
                <a:latin typeface="TimesNewRomanPSMT"/>
              </a:rPr>
              <a:t> й </a:t>
            </a:r>
            <a:r>
              <a:rPr lang="ru-RU" b="1" i="1" dirty="0" err="1" smtClean="0">
                <a:solidFill>
                  <a:prstClr val="black"/>
                </a:solidFill>
                <a:latin typeface="TimesNewRomanPSMT"/>
              </a:rPr>
              <a:t>етнічне</a:t>
            </a:r>
            <a:r>
              <a:rPr lang="ru-RU" b="1" i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  <a:latin typeface="TimesNewRomanPSMT"/>
              </a:rPr>
              <a:t>розмаїття</a:t>
            </a:r>
            <a:r>
              <a:rPr lang="ru-RU" b="1" i="1" dirty="0" smtClean="0">
                <a:solidFill>
                  <a:prstClr val="black"/>
                </a:solidFill>
                <a:latin typeface="TimesNewRomanPSMT"/>
              </a:rPr>
              <a:t>,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NewRomanPSMT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а головною мето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ю – </a:t>
            </a:r>
            <a:r>
              <a:rPr lang="ru-RU" i="1" dirty="0" err="1" smtClean="0">
                <a:solidFill>
                  <a:prstClr val="black"/>
                </a:solidFill>
                <a:latin typeface="TimesNewRomanPSMT"/>
              </a:rPr>
              <a:t>утвердження</a:t>
            </a:r>
            <a:r>
              <a:rPr lang="ru-RU" i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NewRomanPSMT"/>
              </a:rPr>
              <a:t>гармонійної</a:t>
            </a:r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NewRomanPSMT"/>
              </a:rPr>
              <a:t>моделі</a:t>
            </a:r>
            <a:endParaRPr lang="ru-RU" b="1" dirty="0" smtClean="0">
              <a:solidFill>
                <a:prstClr val="black"/>
              </a:solidFill>
              <a:latin typeface="TimesNewRomanPSMT"/>
            </a:endParaRPr>
          </a:p>
          <a:p>
            <a:pPr lvl="0" algn="just"/>
            <a:r>
              <a:rPr lang="ru-RU" b="1" dirty="0" err="1" smtClean="0">
                <a:solidFill>
                  <a:prstClr val="black"/>
                </a:solidFill>
                <a:latin typeface="TimesNewRomanPSMT"/>
              </a:rPr>
              <a:t>міжетнічного</a:t>
            </a:r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NewRomanPSMT"/>
              </a:rPr>
              <a:t>співжиття</a:t>
            </a:r>
            <a:r>
              <a:rPr lang="ru-RU" b="1" dirty="0" smtClean="0">
                <a:solidFill>
                  <a:prstClr val="black"/>
                </a:solidFill>
                <a:latin typeface="TimesNewRomanPSMT"/>
              </a:rPr>
              <a:t>.</a:t>
            </a:r>
          </a:p>
          <a:p>
            <a:pPr lvl="0" algn="just"/>
            <a:endParaRPr lang="ru-RU" b="1" dirty="0" smtClean="0">
              <a:solidFill>
                <a:prstClr val="black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854775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85689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8136904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до 2014 року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12%) локальна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22,1% 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3,9%.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14%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національно-громадянська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18,1%),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спромоглася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18,6%)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весна»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тих,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602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04664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представлений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4,7%).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й тих,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4,7%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року), коли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сепаратизму 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російсько-терористичного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5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56084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– 2016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стабілізувалася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Держава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низку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соціальноекономічних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донбасівців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7%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впритул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2015–2016 роках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(на 3,1%)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6,9%).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Тим часом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Сходу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11,1%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найвірогідніше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34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4665"/>
            <a:ext cx="8136904" cy="52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471055"/>
            <a:ext cx="3938156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 smtClean="0"/>
              <a:t>Стратегія</a:t>
            </a:r>
            <a:r>
              <a:rPr lang="ru-RU" sz="1600" dirty="0" smtClean="0"/>
              <a:t> </a:t>
            </a:r>
            <a:r>
              <a:rPr lang="ru-RU" sz="1600" dirty="0" err="1" smtClean="0"/>
              <a:t>етнонаціонального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з </a:t>
            </a:r>
            <a:r>
              <a:rPr lang="ru-RU" sz="1600" dirty="0" err="1" smtClean="0"/>
              <a:t>проголошенням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незалежності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знайшла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відображення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найголовніших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державних</a:t>
            </a:r>
            <a:r>
              <a:rPr lang="ru-RU" sz="1600" dirty="0" smtClean="0"/>
              <a:t> актах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Декларації</a:t>
            </a:r>
            <a:r>
              <a:rPr lang="ru-RU" sz="1600" b="1" dirty="0" smtClean="0"/>
              <a:t> про </a:t>
            </a:r>
            <a:r>
              <a:rPr lang="ru-RU" sz="1600" b="1" dirty="0" err="1" smtClean="0"/>
              <a:t>державний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суверенітет</a:t>
            </a:r>
            <a:r>
              <a:rPr lang="ru-RU" sz="1600" b="1" dirty="0"/>
              <a:t>;</a:t>
            </a:r>
            <a:r>
              <a:rPr lang="ru-RU" sz="16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Акті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проголошення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незалежності</a:t>
            </a:r>
            <a:r>
              <a:rPr lang="ru-RU" sz="1600" b="1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Декларації</a:t>
            </a:r>
            <a:r>
              <a:rPr lang="ru-RU" sz="1600" b="1" dirty="0" smtClean="0"/>
              <a:t> прав </a:t>
            </a:r>
            <a:r>
              <a:rPr lang="ru-RU" sz="1600" b="1" dirty="0" err="1" smtClean="0"/>
              <a:t>національностей</a:t>
            </a:r>
            <a:r>
              <a:rPr lang="ru-RU" sz="1600" b="1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Законі</a:t>
            </a:r>
            <a:r>
              <a:rPr lang="ru-RU" sz="1600" b="1" dirty="0" smtClean="0"/>
              <a:t> про </a:t>
            </a:r>
            <a:r>
              <a:rPr lang="ru-RU" sz="1600" b="1" dirty="0" err="1" smtClean="0"/>
              <a:t>національні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меншини</a:t>
            </a:r>
            <a:r>
              <a:rPr lang="ru-RU" sz="1600" b="1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b="1" dirty="0" err="1" smtClean="0"/>
              <a:t>Конституції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України</a:t>
            </a:r>
            <a:r>
              <a:rPr lang="ru-RU" sz="16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0664" y="435279"/>
            <a:ext cx="4520045" cy="6247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У </a:t>
            </a:r>
            <a:r>
              <a:rPr lang="uk-UA" sz="1600" b="1" dirty="0" smtClean="0"/>
              <a:t>Декларації про державний суверенітет України, прийнятій 16 липня 1990 р.,</a:t>
            </a:r>
            <a:r>
              <a:rPr lang="uk-UA" sz="1600" dirty="0" smtClean="0"/>
              <a:t> наголошується, </a:t>
            </a:r>
            <a:endParaRPr lang="en-US" sz="1600" dirty="0" smtClean="0"/>
          </a:p>
          <a:p>
            <a:pPr algn="just"/>
            <a:endParaRPr lang="en-US" sz="1600" b="1" i="1" dirty="0"/>
          </a:p>
          <a:p>
            <a:pPr algn="just"/>
            <a:r>
              <a:rPr lang="uk-UA" sz="1600" b="1" i="1" dirty="0" smtClean="0"/>
              <a:t>що </a:t>
            </a:r>
            <a:r>
              <a:rPr lang="uk-UA" sz="1600" b="1" i="1" dirty="0" smtClean="0"/>
              <a:t>єдиним джерелом державної влади є народ України, який складається з громадян Республіки всіх національностей;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встановлюється рівність перед законом усіх громадян незалежно від їхнього походження, національної приналежності, мови тощо;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1600" b="1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держава гарантує всім національностям, які проживають на території Республіки, право вільного національно-культурного розвитку;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1600" b="1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забезпечується національно-культурне відродження українського народу, його історичної свідомості та традицій, національно-етнографічних особливостей, функціонування української мови в усіх сферах суспільного життя;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1600" b="1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b="1" i="1" dirty="0" smtClean="0"/>
              <a:t>держава виявляє піклування про задоволення національно-культурних, духовних і </a:t>
            </a:r>
            <a:r>
              <a:rPr lang="uk-UA" sz="1600" b="1" i="1" dirty="0" err="1" smtClean="0"/>
              <a:t>мовних</a:t>
            </a:r>
            <a:r>
              <a:rPr lang="uk-UA" sz="1600" b="1" i="1" dirty="0" smtClean="0"/>
              <a:t> потреб українців, які проживають за межами Республіки.</a:t>
            </a:r>
          </a:p>
        </p:txBody>
      </p:sp>
    </p:spTree>
    <p:extLst>
      <p:ext uri="{BB962C8B-B14F-4D97-AF65-F5344CB8AC3E}">
        <p14:creationId xmlns:p14="http://schemas.microsoft.com/office/powerpoint/2010/main" val="75932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37" y="152400"/>
            <a:ext cx="5288972" cy="4862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Проголошуючи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24 </a:t>
            </a:r>
            <a:r>
              <a:rPr lang="ru-RU" dirty="0" err="1" smtClean="0"/>
              <a:t>серпня</a:t>
            </a:r>
            <a:r>
              <a:rPr lang="ru-RU" dirty="0" smtClean="0"/>
              <a:t> 1991 р., </a:t>
            </a:r>
            <a:r>
              <a:rPr lang="ru-RU" dirty="0" err="1" smtClean="0"/>
              <a:t>Президія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b="1" dirty="0" smtClean="0"/>
              <a:t>у «</a:t>
            </a:r>
            <a:r>
              <a:rPr lang="ru-RU" b="1" dirty="0" err="1" smtClean="0"/>
              <a:t>Зверненні</a:t>
            </a:r>
            <a:r>
              <a:rPr lang="ru-RU" b="1" dirty="0" smtClean="0"/>
              <a:t> до </a:t>
            </a:r>
            <a:r>
              <a:rPr lang="ru-RU" b="1" dirty="0" err="1" smtClean="0"/>
              <a:t>громадян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національностей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наголосила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нова </a:t>
            </a:r>
            <a:r>
              <a:rPr lang="ru-RU" dirty="0" err="1" smtClean="0"/>
              <a:t>доба</a:t>
            </a:r>
            <a:r>
              <a:rPr lang="ru-RU" dirty="0" smtClean="0"/>
              <a:t> в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міжнаціональних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тому </a:t>
            </a:r>
            <a:r>
              <a:rPr lang="ru-RU" b="1" i="1" dirty="0" err="1" smtClean="0"/>
              <a:t>влада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бере</a:t>
            </a:r>
            <a:r>
              <a:rPr lang="ru-RU" b="1" i="1" dirty="0" smtClean="0"/>
              <a:t> на себе всю </a:t>
            </a:r>
            <a:r>
              <a:rPr lang="ru-RU" b="1" i="1" dirty="0" err="1" smtClean="0"/>
              <a:t>відповідальність</a:t>
            </a:r>
            <a:r>
              <a:rPr lang="ru-RU" b="1" i="1" dirty="0" smtClean="0"/>
              <a:t> за те,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проголошення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незалежності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ні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якому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разі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спричинить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прав людей будь-</a:t>
            </a:r>
            <a:r>
              <a:rPr lang="ru-RU" b="1" i="1" dirty="0" err="1" smtClean="0"/>
              <a:t>якої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національності</a:t>
            </a:r>
            <a:r>
              <a:rPr lang="ru-RU" b="1" i="1" dirty="0" smtClean="0"/>
              <a:t>. 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 smtClean="0"/>
              <a:t>	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в той час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деструктивні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особливо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СРСР,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залякувати</a:t>
            </a:r>
            <a:r>
              <a:rPr lang="ru-RU" dirty="0" smtClean="0"/>
              <a:t> </a:t>
            </a:r>
            <a:r>
              <a:rPr lang="ru-RU" dirty="0" err="1" smtClean="0"/>
              <a:t>неукраїнців</a:t>
            </a:r>
            <a:r>
              <a:rPr lang="ru-RU" dirty="0" smtClean="0"/>
              <a:t>,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нібито</a:t>
            </a:r>
            <a:r>
              <a:rPr lang="ru-RU" dirty="0" smtClean="0"/>
              <a:t> нова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проводитиме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 err="1" smtClean="0"/>
              <a:t>ксенофобії</a:t>
            </a:r>
            <a:r>
              <a:rPr lang="ru-RU" dirty="0" smtClean="0"/>
              <a:t> та </a:t>
            </a:r>
            <a:r>
              <a:rPr lang="ru-RU" dirty="0" err="1" smtClean="0"/>
              <a:t>насильства</a:t>
            </a:r>
            <a:r>
              <a:rPr lang="ru-RU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09" y="353746"/>
            <a:ext cx="3356264" cy="60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Декларація</a:t>
            </a:r>
            <a:r>
              <a:rPr lang="ru-RU" dirty="0" smtClean="0"/>
              <a:t> </a:t>
            </a:r>
            <a:r>
              <a:rPr lang="ru-RU" dirty="0"/>
              <a:t>прав </a:t>
            </a:r>
            <a:r>
              <a:rPr lang="ru-RU" dirty="0" err="1" smtClean="0"/>
              <a:t>національностей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 </a:t>
            </a:r>
            <a:r>
              <a:rPr lang="ru-RU" dirty="0"/>
              <a:t>1 листопада 1991 р.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763" y="2701637"/>
            <a:ext cx="8167255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проголошено </a:t>
            </a:r>
            <a:r>
              <a:rPr lang="uk-UA" sz="2000" i="1" dirty="0" smtClean="0"/>
              <a:t>рівноправність усіх етнічних складових українського </a:t>
            </a:r>
            <a:r>
              <a:rPr lang="uk-UA" sz="2000" i="1" dirty="0" err="1" smtClean="0"/>
              <a:t>поліетнічного</a:t>
            </a:r>
            <a:r>
              <a:rPr lang="uk-UA" sz="2000" i="1" dirty="0" smtClean="0"/>
              <a:t> суспільства, зокрема рівність політичних, економічних, соціальних та культурних прав; заборона дискримінації за національного ознакою; зобов’язання держави щодо створення належних умов розвитку всіх національностей, їх культур, вільне користування рідною мовою в усіх сферах суспільного життя; право на громадські об’єднання та ін.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89317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82" y="540327"/>
            <a:ext cx="6608618" cy="50107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b="1" dirty="0"/>
              <a:t>Закон </a:t>
            </a:r>
            <a:r>
              <a:rPr lang="uk-UA" b="1" dirty="0" smtClean="0"/>
              <a:t> України про </a:t>
            </a:r>
            <a:r>
              <a:rPr lang="uk-UA" b="1" dirty="0"/>
              <a:t>національні </a:t>
            </a:r>
            <a:r>
              <a:rPr lang="uk-UA" b="1" dirty="0" smtClean="0"/>
              <a:t>меншини</a:t>
            </a:r>
            <a:endParaRPr lang="uk-UA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31" r="3431"/>
          <a:stretch>
            <a:fillRect/>
          </a:stretch>
        </p:blipFill>
        <p:spPr>
          <a:xfrm>
            <a:off x="6972300" y="2674808"/>
            <a:ext cx="1818409" cy="38493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682" y="1041402"/>
            <a:ext cx="6608618" cy="16048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2400" dirty="0" err="1"/>
              <a:t>гарантується</a:t>
            </a:r>
            <a:r>
              <a:rPr lang="ru-RU" sz="2400" dirty="0"/>
              <a:t> право </a:t>
            </a:r>
            <a:r>
              <a:rPr lang="ru-RU" sz="2400" dirty="0" err="1"/>
              <a:t>меншин</a:t>
            </a:r>
            <a:r>
              <a:rPr lang="ru-RU" sz="2400" dirty="0"/>
              <a:t> на </a:t>
            </a:r>
            <a:r>
              <a:rPr lang="ru-RU" sz="2400" dirty="0" err="1"/>
              <a:t>національно-культурну</a:t>
            </a:r>
            <a:r>
              <a:rPr lang="ru-RU" sz="2400" dirty="0"/>
              <a:t> </a:t>
            </a:r>
            <a:r>
              <a:rPr lang="ru-RU" sz="2400" dirty="0" err="1"/>
              <a:t>автономію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умов для </a:t>
            </a:r>
            <a:r>
              <a:rPr lang="ru-RU" sz="2400" dirty="0" err="1"/>
              <a:t>відродження</a:t>
            </a:r>
            <a:r>
              <a:rPr lang="ru-RU" sz="2400" dirty="0"/>
              <a:t> і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, свобода </a:t>
            </a:r>
            <a:r>
              <a:rPr lang="ru-RU" sz="2400" dirty="0" err="1"/>
              <a:t>творчості</a:t>
            </a:r>
            <a:r>
              <a:rPr lang="ru-RU" sz="2400" dirty="0"/>
              <a:t>, доступ до </a:t>
            </a:r>
            <a:r>
              <a:rPr lang="ru-RU" sz="2400" dirty="0" err="1"/>
              <a:t>надбань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682" y="2674808"/>
            <a:ext cx="660861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Конституція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682" y="3477215"/>
            <a:ext cx="6608618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Згідно зі ст. 5 Основного Закону, носієм суверенітету та єдиним джерелом влади в Україні є народ. Разом з тим конкретизовано окремі його структурні </a:t>
            </a:r>
            <a:r>
              <a:rPr lang="uk-UA" sz="2400" dirty="0" err="1" smtClean="0"/>
              <a:t>етнокомпоненти</a:t>
            </a:r>
            <a:r>
              <a:rPr lang="uk-UA" sz="2400" dirty="0" smtClean="0"/>
              <a:t>: українська нація, національні меншини; також уперше на законодавчому рівні визначено як окрему етнічну категорію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uk-UA" sz="2400" dirty="0" smtClean="0"/>
              <a:t>суб’єкт права – корінні народи (ст. 11</a:t>
            </a:r>
            <a:r>
              <a:rPr lang="uk-UA" sz="2400" dirty="0" smtClean="0"/>
              <a:t>).</a:t>
            </a:r>
            <a:endParaRPr lang="uk-UA" sz="2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540328"/>
            <a:ext cx="1714500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682" y="374073"/>
            <a:ext cx="8406245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	</a:t>
            </a:r>
          </a:p>
          <a:p>
            <a:pPr algn="just"/>
            <a:r>
              <a:rPr lang="uk-UA" sz="2800" dirty="0" smtClean="0"/>
              <a:t>В </a:t>
            </a:r>
            <a:r>
              <a:rPr lang="uk-UA" sz="2800" dirty="0" smtClean="0"/>
              <a:t>Україні політико-правова база регулювання етнонаціональних процесів </a:t>
            </a:r>
            <a:r>
              <a:rPr lang="uk-UA" sz="2800" i="1" dirty="0" smtClean="0"/>
              <a:t>продовжує удосконалюватися</a:t>
            </a:r>
            <a:r>
              <a:rPr lang="uk-UA" sz="2800" dirty="0" smtClean="0"/>
              <a:t>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	Вона </a:t>
            </a:r>
            <a:r>
              <a:rPr lang="uk-UA" sz="2800" i="1" dirty="0" smtClean="0"/>
              <a:t>спрямована на забезпечення оптимального балансу інтересів титульної нації та </a:t>
            </a:r>
            <a:r>
              <a:rPr lang="uk-UA" sz="2800" i="1" dirty="0" err="1" smtClean="0"/>
              <a:t>етноспільнот</a:t>
            </a:r>
            <a:r>
              <a:rPr lang="uk-UA" sz="2800" i="1" dirty="0" smtClean="0"/>
              <a:t>, представників окремих національностей</a:t>
            </a:r>
            <a:r>
              <a:rPr lang="uk-UA" sz="2800" dirty="0" smtClean="0"/>
              <a:t>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	Сучасний стан національної сфери України вимагає нових підходів, законодавчих актів і політичних рішень. </a:t>
            </a:r>
          </a:p>
        </p:txBody>
      </p:sp>
    </p:spTree>
    <p:extLst>
      <p:ext uri="{BB962C8B-B14F-4D97-AF65-F5344CB8AC3E}">
        <p14:creationId xmlns:p14="http://schemas.microsoft.com/office/powerpoint/2010/main" val="290451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570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smtClean="0"/>
              <a:t>	</a:t>
            </a:r>
            <a:r>
              <a:rPr lang="uk-UA" sz="1600" dirty="0" smtClean="0"/>
              <a:t>Необхідність формування державної етнонаціональної політики України зумовлена: </a:t>
            </a:r>
          </a:p>
          <a:p>
            <a:r>
              <a:rPr lang="uk-UA" sz="1600" dirty="0" smtClean="0"/>
              <a:t>– багатонаціональним складом її населення, етнонаціональну структуру якого становлять українська нація, корінні народи та національні меншини – представники понад ста національностей;</a:t>
            </a:r>
          </a:p>
          <a:p>
            <a:r>
              <a:rPr lang="uk-UA" sz="1600" dirty="0" smtClean="0"/>
              <a:t>– процесами етнічного відродження як української нації, так і корінних народів та національних меншин;</a:t>
            </a:r>
          </a:p>
          <a:p>
            <a:r>
              <a:rPr lang="uk-UA" sz="1600" dirty="0" smtClean="0"/>
              <a:t>– інтенсифікацією </a:t>
            </a:r>
            <a:r>
              <a:rPr lang="uk-UA" sz="1600" dirty="0" err="1" smtClean="0"/>
              <a:t>зв’язків</a:t>
            </a:r>
            <a:r>
              <a:rPr lang="uk-UA" sz="1600" dirty="0" smtClean="0"/>
              <a:t> з історичною батьківщиною представників української діаспори, залучення їх до державотворчих процесів в Україні; </a:t>
            </a:r>
          </a:p>
          <a:p>
            <a:r>
              <a:rPr lang="uk-UA" sz="1600" dirty="0" smtClean="0"/>
              <a:t>– поверненням до України раніше депортованих народів та їх інтеграцією в українське суспільство. 	</a:t>
            </a:r>
            <a:endParaRPr lang="en-US" sz="1600" dirty="0" smtClean="0"/>
          </a:p>
          <a:p>
            <a:r>
              <a:rPr lang="uk-UA" sz="1600" b="1" dirty="0" smtClean="0"/>
              <a:t>Головною </a:t>
            </a:r>
            <a:r>
              <a:rPr lang="uk-UA" sz="1600" b="1" dirty="0" smtClean="0"/>
              <a:t>метою держаної етнонаціональної політики України </a:t>
            </a:r>
            <a:r>
              <a:rPr lang="uk-UA" sz="1600" dirty="0" smtClean="0"/>
              <a:t>є забезпечення рівноправних відносин та тісної взаємодії представників різних етносів, які мешкають в Україні, підтримка атмосфери толерантності, довіри й поваги у взаєминах між ними; оптимальне врахування інтересів усіх етнонаціональних спільнот, створення сприятливих умов для розвитку української нації, корінних народів та національних меншин. </a:t>
            </a:r>
          </a:p>
          <a:p>
            <a:r>
              <a:rPr lang="uk-UA" sz="1600" dirty="0"/>
              <a:t>	</a:t>
            </a:r>
            <a:r>
              <a:rPr lang="uk-UA" sz="1600" dirty="0" smtClean="0"/>
              <a:t>Змістом етнонаціональної політики постає проблема міжнаціональної злагоди в умовах </a:t>
            </a:r>
            <a:endParaRPr lang="en-US" sz="1600" dirty="0" smtClean="0"/>
          </a:p>
          <a:p>
            <a:r>
              <a:rPr lang="en-US" sz="1600" dirty="0" smtClean="0"/>
              <a:t>–</a:t>
            </a:r>
            <a:r>
              <a:rPr lang="uk-UA" sz="1600" dirty="0" smtClean="0"/>
              <a:t> етнічної розмаїтості;</a:t>
            </a:r>
          </a:p>
          <a:p>
            <a:r>
              <a:rPr lang="uk-UA" sz="1600" dirty="0" smtClean="0"/>
              <a:t>– посилення міграційних процесів. </a:t>
            </a:r>
          </a:p>
          <a:p>
            <a:endParaRPr lang="uk-UA" sz="1600" dirty="0"/>
          </a:p>
          <a:p>
            <a:r>
              <a:rPr lang="uk-UA" sz="1600" dirty="0" smtClean="0"/>
              <a:t>Тисячі людей із країн Сходу й Півдня перетинають Україну, значна частина їх залишається в Україні, іноді незаконно; мільйони наших громадян змушені залишати батьківщину у пошуку кращої долі.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1658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</TotalTime>
  <Words>2651</Words>
  <Application>Microsoft Office PowerPoint</Application>
  <PresentationFormat>Экран (4:3)</PresentationFormat>
  <Paragraphs>231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Декларація прав національностей України  1 листопада 1991 р. </vt:lpstr>
      <vt:lpstr>Закон  України про національні меншини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31</cp:revision>
  <dcterms:created xsi:type="dcterms:W3CDTF">2023-11-07T08:15:38Z</dcterms:created>
  <dcterms:modified xsi:type="dcterms:W3CDTF">2024-10-10T16:49:13Z</dcterms:modified>
</cp:coreProperties>
</file>