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5" r:id="rId5"/>
    <p:sldId id="266" r:id="rId6"/>
    <p:sldId id="268" r:id="rId7"/>
    <p:sldId id="267" r:id="rId8"/>
    <p:sldId id="269" r:id="rId9"/>
    <p:sldId id="270" r:id="rId10"/>
    <p:sldId id="271" r:id="rId11"/>
    <p:sldId id="272" r:id="rId12"/>
    <p:sldId id="273" r:id="rId13"/>
    <p:sldId id="274" r:id="rId14"/>
    <p:sldId id="276" r:id="rId15"/>
    <p:sldId id="275" r:id="rId16"/>
    <p:sldId id="278" r:id="rId17"/>
    <p:sldId id="279" r:id="rId18"/>
    <p:sldId id="280" r:id="rId19"/>
    <p:sldId id="281" r:id="rId20"/>
    <p:sldId id="282" r:id="rId21"/>
    <p:sldId id="304" r:id="rId22"/>
    <p:sldId id="303" r:id="rId23"/>
    <p:sldId id="285" r:id="rId24"/>
    <p:sldId id="284" r:id="rId25"/>
    <p:sldId id="257" r:id="rId26"/>
    <p:sldId id="286" r:id="rId27"/>
    <p:sldId id="259" r:id="rId28"/>
    <p:sldId id="287" r:id="rId29"/>
    <p:sldId id="288" r:id="rId30"/>
    <p:sldId id="290" r:id="rId31"/>
    <p:sldId id="289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260" r:id="rId41"/>
    <p:sldId id="261" r:id="rId42"/>
    <p:sldId id="262" r:id="rId43"/>
    <p:sldId id="302" r:id="rId4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>
        <p:scale>
          <a:sx n="76" d="100"/>
          <a:sy n="76" d="100"/>
        </p:scale>
        <p:origin x="-121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6DAA0EC-262E-4234-9BC3-8299742C4FF5}" type="datetimeFigureOut">
              <a:rPr lang="uk-UA" smtClean="0"/>
              <a:t>26.01.2020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834A5C1-CF5D-4FE4-A450-6694A1ADB1AC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A0EC-262E-4234-9BC3-8299742C4FF5}" type="datetimeFigureOut">
              <a:rPr lang="uk-UA" smtClean="0"/>
              <a:t>26.01.2020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A5C1-CF5D-4FE4-A450-6694A1ADB1A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A0EC-262E-4234-9BC3-8299742C4FF5}" type="datetimeFigureOut">
              <a:rPr lang="uk-UA" smtClean="0"/>
              <a:t>26.01.2020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A5C1-CF5D-4FE4-A450-6694A1ADB1A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6DAA0EC-262E-4234-9BC3-8299742C4FF5}" type="datetimeFigureOut">
              <a:rPr lang="uk-UA" smtClean="0"/>
              <a:t>26.01.2020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834A5C1-CF5D-4FE4-A450-6694A1ADB1AC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6DAA0EC-262E-4234-9BC3-8299742C4FF5}" type="datetimeFigureOut">
              <a:rPr lang="uk-UA" smtClean="0"/>
              <a:t>26.01.2020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834A5C1-CF5D-4FE4-A450-6694A1ADB1AC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A0EC-262E-4234-9BC3-8299742C4FF5}" type="datetimeFigureOut">
              <a:rPr lang="uk-UA" smtClean="0"/>
              <a:t>26.01.2020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A5C1-CF5D-4FE4-A450-6694A1ADB1AC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A0EC-262E-4234-9BC3-8299742C4FF5}" type="datetimeFigureOut">
              <a:rPr lang="uk-UA" smtClean="0"/>
              <a:t>26.01.2020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A5C1-CF5D-4FE4-A450-6694A1ADB1AC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DAA0EC-262E-4234-9BC3-8299742C4FF5}" type="datetimeFigureOut">
              <a:rPr lang="uk-UA" smtClean="0"/>
              <a:t>26.01.2020</a:t>
            </a:fld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834A5C1-CF5D-4FE4-A450-6694A1ADB1AC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A0EC-262E-4234-9BC3-8299742C4FF5}" type="datetimeFigureOut">
              <a:rPr lang="uk-UA" smtClean="0"/>
              <a:t>26.01.2020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A5C1-CF5D-4FE4-A450-6694A1ADB1A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6DAA0EC-262E-4234-9BC3-8299742C4FF5}" type="datetimeFigureOut">
              <a:rPr lang="uk-UA" smtClean="0"/>
              <a:t>26.01.2020</a:t>
            </a:fld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834A5C1-CF5D-4FE4-A450-6694A1ADB1AC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DAA0EC-262E-4234-9BC3-8299742C4FF5}" type="datetimeFigureOut">
              <a:rPr lang="uk-UA" smtClean="0"/>
              <a:t>26.01.2020</a:t>
            </a:fld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834A5C1-CF5D-4FE4-A450-6694A1ADB1AC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6DAA0EC-262E-4234-9BC3-8299742C4FF5}" type="datetimeFigureOut">
              <a:rPr lang="uk-UA" smtClean="0"/>
              <a:t>26.01.2020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834A5C1-CF5D-4FE4-A450-6694A1ADB1AC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1988840"/>
            <a:ext cx="6172200" cy="1894362"/>
          </a:xfrm>
        </p:spPr>
        <p:txBody>
          <a:bodyPr>
            <a:noAutofit/>
          </a:bodyPr>
          <a:lstStyle/>
          <a:p>
            <a:pPr algn="ctr"/>
            <a:r>
              <a:rPr lang="ru-RU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зовнішньоекономічної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uk-UA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207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pPr algn="ctr"/>
            <a:r>
              <a:rPr lang="uk-UA" i="1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</a:rPr>
              <a:t>2. Укази </a:t>
            </a:r>
            <a:r>
              <a:rPr lang="uk-UA" i="1" dirty="0">
                <a:ln>
                  <a:solidFill>
                    <a:schemeClr val="accent1">
                      <a:lumMod val="50000"/>
                    </a:schemeClr>
                  </a:solidFill>
                </a:ln>
              </a:rPr>
              <a:t>Президента</a:t>
            </a:r>
            <a:r>
              <a:rPr lang="uk-UA" dirty="0">
                <a:ln>
                  <a:solidFill>
                    <a:schemeClr val="accent1">
                      <a:lumMod val="50000"/>
                    </a:schemeClr>
                  </a:solidFill>
                </a:ln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031249"/>
            <a:ext cx="7467600" cy="2908920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«</a:t>
            </a:r>
            <a:r>
              <a:rPr lang="uk-UA" dirty="0"/>
              <a:t>Про лібералізацію ЗЕД», 1993р; </a:t>
            </a:r>
            <a:endParaRPr lang="uk-UA" dirty="0" smtClean="0"/>
          </a:p>
          <a:p>
            <a:r>
              <a:rPr lang="uk-UA" dirty="0" smtClean="0"/>
              <a:t>«</a:t>
            </a:r>
            <a:r>
              <a:rPr lang="uk-UA" dirty="0"/>
              <a:t>Про вдосконалення валютного регулювання», 1994р.; </a:t>
            </a:r>
            <a:endParaRPr lang="uk-UA" dirty="0" smtClean="0"/>
          </a:p>
          <a:p>
            <a:r>
              <a:rPr lang="uk-UA" dirty="0" smtClean="0"/>
              <a:t>«</a:t>
            </a:r>
            <a:r>
              <a:rPr lang="uk-UA" dirty="0"/>
              <a:t>Про застосування правил інтерпретації комерційних термінів», 1994р.; </a:t>
            </a:r>
            <a:endParaRPr lang="uk-UA" dirty="0" smtClean="0"/>
          </a:p>
          <a:p>
            <a:r>
              <a:rPr lang="uk-UA" dirty="0" smtClean="0"/>
              <a:t>«</a:t>
            </a:r>
            <a:r>
              <a:rPr lang="uk-UA" dirty="0"/>
              <a:t>Про заходи щодо вдосконалення кон’юнктурно-цінової політики у сфері ЗЕД» і т. д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260648"/>
            <a:ext cx="7467600" cy="792088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uk-UA" dirty="0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86833" y="4149080"/>
            <a:ext cx="7467600" cy="2088232"/>
          </a:xfrm>
          <a:prstGeom prst="rect">
            <a:avLst/>
          </a:prstGeom>
        </p:spPr>
        <p:txBody>
          <a:bodyPr vert="horz"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uk-UA" sz="28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3. Декрети </a:t>
            </a:r>
            <a:r>
              <a:rPr lang="uk-UA" sz="2800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Кабміну.</a:t>
            </a:r>
          </a:p>
          <a:p>
            <a:pPr lvl="0"/>
            <a:r>
              <a:rPr lang="uk-UA" sz="28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4. Накази </a:t>
            </a:r>
            <a:r>
              <a:rPr lang="uk-UA" sz="2800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Мінекономіки.</a:t>
            </a:r>
          </a:p>
          <a:p>
            <a:pPr lvl="0"/>
            <a:r>
              <a:rPr lang="uk-UA" sz="28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5. Концепції </a:t>
            </a:r>
            <a:r>
              <a:rPr lang="uk-UA" sz="2800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розвитку ЗЕД в Україні.</a:t>
            </a:r>
          </a:p>
          <a:p>
            <a:pPr lvl="0"/>
            <a:r>
              <a:rPr lang="uk-UA" sz="28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6. Програми </a:t>
            </a:r>
            <a:r>
              <a:rPr lang="uk-UA" sz="2800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довгострокового розвитку ЗЕД в Україні</a:t>
            </a:r>
            <a:r>
              <a:rPr lang="uk-UA" sz="2800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.</a:t>
            </a:r>
            <a:endParaRPr lang="uk-UA" sz="2800" dirty="0">
              <a:ln>
                <a:solidFill>
                  <a:schemeClr val="tx2">
                    <a:lumMod val="5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66619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2 питання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lvl="0" indent="0" algn="ctr">
              <a:buNone/>
            </a:pPr>
            <a:r>
              <a:rPr lang="uk-UA" sz="3200" dirty="0"/>
              <a:t>Поняття зовнішньоекономічних зв’язків країн (ЗЕЗ).</a:t>
            </a:r>
          </a:p>
          <a:p>
            <a:pPr marL="68580" indent="0" algn="ctr">
              <a:buNone/>
            </a:pPr>
            <a:endParaRPr lang="uk-UA" sz="3200" b="1" dirty="0">
              <a:solidFill>
                <a:schemeClr val="tx1"/>
              </a:solidFill>
            </a:endParaRPr>
          </a:p>
          <a:p>
            <a:endParaRPr lang="uk-U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884387"/>
            <a:ext cx="3744416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2912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у зовнішньоекономічній сфері сформувалися такі поняття</a:t>
            </a:r>
            <a:r>
              <a:rPr lang="uk-UA" dirty="0"/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420888"/>
            <a:ext cx="7467600" cy="4053064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зовнішньоекономічні </a:t>
            </a:r>
            <a:r>
              <a:rPr lang="uk-UA" sz="2800" dirty="0"/>
              <a:t>зв’язки (ЗЕЗ), </a:t>
            </a:r>
            <a:endParaRPr lang="uk-UA" sz="2800" dirty="0" smtClean="0"/>
          </a:p>
          <a:p>
            <a:endParaRPr lang="uk-UA" sz="2800" dirty="0" smtClean="0"/>
          </a:p>
          <a:p>
            <a:r>
              <a:rPr lang="uk-UA" sz="2800" dirty="0" smtClean="0"/>
              <a:t>зовнішньоекономічна </a:t>
            </a:r>
            <a:r>
              <a:rPr lang="uk-UA" sz="2800" dirty="0"/>
              <a:t>діяльність (ЗЕД</a:t>
            </a:r>
            <a:r>
              <a:rPr lang="uk-UA" sz="2800" dirty="0" smtClean="0"/>
              <a:t>),</a:t>
            </a:r>
          </a:p>
          <a:p>
            <a:pPr marL="0" indent="0">
              <a:buNone/>
            </a:pPr>
            <a:r>
              <a:rPr lang="uk-UA" sz="2800" dirty="0" smtClean="0"/>
              <a:t>  </a:t>
            </a:r>
          </a:p>
          <a:p>
            <a:r>
              <a:rPr lang="uk-UA" sz="2800" dirty="0" smtClean="0"/>
              <a:t>зовнішньоекономічна </a:t>
            </a:r>
            <a:r>
              <a:rPr lang="uk-UA" sz="2800" dirty="0"/>
              <a:t>операція (ЗЕО).</a:t>
            </a:r>
          </a:p>
          <a:p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0044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i="1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Зовнішньоекономічні зв’язки </a:t>
            </a:r>
            <a:r>
              <a:rPr lang="uk-UA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(ЗЕЗ )</a:t>
            </a:r>
            <a:endParaRPr lang="uk-UA" dirty="0">
              <a:ln>
                <a:solidFill>
                  <a:schemeClr val="tx2">
                    <a:lumMod val="50000"/>
                  </a:schemeClr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 smtClean="0"/>
              <a:t>– </a:t>
            </a:r>
            <a:r>
              <a:rPr lang="uk-UA" sz="2800" dirty="0"/>
              <a:t>це сукупність форм, засобів і методів зовнішньоекономічних відносин між країнами. </a:t>
            </a:r>
            <a:endParaRPr lang="uk-UA" sz="2800" dirty="0" smtClean="0"/>
          </a:p>
          <a:p>
            <a:pPr marL="0" indent="0" algn="just">
              <a:buNone/>
            </a:pPr>
            <a:endParaRPr lang="uk-UA" sz="2800" dirty="0" smtClean="0"/>
          </a:p>
          <a:p>
            <a:pPr marL="0" indent="0" algn="just">
              <a:buNone/>
            </a:pPr>
            <a:r>
              <a:rPr lang="uk-UA" sz="2800" dirty="0" smtClean="0"/>
              <a:t>Відображають </a:t>
            </a:r>
            <a:r>
              <a:rPr lang="uk-UA" sz="2800" dirty="0"/>
              <a:t>систему економічних взаємин, що виникають внаслідок руху ресурсів всіх видів між державами та економічними суб’єктами різних держав</a:t>
            </a:r>
            <a:r>
              <a:rPr lang="uk-UA" dirty="0"/>
              <a:t>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61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зовнішньоекономічні звязки класифікуютьс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6632"/>
            <a:ext cx="8136904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907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476672"/>
            <a:ext cx="7467600" cy="6025880"/>
          </a:xfrm>
        </p:spPr>
        <p:txBody>
          <a:bodyPr>
            <a:normAutofit fontScale="85000" lnSpcReduction="20000"/>
          </a:bodyPr>
          <a:lstStyle/>
          <a:p>
            <a:pPr marL="0" lvl="0" indent="0" algn="ctr">
              <a:buNone/>
            </a:pPr>
            <a:r>
              <a:rPr lang="uk-UA" i="1" dirty="0" smtClean="0"/>
              <a:t>За </a:t>
            </a:r>
            <a:r>
              <a:rPr lang="uk-UA" i="1" dirty="0"/>
              <a:t>структурною ознакою:</a:t>
            </a:r>
            <a:endParaRPr lang="uk-UA" dirty="0"/>
          </a:p>
          <a:p>
            <a:pPr marL="0" indent="0" algn="ctr">
              <a:buNone/>
            </a:pPr>
            <a:r>
              <a:rPr lang="uk-UA" sz="3500" b="1" dirty="0">
                <a:solidFill>
                  <a:srgbClr val="7030A0"/>
                </a:solidFill>
              </a:rPr>
              <a:t>- </a:t>
            </a:r>
            <a:r>
              <a:rPr lang="uk-UA" sz="3500" b="1" u="sng" dirty="0">
                <a:solidFill>
                  <a:srgbClr val="7030A0"/>
                </a:solidFill>
              </a:rPr>
              <a:t>зовнішньоторговельні:</a:t>
            </a:r>
            <a:endParaRPr lang="uk-UA" sz="35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uk-UA" i="1" dirty="0"/>
              <a:t>Товари</a:t>
            </a:r>
            <a:r>
              <a:rPr lang="uk-UA" dirty="0"/>
              <a:t> – торгівля (купівля, продаж); зустрічна торгівля (бартер та </a:t>
            </a:r>
            <a:r>
              <a:rPr lang="uk-UA" dirty="0" err="1"/>
              <a:t>ін</a:t>
            </a:r>
            <a:r>
              <a:rPr lang="uk-UA" dirty="0"/>
              <a:t>).</a:t>
            </a:r>
          </a:p>
          <a:p>
            <a:pPr marL="0" indent="0">
              <a:buNone/>
            </a:pPr>
            <a:r>
              <a:rPr lang="uk-UA" i="1" dirty="0"/>
              <a:t>Послуги</a:t>
            </a:r>
            <a:r>
              <a:rPr lang="uk-UA" dirty="0"/>
              <a:t> – подорожі; інжиніринг; страхові послуги; інформаційний обмін; послуги </a:t>
            </a:r>
            <a:r>
              <a:rPr lang="uk-UA" dirty="0" err="1"/>
              <a:t>зв</a:t>
            </a:r>
            <a:r>
              <a:rPr lang="ru-RU" dirty="0"/>
              <a:t>’</a:t>
            </a:r>
            <a:r>
              <a:rPr lang="uk-UA" dirty="0" err="1"/>
              <a:t>язку</a:t>
            </a:r>
            <a:r>
              <a:rPr lang="uk-UA" dirty="0"/>
              <a:t>; послуги; ліцензійні послуги.</a:t>
            </a:r>
          </a:p>
          <a:p>
            <a:pPr marL="0" indent="0">
              <a:buNone/>
            </a:pPr>
            <a:r>
              <a:rPr lang="uk-UA" i="1" dirty="0"/>
              <a:t>Інтелектуальна власність</a:t>
            </a:r>
            <a:r>
              <a:rPr lang="uk-UA" b="1" dirty="0"/>
              <a:t> – </a:t>
            </a:r>
            <a:r>
              <a:rPr lang="uk-UA" dirty="0"/>
              <a:t>ноу-хау, консалтинг, франчайзинг</a:t>
            </a:r>
          </a:p>
          <a:p>
            <a:pPr algn="ctr">
              <a:buFontTx/>
              <a:buChar char="-"/>
            </a:pPr>
            <a:r>
              <a:rPr lang="uk-UA" sz="3500" b="1" u="sng" dirty="0" smtClean="0">
                <a:solidFill>
                  <a:srgbClr val="00B050"/>
                </a:solidFill>
              </a:rPr>
              <a:t>фінансові</a:t>
            </a:r>
            <a:r>
              <a:rPr lang="uk-UA" sz="3500" u="sng" dirty="0">
                <a:solidFill>
                  <a:srgbClr val="00B050"/>
                </a:solidFill>
              </a:rPr>
              <a:t>:</a:t>
            </a:r>
            <a:r>
              <a:rPr lang="uk-UA" sz="3500" i="1" dirty="0">
                <a:solidFill>
                  <a:srgbClr val="00B050"/>
                </a:solidFill>
              </a:rPr>
              <a:t> </a:t>
            </a:r>
            <a:endParaRPr lang="uk-UA" sz="3500" i="1" dirty="0" smtClean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r>
              <a:rPr lang="uk-UA" i="1" dirty="0" smtClean="0"/>
              <a:t>кредитування</a:t>
            </a:r>
            <a:r>
              <a:rPr lang="uk-UA" i="1" dirty="0"/>
              <a:t>;  страхування; обслуговування платежів; депозитні та інші банківські операції.</a:t>
            </a:r>
            <a:endParaRPr lang="uk-UA" dirty="0"/>
          </a:p>
          <a:p>
            <a:pPr algn="ctr">
              <a:buFontTx/>
              <a:buChar char="-"/>
            </a:pPr>
            <a:r>
              <a:rPr lang="uk-UA" sz="3500" b="1" u="sng" dirty="0" smtClean="0">
                <a:solidFill>
                  <a:schemeClr val="accent6">
                    <a:lumMod val="50000"/>
                  </a:schemeClr>
                </a:solidFill>
              </a:rPr>
              <a:t>виробничі</a:t>
            </a:r>
            <a:r>
              <a:rPr lang="uk-UA" sz="3500" b="1" u="sng" dirty="0">
                <a:solidFill>
                  <a:schemeClr val="accent6">
                    <a:lumMod val="50000"/>
                  </a:schemeClr>
                </a:solidFill>
              </a:rPr>
              <a:t>: </a:t>
            </a:r>
            <a:endParaRPr lang="uk-UA" sz="3500" b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uk-UA" u="sng" dirty="0" smtClean="0"/>
              <a:t>л</a:t>
            </a:r>
            <a:r>
              <a:rPr lang="uk-UA" i="1" dirty="0" smtClean="0"/>
              <a:t>ізинг</a:t>
            </a:r>
            <a:r>
              <a:rPr lang="uk-UA" i="1" dirty="0"/>
              <a:t>; </a:t>
            </a:r>
            <a:r>
              <a:rPr lang="uk-UA" i="1" dirty="0" smtClean="0"/>
              <a:t>кооперація</a:t>
            </a:r>
            <a:r>
              <a:rPr lang="uk-UA" i="1" dirty="0"/>
              <a:t>; спільне підприємництво.</a:t>
            </a:r>
            <a:endParaRPr lang="uk-UA" dirty="0"/>
          </a:p>
          <a:p>
            <a:pPr algn="ctr">
              <a:buFontTx/>
              <a:buChar char="-"/>
            </a:pPr>
            <a:r>
              <a:rPr lang="uk-UA" sz="3800" b="1" u="sng" dirty="0" smtClean="0">
                <a:solidFill>
                  <a:srgbClr val="C00000"/>
                </a:solidFill>
              </a:rPr>
              <a:t>інвестиційні</a:t>
            </a:r>
            <a:r>
              <a:rPr lang="uk-UA" sz="3800" b="1" u="sng" dirty="0">
                <a:solidFill>
                  <a:srgbClr val="C00000"/>
                </a:solidFill>
              </a:rPr>
              <a:t>: </a:t>
            </a:r>
            <a:endParaRPr lang="uk-UA" sz="3800" b="1" u="sng" dirty="0" smtClean="0">
              <a:solidFill>
                <a:srgbClr val="C00000"/>
              </a:solidFill>
            </a:endParaRPr>
          </a:p>
          <a:p>
            <a:pPr>
              <a:buFontTx/>
              <a:buChar char="-"/>
            </a:pPr>
            <a:r>
              <a:rPr lang="uk-UA" i="1" u="sng" dirty="0" smtClean="0"/>
              <a:t>в</a:t>
            </a:r>
            <a:r>
              <a:rPr lang="uk-UA" i="1" dirty="0" smtClean="0"/>
              <a:t>кладення </a:t>
            </a:r>
            <a:r>
              <a:rPr lang="uk-UA" i="1" dirty="0"/>
              <a:t>капіталу в цінні папери; вкладення капіталу в нерухомість; вкладення капіталу в підприємництво.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0870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5816" y="548680"/>
            <a:ext cx="3384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i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2"/>
                </a:solidFill>
              </a:rPr>
              <a:t>Форми ЗЕЗ:</a:t>
            </a:r>
            <a:endParaRPr lang="uk-UA" sz="3200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tx2"/>
              </a:solidFill>
            </a:endParaRPr>
          </a:p>
        </p:txBody>
      </p:sp>
      <p:sp>
        <p:nvSpPr>
          <p:cNvPr id="3" name="Прямоугольник с двумя вырезанными противолежащими углами 2"/>
          <p:cNvSpPr/>
          <p:nvPr/>
        </p:nvSpPr>
        <p:spPr>
          <a:xfrm>
            <a:off x="611560" y="1268760"/>
            <a:ext cx="2808312" cy="1224136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ЗОВНІШНЯ ТОРГІВЛЯ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5688124" y="1268760"/>
            <a:ext cx="2808312" cy="1224136"/>
          </a:xfrm>
          <a:prstGeom prst="snip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</a:rPr>
              <a:t>СПІВПРАЦЯ</a:t>
            </a:r>
            <a:endParaRPr lang="uk-UA" sz="20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1475656" y="2996952"/>
            <a:ext cx="2808312" cy="1224136"/>
          </a:xfrm>
          <a:prstGeom prst="snip2Diag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</a:rPr>
              <a:t>НАДАННЯ ПОСЛУГ</a:t>
            </a:r>
            <a:endParaRPr lang="uk-UA" sz="20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4896036" y="2962888"/>
            <a:ext cx="3132348" cy="1224136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ФУНКЦІОНУВАННЯ ВІЛЬНИХ ЕКОНОМІЧНИХ ЗОН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611560" y="4653136"/>
            <a:ext cx="3096344" cy="1224136"/>
          </a:xfrm>
          <a:prstGeom prst="snip2Diag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СПІЛЬНЕ ПІДПРИЄМНИЦТВО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с двумя вырезанными противолежащими углами 7"/>
          <p:cNvSpPr/>
          <p:nvPr/>
        </p:nvSpPr>
        <p:spPr>
          <a:xfrm>
            <a:off x="5436096" y="4659116"/>
            <a:ext cx="3168352" cy="122413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ДІЯЛЬНІСТЬ МІЖНАРОДНИХ ОБ’ЄДНАНЬ І ОРГАНІЗАЦІЙ</a:t>
            </a:r>
            <a:endParaRPr lang="uk-UA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65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3 питання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lvl="0" indent="0" algn="ctr">
              <a:buNone/>
            </a:pPr>
            <a:r>
              <a:rPr lang="uk-UA" sz="3200" dirty="0"/>
              <a:t>Поняття зовнішньоекономічної діяльності (ЗЕД) господарюючих </a:t>
            </a:r>
            <a:r>
              <a:rPr lang="uk-UA" sz="3200" dirty="0" smtClean="0"/>
              <a:t>суб’єктів</a:t>
            </a:r>
            <a:endParaRPr lang="uk-UA" sz="3200" dirty="0"/>
          </a:p>
          <a:p>
            <a:pPr marL="68580" indent="0" algn="ctr">
              <a:buNone/>
            </a:pPr>
            <a:endParaRPr lang="uk-UA" sz="3200" b="1" dirty="0">
              <a:solidFill>
                <a:schemeClr val="tx1"/>
              </a:solidFill>
            </a:endParaRPr>
          </a:p>
          <a:p>
            <a:endParaRPr lang="uk-U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884387"/>
            <a:ext cx="3744416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847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467600" cy="5637240"/>
          </a:xfrm>
        </p:spPr>
        <p:txBody>
          <a:bodyPr/>
          <a:lstStyle/>
          <a:p>
            <a:pPr marL="0" indent="0" algn="ctr">
              <a:buNone/>
            </a:pPr>
            <a:r>
              <a:rPr lang="uk-UA" sz="3200" b="1" dirty="0">
                <a:solidFill>
                  <a:srgbClr val="C00000"/>
                </a:solidFill>
              </a:rPr>
              <a:t>Процесом реалізації ЗЕЗ на рівні виробничих структур </a:t>
            </a:r>
            <a:r>
              <a:rPr lang="uk-UA" sz="3200" b="1" dirty="0" smtClean="0">
                <a:solidFill>
                  <a:srgbClr val="C00000"/>
                </a:solidFill>
              </a:rPr>
              <a:t>є </a:t>
            </a:r>
            <a:r>
              <a:rPr lang="uk-UA" sz="3200" b="1" dirty="0">
                <a:solidFill>
                  <a:srgbClr val="C00000"/>
                </a:solidFill>
              </a:rPr>
              <a:t>ЗЕД</a:t>
            </a:r>
            <a:r>
              <a:rPr lang="uk-UA" sz="3200" b="1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endParaRPr lang="uk-UA" dirty="0"/>
          </a:p>
          <a:p>
            <a:r>
              <a:rPr lang="uk-UA" sz="4000" b="1" i="1" dirty="0"/>
              <a:t>ЗЕД </a:t>
            </a:r>
            <a:r>
              <a:rPr lang="uk-UA" sz="4000" b="1" dirty="0"/>
              <a:t> </a:t>
            </a:r>
            <a:r>
              <a:rPr lang="uk-UA" dirty="0"/>
              <a:t>(згідно Закону України “Про ЗЕД”(1991р.) – це діяльність суб’єктів господарської діяльності України та іноземних суб’єктів господарської діяльності, що побудована на взаємовідносинах між ними та має місце на території України та за її межами.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53230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uk-UA" i="1" dirty="0" smtClean="0"/>
              <a:t>види ЗЕД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dirty="0" smtClean="0"/>
              <a:t>Згідно </a:t>
            </a:r>
            <a:r>
              <a:rPr lang="uk-UA" dirty="0"/>
              <a:t>законодавства України дозволяється здійснювати більше </a:t>
            </a:r>
            <a:r>
              <a:rPr lang="uk-UA" sz="3000" b="1" dirty="0">
                <a:solidFill>
                  <a:srgbClr val="C00000"/>
                </a:solidFill>
              </a:rPr>
              <a:t>100</a:t>
            </a:r>
            <a:r>
              <a:rPr lang="uk-UA" dirty="0"/>
              <a:t> їх видів, а саме:</a:t>
            </a:r>
          </a:p>
          <a:p>
            <a:pPr lvl="0"/>
            <a:r>
              <a:rPr lang="uk-UA" dirty="0"/>
              <a:t>Експорт та імпорт товарів, капіталів, робочої сили.</a:t>
            </a:r>
          </a:p>
          <a:p>
            <a:pPr lvl="0"/>
            <a:r>
              <a:rPr lang="uk-UA" dirty="0"/>
              <a:t>Надання іноземним суб’єктам різного роду послуг</a:t>
            </a:r>
          </a:p>
          <a:p>
            <a:pPr lvl="0"/>
            <a:r>
              <a:rPr lang="uk-UA" dirty="0"/>
              <a:t>Наукова, науково-техн., виробнича та ін. кооперація з іноземними суб’єктами</a:t>
            </a:r>
          </a:p>
          <a:p>
            <a:pPr lvl="0"/>
            <a:r>
              <a:rPr lang="uk-UA" dirty="0"/>
              <a:t>Міжнародні фінансові операції та операції з цінними паперами</a:t>
            </a:r>
          </a:p>
          <a:p>
            <a:pPr lvl="0"/>
            <a:r>
              <a:rPr lang="uk-UA" dirty="0"/>
              <a:t>Кредитні та розрахункові операції</a:t>
            </a:r>
          </a:p>
          <a:p>
            <a:pPr lvl="0"/>
            <a:r>
              <a:rPr lang="uk-UA" dirty="0"/>
              <a:t>Спільна підприємницька діяльність з іноземними суб’єктами</a:t>
            </a:r>
          </a:p>
          <a:p>
            <a:pPr lvl="0"/>
            <a:r>
              <a:rPr lang="uk-UA" dirty="0"/>
              <a:t>Підприємницька діяльність, пов’язана з наданням ліцензій, патентів, ноу-хау.</a:t>
            </a:r>
          </a:p>
          <a:p>
            <a:pPr lvl="0"/>
            <a:r>
              <a:rPr lang="uk-UA" dirty="0"/>
              <a:t>Організація діяльності в сфері проведення виставок, ярмарок, аукціонів, торгів, </a:t>
            </a:r>
            <a:r>
              <a:rPr lang="uk-UA" dirty="0" err="1"/>
              <a:t>симпозиумів</a:t>
            </a:r>
            <a:r>
              <a:rPr lang="uk-UA" dirty="0"/>
              <a:t> і т. д.</a:t>
            </a:r>
          </a:p>
          <a:p>
            <a:pPr lvl="0"/>
            <a:r>
              <a:rPr lang="uk-UA" dirty="0"/>
              <a:t>Інші види діяльності не заборонені законодавством.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566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27584" y="764704"/>
            <a:ext cx="7467600" cy="4873752"/>
          </a:xfrm>
        </p:spPr>
        <p:txBody>
          <a:bodyPr/>
          <a:lstStyle/>
          <a:p>
            <a:pPr marL="0" indent="0" algn="r">
              <a:buNone/>
            </a:pPr>
            <a:r>
              <a:rPr lang="uk-UA" sz="2800" i="1" dirty="0"/>
              <a:t>«</a:t>
            </a:r>
            <a:r>
              <a:rPr lang="uk-UA" sz="2800" b="1" i="1" dirty="0"/>
              <a:t>ЗЕД</a:t>
            </a:r>
            <a:r>
              <a:rPr lang="uk-UA" sz="2800" i="1" dirty="0"/>
              <a:t> – це діяльність суб’єктів господарської діяльності України </a:t>
            </a:r>
            <a:endParaRPr lang="uk-UA" sz="2800" dirty="0"/>
          </a:p>
          <a:p>
            <a:pPr marL="0" indent="0" algn="r">
              <a:buNone/>
            </a:pPr>
            <a:r>
              <a:rPr lang="uk-UA" sz="2800" i="1" dirty="0"/>
              <a:t>та іноземних суб’єктів господарської діяльності, </a:t>
            </a:r>
            <a:endParaRPr lang="uk-UA" sz="2800" dirty="0"/>
          </a:p>
          <a:p>
            <a:pPr marL="0" indent="0" algn="r">
              <a:buNone/>
            </a:pPr>
            <a:r>
              <a:rPr lang="uk-UA" sz="2800" i="1" dirty="0"/>
              <a:t>побудована на взаємовідносинах між ними</a:t>
            </a:r>
            <a:r>
              <a:rPr lang="uk-UA" sz="2800" i="1" dirty="0" smtClean="0"/>
              <a:t>…»</a:t>
            </a:r>
          </a:p>
          <a:p>
            <a:pPr marL="0" indent="0" algn="r">
              <a:buNone/>
            </a:pPr>
            <a:endParaRPr lang="uk-UA" dirty="0"/>
          </a:p>
          <a:p>
            <a:pPr marL="0" indent="0" algn="r">
              <a:buNone/>
            </a:pPr>
            <a:r>
              <a:rPr lang="uk-UA" sz="1800" i="1" dirty="0"/>
              <a:t>(Закон України «Про зовнішньоекономічну діяльність»)</a:t>
            </a:r>
            <a:endParaRPr lang="uk-UA" sz="1800" dirty="0"/>
          </a:p>
          <a:p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2472928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Зовнішньоекономічна діяльність підприємства (ЗЕДП)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1988840"/>
            <a:ext cx="7467600" cy="266429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 smtClean="0"/>
              <a:t>– </a:t>
            </a:r>
            <a:r>
              <a:rPr lang="uk-UA" sz="3200" dirty="0"/>
              <a:t>це сфера господарської діяльності, пов’язана з міжнародною виробничою і науково-технічною кооперацією, експортом та імпортом продукції, виходом підприємства на зовнішній ринок.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7919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uk-UA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Основні мотиви розвитку ЗЕД: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75240" cy="5421216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• </a:t>
            </a:r>
            <a:r>
              <a:rPr lang="uk-UA" dirty="0"/>
              <a:t>розширення ринку збуту своєї продукції за національні межі з метою збільшення прибутку; </a:t>
            </a:r>
            <a:endParaRPr lang="uk-UA" dirty="0" smtClean="0"/>
          </a:p>
          <a:p>
            <a:r>
              <a:rPr lang="uk-UA" dirty="0" smtClean="0"/>
              <a:t>• </a:t>
            </a:r>
            <a:r>
              <a:rPr lang="uk-UA" dirty="0"/>
              <a:t>закупка необхідної сировини, комплектуючих виробів, нових технологій і обладнання; </a:t>
            </a:r>
            <a:endParaRPr lang="uk-UA" dirty="0" smtClean="0"/>
          </a:p>
          <a:p>
            <a:r>
              <a:rPr lang="uk-UA" dirty="0" smtClean="0"/>
              <a:t>• </a:t>
            </a:r>
            <a:r>
              <a:rPr lang="uk-UA" dirty="0"/>
              <a:t>залучення інжинірингових та інших послуг для потреб виробництва, з урахуванням їх унікальності, вищої якості і нижчих цін порівняно з внутрішнім ринком; </a:t>
            </a:r>
            <a:endParaRPr lang="uk-UA" dirty="0" smtClean="0"/>
          </a:p>
          <a:p>
            <a:r>
              <a:rPr lang="uk-UA" dirty="0" smtClean="0"/>
              <a:t>• </a:t>
            </a:r>
            <a:r>
              <a:rPr lang="uk-UA" dirty="0"/>
              <a:t>залучення іноземних інвестицій з метою модернізації виробництва, зміцнення експортного потенціалу і конкурентних позицій на світових товарних ринках; </a:t>
            </a:r>
            <a:endParaRPr lang="uk-UA" dirty="0" smtClean="0"/>
          </a:p>
          <a:p>
            <a:r>
              <a:rPr lang="uk-UA" dirty="0" smtClean="0"/>
              <a:t>• </a:t>
            </a:r>
            <a:r>
              <a:rPr lang="uk-UA" dirty="0"/>
              <a:t>участь у міжнародному поділі праці, спеціалізації і кооперуванні виробництва з метою успішного розвитку своєї економіки </a:t>
            </a:r>
          </a:p>
        </p:txBody>
      </p:sp>
    </p:spTree>
    <p:extLst>
      <p:ext uri="{BB962C8B-B14F-4D97-AF65-F5344CB8AC3E}">
        <p14:creationId xmlns:p14="http://schemas.microsoft.com/office/powerpoint/2010/main" val="28639020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787208" cy="5781256"/>
          </a:xfrm>
        </p:spPr>
        <p:txBody>
          <a:bodyPr/>
          <a:lstStyle/>
          <a:p>
            <a:pPr marL="0" indent="0" algn="ctr">
              <a:buNone/>
            </a:pPr>
            <a:r>
              <a:rPr lang="uk-UA" sz="2800" dirty="0"/>
              <a:t>Структурною одиницею ЗЕД є зовнішньоекономічна операція. </a:t>
            </a:r>
            <a:endParaRPr lang="uk-UA" sz="2800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sz="2800" b="1" dirty="0" smtClean="0"/>
              <a:t>Зовнішньоекономічна </a:t>
            </a:r>
            <a:r>
              <a:rPr lang="uk-UA" sz="2800" b="1" dirty="0"/>
              <a:t>операція (ЗЕО) </a:t>
            </a:r>
            <a:endParaRPr lang="uk-UA" sz="2800" b="1" dirty="0" smtClean="0"/>
          </a:p>
          <a:p>
            <a:pPr marL="0" indent="0" algn="ctr">
              <a:buNone/>
            </a:pPr>
            <a:r>
              <a:rPr lang="uk-UA" sz="2800" dirty="0" smtClean="0"/>
              <a:t>— </a:t>
            </a:r>
            <a:r>
              <a:rPr lang="uk-UA" sz="2800" dirty="0"/>
              <a:t>це комплекс дій контрагентів різних країн з підготовки, укладання і виконання торгової, інвестиційної чи іншої угоди економічного характеру</a:t>
            </a:r>
          </a:p>
        </p:txBody>
      </p:sp>
    </p:spTree>
    <p:extLst>
      <p:ext uri="{BB962C8B-B14F-4D97-AF65-F5344CB8AC3E}">
        <p14:creationId xmlns:p14="http://schemas.microsoft.com/office/powerpoint/2010/main" val="18395620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2050" name="Picture 2" descr="Картинки по запросу зовнішньоекономічні звязки класифікуютьс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7344816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49793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4 питання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sz="3200" dirty="0"/>
              <a:t>Функції </a:t>
            </a:r>
            <a:r>
              <a:rPr lang="uk-UA" sz="3200" dirty="0" smtClean="0"/>
              <a:t>ЗЕД</a:t>
            </a:r>
            <a:endParaRPr lang="uk-UA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884387"/>
            <a:ext cx="3744416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435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620688"/>
            <a:ext cx="7467600" cy="58098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 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  причин,  які  стимулюють  розвиток  зовнішньоекономічних  зв'язків,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нерівномірність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 розвитку різних країн;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сировинних, людських 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 ресурсах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політичних відносин між країнами; 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різний рівень науково - технічного розвитку; 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специфіка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географічного положення, природних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кліматичних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</a:t>
            </a:r>
          </a:p>
        </p:txBody>
      </p:sp>
    </p:spTree>
    <p:extLst>
      <p:ext uri="{BB962C8B-B14F-4D97-AF65-F5344CB8AC3E}">
        <p14:creationId xmlns:p14="http://schemas.microsoft.com/office/powerpoint/2010/main" val="384435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Функції ЗЕД </a:t>
            </a:r>
            <a:r>
              <a:rPr lang="uk-UA" b="1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/>
            </a:r>
            <a:br>
              <a:rPr lang="uk-UA" b="1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</a:br>
            <a:endParaRPr lang="uk-UA" b="1" dirty="0">
              <a:ln>
                <a:solidFill>
                  <a:schemeClr val="tx2">
                    <a:lumMod val="50000"/>
                  </a:schemeClr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uk-UA" dirty="0" smtClean="0"/>
              <a:t>організація </a:t>
            </a:r>
            <a:r>
              <a:rPr lang="uk-UA" dirty="0"/>
              <a:t>міжнародного обміну природними ресурсами та результатами праці в їх матеріальній та вартісній формах</a:t>
            </a:r>
            <a:r>
              <a:rPr lang="uk-UA" dirty="0" smtClean="0"/>
              <a:t>;</a:t>
            </a:r>
          </a:p>
          <a:p>
            <a:pPr lvl="0"/>
            <a:endParaRPr lang="uk-UA" dirty="0"/>
          </a:p>
          <a:p>
            <a:pPr lvl="0"/>
            <a:r>
              <a:rPr lang="uk-UA" dirty="0"/>
              <a:t>міжнародне визначення споживчої вартості продуктів, що виробляються відповідно до  міжнародного поділу праці</a:t>
            </a:r>
            <a:r>
              <a:rPr lang="uk-UA" dirty="0" smtClean="0"/>
              <a:t>;</a:t>
            </a:r>
          </a:p>
          <a:p>
            <a:pPr lvl="0"/>
            <a:endParaRPr lang="uk-UA" dirty="0"/>
          </a:p>
          <a:p>
            <a:pPr lvl="0"/>
            <a:r>
              <a:rPr lang="uk-UA" dirty="0"/>
              <a:t>організація міжнародного грошового обігу.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5695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Показники, що характеризують функціонування ЗЕД країни й підприємства</a:t>
            </a:r>
            <a:r>
              <a:rPr lang="uk-UA" dirty="0" smtClean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Показники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 зовнішньоекономічних зв'язків (ЗЕЗ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457200" indent="-457200">
              <a:buAutoNum type="arabicPeriod"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AutoNum type="arabicPeriod" startAt="2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зовнішньоекономічних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зовнішньоекономічних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Показники результативності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ЗЕД.</a:t>
            </a: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34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7467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uk-UA" b="1" i="1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Показники обсягу зовнішньоекономічних зв'язків (ЗЕЗ):</a:t>
            </a:r>
            <a:br>
              <a:rPr lang="uk-UA" b="1" i="1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</a:br>
            <a:endParaRPr lang="uk-UA" b="1" dirty="0">
              <a:ln>
                <a:solidFill>
                  <a:schemeClr val="tx2">
                    <a:lumMod val="50000"/>
                  </a:schemeClr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276872"/>
            <a:ext cx="7467600" cy="4197080"/>
          </a:xfrm>
        </p:spPr>
        <p:txBody>
          <a:bodyPr/>
          <a:lstStyle/>
          <a:p>
            <a:pPr lvl="0"/>
            <a:r>
              <a:rPr lang="uk-UA" dirty="0" smtClean="0"/>
              <a:t>обсяг </a:t>
            </a:r>
            <a:r>
              <a:rPr lang="uk-UA" dirty="0"/>
              <a:t>експорту (Е);</a:t>
            </a:r>
          </a:p>
          <a:p>
            <a:pPr lvl="0"/>
            <a:r>
              <a:rPr lang="uk-UA" dirty="0"/>
              <a:t>обсяг імпорту (І);</a:t>
            </a:r>
          </a:p>
          <a:p>
            <a:pPr lvl="0"/>
            <a:r>
              <a:rPr lang="uk-UA" dirty="0"/>
              <a:t>зовнішньоторговельний обіг </a:t>
            </a:r>
            <a:r>
              <a:rPr lang="uk-UA" i="1" dirty="0"/>
              <a:t>(ВТО = Е+І);</a:t>
            </a:r>
            <a:endParaRPr lang="uk-UA" dirty="0"/>
          </a:p>
          <a:p>
            <a:pPr lvl="0"/>
            <a:r>
              <a:rPr lang="uk-UA" dirty="0"/>
              <a:t>сальдо експорту - імпорту (З = </a:t>
            </a:r>
            <a:r>
              <a:rPr lang="uk-UA" i="1" dirty="0"/>
              <a:t>Е -</a:t>
            </a:r>
            <a:r>
              <a:rPr lang="uk-UA" dirty="0"/>
              <a:t> І);</a:t>
            </a:r>
          </a:p>
          <a:p>
            <a:pPr lvl="0"/>
            <a:r>
              <a:rPr lang="uk-UA" dirty="0"/>
              <a:t>реекспорт;</a:t>
            </a:r>
          </a:p>
          <a:p>
            <a:pPr lvl="0"/>
            <a:r>
              <a:rPr lang="uk-UA" dirty="0"/>
              <a:t>реімпорт.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9368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uk-UA" i="1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Показники інтеграції країни (підприємства) в світову систему господарювання</a:t>
            </a:r>
            <a:r>
              <a:rPr lang="uk-UA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:</a:t>
            </a:r>
            <a:endParaRPr lang="uk-UA" dirty="0">
              <a:ln>
                <a:solidFill>
                  <a:schemeClr val="tx2">
                    <a:lumMod val="50000"/>
                  </a:schemeClr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564904"/>
            <a:ext cx="8219256" cy="3909048"/>
          </a:xfrm>
        </p:spPr>
        <p:txBody>
          <a:bodyPr>
            <a:normAutofit/>
          </a:bodyPr>
          <a:lstStyle/>
          <a:p>
            <a:pPr lvl="0" algn="just"/>
            <a:r>
              <a:rPr lang="uk-UA" dirty="0" smtClean="0"/>
              <a:t>експортна </a:t>
            </a:r>
            <a:r>
              <a:rPr lang="uk-UA" dirty="0"/>
              <a:t>квота (</a:t>
            </a:r>
            <a:r>
              <a:rPr lang="uk-UA" i="1" dirty="0"/>
              <a:t>ЕК</a:t>
            </a:r>
            <a:r>
              <a:rPr lang="uk-UA" dirty="0"/>
              <a:t>) - це показник, що характеризує значимість експорту для економіки. Визначається на рівні всього народного господарства, у промисловості, в галузях, підприємствах, за видами продукції</a:t>
            </a:r>
            <a:r>
              <a:rPr lang="uk-UA" dirty="0" smtClean="0"/>
              <a:t>:</a:t>
            </a:r>
          </a:p>
          <a:p>
            <a:pPr lvl="0"/>
            <a:endParaRPr lang="uk-UA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3" r="4890"/>
          <a:stretch/>
        </p:blipFill>
        <p:spPr bwMode="auto">
          <a:xfrm>
            <a:off x="2674274" y="4725144"/>
            <a:ext cx="3488531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94966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Мета вивчення теми:</a:t>
            </a:r>
            <a:r>
              <a:rPr lang="uk-UA" b="1" dirty="0"/>
              <a:t> </a:t>
            </a:r>
            <a:r>
              <a:rPr lang="uk-UA" b="1" dirty="0" smtClean="0"/>
              <a:t/>
            </a:r>
            <a:br>
              <a:rPr lang="uk-UA" b="1" dirty="0" smtClean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розглянути </a:t>
            </a:r>
            <a:r>
              <a:rPr lang="uk-UA" dirty="0"/>
              <a:t>економічну сутність зовнішньоекономічної діяльності країни; </a:t>
            </a:r>
            <a:endParaRPr lang="uk-UA" dirty="0" smtClean="0"/>
          </a:p>
          <a:p>
            <a:r>
              <a:rPr lang="uk-UA" dirty="0" smtClean="0"/>
              <a:t>ознайомитись </a:t>
            </a:r>
            <a:r>
              <a:rPr lang="uk-UA" dirty="0"/>
              <a:t>із причинами та передумовами розвитку ЗЕД; </a:t>
            </a:r>
            <a:endParaRPr lang="uk-UA" dirty="0" smtClean="0"/>
          </a:p>
          <a:p>
            <a:r>
              <a:rPr lang="uk-UA" dirty="0" smtClean="0"/>
              <a:t>з’ясувати форми зовнішньоекономічних зв’язків країн;</a:t>
            </a:r>
          </a:p>
          <a:p>
            <a:r>
              <a:rPr lang="uk-UA" dirty="0" smtClean="0"/>
              <a:t>дати </a:t>
            </a:r>
            <a:r>
              <a:rPr lang="uk-UA" dirty="0"/>
              <a:t>характеристику функціям зовнішньоекономічної </a:t>
            </a:r>
            <a:r>
              <a:rPr lang="uk-UA" dirty="0" smtClean="0"/>
              <a:t>діяльності</a:t>
            </a:r>
            <a:r>
              <a:rPr lang="uk-UA" dirty="0"/>
              <a:t>.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766112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uk-UA" i="1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Показники інтеграції країни (підприємства) в світову систему господарювання</a:t>
            </a:r>
            <a:r>
              <a:rPr lang="uk-UA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:</a:t>
            </a:r>
            <a:endParaRPr lang="uk-UA" dirty="0">
              <a:ln>
                <a:solidFill>
                  <a:schemeClr val="tx2">
                    <a:lumMod val="50000"/>
                  </a:schemeClr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492896"/>
            <a:ext cx="8219256" cy="3981056"/>
          </a:xfrm>
        </p:spPr>
        <p:txBody>
          <a:bodyPr>
            <a:normAutofit/>
          </a:bodyPr>
          <a:lstStyle/>
          <a:p>
            <a:pPr lvl="0" algn="just"/>
            <a:r>
              <a:rPr lang="uk-UA" dirty="0" smtClean="0"/>
              <a:t>імпортна </a:t>
            </a:r>
            <a:r>
              <a:rPr lang="uk-UA" dirty="0"/>
              <a:t>квота (</a:t>
            </a:r>
            <a:r>
              <a:rPr lang="uk-UA" i="1" dirty="0"/>
              <a:t>ІК</a:t>
            </a:r>
            <a:r>
              <a:rPr lang="uk-UA" dirty="0"/>
              <a:t>) - характеризує значимість експорту для економіки країни, галузі, підприємства</a:t>
            </a:r>
            <a:r>
              <a:rPr lang="uk-UA" dirty="0" smtClean="0"/>
              <a:t>.</a:t>
            </a:r>
          </a:p>
          <a:p>
            <a:pPr lvl="0"/>
            <a:endParaRPr lang="uk-U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37"/>
          <a:stretch/>
        </p:blipFill>
        <p:spPr bwMode="auto">
          <a:xfrm>
            <a:off x="1979712" y="4293096"/>
            <a:ext cx="4821921" cy="1320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2395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uk-UA" i="1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Показники інтеграції країни (підприємства) в світову систему господарювання</a:t>
            </a:r>
            <a:r>
              <a:rPr lang="uk-UA" i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:</a:t>
            </a:r>
            <a:endParaRPr lang="uk-UA" dirty="0">
              <a:ln>
                <a:solidFill>
                  <a:schemeClr val="tx2">
                    <a:lumMod val="50000"/>
                  </a:schemeClr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8219256" cy="448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uk-UA" sz="2800" dirty="0" smtClean="0"/>
              <a:t>зовнішньоторговельна </a:t>
            </a:r>
            <a:r>
              <a:rPr lang="uk-UA" sz="2800" dirty="0"/>
              <a:t>квота - характеризує відкритість </a:t>
            </a:r>
            <a:r>
              <a:rPr lang="uk-UA" sz="2800" dirty="0" smtClean="0"/>
              <a:t>економіки країни</a:t>
            </a:r>
            <a:r>
              <a:rPr lang="uk-UA" sz="2800" dirty="0"/>
              <a:t>, галузі, підприємства.</a:t>
            </a:r>
          </a:p>
          <a:p>
            <a:endParaRPr lang="uk-UA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51"/>
          <a:stretch/>
        </p:blipFill>
        <p:spPr bwMode="auto">
          <a:xfrm>
            <a:off x="2195736" y="3717032"/>
            <a:ext cx="4180012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2395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uk-UA" sz="3200" i="1" dirty="0">
                <a:ln>
                  <a:solidFill>
                    <a:schemeClr val="accent1">
                      <a:lumMod val="50000"/>
                    </a:schemeClr>
                  </a:solidFill>
                </a:ln>
              </a:rPr>
              <a:t>Показники динаміки зовнішньоекономічних зв'язків</a:t>
            </a:r>
            <a:endParaRPr lang="uk-UA" dirty="0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19256" cy="4773144"/>
          </a:xfrm>
        </p:spPr>
        <p:txBody>
          <a:bodyPr>
            <a:normAutofit/>
          </a:bodyPr>
          <a:lstStyle/>
          <a:p>
            <a:pPr algn="ctr"/>
            <a:r>
              <a:rPr lang="uk-UA" sz="2800" dirty="0"/>
              <a:t>темпи росту </a:t>
            </a:r>
            <a:r>
              <a:rPr lang="uk-UA" sz="2800" dirty="0" smtClean="0"/>
              <a:t>експорту</a:t>
            </a:r>
          </a:p>
          <a:p>
            <a:pPr algn="ctr"/>
            <a:endParaRPr lang="uk-UA" sz="2800" dirty="0" smtClean="0"/>
          </a:p>
          <a:p>
            <a:pPr marL="0" indent="0" algn="ctr">
              <a:buNone/>
            </a:pPr>
            <a:r>
              <a:rPr lang="uk-UA" sz="2800" dirty="0" err="1" smtClean="0"/>
              <a:t>Т</a:t>
            </a:r>
            <a:r>
              <a:rPr lang="uk-UA" sz="2800" baseline="-25000" dirty="0" err="1" smtClean="0"/>
              <a:t>р.е</a:t>
            </a:r>
            <a:r>
              <a:rPr lang="uk-UA" sz="2800" baseline="-25000" dirty="0"/>
              <a:t>. </a:t>
            </a:r>
            <a:r>
              <a:rPr lang="uk-UA" sz="2800" dirty="0"/>
              <a:t>= </a:t>
            </a:r>
            <a:r>
              <a:rPr lang="uk-UA" sz="2800" dirty="0" err="1"/>
              <a:t>Е</a:t>
            </a:r>
            <a:r>
              <a:rPr lang="uk-UA" sz="2800" baseline="-25000" dirty="0" err="1"/>
              <a:t>з.р</a:t>
            </a:r>
            <a:r>
              <a:rPr lang="uk-UA" sz="2800" baseline="-25000" dirty="0"/>
              <a:t>. </a:t>
            </a:r>
            <a:r>
              <a:rPr lang="uk-UA" sz="2800" dirty="0"/>
              <a:t>/ </a:t>
            </a:r>
            <a:r>
              <a:rPr lang="uk-UA" sz="2800" dirty="0" err="1"/>
              <a:t>Е</a:t>
            </a:r>
            <a:r>
              <a:rPr lang="uk-UA" sz="2800" baseline="-25000" dirty="0" err="1"/>
              <a:t>б.р</a:t>
            </a:r>
            <a:r>
              <a:rPr lang="uk-UA" sz="2800" baseline="-25000" dirty="0"/>
              <a:t>.</a:t>
            </a:r>
            <a:r>
              <a:rPr lang="uk-UA" sz="2800" dirty="0"/>
              <a:t> * 100</a:t>
            </a:r>
            <a:r>
              <a:rPr lang="uk-UA" sz="2800" dirty="0" smtClean="0"/>
              <a:t>%,</a:t>
            </a:r>
          </a:p>
          <a:p>
            <a:pPr marL="0" indent="0" algn="ctr">
              <a:buNone/>
            </a:pPr>
            <a:endParaRPr lang="uk-UA" sz="2800" dirty="0"/>
          </a:p>
          <a:p>
            <a:pPr marL="0" indent="0">
              <a:buNone/>
            </a:pPr>
            <a:r>
              <a:rPr lang="uk-UA" sz="2000" dirty="0"/>
              <a:t>де </a:t>
            </a:r>
            <a:r>
              <a:rPr lang="uk-UA" sz="2000" dirty="0" err="1"/>
              <a:t>Т</a:t>
            </a:r>
            <a:r>
              <a:rPr lang="uk-UA" sz="2000" baseline="-25000" dirty="0" err="1"/>
              <a:t>р.е</a:t>
            </a:r>
            <a:r>
              <a:rPr lang="uk-UA" sz="2000" baseline="-25000" dirty="0"/>
              <a:t>. </a:t>
            </a:r>
            <a:r>
              <a:rPr lang="uk-UA" sz="2000" dirty="0"/>
              <a:t>– темпи росту експорту;</a:t>
            </a:r>
          </a:p>
          <a:p>
            <a:pPr marL="0" indent="0">
              <a:buNone/>
            </a:pPr>
            <a:r>
              <a:rPr lang="uk-UA" sz="2000" dirty="0" err="1"/>
              <a:t>Е</a:t>
            </a:r>
            <a:r>
              <a:rPr lang="uk-UA" sz="2000" baseline="-25000" dirty="0" err="1"/>
              <a:t>з.р</a:t>
            </a:r>
            <a:r>
              <a:rPr lang="uk-UA" sz="2000" baseline="-25000" dirty="0"/>
              <a:t>. </a:t>
            </a:r>
            <a:r>
              <a:rPr lang="uk-UA" sz="2000" dirty="0"/>
              <a:t>– обсяг експорту в звітному році;</a:t>
            </a:r>
          </a:p>
          <a:p>
            <a:pPr marL="0" indent="0">
              <a:buNone/>
            </a:pPr>
            <a:r>
              <a:rPr lang="uk-UA" sz="2000" dirty="0" err="1"/>
              <a:t>Е</a:t>
            </a:r>
            <a:r>
              <a:rPr lang="uk-UA" sz="2000" baseline="-25000" dirty="0" err="1"/>
              <a:t>б.р</a:t>
            </a:r>
            <a:r>
              <a:rPr lang="uk-UA" sz="2000" baseline="-25000" dirty="0"/>
              <a:t>. </a:t>
            </a:r>
            <a:r>
              <a:rPr lang="uk-UA" sz="2000" dirty="0"/>
              <a:t>– обсяг експорту в базисному році.</a:t>
            </a:r>
          </a:p>
          <a:p>
            <a:pPr marL="0" lvl="0" indent="0">
              <a:buNone/>
            </a:pPr>
            <a:endParaRPr lang="uk-UA" sz="2000" i="1" dirty="0"/>
          </a:p>
        </p:txBody>
      </p:sp>
    </p:spTree>
    <p:extLst>
      <p:ext uri="{BB962C8B-B14F-4D97-AF65-F5344CB8AC3E}">
        <p14:creationId xmlns:p14="http://schemas.microsoft.com/office/powerpoint/2010/main" val="155584675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uk-UA" sz="3200" i="1" dirty="0">
                <a:ln>
                  <a:solidFill>
                    <a:schemeClr val="accent1">
                      <a:lumMod val="50000"/>
                    </a:schemeClr>
                  </a:solidFill>
                </a:ln>
              </a:rPr>
              <a:t>Показники динаміки зовнішньоекономічних зв'язків</a:t>
            </a:r>
            <a:endParaRPr lang="uk-UA" dirty="0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19256" cy="47731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dirty="0"/>
              <a:t>темпи росту </a:t>
            </a:r>
            <a:r>
              <a:rPr lang="uk-UA" sz="2800" dirty="0" smtClean="0"/>
              <a:t>імпорту</a:t>
            </a:r>
          </a:p>
          <a:p>
            <a:pPr marL="0" indent="0" algn="ctr">
              <a:buNone/>
            </a:pPr>
            <a:endParaRPr lang="uk-UA" sz="2800" dirty="0"/>
          </a:p>
          <a:p>
            <a:pPr marL="0" indent="0" algn="ctr">
              <a:buNone/>
            </a:pPr>
            <a:r>
              <a:rPr lang="uk-UA" sz="2800" dirty="0" err="1"/>
              <a:t>Т</a:t>
            </a:r>
            <a:r>
              <a:rPr lang="uk-UA" sz="2800" baseline="-25000" dirty="0" err="1"/>
              <a:t>р.і</a:t>
            </a:r>
            <a:r>
              <a:rPr lang="uk-UA" sz="2800" baseline="-25000" dirty="0"/>
              <a:t>. </a:t>
            </a:r>
            <a:r>
              <a:rPr lang="uk-UA" sz="2800" dirty="0"/>
              <a:t>= </a:t>
            </a:r>
            <a:r>
              <a:rPr lang="uk-UA" sz="2800" dirty="0" err="1"/>
              <a:t>І</a:t>
            </a:r>
            <a:r>
              <a:rPr lang="uk-UA" sz="2800" baseline="-25000" dirty="0" err="1"/>
              <a:t>з.р</a:t>
            </a:r>
            <a:r>
              <a:rPr lang="uk-UA" sz="2800" baseline="-25000" dirty="0"/>
              <a:t>. </a:t>
            </a:r>
            <a:r>
              <a:rPr lang="uk-UA" sz="2800" dirty="0"/>
              <a:t>/ </a:t>
            </a:r>
            <a:r>
              <a:rPr lang="uk-UA" sz="2800" dirty="0" err="1"/>
              <a:t>І</a:t>
            </a:r>
            <a:r>
              <a:rPr lang="uk-UA" sz="2800" baseline="-25000" dirty="0" err="1"/>
              <a:t>б.р</a:t>
            </a:r>
            <a:r>
              <a:rPr lang="uk-UA" sz="2800" baseline="-25000" dirty="0"/>
              <a:t>. </a:t>
            </a:r>
            <a:r>
              <a:rPr lang="uk-UA" sz="2800" dirty="0"/>
              <a:t>* 100</a:t>
            </a:r>
            <a:r>
              <a:rPr lang="uk-UA" sz="2800" dirty="0" smtClean="0"/>
              <a:t>%,</a:t>
            </a:r>
          </a:p>
          <a:p>
            <a:pPr marL="0" indent="0" algn="ctr">
              <a:buNone/>
            </a:pPr>
            <a:endParaRPr lang="uk-UA" sz="2800" dirty="0"/>
          </a:p>
          <a:p>
            <a:pPr marL="0" indent="0">
              <a:buNone/>
            </a:pPr>
            <a:r>
              <a:rPr lang="uk-UA" sz="2000" dirty="0"/>
              <a:t>де </a:t>
            </a:r>
            <a:r>
              <a:rPr lang="uk-UA" sz="2000" dirty="0" err="1"/>
              <a:t>Т</a:t>
            </a:r>
            <a:r>
              <a:rPr lang="uk-UA" sz="2000" baseline="-25000" dirty="0" err="1"/>
              <a:t>р.і</a:t>
            </a:r>
            <a:r>
              <a:rPr lang="uk-UA" sz="2000" baseline="-25000" dirty="0"/>
              <a:t>. </a:t>
            </a:r>
            <a:r>
              <a:rPr lang="uk-UA" sz="2000" dirty="0"/>
              <a:t>– темпи росту імпорту;</a:t>
            </a:r>
          </a:p>
          <a:p>
            <a:pPr marL="0" indent="0">
              <a:buNone/>
            </a:pPr>
            <a:r>
              <a:rPr lang="uk-UA" sz="2000" dirty="0" err="1"/>
              <a:t>І</a:t>
            </a:r>
            <a:r>
              <a:rPr lang="uk-UA" sz="2000" baseline="-25000" dirty="0" err="1"/>
              <a:t>з.р</a:t>
            </a:r>
            <a:r>
              <a:rPr lang="uk-UA" sz="2000" baseline="-25000" dirty="0"/>
              <a:t>. </a:t>
            </a:r>
            <a:r>
              <a:rPr lang="uk-UA" sz="2000" dirty="0"/>
              <a:t>– обсяг імпорту в звітному році;</a:t>
            </a:r>
          </a:p>
          <a:p>
            <a:pPr marL="0" indent="0">
              <a:buNone/>
            </a:pPr>
            <a:r>
              <a:rPr lang="uk-UA" sz="2000" dirty="0" err="1"/>
              <a:t>І</a:t>
            </a:r>
            <a:r>
              <a:rPr lang="uk-UA" sz="2000" baseline="-25000" dirty="0" err="1"/>
              <a:t>б.р</a:t>
            </a:r>
            <a:r>
              <a:rPr lang="uk-UA" sz="2000" baseline="-25000" dirty="0"/>
              <a:t>. </a:t>
            </a:r>
            <a:r>
              <a:rPr lang="uk-UA" sz="2000" dirty="0"/>
              <a:t>– обсяг імпорту в базисному році.</a:t>
            </a:r>
          </a:p>
          <a:p>
            <a:pPr marL="0" lvl="0" indent="0">
              <a:buNone/>
            </a:pPr>
            <a:endParaRPr lang="uk-UA" sz="2000" i="1" dirty="0"/>
          </a:p>
        </p:txBody>
      </p:sp>
    </p:spTree>
    <p:extLst>
      <p:ext uri="{BB962C8B-B14F-4D97-AF65-F5344CB8AC3E}">
        <p14:creationId xmlns:p14="http://schemas.microsoft.com/office/powerpoint/2010/main" val="18785479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uk-UA" sz="3200" i="1" dirty="0">
                <a:ln>
                  <a:solidFill>
                    <a:schemeClr val="accent1">
                      <a:lumMod val="50000"/>
                    </a:schemeClr>
                  </a:solidFill>
                </a:ln>
              </a:rPr>
              <a:t>Показники динаміки зовнішньоекономічних зв'язків</a:t>
            </a:r>
            <a:endParaRPr lang="uk-UA" dirty="0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19256" cy="47731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dirty="0"/>
              <a:t>темпи росту зовнішньоторговельного </a:t>
            </a:r>
            <a:r>
              <a:rPr lang="uk-UA" sz="2800" dirty="0" smtClean="0"/>
              <a:t>обігу</a:t>
            </a:r>
          </a:p>
          <a:p>
            <a:pPr marL="0" indent="0" algn="ctr">
              <a:buNone/>
            </a:pPr>
            <a:endParaRPr lang="uk-UA" sz="2800" dirty="0"/>
          </a:p>
          <a:p>
            <a:pPr marL="0" indent="0" algn="ctr">
              <a:buNone/>
            </a:pPr>
            <a:r>
              <a:rPr lang="uk-UA" sz="2800" dirty="0" err="1"/>
              <a:t>Т</a:t>
            </a:r>
            <a:r>
              <a:rPr lang="uk-UA" sz="2800" baseline="-25000" dirty="0" err="1"/>
              <a:t>р.зт.об</a:t>
            </a:r>
            <a:r>
              <a:rPr lang="uk-UA" sz="2800" baseline="-25000" dirty="0"/>
              <a:t>. </a:t>
            </a:r>
            <a:r>
              <a:rPr lang="uk-UA" sz="2800" dirty="0"/>
              <a:t>= </a:t>
            </a:r>
            <a:r>
              <a:rPr lang="uk-UA" sz="2800" dirty="0" err="1"/>
              <a:t>ЗТО</a:t>
            </a:r>
            <a:r>
              <a:rPr lang="uk-UA" sz="2800" baseline="-25000" dirty="0" err="1"/>
              <a:t>з.р</a:t>
            </a:r>
            <a:r>
              <a:rPr lang="uk-UA" sz="2800" baseline="-25000" dirty="0"/>
              <a:t>. </a:t>
            </a:r>
            <a:r>
              <a:rPr lang="uk-UA" sz="2800" dirty="0"/>
              <a:t>/ </a:t>
            </a:r>
            <a:r>
              <a:rPr lang="uk-UA" sz="2800" dirty="0" err="1"/>
              <a:t>ЗТО</a:t>
            </a:r>
            <a:r>
              <a:rPr lang="uk-UA" sz="2800" baseline="-25000" dirty="0" err="1"/>
              <a:t>б.р</a:t>
            </a:r>
            <a:r>
              <a:rPr lang="uk-UA" sz="2800" baseline="-25000" dirty="0"/>
              <a:t>.</a:t>
            </a:r>
            <a:r>
              <a:rPr lang="uk-UA" sz="2800" dirty="0"/>
              <a:t>* 100</a:t>
            </a:r>
            <a:r>
              <a:rPr lang="uk-UA" sz="2800" dirty="0" smtClean="0"/>
              <a:t>%,</a:t>
            </a:r>
          </a:p>
          <a:p>
            <a:pPr marL="0" indent="0" algn="ctr">
              <a:buNone/>
            </a:pPr>
            <a:endParaRPr lang="uk-UA" sz="2800" dirty="0"/>
          </a:p>
          <a:p>
            <a:pPr marL="0" indent="0">
              <a:buNone/>
            </a:pPr>
            <a:r>
              <a:rPr lang="uk-UA" sz="2000" dirty="0"/>
              <a:t>де </a:t>
            </a:r>
            <a:r>
              <a:rPr lang="uk-UA" sz="2000" dirty="0" err="1"/>
              <a:t>Т</a:t>
            </a:r>
            <a:r>
              <a:rPr lang="uk-UA" sz="2000" baseline="-25000" dirty="0" err="1"/>
              <a:t>р.зт.об.</a:t>
            </a:r>
            <a:r>
              <a:rPr lang="uk-UA" sz="2000" dirty="0" err="1"/>
              <a:t>–</a:t>
            </a:r>
            <a:r>
              <a:rPr lang="uk-UA" sz="2000" dirty="0"/>
              <a:t> темпи росту зовнішньоторговельного обігу;</a:t>
            </a:r>
          </a:p>
          <a:p>
            <a:pPr marL="0" indent="0">
              <a:buNone/>
            </a:pPr>
            <a:r>
              <a:rPr lang="uk-UA" sz="2000" dirty="0" err="1"/>
              <a:t>ЗТО</a:t>
            </a:r>
            <a:r>
              <a:rPr lang="uk-UA" sz="2000" baseline="-25000" dirty="0" err="1"/>
              <a:t>з.р</a:t>
            </a:r>
            <a:r>
              <a:rPr lang="uk-UA" sz="2000" baseline="-25000" dirty="0"/>
              <a:t>. </a:t>
            </a:r>
            <a:r>
              <a:rPr lang="uk-UA" sz="2000" dirty="0"/>
              <a:t>– обсяг зовнішньоторговельного обігу за звітний рік;</a:t>
            </a:r>
          </a:p>
          <a:p>
            <a:pPr marL="0" indent="0">
              <a:buNone/>
            </a:pPr>
            <a:r>
              <a:rPr lang="uk-UA" sz="2000" dirty="0" err="1"/>
              <a:t>ЗТО</a:t>
            </a:r>
            <a:r>
              <a:rPr lang="uk-UA" sz="2000" baseline="-25000" dirty="0" err="1"/>
              <a:t>б.р</a:t>
            </a:r>
            <a:r>
              <a:rPr lang="uk-UA" sz="2000" baseline="-25000" dirty="0"/>
              <a:t>. </a:t>
            </a:r>
            <a:r>
              <a:rPr lang="uk-UA" sz="2000" dirty="0"/>
              <a:t>– обсяг зовнішньоторговельного обігу за базисний рік.</a:t>
            </a:r>
          </a:p>
          <a:p>
            <a:pPr marL="0" lvl="0" indent="0">
              <a:buNone/>
            </a:pPr>
            <a:endParaRPr lang="uk-UA" sz="2000" i="1" dirty="0"/>
          </a:p>
        </p:txBody>
      </p:sp>
    </p:spTree>
    <p:extLst>
      <p:ext uri="{BB962C8B-B14F-4D97-AF65-F5344CB8AC3E}">
        <p14:creationId xmlns:p14="http://schemas.microsoft.com/office/powerpoint/2010/main" val="331992974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uk-UA" sz="3200" i="1" dirty="0">
                <a:ln>
                  <a:solidFill>
                    <a:schemeClr val="accent1">
                      <a:lumMod val="50000"/>
                    </a:schemeClr>
                  </a:solidFill>
                </a:ln>
              </a:rPr>
              <a:t>Показники динаміки зовнішньоекономічних зв'язків</a:t>
            </a:r>
            <a:endParaRPr lang="uk-UA" dirty="0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19256" cy="47731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dirty="0" smtClean="0"/>
              <a:t>темпи </a:t>
            </a:r>
            <a:r>
              <a:rPr lang="uk-UA" sz="2800" dirty="0"/>
              <a:t>приросту </a:t>
            </a:r>
            <a:r>
              <a:rPr lang="uk-UA" sz="2800" dirty="0" smtClean="0"/>
              <a:t>імпорту</a:t>
            </a:r>
          </a:p>
          <a:p>
            <a:pPr marL="0" indent="0" algn="ctr">
              <a:buNone/>
            </a:pPr>
            <a:endParaRPr lang="uk-UA" sz="2800" dirty="0"/>
          </a:p>
          <a:p>
            <a:pPr marL="0" indent="0" algn="ctr">
              <a:buNone/>
            </a:pPr>
            <a:r>
              <a:rPr lang="uk-UA" sz="2800" dirty="0" err="1"/>
              <a:t>Т</a:t>
            </a:r>
            <a:r>
              <a:rPr lang="uk-UA" sz="2800" baseline="-25000" dirty="0" err="1"/>
              <a:t>пр.і</a:t>
            </a:r>
            <a:r>
              <a:rPr lang="uk-UA" sz="2800" baseline="-25000" dirty="0"/>
              <a:t>. </a:t>
            </a:r>
            <a:r>
              <a:rPr lang="uk-UA" sz="2800" dirty="0"/>
              <a:t>= </a:t>
            </a:r>
            <a:r>
              <a:rPr lang="uk-UA" sz="2800" dirty="0" err="1"/>
              <a:t>Т</a:t>
            </a:r>
            <a:r>
              <a:rPr lang="uk-UA" sz="2800" baseline="-25000" dirty="0" err="1"/>
              <a:t>р.і.з.р</a:t>
            </a:r>
            <a:r>
              <a:rPr lang="uk-UA" sz="2800" baseline="-25000" dirty="0"/>
              <a:t>. </a:t>
            </a:r>
            <a:r>
              <a:rPr lang="uk-UA" sz="2800" dirty="0"/>
              <a:t>/ </a:t>
            </a:r>
            <a:r>
              <a:rPr lang="uk-UA" sz="2800" dirty="0" err="1"/>
              <a:t>Т</a:t>
            </a:r>
            <a:r>
              <a:rPr lang="uk-UA" sz="2800" baseline="-25000" dirty="0" err="1"/>
              <a:t>р.і.б.р</a:t>
            </a:r>
            <a:r>
              <a:rPr lang="uk-UA" sz="2800" baseline="-25000" dirty="0"/>
              <a:t>. </a:t>
            </a:r>
            <a:r>
              <a:rPr lang="uk-UA" sz="2800" dirty="0"/>
              <a:t>* 100</a:t>
            </a:r>
            <a:r>
              <a:rPr lang="uk-UA" sz="2800" dirty="0" smtClean="0"/>
              <a:t>%,</a:t>
            </a:r>
          </a:p>
          <a:p>
            <a:pPr marL="0" indent="0" algn="ctr">
              <a:buNone/>
            </a:pPr>
            <a:endParaRPr lang="uk-UA" sz="2800" dirty="0"/>
          </a:p>
          <a:p>
            <a:pPr marL="0" indent="0">
              <a:buNone/>
            </a:pPr>
            <a:r>
              <a:rPr lang="uk-UA" sz="2000" dirty="0"/>
              <a:t>де </a:t>
            </a:r>
            <a:r>
              <a:rPr lang="uk-UA" sz="2000" dirty="0" err="1"/>
              <a:t>Т</a:t>
            </a:r>
            <a:r>
              <a:rPr lang="uk-UA" sz="2000" baseline="-25000" dirty="0" err="1"/>
              <a:t>пр.і</a:t>
            </a:r>
            <a:r>
              <a:rPr lang="uk-UA" sz="2000" baseline="-25000" dirty="0"/>
              <a:t>. </a:t>
            </a:r>
            <a:r>
              <a:rPr lang="uk-UA" sz="2000" dirty="0"/>
              <a:t>– темпи приросту імпорту;</a:t>
            </a:r>
          </a:p>
          <a:p>
            <a:pPr marL="0" indent="0">
              <a:buNone/>
            </a:pPr>
            <a:r>
              <a:rPr lang="uk-UA" sz="2000" dirty="0" err="1"/>
              <a:t>Т</a:t>
            </a:r>
            <a:r>
              <a:rPr lang="uk-UA" sz="2000" baseline="-25000" dirty="0" err="1"/>
              <a:t>р.і.з.р</a:t>
            </a:r>
            <a:r>
              <a:rPr lang="uk-UA" sz="2000" baseline="-25000" dirty="0"/>
              <a:t>. </a:t>
            </a:r>
            <a:r>
              <a:rPr lang="uk-UA" sz="2000" dirty="0"/>
              <a:t>– темпи росту імпорту за звітний рік;</a:t>
            </a:r>
          </a:p>
          <a:p>
            <a:pPr marL="0" indent="0">
              <a:buNone/>
            </a:pPr>
            <a:r>
              <a:rPr lang="uk-UA" sz="2000" dirty="0" err="1"/>
              <a:t>Т</a:t>
            </a:r>
            <a:r>
              <a:rPr lang="uk-UA" sz="2000" baseline="-25000" dirty="0" err="1"/>
              <a:t>р.і.б.р</a:t>
            </a:r>
            <a:r>
              <a:rPr lang="uk-UA" sz="2000" baseline="-25000" dirty="0"/>
              <a:t>. </a:t>
            </a:r>
            <a:r>
              <a:rPr lang="uk-UA" sz="2000" dirty="0"/>
              <a:t>– темпи росту імпорту за базисний рік</a:t>
            </a:r>
            <a:r>
              <a:rPr lang="uk-UA" sz="28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87173417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uk-UA" sz="3200" i="1" dirty="0">
                <a:ln>
                  <a:solidFill>
                    <a:schemeClr val="accent1">
                      <a:lumMod val="50000"/>
                    </a:schemeClr>
                  </a:solidFill>
                </a:ln>
              </a:rPr>
              <a:t>Показники динаміки зовнішньоекономічних зв'язків</a:t>
            </a:r>
            <a:endParaRPr lang="uk-UA" dirty="0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19256" cy="4773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 smtClean="0"/>
              <a:t>темпи </a:t>
            </a:r>
            <a:r>
              <a:rPr lang="uk-UA" sz="2800" dirty="0"/>
              <a:t>приросту зовнішньоторговельного </a:t>
            </a:r>
            <a:r>
              <a:rPr lang="uk-UA" sz="2800" dirty="0" smtClean="0"/>
              <a:t>обігу</a:t>
            </a:r>
          </a:p>
          <a:p>
            <a:pPr marL="0" indent="0">
              <a:buNone/>
            </a:pPr>
            <a:endParaRPr lang="uk-UA" sz="2800" dirty="0"/>
          </a:p>
          <a:p>
            <a:pPr marL="0" indent="0" algn="ctr">
              <a:buNone/>
            </a:pPr>
            <a:r>
              <a:rPr lang="uk-UA" sz="2800" dirty="0"/>
              <a:t>Т</a:t>
            </a:r>
            <a:r>
              <a:rPr lang="uk-UA" sz="2800" baseline="-25000" dirty="0"/>
              <a:t>пр.зто </a:t>
            </a:r>
            <a:r>
              <a:rPr lang="uk-UA" sz="2800" dirty="0"/>
              <a:t>= </a:t>
            </a:r>
            <a:r>
              <a:rPr lang="uk-UA" sz="2800" dirty="0" err="1"/>
              <a:t>Т</a:t>
            </a:r>
            <a:r>
              <a:rPr lang="uk-UA" sz="2800" baseline="-25000" dirty="0" err="1"/>
              <a:t>р.зто.з.р</a:t>
            </a:r>
            <a:r>
              <a:rPr lang="uk-UA" sz="2800" baseline="-25000" dirty="0"/>
              <a:t>. </a:t>
            </a:r>
            <a:r>
              <a:rPr lang="uk-UA" sz="2800" dirty="0"/>
              <a:t>/ </a:t>
            </a:r>
            <a:r>
              <a:rPr lang="uk-UA" sz="2800" dirty="0" err="1"/>
              <a:t>Т</a:t>
            </a:r>
            <a:r>
              <a:rPr lang="uk-UA" sz="2800" baseline="-25000" dirty="0" err="1"/>
              <a:t>р.зто.б.р</a:t>
            </a:r>
            <a:r>
              <a:rPr lang="uk-UA" sz="2800" baseline="-25000" dirty="0"/>
              <a:t>. </a:t>
            </a:r>
            <a:r>
              <a:rPr lang="uk-UA" sz="2800" dirty="0"/>
              <a:t>* 100</a:t>
            </a:r>
            <a:r>
              <a:rPr lang="uk-UA" sz="2800" dirty="0" smtClean="0"/>
              <a:t>%,</a:t>
            </a:r>
          </a:p>
          <a:p>
            <a:pPr marL="0" indent="0">
              <a:buNone/>
            </a:pPr>
            <a:endParaRPr lang="uk-UA" sz="2800" dirty="0"/>
          </a:p>
          <a:p>
            <a:pPr marL="0" indent="0">
              <a:buNone/>
            </a:pPr>
            <a:r>
              <a:rPr lang="uk-UA" sz="2000" dirty="0"/>
              <a:t>де Т</a:t>
            </a:r>
            <a:r>
              <a:rPr lang="uk-UA" sz="2000" baseline="-25000" dirty="0"/>
              <a:t>пр.зто </a:t>
            </a:r>
            <a:r>
              <a:rPr lang="uk-UA" sz="2000" dirty="0"/>
              <a:t>– темпи приросту зовнішньоторговельного обігу;</a:t>
            </a:r>
          </a:p>
          <a:p>
            <a:pPr marL="0" indent="0">
              <a:buNone/>
            </a:pPr>
            <a:r>
              <a:rPr lang="uk-UA" sz="2000" dirty="0" err="1"/>
              <a:t>Т</a:t>
            </a:r>
            <a:r>
              <a:rPr lang="uk-UA" sz="2000" baseline="-25000" dirty="0" err="1"/>
              <a:t>р.зто.з.р</a:t>
            </a:r>
            <a:r>
              <a:rPr lang="uk-UA" sz="2000" baseline="-25000" dirty="0"/>
              <a:t>. </a:t>
            </a:r>
            <a:r>
              <a:rPr lang="uk-UA" sz="2000" dirty="0"/>
              <a:t>– темпи зовнішньоторговельного обігу за звітний рік;</a:t>
            </a:r>
          </a:p>
          <a:p>
            <a:pPr marL="0" indent="0">
              <a:buNone/>
            </a:pPr>
            <a:r>
              <a:rPr lang="uk-UA" sz="2000" dirty="0" err="1"/>
              <a:t>Т</a:t>
            </a:r>
            <a:r>
              <a:rPr lang="uk-UA" sz="2000" baseline="-25000" dirty="0" err="1"/>
              <a:t>р.зто.б.р</a:t>
            </a:r>
            <a:r>
              <a:rPr lang="uk-UA" sz="2000" baseline="-25000" dirty="0"/>
              <a:t>. </a:t>
            </a:r>
            <a:r>
              <a:rPr lang="uk-UA" sz="2000" dirty="0"/>
              <a:t>– темпи зовнішньоторговельного обігу за базисний рік.</a:t>
            </a:r>
          </a:p>
        </p:txBody>
      </p:sp>
    </p:spTree>
    <p:extLst>
      <p:ext uri="{BB962C8B-B14F-4D97-AF65-F5344CB8AC3E}">
        <p14:creationId xmlns:p14="http://schemas.microsoft.com/office/powerpoint/2010/main" val="342091513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uk-UA" sz="3200" i="1" dirty="0">
                <a:ln>
                  <a:solidFill>
                    <a:schemeClr val="accent1">
                      <a:lumMod val="50000"/>
                    </a:schemeClr>
                  </a:solidFill>
                </a:ln>
              </a:rPr>
              <a:t>Показники динаміки зовнішньоекономічних зв'язків</a:t>
            </a:r>
            <a:endParaRPr lang="uk-UA" dirty="0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19256" cy="47731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dirty="0"/>
              <a:t>темпи приросту </a:t>
            </a:r>
            <a:r>
              <a:rPr lang="uk-UA" sz="2800" dirty="0" smtClean="0"/>
              <a:t>експорту</a:t>
            </a:r>
          </a:p>
          <a:p>
            <a:pPr marL="0" indent="0" algn="ctr">
              <a:buNone/>
            </a:pPr>
            <a:endParaRPr lang="uk-UA" sz="2800" dirty="0"/>
          </a:p>
          <a:p>
            <a:pPr marL="0" indent="0" algn="ctr">
              <a:buNone/>
            </a:pPr>
            <a:r>
              <a:rPr lang="uk-UA" sz="2800" dirty="0" err="1"/>
              <a:t>Т</a:t>
            </a:r>
            <a:r>
              <a:rPr lang="uk-UA" sz="2800" baseline="-25000" dirty="0" err="1"/>
              <a:t>пр.е</a:t>
            </a:r>
            <a:r>
              <a:rPr lang="uk-UA" sz="2800" baseline="-25000" dirty="0"/>
              <a:t>. </a:t>
            </a:r>
            <a:r>
              <a:rPr lang="uk-UA" sz="2800" dirty="0"/>
              <a:t>= </a:t>
            </a:r>
            <a:r>
              <a:rPr lang="uk-UA" sz="2800" dirty="0" err="1"/>
              <a:t>Т</a:t>
            </a:r>
            <a:r>
              <a:rPr lang="uk-UA" sz="2800" baseline="-25000" dirty="0" err="1"/>
              <a:t>р.е.з.р</a:t>
            </a:r>
            <a:r>
              <a:rPr lang="uk-UA" sz="2800" baseline="-25000" dirty="0"/>
              <a:t>. </a:t>
            </a:r>
            <a:r>
              <a:rPr lang="uk-UA" sz="2800" dirty="0"/>
              <a:t>/ </a:t>
            </a:r>
            <a:r>
              <a:rPr lang="uk-UA" sz="2800" dirty="0" err="1"/>
              <a:t>Т</a:t>
            </a:r>
            <a:r>
              <a:rPr lang="uk-UA" sz="2800" baseline="-25000" dirty="0" err="1"/>
              <a:t>р.е.б.р</a:t>
            </a:r>
            <a:r>
              <a:rPr lang="uk-UA" sz="2800" baseline="-25000" dirty="0"/>
              <a:t>. </a:t>
            </a:r>
            <a:r>
              <a:rPr lang="uk-UA" sz="2800" dirty="0"/>
              <a:t>* 100</a:t>
            </a:r>
            <a:r>
              <a:rPr lang="uk-UA" sz="2800" dirty="0" smtClean="0"/>
              <a:t>%,</a:t>
            </a:r>
          </a:p>
          <a:p>
            <a:pPr marL="0" indent="0" algn="ctr">
              <a:buNone/>
            </a:pPr>
            <a:endParaRPr lang="uk-UA" sz="2800" dirty="0"/>
          </a:p>
          <a:p>
            <a:pPr marL="0" indent="0">
              <a:buNone/>
            </a:pPr>
            <a:r>
              <a:rPr lang="uk-UA" sz="2000" dirty="0"/>
              <a:t>де </a:t>
            </a:r>
            <a:r>
              <a:rPr lang="uk-UA" sz="2000" dirty="0" err="1"/>
              <a:t>Т</a:t>
            </a:r>
            <a:r>
              <a:rPr lang="uk-UA" sz="2000" baseline="-25000" dirty="0" err="1"/>
              <a:t>пр.е</a:t>
            </a:r>
            <a:r>
              <a:rPr lang="uk-UA" sz="2000" baseline="-25000" dirty="0"/>
              <a:t>. </a:t>
            </a:r>
            <a:r>
              <a:rPr lang="uk-UA" sz="2000" dirty="0"/>
              <a:t>– темпи приросту експорту;</a:t>
            </a:r>
          </a:p>
          <a:p>
            <a:pPr marL="0" indent="0">
              <a:buNone/>
            </a:pPr>
            <a:r>
              <a:rPr lang="uk-UA" sz="2000" dirty="0" err="1"/>
              <a:t>Т</a:t>
            </a:r>
            <a:r>
              <a:rPr lang="uk-UA" sz="2000" baseline="-25000" dirty="0" err="1"/>
              <a:t>р.е.з.р</a:t>
            </a:r>
            <a:r>
              <a:rPr lang="uk-UA" sz="2000" baseline="-25000" dirty="0"/>
              <a:t>. </a:t>
            </a:r>
            <a:r>
              <a:rPr lang="uk-UA" sz="2000" dirty="0"/>
              <a:t>– темпи росту експорту за звітний рік;</a:t>
            </a:r>
          </a:p>
          <a:p>
            <a:pPr marL="0" indent="0">
              <a:buNone/>
            </a:pPr>
            <a:r>
              <a:rPr lang="uk-UA" sz="2000" dirty="0" err="1"/>
              <a:t>Т</a:t>
            </a:r>
            <a:r>
              <a:rPr lang="uk-UA" sz="2000" baseline="-25000" dirty="0" err="1"/>
              <a:t>р.е.б.р</a:t>
            </a:r>
            <a:r>
              <a:rPr lang="uk-UA" sz="2000" baseline="-25000" dirty="0"/>
              <a:t>. </a:t>
            </a:r>
            <a:r>
              <a:rPr lang="uk-UA" sz="2000" dirty="0"/>
              <a:t>– темпи росту експорту за базисний рік</a:t>
            </a:r>
            <a:r>
              <a:rPr lang="uk-UA" sz="28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42091513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uk-UA" b="1" i="1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Показники структури зовнішньоекономічних зв'язків:</a:t>
            </a:r>
            <a:br>
              <a:rPr lang="uk-UA" b="1" i="1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</a:br>
            <a:endParaRPr lang="uk-UA" b="1" dirty="0">
              <a:ln>
                <a:solidFill>
                  <a:schemeClr val="tx2">
                    <a:lumMod val="50000"/>
                  </a:schemeClr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uk-UA" sz="2800" b="1" dirty="0" smtClean="0"/>
              <a:t>географічна </a:t>
            </a:r>
            <a:r>
              <a:rPr lang="uk-UA" sz="2800" b="1" dirty="0"/>
              <a:t>структура</a:t>
            </a:r>
            <a:r>
              <a:rPr lang="uk-UA" dirty="0"/>
              <a:t> - це розподіл зовнішньоекономічних операцій у групах країн і регіонах</a:t>
            </a:r>
            <a:r>
              <a:rPr lang="uk-UA" dirty="0" smtClean="0"/>
              <a:t>;</a:t>
            </a:r>
          </a:p>
          <a:p>
            <a:pPr lvl="0"/>
            <a:endParaRPr lang="uk-UA" dirty="0"/>
          </a:p>
          <a:p>
            <a:pPr lvl="0"/>
            <a:endParaRPr lang="uk-UA" dirty="0"/>
          </a:p>
          <a:p>
            <a:pPr lvl="0"/>
            <a:r>
              <a:rPr lang="uk-UA" sz="2800" b="1" dirty="0"/>
              <a:t>товарна структура</a:t>
            </a:r>
            <a:r>
              <a:rPr lang="uk-UA" dirty="0"/>
              <a:t> - розподіл експорту й імпорту за основними товарними позиціями.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3264089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uk-UA" b="1" i="1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Показники результативності ЗЕД:</a:t>
            </a:r>
            <a:br>
              <a:rPr lang="uk-UA" b="1" i="1" dirty="0">
                <a:ln>
                  <a:solidFill>
                    <a:schemeClr val="tx2">
                      <a:lumMod val="50000"/>
                    </a:schemeClr>
                  </a:solidFill>
                </a:ln>
              </a:rPr>
            </a:br>
            <a:endParaRPr lang="uk-UA" b="1" dirty="0">
              <a:ln>
                <a:solidFill>
                  <a:schemeClr val="tx2">
                    <a:lumMod val="50000"/>
                  </a:schemeClr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dirty="0" smtClean="0"/>
              <a:t>платіжний </a:t>
            </a:r>
            <a:r>
              <a:rPr lang="uk-UA" dirty="0"/>
              <a:t>баланс. Він включає ряд статей, найважливішими з яких є: торговельний баланс, </a:t>
            </a:r>
            <a:r>
              <a:rPr lang="uk-UA" dirty="0" err="1"/>
              <a:t>баланс</a:t>
            </a:r>
            <a:r>
              <a:rPr lang="uk-UA" dirty="0"/>
              <a:t> послуг, баланс некомерційних послуг, баланс руху капіталів і офіційні валютні резерви;</a:t>
            </a:r>
          </a:p>
          <a:p>
            <a:pPr lvl="0"/>
            <a:r>
              <a:rPr lang="uk-UA" dirty="0"/>
              <a:t>експорт на душу населення;</a:t>
            </a:r>
          </a:p>
          <a:p>
            <a:pPr lvl="0"/>
            <a:r>
              <a:rPr lang="uk-UA" dirty="0"/>
              <a:t>імпорт на душу населення;</a:t>
            </a:r>
          </a:p>
          <a:p>
            <a:pPr lvl="0"/>
            <a:r>
              <a:rPr lang="uk-UA" dirty="0"/>
              <a:t>зовнішньоторговельний обіг на душу населення;</a:t>
            </a:r>
          </a:p>
          <a:p>
            <a:pPr lvl="0"/>
            <a:r>
              <a:rPr lang="uk-UA" dirty="0"/>
              <a:t>іноземні інвестиції на душу населення;</a:t>
            </a:r>
          </a:p>
          <a:p>
            <a:pPr lvl="0"/>
            <a:r>
              <a:rPr lang="uk-UA" dirty="0"/>
              <a:t>зовнішній борг країни.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999962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ПЛАН</a:t>
            </a:r>
            <a:r>
              <a:rPr lang="uk-UA" b="1" dirty="0" smtClean="0"/>
              <a:t> </a:t>
            </a:r>
            <a:br>
              <a:rPr lang="uk-UA" b="1" dirty="0" smtClean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/>
          <a:lstStyle/>
          <a:p>
            <a:pPr lvl="0"/>
            <a:r>
              <a:rPr lang="uk-UA" sz="3200" dirty="0" smtClean="0"/>
              <a:t>1. </a:t>
            </a:r>
            <a:r>
              <a:rPr lang="uk-UA" sz="3200" dirty="0"/>
              <a:t>Економічна сутність ЗЕД країни та особливості. </a:t>
            </a:r>
          </a:p>
          <a:p>
            <a:pPr lvl="0"/>
            <a:r>
              <a:rPr lang="uk-UA" sz="3200" dirty="0" smtClean="0"/>
              <a:t>2. Поняття </a:t>
            </a:r>
            <a:r>
              <a:rPr lang="uk-UA" sz="3200" dirty="0"/>
              <a:t>зовнішньоекономічних зв’язків країн (ЗЕЗ).</a:t>
            </a:r>
          </a:p>
          <a:p>
            <a:pPr lvl="0"/>
            <a:r>
              <a:rPr lang="uk-UA" sz="3200" dirty="0"/>
              <a:t> </a:t>
            </a:r>
            <a:r>
              <a:rPr lang="uk-UA" sz="3200" dirty="0" smtClean="0"/>
              <a:t>3. Поняття </a:t>
            </a:r>
            <a:r>
              <a:rPr lang="uk-UA" sz="3200" dirty="0"/>
              <a:t>зовнішньоекономічної діяльності (ЗЕД) господарюючих суб’єктів.</a:t>
            </a:r>
          </a:p>
          <a:p>
            <a:r>
              <a:rPr lang="uk-UA" sz="3200" dirty="0"/>
              <a:t>4. Функції ЗЕД.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68764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ЗЕД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(1918-1987  р.) -  радянські роки, зокрема , післявоєнні й, особливо, останні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десятиліття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перебудови.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Зовнішньоекономічні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зв'язки  колишнього  Радянського  Союзу  в  цей  період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розвивалися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по-різному: в роки холодної війни менш інтенсивно, а після подолання - більш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Але в цілому обсяг зовнішньоторговельного обігу постійно збільшувався. Однак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середини  80-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років  темпи  росту  зовнішньоторговельного  обігу  Радянського  Союзу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почали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різко падати. </a:t>
            </a:r>
          </a:p>
        </p:txBody>
      </p:sp>
    </p:spTree>
    <p:extLst>
      <p:ext uri="{BB962C8B-B14F-4D97-AF65-F5344CB8AC3E}">
        <p14:creationId xmlns:p14="http://schemas.microsoft.com/office/powerpoint/2010/main" val="408414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467600" cy="585326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 етап (1987-1991 р.) - роки перебудови економіки. </a:t>
            </a:r>
            <a:endParaRPr lang="uk-UA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Цей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 характеризувався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ліквідацією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  монополії  на  зовнішню  торгівлю  й  зміною  принципів  організації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ЗЕД. У цей період вирішуються два основні завдання: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розширення  прав  міністерств  і  відомств,  об'єднань  і  підприємств  по  виходу  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ринок,  установленню  прямих  зв'язків,  розвитку  виробничої  й  науково-технічної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подальше вдосконалення державного регулювання ЗЕД.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 даному  етапі  був  прийнятий  ряд  важливих  урядових  постанов,  спрямованих  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  завдань.  Велика  увага  приділяється 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перебудові зовнішньоторговельного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апарата  на  рівні  підприємств,  регіонів  і  України  в  цілому.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  нова  система  державного  регулювання  ЗЕД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527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219256" cy="6120680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uk-UA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 етап (1991 р. і до теперішнього часу). Період реформування й розвитку ЗЕД і її </a:t>
            </a:r>
          </a:p>
          <a:p>
            <a:pPr marL="0" indent="0" algn="ctr">
              <a:buNone/>
            </a:pPr>
            <a:r>
              <a:rPr lang="uk-UA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 в Україні як суверенній державі.</a:t>
            </a:r>
            <a:r>
              <a:rPr lang="uk-UA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  країни  на  шлях  самостійного  розвитку  зажадало  вироблення  нової  концепції </a:t>
            </a:r>
          </a:p>
          <a:p>
            <a:pPr marL="0" indent="0" algn="just">
              <a:buNone/>
            </a:pP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ЗЕЗ із 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 проведення Україною самостійної зовнішньоекономічної політики. </a:t>
            </a:r>
          </a:p>
          <a:p>
            <a:pPr marL="0" indent="0" algn="just"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прийнятої концепції розвитку ЗЕД складалася: </a:t>
            </a:r>
          </a:p>
          <a:p>
            <a:pPr marL="0" indent="0" algn="just"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 розвитку активного співробітництва із країнами далекого зарубіжжя, входженні в </a:t>
            </a:r>
          </a:p>
          <a:p>
            <a:pPr marL="0" indent="0" algn="just"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світовий інтеграційний процес; </a:t>
            </a:r>
          </a:p>
          <a:p>
            <a:pPr marL="0" indent="0" algn="just"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в  удосконалення  й  подальшому  розвитку  економічних  </a:t>
            </a:r>
            <a:r>
              <a:rPr lang="uk-UA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із  країнами </a:t>
            </a:r>
          </a:p>
          <a:p>
            <a:pPr marL="0" indent="0" algn="just"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ближнього зарубіжжя, переході їх на ринкові відносини. </a:t>
            </a:r>
          </a:p>
          <a:p>
            <a:pPr marL="0" indent="0" algn="just"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даному етапі ЗЕД надається ще більше значення. Вона розглядається не тільки як </a:t>
            </a:r>
          </a:p>
          <a:p>
            <a:pPr marL="0" indent="0" algn="just"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  частина  господарської  діяльності  підприємства,  але  й  як  важливий  фактор </a:t>
            </a:r>
          </a:p>
          <a:p>
            <a:pPr marL="0" indent="0" algn="just"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  росту,  створення  передумов  більш  інтенсивного  розвитку </a:t>
            </a: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інтеграційних 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 на мікрорівні. За цей період значно збільшилося число суб'єктів, що здійснюють </a:t>
            </a:r>
            <a:r>
              <a:rPr lang="uk-U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ЗЕД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зріс  обсяг  зовнішньоторговельного  обігу,  розширилася  географія </a:t>
            </a:r>
          </a:p>
          <a:p>
            <a:pPr marL="0" indent="0" algn="just">
              <a:buNone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зовнішньоекономічних </a:t>
            </a:r>
            <a:r>
              <a:rPr lang="uk-UA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8846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2060575"/>
            <a:ext cx="8280400" cy="1800225"/>
          </a:xfrm>
        </p:spPr>
        <p:txBody>
          <a:bodyPr>
            <a:normAutofit fontScale="92500"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uk-UA" sz="8800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Дякую за увагу</a:t>
            </a:r>
            <a:endParaRPr lang="ru-RU" sz="8800" dirty="0" smtClean="0"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890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1 питання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 algn="ctr">
              <a:buNone/>
            </a:pPr>
            <a:r>
              <a:rPr lang="uk-UA" sz="3200" dirty="0"/>
              <a:t>Економічна сутність ЗЕД країни та особливості</a:t>
            </a:r>
            <a:r>
              <a:rPr lang="uk-UA" sz="3200" dirty="0" smtClean="0"/>
              <a:t>.</a:t>
            </a:r>
            <a:endParaRPr lang="uk-UA" sz="3200" b="1" dirty="0">
              <a:solidFill>
                <a:schemeClr val="tx1"/>
              </a:solidFill>
            </a:endParaRPr>
          </a:p>
          <a:p>
            <a:endParaRPr lang="uk-U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884387"/>
            <a:ext cx="3744416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9527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003232" cy="5853264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/>
              <a:t>Зовнішньоекономічна діяльність (ЗЕД)  кожної країни є важливою умовою її економічного зростання. </a:t>
            </a:r>
            <a:endParaRPr lang="uk-UA" b="1" dirty="0" smtClean="0"/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dirty="0" smtClean="0"/>
              <a:t>Особливо </a:t>
            </a:r>
            <a:r>
              <a:rPr lang="uk-UA" dirty="0"/>
              <a:t>це актуально в сучасних умовах, коли набувають інтенсивного розвитку </a:t>
            </a:r>
            <a:r>
              <a:rPr lang="uk-UA" dirty="0" smtClean="0"/>
              <a:t>процеси: </a:t>
            </a:r>
          </a:p>
          <a:p>
            <a:pPr marL="0" indent="0" algn="ctr">
              <a:buNone/>
            </a:pPr>
            <a:endParaRPr lang="uk-UA" dirty="0" smtClean="0"/>
          </a:p>
          <a:p>
            <a:pPr algn="ctr">
              <a:buFont typeface="Wingdings" pitchFamily="2" charset="2"/>
              <a:buChar char="v"/>
            </a:pPr>
            <a:r>
              <a:rPr lang="uk-UA" dirty="0" smtClean="0"/>
              <a:t>міжнародної  </a:t>
            </a:r>
            <a:r>
              <a:rPr lang="uk-UA" dirty="0"/>
              <a:t>економічної інтеграції, </a:t>
            </a:r>
            <a:endParaRPr lang="uk-UA" dirty="0" smtClean="0"/>
          </a:p>
          <a:p>
            <a:pPr algn="ctr">
              <a:buFont typeface="Wingdings" pitchFamily="2" charset="2"/>
              <a:buChar char="v"/>
            </a:pPr>
            <a:r>
              <a:rPr lang="uk-UA" dirty="0" smtClean="0"/>
              <a:t>транснаціоналізації</a:t>
            </a:r>
            <a:r>
              <a:rPr lang="uk-UA" dirty="0"/>
              <a:t>, </a:t>
            </a:r>
            <a:endParaRPr lang="uk-UA" dirty="0" smtClean="0"/>
          </a:p>
          <a:p>
            <a:pPr algn="ctr">
              <a:buFont typeface="Wingdings" pitchFamily="2" charset="2"/>
              <a:buChar char="v"/>
            </a:pPr>
            <a:r>
              <a:rPr lang="uk-UA" dirty="0" smtClean="0"/>
              <a:t>міжнародного </a:t>
            </a:r>
            <a:r>
              <a:rPr lang="uk-UA" dirty="0"/>
              <a:t>поділу праці, </a:t>
            </a:r>
            <a:endParaRPr lang="uk-UA" dirty="0" smtClean="0"/>
          </a:p>
          <a:p>
            <a:pPr algn="ctr">
              <a:buFont typeface="Wingdings" pitchFamily="2" charset="2"/>
              <a:buChar char="v"/>
            </a:pPr>
            <a:r>
              <a:rPr lang="uk-UA" dirty="0" smtClean="0"/>
              <a:t>глобалізації </a:t>
            </a:r>
            <a:r>
              <a:rPr lang="uk-UA" dirty="0"/>
              <a:t>світового господарства.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8898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858218"/>
          </a:xfrm>
        </p:spPr>
        <p:txBody>
          <a:bodyPr/>
          <a:lstStyle/>
          <a:p>
            <a:pPr algn="ctr"/>
            <a:r>
              <a:rPr lang="uk-UA" dirty="0">
                <a:ln>
                  <a:solidFill>
                    <a:schemeClr val="accent1">
                      <a:lumMod val="50000"/>
                    </a:schemeClr>
                  </a:solidFill>
                </a:ln>
                <a:ea typeface="Times New Roman"/>
                <a:cs typeface="Times New Roman"/>
              </a:rPr>
              <a:t>Предметом курсу </a:t>
            </a:r>
            <a:r>
              <a:rPr lang="uk-UA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ea typeface="Times New Roman"/>
                <a:cs typeface="Times New Roman"/>
              </a:rPr>
              <a:t/>
            </a:r>
            <a:br>
              <a:rPr lang="uk-UA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ea typeface="Times New Roman"/>
                <a:cs typeface="Times New Roman"/>
              </a:rPr>
            </a:br>
            <a:r>
              <a:rPr lang="uk-UA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ea typeface="Times New Roman"/>
                <a:cs typeface="Times New Roman"/>
              </a:rPr>
              <a:t>«</a:t>
            </a:r>
            <a:r>
              <a:rPr lang="uk-UA" dirty="0">
                <a:ln>
                  <a:solidFill>
                    <a:schemeClr val="accent1">
                      <a:lumMod val="50000"/>
                    </a:schemeClr>
                  </a:solidFill>
                </a:ln>
                <a:ea typeface="Times New Roman"/>
                <a:cs typeface="Times New Roman"/>
              </a:rPr>
              <a:t>ОЗЕД підприємства» </a:t>
            </a:r>
            <a:endParaRPr lang="uk-UA" dirty="0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780928"/>
            <a:ext cx="7467600" cy="1944216"/>
          </a:xfrm>
        </p:spPr>
        <p:txBody>
          <a:bodyPr>
            <a:normAutofit fontScale="85000" lnSpcReduction="10000"/>
          </a:bodyPr>
          <a:lstStyle/>
          <a:p>
            <a:pPr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uk-UA" sz="3800" dirty="0" smtClean="0">
                <a:latin typeface="Times New Roman"/>
                <a:ea typeface="Times New Roman"/>
                <a:cs typeface="Times New Roman"/>
              </a:rPr>
              <a:t>є </a:t>
            </a:r>
            <a:r>
              <a:rPr lang="uk-UA" sz="3800" dirty="0">
                <a:latin typeface="Times New Roman"/>
                <a:ea typeface="Times New Roman"/>
                <a:cs typeface="Times New Roman"/>
              </a:rPr>
              <a:t>вивчення законів, закономірностей, тенденцій та механізму реалізації ЗЕД конкретної країни.</a:t>
            </a:r>
            <a:endParaRPr lang="uk-UA" sz="3800" dirty="0">
              <a:latin typeface="Calibri"/>
              <a:ea typeface="Times New Roman"/>
              <a:cs typeface="Times New Roman"/>
            </a:endParaRPr>
          </a:p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037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ln>
                  <a:solidFill>
                    <a:schemeClr val="accent1">
                      <a:lumMod val="50000"/>
                    </a:schemeClr>
                  </a:solidFill>
                </a:ln>
                <a:latin typeface="Times New Roman"/>
                <a:ea typeface="Times New Roman"/>
                <a:cs typeface="Times New Roman"/>
              </a:rPr>
              <a:t>Економічна сутність ЗЕД проявляється в </a:t>
            </a:r>
            <a:r>
              <a:rPr lang="uk-UA" b="1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latin typeface="Times New Roman"/>
                <a:ea typeface="Times New Roman"/>
                <a:cs typeface="Times New Roman"/>
              </a:rPr>
              <a:t>таких </a:t>
            </a:r>
            <a:r>
              <a:rPr lang="uk-UA" b="1" dirty="0">
                <a:ln>
                  <a:solidFill>
                    <a:schemeClr val="accent1">
                      <a:lumMod val="50000"/>
                    </a:schemeClr>
                  </a:solidFill>
                </a:ln>
                <a:latin typeface="Times New Roman"/>
                <a:ea typeface="Times New Roman"/>
                <a:cs typeface="Times New Roman"/>
              </a:rPr>
              <a:t>аспектах</a:t>
            </a:r>
            <a:r>
              <a:rPr lang="uk-UA" b="1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latin typeface="Times New Roman"/>
                <a:ea typeface="Times New Roman"/>
                <a:cs typeface="Times New Roman"/>
              </a:rPr>
              <a:t>:</a:t>
            </a:r>
            <a:endParaRPr lang="uk-UA" b="1" dirty="0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996952"/>
            <a:ext cx="3394720" cy="3477000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228600" algn="l"/>
              </a:tabLst>
            </a:pPr>
            <a:r>
              <a:rPr lang="uk-UA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dirty="0">
                <a:latin typeface="Times New Roman"/>
                <a:ea typeface="Times New Roman"/>
                <a:cs typeface="Times New Roman"/>
              </a:rPr>
              <a:t>це важливий і потужний фактор економічного росту та розвитку кожної країни </a:t>
            </a:r>
            <a:endParaRPr lang="uk-UA" dirty="0">
              <a:latin typeface="Calibri"/>
              <a:ea typeface="Times New Roman"/>
              <a:cs typeface="Times New Roman"/>
            </a:endParaRPr>
          </a:p>
          <a:p>
            <a:endParaRPr lang="uk-UA" dirty="0"/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539552" y="1484784"/>
            <a:ext cx="3312368" cy="1584176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imes New Roman"/>
                <a:ea typeface="Times New Roman"/>
                <a:cs typeface="Times New Roman"/>
              </a:rPr>
              <a:t>національний аспект ЗЕД </a:t>
            </a:r>
            <a:endParaRPr lang="uk-UA" sz="2800" b="1" dirty="0"/>
          </a:p>
        </p:txBody>
      </p:sp>
      <p:sp>
        <p:nvSpPr>
          <p:cNvPr id="5" name="Выноска со стрелкой вниз 4"/>
          <p:cNvSpPr/>
          <p:nvPr/>
        </p:nvSpPr>
        <p:spPr>
          <a:xfrm>
            <a:off x="4355976" y="1340768"/>
            <a:ext cx="4233506" cy="1728192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imes New Roman"/>
                <a:ea typeface="Times New Roman"/>
                <a:cs typeface="Times New Roman"/>
              </a:rPr>
              <a:t>регіональний та глобальний аспект ЗЕД</a:t>
            </a:r>
            <a:endParaRPr lang="uk-UA" sz="2800" b="1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21563" y="3065185"/>
            <a:ext cx="4176464" cy="3477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5000"/>
              </a:lnSpc>
              <a:buNone/>
              <a:tabLst>
                <a:tab pos="228600" algn="l"/>
              </a:tabLst>
            </a:pPr>
            <a:r>
              <a:rPr lang="uk-UA" dirty="0" smtClean="0">
                <a:latin typeface="Times New Roman"/>
                <a:ea typeface="Times New Roman"/>
                <a:cs typeface="Times New Roman"/>
              </a:rPr>
              <a:t> це спосіб включення економіки кожної країни в систему світового господарства, а отже і в процеси міжнародного поділу праці та міжнародної кооперації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774610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/>
          </a:bodyPr>
          <a:lstStyle/>
          <a:p>
            <a:pPr lvl="0"/>
            <a:r>
              <a:rPr lang="uk-UA" b="1" i="1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</a:rPr>
              <a:t>1.Основні </a:t>
            </a:r>
            <a:r>
              <a:rPr lang="uk-UA" b="1" i="1" dirty="0">
                <a:ln>
                  <a:solidFill>
                    <a:schemeClr val="accent1">
                      <a:lumMod val="50000"/>
                    </a:schemeClr>
                  </a:solidFill>
                </a:ln>
              </a:rPr>
              <a:t>закони, які регулюють ЗЕД</a:t>
            </a:r>
            <a:r>
              <a:rPr lang="uk-UA" dirty="0"/>
              <a:t>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03232" cy="5421216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uk-UA" dirty="0" smtClean="0"/>
              <a:t>Закон </a:t>
            </a:r>
            <a:r>
              <a:rPr lang="uk-UA" dirty="0"/>
              <a:t>“Про ЗЕД“ (16 квітня 1991 р. № 959-ХІІ). До закону неодноразово вносилися зміни і доповнення; </a:t>
            </a:r>
          </a:p>
          <a:p>
            <a:pPr lvl="0"/>
            <a:r>
              <a:rPr lang="uk-UA" dirty="0"/>
              <a:t>Закон «Про підприємництво» (7 лютого 1991 р. № 698-ХІІ). До закону неодноразово вносилися зміни і доповнення;</a:t>
            </a:r>
          </a:p>
          <a:p>
            <a:pPr lvl="0"/>
            <a:r>
              <a:rPr lang="uk-UA" dirty="0"/>
              <a:t>Закон «Про підприємства» (27 березня 1991 р. № 888-ХІІ). До закону неодноразово вносилися зміни і доповнення;</a:t>
            </a:r>
          </a:p>
          <a:p>
            <a:pPr lvl="0"/>
            <a:r>
              <a:rPr lang="uk-UA" dirty="0"/>
              <a:t>Закон “Про режим іноземного інвестування“ (19 березня 1996 р. № 93/96-ВР). Закон змінювався та доповнювався; </a:t>
            </a:r>
          </a:p>
          <a:p>
            <a:pPr lvl="0"/>
            <a:r>
              <a:rPr lang="uk-UA" dirty="0"/>
              <a:t>Закон “Про систему оподаткування“ (1991 р.); </a:t>
            </a:r>
          </a:p>
          <a:p>
            <a:pPr lvl="0"/>
            <a:r>
              <a:rPr lang="uk-UA" dirty="0"/>
              <a:t>Закон “Про єдиний митний тариф“ (1993 р.); </a:t>
            </a:r>
          </a:p>
          <a:p>
            <a:pPr lvl="0"/>
            <a:r>
              <a:rPr lang="uk-UA" dirty="0"/>
              <a:t>Закон “Про порядок здійснення розрахунків в іноземній валюті“ (1994 р.); </a:t>
            </a:r>
          </a:p>
          <a:p>
            <a:pPr lvl="0"/>
            <a:r>
              <a:rPr lang="uk-UA" dirty="0"/>
              <a:t>Закон “Про інвестиційну діяльність“ (1991 р.); </a:t>
            </a:r>
          </a:p>
          <a:p>
            <a:pPr lvl="0"/>
            <a:r>
              <a:rPr lang="uk-UA" dirty="0"/>
              <a:t>Закон “Про загальні засади створення і функціонування ВЕЗ“ (1992 р.); </a:t>
            </a:r>
          </a:p>
          <a:p>
            <a:pPr lvl="0"/>
            <a:r>
              <a:rPr lang="uk-UA" dirty="0"/>
              <a:t>Закон «Про регулювання товарообмінних (бартерних) операцій в галузі ЗЕД“ (2000 р.); </a:t>
            </a:r>
          </a:p>
          <a:p>
            <a:pPr lvl="0"/>
            <a:r>
              <a:rPr lang="uk-UA" dirty="0"/>
              <a:t>Закон “Про інноваційну діяльність“ (2002 р.).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3263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152</TotalTime>
  <Words>1733</Words>
  <Application>Microsoft Office PowerPoint</Application>
  <PresentationFormat>Экран (4:3)</PresentationFormat>
  <Paragraphs>235</Paragraphs>
  <Slides>43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Эркер</vt:lpstr>
      <vt:lpstr>Економічна сутність  зовнішньоекономічної діяльності</vt:lpstr>
      <vt:lpstr>Презентация PowerPoint</vt:lpstr>
      <vt:lpstr>Мета вивчення теми:  </vt:lpstr>
      <vt:lpstr>ПЛАН  </vt:lpstr>
      <vt:lpstr>1 питання</vt:lpstr>
      <vt:lpstr>Презентация PowerPoint</vt:lpstr>
      <vt:lpstr>Предметом курсу  «ОЗЕД підприємства» </vt:lpstr>
      <vt:lpstr>Економічна сутність ЗЕД проявляється в таких аспектах:</vt:lpstr>
      <vt:lpstr>1.Основні закони, які регулюють ЗЕД: </vt:lpstr>
      <vt:lpstr>2. Укази Президента </vt:lpstr>
      <vt:lpstr>2 питання</vt:lpstr>
      <vt:lpstr>у зовнішньоекономічній сфері сформувалися такі поняття: </vt:lpstr>
      <vt:lpstr>Зовнішньоекономічні зв’язки (ЗЕЗ )</vt:lpstr>
      <vt:lpstr>Презентация PowerPoint</vt:lpstr>
      <vt:lpstr>Презентация PowerPoint</vt:lpstr>
      <vt:lpstr>Презентация PowerPoint</vt:lpstr>
      <vt:lpstr>3 питання</vt:lpstr>
      <vt:lpstr>Презентация PowerPoint</vt:lpstr>
      <vt:lpstr>види ЗЕД</vt:lpstr>
      <vt:lpstr>Зовнішньоекономічна діяльність підприємства (ЗЕДП) </vt:lpstr>
      <vt:lpstr>Основні мотиви розвитку ЗЕД: </vt:lpstr>
      <vt:lpstr>Презентация PowerPoint</vt:lpstr>
      <vt:lpstr>Презентация PowerPoint</vt:lpstr>
      <vt:lpstr>4 питання</vt:lpstr>
      <vt:lpstr>Презентация PowerPoint</vt:lpstr>
      <vt:lpstr>Функції ЗЕД  </vt:lpstr>
      <vt:lpstr>Показники, що характеризують функціонування ЗЕД країни й підприємства:</vt:lpstr>
      <vt:lpstr>Показники обсягу зовнішньоекономічних зв'язків (ЗЕЗ): </vt:lpstr>
      <vt:lpstr>Показники інтеграції країни (підприємства) в світову систему господарювання:</vt:lpstr>
      <vt:lpstr>Показники інтеграції країни (підприємства) в світову систему господарювання:</vt:lpstr>
      <vt:lpstr>Показники інтеграції країни (підприємства) в світову систему господарювання:</vt:lpstr>
      <vt:lpstr>Показники динаміки зовнішньоекономічних зв'язків</vt:lpstr>
      <vt:lpstr>Показники динаміки зовнішньоекономічних зв'язків</vt:lpstr>
      <vt:lpstr>Показники динаміки зовнішньоекономічних зв'язків</vt:lpstr>
      <vt:lpstr>Показники динаміки зовнішньоекономічних зв'язків</vt:lpstr>
      <vt:lpstr>Показники динаміки зовнішньоекономічних зв'язків</vt:lpstr>
      <vt:lpstr>Показники динаміки зовнішньоекономічних зв'язків</vt:lpstr>
      <vt:lpstr>Показники структури зовнішньоекономічних зв'язків: </vt:lpstr>
      <vt:lpstr>Показники результативності ЗЕД: </vt:lpstr>
      <vt:lpstr>Виділяють 3 етапи розвитку  ЗЕД в Україні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ЗАГАЛЬНА ХАРАКТЕРИСТИКА Й ОСНОВНІ  НАПРЯМКИ РОЗВИТКУ ЗЕД В УКРАЇНІ </dc:title>
  <dc:creator>user</dc:creator>
  <cp:lastModifiedBy>Наташа</cp:lastModifiedBy>
  <cp:revision>28</cp:revision>
  <dcterms:created xsi:type="dcterms:W3CDTF">2019-04-21T17:35:32Z</dcterms:created>
  <dcterms:modified xsi:type="dcterms:W3CDTF">2020-01-26T14:55:51Z</dcterms:modified>
</cp:coreProperties>
</file>