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1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38" y="-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4C84D-AD7C-4A6F-AB98-A62AF9E90C0C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3E52D-34A3-47E0-A1B9-9139CE13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3E52D-34A3-47E0-A1B9-9139CE1326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3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3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3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3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0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5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2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2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5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1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B82E-4CFB-4CF8-ACBC-F17BA2BE104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6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18047" y="0"/>
            <a:ext cx="2723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Лекція 1</a:t>
            </a:r>
            <a:endParaRPr lang="uk-UA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313" y="923330"/>
            <a:ext cx="12192000" cy="17543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067 612 94 20 066 364 42 86 </a:t>
            </a:r>
            <a:r>
              <a:rPr lang="en-US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thcokur2004@ukr.net</a:t>
            </a:r>
            <a:endParaRPr lang="uk-UA" sz="36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Концептуальні засади</a:t>
            </a:r>
          </a:p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порівняльного політичного та державного управляння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4560" y="2967335"/>
            <a:ext cx="11842922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Сутність політики та державного управління;</a:t>
            </a:r>
          </a:p>
          <a:p>
            <a:pPr marL="914400" indent="-914400">
              <a:buAutoNum type="arabicPeriod"/>
            </a:pP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Співвідношення політичної сфери </a:t>
            </a:r>
          </a:p>
          <a:p>
            <a:pPr algn="ctr"/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та державного управління;</a:t>
            </a:r>
          </a:p>
          <a:p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Порівняльна методика та її місце у практиці політичної </a:t>
            </a:r>
          </a:p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та </a:t>
            </a:r>
            <a:r>
              <a:rPr lang="uk-UA" sz="36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державноуправлінської</a:t>
            </a:r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діяльності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7862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40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цілому, порівняльно-історичний метод як певний самостійний спосіб наукового дослідження сформувався у ХІХ </a:t>
            </a:r>
            <a:r>
              <a:rPr lang="uk-UA" sz="4000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820854"/>
              </p:ext>
            </p:extLst>
          </p:nvPr>
        </p:nvGraphicFramePr>
        <p:xfrm>
          <a:off x="92075" y="92075"/>
          <a:ext cx="13970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Об’єкт оболонки Пакувальника" showAsIcon="1" r:id="rId3" imgW="1396440" imgH="501120" progId="Package">
                  <p:embed/>
                </p:oleObj>
              </mc:Choice>
              <mc:Fallback>
                <p:oleObj name="Об’єкт оболонки Пакувальника" showAsIcon="1" r:id="rId3" imgW="1396440" imgH="5011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1397000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362843"/>
              </p:ext>
            </p:extLst>
          </p:nvPr>
        </p:nvGraphicFramePr>
        <p:xfrm>
          <a:off x="92075" y="92075"/>
          <a:ext cx="13970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Об’єкт оболонки Пакувальника" showAsIcon="1" r:id="rId5" imgW="1396440" imgH="501120" progId="Package">
                  <p:embed/>
                </p:oleObj>
              </mc:Choice>
              <mc:Fallback>
                <p:oleObj name="Об’єкт оболонки Пакувальника" showAsIcon="1" r:id="rId5" imgW="1396440" imgH="5011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1397000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2900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94946"/>
              </p:ext>
            </p:extLst>
          </p:nvPr>
        </p:nvGraphicFramePr>
        <p:xfrm>
          <a:off x="0" y="481262"/>
          <a:ext cx="12192000" cy="14095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3384">
                  <a:extLst>
                    <a:ext uri="{9D8B030D-6E8A-4147-A177-3AD203B41FA5}">
                      <a16:colId xmlns:a16="http://schemas.microsoft.com/office/drawing/2014/main" val="211995844"/>
                    </a:ext>
                  </a:extLst>
                </a:gridCol>
                <a:gridCol w="8068616">
                  <a:extLst>
                    <a:ext uri="{9D8B030D-6E8A-4147-A177-3AD203B41FA5}">
                      <a16:colId xmlns:a16="http://schemas.microsoft.com/office/drawing/2014/main" val="24022652"/>
                    </a:ext>
                  </a:extLst>
                </a:gridCol>
              </a:tblGrid>
              <a:tr h="1299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Наукові галузі/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теорії та концепції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dirty="0">
                          <a:effectLst/>
                        </a:rPr>
                        <a:t>(у даній таблиці використані теорії та концепції для пояснення сфери публічних справ, подані </a:t>
                      </a:r>
                      <a:r>
                        <a:rPr lang="uk-UA" sz="1000" dirty="0" err="1">
                          <a:effectLst/>
                        </a:rPr>
                        <a:t>С.Томсоном</a:t>
                      </a:r>
                      <a:r>
                        <a:rPr lang="uk-UA" sz="1000" dirty="0">
                          <a:effectLst/>
                        </a:rPr>
                        <a:t> </a:t>
                      </a:r>
                      <a:r>
                        <a:rPr lang="uk-UA" sz="2000" dirty="0">
                          <a:effectLst/>
                        </a:rPr>
                        <a:t>і </a:t>
                      </a:r>
                      <a:r>
                        <a:rPr lang="uk-UA" sz="2000" dirty="0" err="1">
                          <a:effectLst/>
                        </a:rPr>
                        <a:t>С.Джоном</a:t>
                      </a:r>
                      <a:r>
                        <a:rPr lang="uk-UA" sz="2000" dirty="0">
                          <a:effectLst/>
                        </a:rPr>
                        <a:t> 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Застосування в публічній політиці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97711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Політична наука: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810145"/>
                  </a:ext>
                </a:extLst>
              </a:tr>
              <a:tr h="990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групової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державну політику як результат взаємодії груп інтересів, визначає плюралізм та корпоративізм як основні моделі вироблення та реалізації державної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179977954"/>
                  </a:ext>
                </a:extLst>
              </a:tr>
              <a:tr h="842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заінтересованих груп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мотиви залучення недержавних акторів до вироблення публічної політики, пояснює їх політичні стратегії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4412484"/>
                  </a:ext>
                </a:extLst>
              </a:tr>
              <a:tr h="676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політичного лобіювання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Концепція описує механізми впливу на прийняття політико-управлінських рішень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611755761"/>
                  </a:ext>
                </a:extLst>
              </a:tr>
              <a:tr h="794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політичних мереж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розкриває форми політичних мереж, формування спільного інтересу в секторальній політиці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14746584"/>
                  </a:ext>
                </a:extLst>
              </a:tr>
              <a:tr h="670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зв’язків з урядовими структурами (</a:t>
                      </a:r>
                      <a:r>
                        <a:rPr lang="en-US" sz="2000">
                          <a:effectLst/>
                        </a:rPr>
                        <a:t>GR</a:t>
                      </a:r>
                      <a:r>
                        <a:rPr lang="uk-UA" sz="2000">
                          <a:effectLst/>
                        </a:rPr>
                        <a:t>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розкриває механізм політичної комунікації держави, бізнесу та суспільства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4129138853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Соціологія: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889862"/>
                  </a:ext>
                </a:extLst>
              </a:tr>
              <a:tr h="747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ресурсної залежності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механізм зниження невизначеностей та збільшення ресурсів заінтересованих сторін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88924886"/>
                  </a:ext>
                </a:extLst>
              </a:tr>
              <a:tr h="651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Інституціональна теорія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поведінку, обрання стратегії заінтересованою стороною у залежності від інституціонального середовища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88580392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Менеджмент: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811702"/>
                  </a:ext>
                </a:extLst>
              </a:tr>
              <a:tr h="7518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Ресурсна теорія організації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практику формування стратегічних ресурсів і підвищення власної конкурентоздатності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91618834"/>
                  </a:ext>
                </a:extLst>
              </a:tr>
              <a:tr h="7011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Поведінкова теорія фірми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реакцію (активність, пасивність) фірми на оточуюче середовище (уряд)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063609705"/>
                  </a:ext>
                </a:extLst>
              </a:tr>
              <a:tr h="937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принципал-агентських відносин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пояснює політичну активність недержавних акторів, шляхом створення своїх агентів всередині державної служби і використання їх у задоволені власних потреб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3939385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Економічна наука: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163349"/>
                  </a:ext>
                </a:extLst>
              </a:tr>
              <a:tr h="1011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груп та колективної дії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дає визначення поняттю «інтерес», пояснює природу політичної активності індивідів, механізм створення та розподілу суспільних та колективних благ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54600143"/>
                  </a:ext>
                </a:extLst>
              </a:tr>
              <a:tr h="629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суспільного вибору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політичну активність недержавних акторів як купівлю бажаної публічної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334984092"/>
                  </a:ext>
                </a:extLst>
              </a:tr>
              <a:tr h="10175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en-US" sz="2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ігор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тактику поведінки недержавних акторів у взаємодії з державою з врахуванням поведінки інших як конкурентів у впливі на формування державної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377344214"/>
                  </a:ext>
                </a:extLst>
              </a:tr>
              <a:tr h="9597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трансакційних витрат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природу створення коаліцій і об’єднань спільних зусиль заради досягнення цілей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35677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243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524000" y="2266492"/>
            <a:ext cx="9144000" cy="2246769"/>
          </a:xfrm>
          <a:prstGeom prst="rect">
            <a:avLst/>
          </a:prstGeom>
          <a:noFill/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spcFirstLastPara="1" wrap="square" lIns="91440" tIns="45720" rIns="91440" bIns="45720" numCol="1">
            <a:prstTxWarp prst="textArchDown">
              <a:avLst/>
            </a:prstTxWarp>
            <a:spAutoFit/>
          </a:bodyPr>
          <a:lstStyle/>
          <a:p>
            <a:pPr algn="ctr"/>
            <a:r>
              <a:rPr lang="uk-UA" sz="1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суспільство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61463" y="-19178"/>
            <a:ext cx="417928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Політика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88996" y="2348880"/>
            <a:ext cx="2053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Влада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65348" y="0"/>
            <a:ext cx="35705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Державне </a:t>
            </a:r>
          </a:p>
          <a:p>
            <a:pPr algn="ctr"/>
            <a:r>
              <a:rPr lang="uk-UA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управління</a:t>
            </a:r>
          </a:p>
        </p:txBody>
      </p:sp>
      <p:sp>
        <p:nvSpPr>
          <p:cNvPr id="5" name="Стрелка вниз 4"/>
          <p:cNvSpPr/>
          <p:nvPr/>
        </p:nvSpPr>
        <p:spPr>
          <a:xfrm rot="19806730">
            <a:off x="3285134" y="1054472"/>
            <a:ext cx="531944" cy="1399709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елка вниз 5"/>
          <p:cNvSpPr/>
          <p:nvPr/>
        </p:nvSpPr>
        <p:spPr>
          <a:xfrm rot="19806730">
            <a:off x="4846835" y="3474400"/>
            <a:ext cx="531944" cy="185698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1524000" y="5445224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96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РЕСУРСИ</a:t>
            </a:r>
          </a:p>
        </p:txBody>
      </p:sp>
      <p:sp>
        <p:nvSpPr>
          <p:cNvPr id="8" name="Стрелка вниз 7"/>
          <p:cNvSpPr/>
          <p:nvPr/>
        </p:nvSpPr>
        <p:spPr>
          <a:xfrm rot="1870819">
            <a:off x="7651669" y="1486941"/>
            <a:ext cx="633105" cy="4333247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адміністрування</a:t>
            </a:r>
          </a:p>
        </p:txBody>
      </p:sp>
      <p:sp>
        <p:nvSpPr>
          <p:cNvPr id="10" name="Стрелка вниз 9"/>
          <p:cNvSpPr/>
          <p:nvPr/>
        </p:nvSpPr>
        <p:spPr>
          <a:xfrm rot="3484308">
            <a:off x="5793739" y="1205339"/>
            <a:ext cx="406282" cy="2287087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 вниз 10"/>
          <p:cNvSpPr/>
          <p:nvPr/>
        </p:nvSpPr>
        <p:spPr>
          <a:xfrm rot="14330766">
            <a:off x="5457215" y="632353"/>
            <a:ext cx="406282" cy="2287087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128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№1 </a:t>
            </a:r>
          </a:p>
          <a:p>
            <a:pPr marL="742950" indent="-742950" algn="just">
              <a:buAutoNum type="arabicPeriod"/>
            </a:pPr>
            <a:endParaRPr lang="uk-UA" sz="4000" dirty="0">
              <a:solidFill>
                <a:srgbClr val="231F2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buAutoNum type="arabicPeriod"/>
            </a:pPr>
            <a:r>
              <a:rPr lang="uk-UA" sz="40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Зазначте функції та повноваження є визначальними у сфері політичного врядування;</a:t>
            </a:r>
          </a:p>
          <a:p>
            <a:pPr marL="742950" indent="-742950" algn="just">
              <a:buAutoNum type="arabicPeriod"/>
            </a:pP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Вкажіть завдання та </a:t>
            </a:r>
            <a:r>
              <a:rPr lang="uk-UA" sz="40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можливості 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державного управління</a:t>
            </a:r>
          </a:p>
          <a:p>
            <a:pPr marL="742950" indent="-742950" algn="just">
              <a:buAutoNum type="arabicPeriod"/>
            </a:pP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 елементи пов'язують між собою </a:t>
            </a:r>
            <a:r>
              <a:rPr lang="uk-UA" sz="40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політичне та державне управління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13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549" y="260503"/>
            <a:ext cx="12133451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marL="914400" indent="-914400" algn="ctr">
              <a:buAutoNum type="arabicPeriod"/>
            </a:pPr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Сутність політики та державного управління;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107" y="1390891"/>
            <a:ext cx="6558819" cy="491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94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576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1670"/>
              </a:lnSpc>
              <a:spcAft>
                <a:spcPts val="0"/>
              </a:spcAft>
            </a:pP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Американські вчені й до сьогодні дискутують стосовно того, яке основне питання дослідження повинно вирішувати державне управління, для того, щоб воно претендувало на статус науки. Тому якого-небудь усталеного визначення науки «державне управління» не існує. Проте ніхто не заперечує існування практики державного управління, свідченням чого є безліч університетських програм, спрямованих на підготовку магістра державного управління (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master of public administration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МРА). Відмінною ознакою сьогодення є тенденція до впровадження комплексних програм.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Вчені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часто цитують </a:t>
            </a:r>
            <a:r>
              <a:rPr lang="uk-U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Вудро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Вільсона, який сказав, що державне управління є найпізнішим плодом політичної науки.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31" y="1877427"/>
            <a:ext cx="2826169" cy="351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170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6733"/>
            <a:ext cx="12192000" cy="316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1670"/>
              </a:lnSpc>
              <a:spcAft>
                <a:spcPts val="0"/>
              </a:spcAft>
            </a:pP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Так, на сьогодні у Гарвардській школі Кеннеді два роки магістерської програми з публічної політики (</a:t>
            </a:r>
            <a:r>
              <a:rPr lang="en-US" sz="2400" dirty="0" smtClean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master of public policy</a:t>
            </a: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MPP) передбачають підготовку слухачів на основі формування концептуальних основ і практичних навичок, необхідних для досягнення успіху в системі публічного управління. Вимоги MPP побудовані на фундаменті із трьох методологічних основ: аналіз, управління і керівництво, при цьому базові дисципліни тією чи іншою мірою пов’язані з політичним аналізом. Спеціалісти, які пройшли MPP-програму, володіють навиками у сфері аналізу політики та програм і забезпечують спеціалістам з MPA (адміністрування) реалізацію державних програм. У цілому програма MPP акцентує увагу на систематичному аналізі питань, пов'язаних з публічною політикою та пов’язаними з ними процесами прийняття рішень, у той час як в програмах МРА приділяють більше уваги реалізації державної політики. При цьому деякі університети почали пропонувати комбінований ступінь МППА – «магістр публічної політики та управління». Національний центр статистики освіти (NCES) Сполучених Штатів Америки визначає управління публічною політикою як напрям магістерських програм з вивчення державного управління.</a:t>
            </a:r>
            <a:endParaRPr lang="en-US" sz="2400" dirty="0" smtClean="0">
              <a:effectLst/>
              <a:latin typeface="Agency FB" panose="020B05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7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555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3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Співвідношення </a:t>
            </a:r>
            <a:r>
              <a:rPr lang="uk-UA" sz="3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політичної </a:t>
            </a:r>
            <a:r>
              <a:rPr lang="uk-UA" sz="3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сфери та </a:t>
            </a:r>
            <a:r>
              <a:rPr lang="uk-UA" sz="3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державного управління;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179" y="952438"/>
            <a:ext cx="7652084" cy="573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45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92563"/>
            <a:ext cx="9577137" cy="3103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1670"/>
              </a:lnSpc>
              <a:spcAft>
                <a:spcPts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 є спільного та відмінного між поняттями </a:t>
            </a:r>
            <a:r>
              <a:rPr lang="uk-UA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«державна політика» та «публічна політика»?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ts val="1670"/>
              </a:lnSpc>
              <a:spcAft>
                <a:spcPts val="0"/>
              </a:spcAf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По-перше, механізм формування – у публічній політиці – це завжди механізми, які забезпечують можливості представлення та узгодження позицій заінтересованих сторін у прийнятті політичного, політико-управлінського рішення. Наприклад, для американців державна політика («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 policy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») є «публічною», так як ці механізми вже закладені у так званій плюралістичній моделі формування державної політики. </a:t>
            </a:r>
            <a:r>
              <a:rPr lang="uk-UA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 є «державна політика» та «публічна політика» одним і тим самим поняттям?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Відповідь на це запитання дає аналіз самого механізму прийняття рішень та програм (вироблення політики), зокрема таких параметрів як: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450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3818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Порівняльна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методика та її місце у практиці політичної 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та </a:t>
            </a:r>
            <a:r>
              <a:rPr lang="uk-UA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державноуправлінської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діяльності.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251215"/>
            <a:ext cx="12192000" cy="5593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uk-UA" sz="28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Компаративний (порівняльно-історичний) аналіз використовують для порівняння політичних режимів Англії та Франції. У ХV ст. його застосував англієць </a:t>
            </a:r>
            <a:r>
              <a:rPr lang="uk-UA" sz="2800" dirty="0" err="1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</a:t>
            </a:r>
            <a:r>
              <a:rPr lang="uk-UA" sz="28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Фортеск’ю, а в ХVІІ — француз Ш.-Л. Монтеск’є. Блискуче поєднав традиційне моралізаторство та філософську дедукцію при побудові моделі держави, складеної на основі спостережень та історико-порівняльного аналізу матеріалів з політичного розвитку Італії, Франції, Персії, Туреччини, античного світу Н. Макіавеллі Особливу популярність методологія порівняльної політики отримала в США. Основним методом академічної політичної науки, що виникла в США у другій половині ХІХ ст., стає порівняльно-історичний та правовий аналіз політичних інститутів (Г. Адамс, Д. </a:t>
            </a:r>
            <a:r>
              <a:rPr lang="uk-UA" sz="2800" dirty="0" err="1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Берджес</a:t>
            </a:r>
            <a:r>
              <a:rPr lang="uk-UA" sz="28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У Європі вищезазначений аналіз втілювали О. Гірке і М. Ковалевський.</a:t>
            </a:r>
            <a:endParaRPr lang="uk-UA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109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7920"/>
            <a:ext cx="12192000" cy="638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uk-UA" sz="32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Якісний порівняльний аналіз виходить на перший план в ХІХ ст., коли з’являються роботи А. де </a:t>
            </a:r>
            <a:r>
              <a:rPr lang="uk-UA" sz="3200" dirty="0" err="1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Токвіля</a:t>
            </a:r>
            <a:r>
              <a:rPr lang="uk-UA" sz="32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dirty="0" err="1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</a:t>
            </a:r>
            <a:r>
              <a:rPr lang="uk-UA" sz="32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Мілля, К. Маркса і Ф. Енгельса, в яких проводяться паралелі і порівняння між основними європейськими державами, а також формами правління в Європі та Америці. Окремі елементи компаративного методу були притаманні історичній школі права </a:t>
            </a:r>
            <a:r>
              <a:rPr lang="uk-UA" sz="3200" dirty="0" err="1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Савіньї</a:t>
            </a:r>
            <a:r>
              <a:rPr lang="uk-UA" sz="32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також тевтонській школі в історіографії. Під впливом останньої наприкінці ХІХ ст. сформувалася методологія порівняльної політики. Її засновник Е. </a:t>
            </a:r>
            <a:r>
              <a:rPr lang="uk-UA" sz="3200" dirty="0" err="1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Фрімен</a:t>
            </a:r>
            <a:r>
              <a:rPr lang="uk-UA" sz="32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своїй книзі «Порівняльна політика», використовуючи методи порівняльної філософії та політики для вивчення історії конституційних установ, намагався виявити та пояснити подібні риси різних народів і держав їх походженням із спільних коренів.</a:t>
            </a:r>
            <a:endParaRPr lang="uk-UA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971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677</Words>
  <Application>Microsoft Office PowerPoint</Application>
  <PresentationFormat>Широкоэкранный</PresentationFormat>
  <Paragraphs>84</Paragraphs>
  <Slides>13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Agency FB</vt:lpstr>
      <vt:lpstr>Arial</vt:lpstr>
      <vt:lpstr>Calibri</vt:lpstr>
      <vt:lpstr>Calibri Light</vt:lpstr>
      <vt:lpstr>Times New Roman</vt:lpstr>
      <vt:lpstr>Тема Office</vt:lpstr>
      <vt:lpstr>Пакет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Owner</dc:creator>
  <cp:lastModifiedBy>Owner</cp:lastModifiedBy>
  <cp:revision>18</cp:revision>
  <dcterms:created xsi:type="dcterms:W3CDTF">2023-09-05T05:25:19Z</dcterms:created>
  <dcterms:modified xsi:type="dcterms:W3CDTF">2023-09-12T08:15:57Z</dcterms:modified>
</cp:coreProperties>
</file>