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6" r:id="rId4"/>
    <p:sldId id="277" r:id="rId5"/>
    <p:sldId id="288" r:id="rId6"/>
    <p:sldId id="284" r:id="rId7"/>
    <p:sldId id="286" r:id="rId8"/>
    <p:sldId id="287" r:id="rId9"/>
    <p:sldId id="285" r:id="rId10"/>
    <p:sldId id="278" r:id="rId11"/>
    <p:sldId id="257" r:id="rId12"/>
    <p:sldId id="258" r:id="rId13"/>
    <p:sldId id="262" r:id="rId14"/>
    <p:sldId id="281" r:id="rId15"/>
    <p:sldId id="280" r:id="rId16"/>
    <p:sldId id="279" r:id="rId17"/>
    <p:sldId id="282" r:id="rId18"/>
    <p:sldId id="283" r:id="rId19"/>
    <p:sldId id="274" r:id="rId20"/>
    <p:sldId id="275" r:id="rId21"/>
    <p:sldId id="269" r:id="rId22"/>
    <p:sldId id="263" r:id="rId23"/>
    <p:sldId id="264" r:id="rId24"/>
    <p:sldId id="270" r:id="rId25"/>
    <p:sldId id="273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782F8CD-A128-4D95-B504-C1D591C51E5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817DB1E-E5DB-4A65-B3BE-955AC0811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4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8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64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35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8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80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817DB1E-E5DB-4A65-B3BE-955AC0811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782F8CD-A128-4D95-B504-C1D591C51E5D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817DB1E-E5DB-4A65-B3BE-955AC0811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5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7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F8CD-A128-4D95-B504-C1D591C51E5D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/>
              <a:t>12/7/2023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1E-E5DB-4A65-B3BE-955AC0811A12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5782F8CD-A128-4D95-B504-C1D591C51E5D}" type="datetimeFigureOut">
              <a:rPr lang="en-US" smtClean="0">
                <a:solidFill>
                  <a:prstClr val="black">
                    <a:alpha val="80000"/>
                  </a:prstClr>
                </a:solidFill>
              </a:rPr>
              <a:pPr defTabSz="457200"/>
              <a:t>12/7/2023</a:t>
            </a:fld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13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B817DB1E-E5DB-4A65-B3BE-955AC0811A12}" type="slidenum">
              <a:rPr lang="en-US" smtClean="0">
                <a:solidFill>
                  <a:srgbClr val="50B4C8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50B4C8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36912"/>
            <a:ext cx="7488831" cy="2785378"/>
          </a:xfrm>
          <a:prstGeom prst="rect">
            <a:avLst/>
          </a:prstGeom>
          <a:solidFill>
            <a:srgbClr val="ABDBFB"/>
          </a:solidFill>
        </p:spPr>
        <p:txBody>
          <a:bodyPr wrap="square">
            <a:spAutoFit/>
          </a:bodyPr>
          <a:lstStyle/>
          <a:p>
            <a:pPr marL="270510" algn="ctr">
              <a:spcBef>
                <a:spcPts val="860"/>
              </a:spcBef>
              <a:tabLst>
                <a:tab pos="387985" algn="l"/>
              </a:tabLst>
            </a:pPr>
            <a:r>
              <a:rPr lang="uk-UA" sz="2400" b="1" kern="0" dirty="0">
                <a:latin typeface="Times New Roman"/>
                <a:ea typeface="Times New Roman"/>
              </a:rPr>
              <a:t>Толерантність</a:t>
            </a:r>
            <a:r>
              <a:rPr lang="uk-UA" sz="2400" b="1" kern="0" spc="-40" dirty="0">
                <a:latin typeface="Times New Roman"/>
                <a:ea typeface="Times New Roman"/>
              </a:rPr>
              <a:t> </a:t>
            </a:r>
            <a:r>
              <a:rPr lang="uk-UA" sz="2400" b="1" kern="0" dirty="0">
                <a:latin typeface="Times New Roman"/>
                <a:ea typeface="Times New Roman"/>
              </a:rPr>
              <a:t>в</a:t>
            </a:r>
            <a:r>
              <a:rPr lang="uk-UA" sz="2400" b="1" kern="0" spc="-25" dirty="0">
                <a:latin typeface="Times New Roman"/>
                <a:ea typeface="Times New Roman"/>
              </a:rPr>
              <a:t> </a:t>
            </a:r>
            <a:r>
              <a:rPr lang="uk-UA" sz="2400" b="1" kern="0" dirty="0">
                <a:latin typeface="Times New Roman"/>
                <a:ea typeface="Times New Roman"/>
              </a:rPr>
              <a:t>етнонаціональній</a:t>
            </a:r>
            <a:r>
              <a:rPr lang="uk-UA" sz="2400" b="1" kern="0" spc="-15" dirty="0">
                <a:latin typeface="Times New Roman"/>
                <a:ea typeface="Times New Roman"/>
              </a:rPr>
              <a:t> </a:t>
            </a:r>
            <a:r>
              <a:rPr lang="uk-UA" sz="2400" b="1" kern="0" dirty="0" smtClean="0">
                <a:latin typeface="Times New Roman"/>
                <a:ea typeface="Times New Roman"/>
              </a:rPr>
              <a:t>сфері</a:t>
            </a:r>
          </a:p>
          <a:p>
            <a:pPr marL="613410" indent="-342900">
              <a:spcBef>
                <a:spcPts val="860"/>
              </a:spcBef>
              <a:buAutoNum type="arabicPeriod"/>
              <a:tabLst>
                <a:tab pos="387985" algn="l"/>
              </a:tabLst>
            </a:pPr>
            <a:r>
              <a:rPr lang="uk-UA" kern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Поняття «толерантність». </a:t>
            </a:r>
            <a:r>
              <a:rPr lang="uk-UA" kern="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Інтолерантність</a:t>
            </a:r>
            <a:r>
              <a:rPr lang="uk-UA" kern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613410" indent="-342900">
              <a:spcBef>
                <a:spcPts val="860"/>
              </a:spcBef>
              <a:buAutoNum type="arabicPeriod"/>
              <a:tabLst>
                <a:tab pos="387985" algn="l"/>
              </a:tabLst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толерантності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ЮНЕСКО</a:t>
            </a:r>
          </a:p>
          <a:p>
            <a:pPr marL="613410" indent="-342900">
              <a:spcBef>
                <a:spcPts val="860"/>
              </a:spcBef>
              <a:buAutoNum type="arabicPeriod"/>
              <a:tabLst>
                <a:tab pos="387985" algn="l"/>
              </a:tabLst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толерантності.</a:t>
            </a:r>
          </a:p>
          <a:p>
            <a:pPr marL="613410" indent="-342900">
              <a:spcBef>
                <a:spcPts val="860"/>
              </a:spcBef>
              <a:buAutoNum type="arabicPeriod"/>
              <a:tabLst>
                <a:tab pos="387985" algn="l"/>
              </a:tabLst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толерантності. Міжетнічна толерантність.</a:t>
            </a:r>
          </a:p>
          <a:p>
            <a:pPr marL="613410" indent="-342900">
              <a:spcBef>
                <a:spcPts val="860"/>
              </a:spcBef>
              <a:buAutoNum type="arabicPeriod"/>
              <a:tabLst>
                <a:tab pos="387985" algn="l"/>
              </a:tabLst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</a:t>
            </a:r>
            <a:r>
              <a:rPr lang="uk-UA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поліетнічних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регіонів.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3410" indent="-342900">
              <a:spcBef>
                <a:spcPts val="860"/>
              </a:spcBef>
              <a:buAutoNum type="arabicPeriod"/>
              <a:tabLst>
                <a:tab pos="387985" algn="l"/>
              </a:tabLst>
            </a:pPr>
            <a:endParaRPr lang="ru-RU" sz="1600" b="1" kern="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97" y="116632"/>
            <a:ext cx="3429479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47387"/>
            <a:ext cx="7992888" cy="5647700"/>
          </a:xfrm>
          <a:prstGeom prst="rect">
            <a:avLst/>
          </a:prstGeom>
          <a:solidFill>
            <a:srgbClr val="ABDBFB"/>
          </a:solidFill>
        </p:spPr>
        <p:txBody>
          <a:bodyPr wrap="square">
            <a:spAutoFit/>
          </a:bodyPr>
          <a:lstStyle/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spc="5" dirty="0" smtClean="0">
                <a:latin typeface="Times New Roman"/>
                <a:ea typeface="Times New Roman"/>
              </a:rPr>
              <a:t>У </a:t>
            </a:r>
            <a:r>
              <a:rPr lang="uk-UA" dirty="0">
                <a:latin typeface="Times New Roman"/>
                <a:ea typeface="Times New Roman"/>
              </a:rPr>
              <a:t>«Декларації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принципів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толерантності»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вказані</a:t>
            </a:r>
            <a:r>
              <a:rPr lang="uk-UA" spc="5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й</a:t>
            </a:r>
            <a:r>
              <a:rPr lang="uk-UA" spc="5" dirty="0" smtClean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основні</a:t>
            </a:r>
            <a:r>
              <a:rPr lang="uk-UA" i="1" spc="5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прояви</a:t>
            </a:r>
            <a:r>
              <a:rPr lang="uk-UA" i="1" spc="5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нетолерантності</a:t>
            </a:r>
            <a:r>
              <a:rPr lang="uk-UA" i="1" spc="5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в</a:t>
            </a:r>
            <a:r>
              <a:rPr lang="uk-UA" i="1" spc="5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етнонаціональній</a:t>
            </a:r>
            <a:r>
              <a:rPr lang="uk-UA" i="1" spc="-50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сфері</a:t>
            </a:r>
            <a:r>
              <a:rPr lang="uk-UA" dirty="0">
                <a:latin typeface="Times New Roman"/>
                <a:ea typeface="Times New Roman"/>
              </a:rPr>
              <a:t>.</a:t>
            </a:r>
            <a:r>
              <a:rPr lang="uk-UA" spc="-35" dirty="0">
                <a:latin typeface="Times New Roman"/>
                <a:ea typeface="Times New Roman"/>
              </a:rPr>
              <a:t> </a:t>
            </a:r>
            <a:endParaRPr lang="en-US" spc="-35" dirty="0" smtClean="0">
              <a:latin typeface="Times New Roman"/>
              <a:ea typeface="Times New Roman"/>
            </a:endParaRPr>
          </a:p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Серед</a:t>
            </a:r>
            <a:r>
              <a:rPr lang="uk-UA" spc="-35" dirty="0" smtClean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них</a:t>
            </a:r>
            <a:r>
              <a:rPr lang="uk-UA" spc="-65" dirty="0" smtClean="0">
                <a:latin typeface="Times New Roman"/>
                <a:ea typeface="Times New Roman"/>
              </a:rPr>
              <a:t>:</a:t>
            </a:r>
          </a:p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акти</a:t>
            </a:r>
            <a:r>
              <a:rPr lang="uk-UA" spc="-40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нетерпимості,</a:t>
            </a:r>
            <a:r>
              <a:rPr lang="uk-UA" spc="-35" dirty="0">
                <a:latin typeface="Times New Roman"/>
                <a:ea typeface="Times New Roman"/>
              </a:rPr>
              <a:t> </a:t>
            </a:r>
            <a:endParaRPr lang="uk-UA" spc="-35" dirty="0" smtClean="0">
              <a:latin typeface="Times New Roman"/>
              <a:ea typeface="Times New Roman"/>
            </a:endParaRPr>
          </a:p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насильства</a:t>
            </a:r>
            <a:r>
              <a:rPr lang="uk-UA" spc="-340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до</a:t>
            </a:r>
            <a:r>
              <a:rPr lang="uk-UA" spc="5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національних</a:t>
            </a:r>
            <a:r>
              <a:rPr lang="uk-UA" spc="2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меншин;</a:t>
            </a:r>
            <a:r>
              <a:rPr lang="uk-UA" spc="45" dirty="0">
                <a:latin typeface="Times New Roman"/>
                <a:ea typeface="Times New Roman"/>
              </a:rPr>
              <a:t> </a:t>
            </a:r>
            <a:endParaRPr lang="uk-UA" spc="45" dirty="0" smtClean="0">
              <a:latin typeface="Times New Roman"/>
              <a:ea typeface="Times New Roman"/>
            </a:endParaRPr>
          </a:p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тероризм</a:t>
            </a:r>
            <a:r>
              <a:rPr lang="uk-UA" dirty="0">
                <a:latin typeface="Times New Roman"/>
                <a:ea typeface="Times New Roman"/>
              </a:rPr>
              <a:t>,</a:t>
            </a:r>
            <a:r>
              <a:rPr lang="uk-UA" spc="60" dirty="0">
                <a:latin typeface="Times New Roman"/>
                <a:ea typeface="Times New Roman"/>
              </a:rPr>
              <a:t> </a:t>
            </a:r>
            <a:endParaRPr lang="uk-UA" spc="60" dirty="0" smtClean="0">
              <a:latin typeface="Times New Roman"/>
              <a:ea typeface="Times New Roman"/>
            </a:endParaRPr>
          </a:p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ксенофобію</a:t>
            </a:r>
            <a:r>
              <a:rPr lang="uk-UA" spc="35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й</a:t>
            </a:r>
            <a:r>
              <a:rPr lang="uk-UA" spc="4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агресивний</a:t>
            </a:r>
            <a:r>
              <a:rPr lang="uk-UA" spc="45" dirty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націоналізм;</a:t>
            </a:r>
            <a:endParaRPr lang="ru-RU" dirty="0" smtClean="0">
              <a:latin typeface="Times New Roman"/>
              <a:ea typeface="Times New Roman"/>
            </a:endParaRPr>
          </a:p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расизм,</a:t>
            </a:r>
          </a:p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антисемітизм</a:t>
            </a:r>
            <a:r>
              <a:rPr lang="uk-UA" dirty="0">
                <a:latin typeface="Times New Roman"/>
                <a:ea typeface="Times New Roman"/>
              </a:rPr>
              <a:t>;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endParaRPr lang="uk-UA" spc="5" dirty="0" smtClean="0">
              <a:latin typeface="Times New Roman"/>
              <a:ea typeface="Times New Roman"/>
            </a:endParaRPr>
          </a:p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відчуження</a:t>
            </a:r>
            <a:r>
              <a:rPr lang="uk-UA" dirty="0">
                <a:latin typeface="Times New Roman"/>
                <a:ea typeface="Times New Roman"/>
              </a:rPr>
              <a:t>,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endParaRPr lang="uk-UA" spc="5" dirty="0" smtClean="0">
              <a:latin typeface="Times New Roman"/>
              <a:ea typeface="Times New Roman"/>
            </a:endParaRPr>
          </a:p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маргіналізацію</a:t>
            </a:r>
            <a:r>
              <a:rPr lang="uk-UA" spc="5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та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дискримінацію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щодо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національних, етнічних, </a:t>
            </a:r>
            <a:r>
              <a:rPr lang="uk-UA" dirty="0" err="1">
                <a:latin typeface="Times New Roman"/>
                <a:ea typeface="Times New Roman"/>
              </a:rPr>
              <a:t>мовних</a:t>
            </a:r>
            <a:r>
              <a:rPr lang="uk-UA" dirty="0">
                <a:latin typeface="Times New Roman"/>
                <a:ea typeface="Times New Roman"/>
              </a:rPr>
              <a:t> та релігійних меншин, біженців, </a:t>
            </a:r>
            <a:r>
              <a:rPr lang="uk-UA" dirty="0" smtClean="0">
                <a:latin typeface="Times New Roman"/>
                <a:ea typeface="Times New Roman"/>
              </a:rPr>
              <a:t>іммігрантів </a:t>
            </a:r>
            <a:r>
              <a:rPr lang="uk-UA" dirty="0">
                <a:latin typeface="Times New Roman"/>
                <a:ea typeface="Times New Roman"/>
              </a:rPr>
              <a:t>та соціально менш захищених груп у суспільстві; </a:t>
            </a:r>
            <a:endParaRPr lang="uk-UA" dirty="0" smtClean="0">
              <a:latin typeface="Times New Roman"/>
              <a:ea typeface="Times New Roman"/>
            </a:endParaRPr>
          </a:p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акти</a:t>
            </a:r>
            <a:r>
              <a:rPr lang="uk-UA" spc="5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насильства та залякування щодо окремих осіб, які реалізують своє право на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свободу думки і висловлювання переконань. </a:t>
            </a:r>
          </a:p>
          <a:p>
            <a:pPr marL="73660" marR="78105" indent="215900" algn="just">
              <a:spcBef>
                <a:spcPts val="550"/>
              </a:spcBef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Вище названі </a:t>
            </a:r>
            <a:r>
              <a:rPr lang="uk-UA" dirty="0">
                <a:latin typeface="Times New Roman"/>
                <a:ea typeface="Times New Roman"/>
              </a:rPr>
              <a:t>та інші нетолерантні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стосунки</a:t>
            </a:r>
            <a:r>
              <a:rPr lang="uk-UA" spc="-50" dirty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становлять</a:t>
            </a:r>
            <a:r>
              <a:rPr lang="uk-UA" spc="-335" dirty="0" smtClean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загрозу зміцненню миру та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демократії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на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 err="1">
                <a:latin typeface="Times New Roman"/>
                <a:ea typeface="Times New Roman"/>
              </a:rPr>
              <a:t>етпополітичному</a:t>
            </a:r>
            <a:r>
              <a:rPr lang="uk-UA" dirty="0">
                <a:latin typeface="Times New Roman"/>
                <a:ea typeface="Times New Roman"/>
              </a:rPr>
              <a:t> й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міжнародному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рівнях</a:t>
            </a:r>
            <a:r>
              <a:rPr lang="uk-UA" spc="-20" dirty="0">
                <a:latin typeface="Times New Roman"/>
                <a:ea typeface="Times New Roman"/>
              </a:rPr>
              <a:t>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07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176" y="1052736"/>
            <a:ext cx="4572000" cy="2862322"/>
          </a:xfrm>
          <a:prstGeom prst="rect">
            <a:avLst/>
          </a:prstGeom>
          <a:solidFill>
            <a:srgbClr val="ABDBFB"/>
          </a:solidFill>
        </p:spPr>
        <p:txBody>
          <a:bodyPr>
            <a:spAutoFit/>
          </a:bodyPr>
          <a:lstStyle/>
          <a:p>
            <a:pPr algn="just"/>
            <a:r>
              <a:rPr lang="uk-UA" sz="2000" dirty="0">
                <a:latin typeface="Times New Roman"/>
                <a:ea typeface="Times New Roman"/>
              </a:rPr>
              <a:t>Виникнення </a:t>
            </a:r>
            <a:r>
              <a:rPr lang="uk-UA" sz="2000" dirty="0" err="1" smtClean="0">
                <a:latin typeface="Times New Roman"/>
                <a:ea typeface="Times New Roman"/>
              </a:rPr>
              <a:t>інтолерантності</a:t>
            </a:r>
            <a:r>
              <a:rPr lang="uk-UA" sz="2000" dirty="0" smtClean="0">
                <a:latin typeface="Times New Roman"/>
                <a:ea typeface="Times New Roman"/>
              </a:rPr>
              <a:t> </a:t>
            </a:r>
            <a:r>
              <a:rPr lang="uk-UA" sz="2000" dirty="0" err="1" smtClean="0">
                <a:latin typeface="Times New Roman"/>
                <a:ea typeface="Times New Roman"/>
              </a:rPr>
              <a:t>пояснють</a:t>
            </a:r>
            <a:r>
              <a:rPr lang="uk-UA" sz="2000" dirty="0" smtClean="0">
                <a:latin typeface="Times New Roman"/>
                <a:ea typeface="Times New Roman"/>
              </a:rPr>
              <a:t> </a:t>
            </a:r>
            <a:r>
              <a:rPr lang="uk-UA" sz="2000" dirty="0">
                <a:latin typeface="Times New Roman"/>
                <a:ea typeface="Times New Roman"/>
              </a:rPr>
              <a:t>тим, що психіка людини містить інстинкт самозбереження, збереження свого потомства, а звідси поділ на „своїх” і „чужих”. В силу інстинктів людина лояльна до своїх і ставиться з підозрою до чужих. Це природно і необхідно для виживання людини в навколишньому світі.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220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919" y="1484784"/>
            <a:ext cx="8496944" cy="38010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3660" marR="81915" indent="215900" algn="just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Соціологів</a:t>
            </a:r>
            <a:r>
              <a:rPr lang="uk-UA" spc="-60" dirty="0" smtClean="0">
                <a:latin typeface="Times New Roman"/>
                <a:ea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</a:rPr>
              <a:t>США виділяють</a:t>
            </a:r>
            <a:r>
              <a:rPr lang="uk-UA" spc="-40" dirty="0" smtClean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три</a:t>
            </a:r>
            <a:r>
              <a:rPr lang="uk-UA" i="1" spc="-335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можливі</a:t>
            </a:r>
            <a:r>
              <a:rPr lang="uk-UA" i="1" spc="-10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варіанти поведінки </a:t>
            </a:r>
            <a:r>
              <a:rPr lang="uk-UA" i="1" dirty="0" err="1">
                <a:latin typeface="Times New Roman"/>
                <a:ea typeface="Times New Roman"/>
              </a:rPr>
              <a:t>етногруп</a:t>
            </a:r>
            <a:r>
              <a:rPr lang="uk-UA" i="1" spc="3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чи особистісних</a:t>
            </a:r>
            <a:r>
              <a:rPr lang="uk-UA" spc="-2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стратегій</a:t>
            </a:r>
            <a:r>
              <a:rPr lang="uk-UA" dirty="0" smtClean="0">
                <a:latin typeface="Times New Roman"/>
                <a:ea typeface="Times New Roman"/>
              </a:rPr>
              <a:t>:</a:t>
            </a:r>
          </a:p>
          <a:p>
            <a:pPr marL="73660" marR="81915" indent="215900" algn="just"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marL="342900" marR="87630" lvl="0" indent="-342900" algn="just">
              <a:lnSpc>
                <a:spcPct val="100000"/>
              </a:lnSpc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254000" algn="l"/>
              </a:tabLst>
            </a:pPr>
            <a:r>
              <a:rPr lang="uk-UA" dirty="0">
                <a:latin typeface="Times New Roman"/>
                <a:ea typeface="Times New Roman"/>
              </a:rPr>
              <a:t>Стратегія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ізоляції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–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настанова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на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національну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замкнутість,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створення</a:t>
            </a:r>
            <a:r>
              <a:rPr lang="uk-UA" spc="-33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мононаціонального середовища</a:t>
            </a:r>
            <a:r>
              <a:rPr lang="uk-UA" dirty="0" smtClean="0">
                <a:latin typeface="Times New Roman"/>
                <a:ea typeface="Times New Roman"/>
              </a:rPr>
              <a:t>;</a:t>
            </a:r>
          </a:p>
          <a:p>
            <a:pPr marL="342900" marR="87630" lvl="0" indent="-342900" algn="just">
              <a:lnSpc>
                <a:spcPct val="100000"/>
              </a:lnSpc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254000" algn="l"/>
              </a:tabLst>
            </a:pPr>
            <a:endParaRPr lang="ru-RU" sz="1400" dirty="0">
              <a:latin typeface="Times New Roman"/>
              <a:ea typeface="Times New Roman"/>
            </a:endParaRPr>
          </a:p>
          <a:p>
            <a:pPr marL="342900" marR="78740" lvl="0" indent="-342900" algn="just">
              <a:spcBef>
                <a:spcPts val="320"/>
              </a:spcBef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254000" algn="l"/>
              </a:tabLst>
            </a:pPr>
            <a:r>
              <a:rPr lang="uk-UA" dirty="0" smtClean="0">
                <a:latin typeface="Times New Roman"/>
                <a:ea typeface="Times New Roman"/>
              </a:rPr>
              <a:t>Стратегія </a:t>
            </a:r>
            <a:r>
              <a:rPr lang="uk-UA" dirty="0">
                <a:latin typeface="Times New Roman"/>
                <a:ea typeface="Times New Roman"/>
              </a:rPr>
              <a:t>дискримінації – настанова на забезпечення домінуючої ролі своєї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етнічної</a:t>
            </a:r>
            <a:r>
              <a:rPr lang="uk-UA" spc="-2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групи в основних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сферах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життєдіяльності</a:t>
            </a:r>
            <a:r>
              <a:rPr lang="uk-UA" spc="-2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суспільства</a:t>
            </a:r>
            <a:r>
              <a:rPr lang="uk-UA" dirty="0" smtClean="0">
                <a:latin typeface="Times New Roman"/>
                <a:ea typeface="Times New Roman"/>
              </a:rPr>
              <a:t>;</a:t>
            </a:r>
          </a:p>
          <a:p>
            <a:pPr marL="342900" marR="78740" lvl="0" indent="-342900" algn="just">
              <a:spcBef>
                <a:spcPts val="320"/>
              </a:spcBef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254000" algn="l"/>
              </a:tabLst>
            </a:pPr>
            <a:endParaRPr lang="ru-RU" sz="1400" dirty="0">
              <a:latin typeface="Times New Roman"/>
              <a:ea typeface="Times New Roman"/>
            </a:endParaRPr>
          </a:p>
          <a:p>
            <a:pPr marL="342900" marR="83820" lvl="0" indent="-342900" algn="just"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254000" algn="l"/>
              </a:tabLst>
            </a:pPr>
            <a:r>
              <a:rPr lang="uk-UA" dirty="0">
                <a:latin typeface="Times New Roman"/>
                <a:ea typeface="Times New Roman"/>
              </a:rPr>
              <a:t>Стратегія інтеграції – готовність до встановлення ефективної </a:t>
            </a:r>
            <a:r>
              <a:rPr lang="uk-UA" dirty="0" err="1">
                <a:latin typeface="Times New Roman"/>
                <a:ea typeface="Times New Roman"/>
              </a:rPr>
              <a:t>рівностатусної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взаємодії</a:t>
            </a:r>
            <a:r>
              <a:rPr lang="uk-UA" spc="-30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людей</a:t>
            </a:r>
            <a:r>
              <a:rPr lang="uk-UA" spc="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різних</a:t>
            </a:r>
            <a:r>
              <a:rPr lang="uk-UA" spc="-15" dirty="0">
                <a:latin typeface="Times New Roman"/>
                <a:ea typeface="Times New Roman"/>
              </a:rPr>
              <a:t> </a:t>
            </a:r>
            <a:r>
              <a:rPr lang="uk-UA" dirty="0">
                <a:latin typeface="Times New Roman"/>
                <a:ea typeface="Times New Roman"/>
              </a:rPr>
              <a:t>національностей</a:t>
            </a:r>
            <a:r>
              <a:rPr lang="uk-UA" dirty="0" smtClean="0">
                <a:latin typeface="Times New Roman"/>
                <a:ea typeface="Times New Roman"/>
              </a:rPr>
              <a:t>.</a:t>
            </a:r>
          </a:p>
          <a:p>
            <a:pPr marL="342900" marR="83820" lvl="0" indent="-342900" algn="just">
              <a:spcAft>
                <a:spcPts val="0"/>
              </a:spcAft>
              <a:buSzPts val="1400"/>
              <a:buFont typeface="Times New Roman"/>
              <a:buAutoNum type="arabicPeriod"/>
              <a:tabLst>
                <a:tab pos="254000" algn="l"/>
              </a:tabLst>
            </a:pPr>
            <a:endParaRPr lang="ru-RU" sz="1400" dirty="0">
              <a:latin typeface="Times New Roman"/>
              <a:ea typeface="Times New Roman"/>
            </a:endParaRPr>
          </a:p>
          <a:p>
            <a:pPr marL="73660" marR="80645" indent="215900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Саме третій варіант відповідає вищеназваним </a:t>
            </a:r>
            <a:r>
              <a:rPr lang="uk-UA" dirty="0" smtClean="0">
                <a:latin typeface="Times New Roman"/>
                <a:ea typeface="Times New Roman"/>
              </a:rPr>
              <a:t>принципам толерантності</a:t>
            </a: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«Декларації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принципів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толерантності</a:t>
            </a: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r>
              <a:rPr lang="uk-UA" spc="5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251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789" y="5486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 smtClean="0"/>
              <a:t>Під</a:t>
            </a:r>
            <a:r>
              <a:rPr lang="ru-RU" b="1" i="1" dirty="0" smtClean="0"/>
              <a:t> </a:t>
            </a:r>
            <a:r>
              <a:rPr lang="ru-RU" b="1" i="1" dirty="0" err="1"/>
              <a:t>міжетнічною</a:t>
            </a:r>
            <a:r>
              <a:rPr lang="ru-RU" b="1" i="1" dirty="0"/>
              <a:t> </a:t>
            </a:r>
            <a:r>
              <a:rPr lang="ru-RU" b="1" i="1" dirty="0" err="1"/>
              <a:t>толерантністю</a:t>
            </a:r>
            <a:r>
              <a:rPr lang="ru-RU" b="1" i="1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комплекс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i="1" dirty="0" err="1"/>
              <a:t>терпимість</a:t>
            </a:r>
            <a:r>
              <a:rPr lang="ru-RU" i="1" dirty="0"/>
              <a:t>, </a:t>
            </a:r>
            <a:r>
              <a:rPr lang="ru-RU" i="1" dirty="0" err="1"/>
              <a:t>повагу</a:t>
            </a:r>
            <a:r>
              <a:rPr lang="ru-RU" i="1" dirty="0"/>
              <a:t> і </a:t>
            </a:r>
            <a:r>
              <a:rPr lang="ru-RU" i="1" dirty="0" err="1"/>
              <a:t>доброзичливе</a:t>
            </a:r>
            <a:r>
              <a:rPr lang="ru-RU" i="1" dirty="0"/>
              <a:t> </a:t>
            </a:r>
            <a:r>
              <a:rPr lang="ru-RU" i="1" dirty="0" err="1"/>
              <a:t>ставлення</a:t>
            </a:r>
            <a:r>
              <a:rPr lang="ru-RU" i="1" dirty="0"/>
              <a:t> до </a:t>
            </a:r>
            <a:r>
              <a:rPr lang="ru-RU" i="1" dirty="0" err="1"/>
              <a:t>представників</a:t>
            </a:r>
            <a:r>
              <a:rPr lang="ru-RU" i="1" dirty="0"/>
              <a:t> </a:t>
            </a:r>
            <a:r>
              <a:rPr lang="ru-RU" i="1" dirty="0" err="1"/>
              <a:t>інших</a:t>
            </a:r>
            <a:r>
              <a:rPr lang="ru-RU" i="1" dirty="0"/>
              <a:t> </a:t>
            </a:r>
            <a:r>
              <a:rPr lang="ru-RU" i="1" dirty="0" err="1"/>
              <a:t>етнокультурних</a:t>
            </a:r>
            <a:r>
              <a:rPr lang="ru-RU" i="1" dirty="0"/>
              <a:t> </a:t>
            </a:r>
            <a:r>
              <a:rPr lang="ru-RU" i="1" dirty="0" err="1"/>
              <a:t>спільнот</a:t>
            </a:r>
            <a:r>
              <a:rPr lang="ru-RU" i="1" dirty="0"/>
              <a:t> і </a:t>
            </a:r>
            <a:r>
              <a:rPr lang="ru-RU" i="1" dirty="0" err="1"/>
              <a:t>феноменів</a:t>
            </a:r>
            <a:r>
              <a:rPr lang="ru-RU" i="1" dirty="0"/>
              <a:t> </a:t>
            </a:r>
            <a:r>
              <a:rPr lang="ru-RU" i="1" dirty="0" err="1"/>
              <a:t>інших</a:t>
            </a:r>
            <a:r>
              <a:rPr lang="ru-RU" i="1" dirty="0"/>
              <a:t> культур. </a:t>
            </a:r>
            <a:endParaRPr lang="ru-RU" i="1" dirty="0" smtClean="0"/>
          </a:p>
          <a:p>
            <a:pPr algn="just"/>
            <a:endParaRPr lang="ru-RU" i="1" dirty="0"/>
          </a:p>
          <a:p>
            <a:pPr algn="just"/>
            <a:r>
              <a:rPr lang="ru-RU" i="1" dirty="0" smtClean="0"/>
              <a:t>Даний </a:t>
            </a:r>
            <a:r>
              <a:rPr lang="ru-RU" i="1" dirty="0"/>
              <a:t>комплекс </a:t>
            </a:r>
            <a:r>
              <a:rPr lang="ru-RU" i="1" dirty="0" err="1"/>
              <a:t>виражається</a:t>
            </a:r>
            <a:r>
              <a:rPr lang="ru-RU" i="1" dirty="0"/>
              <a:t> в </a:t>
            </a:r>
            <a:r>
              <a:rPr lang="ru-RU" i="1" dirty="0" err="1"/>
              <a:t>розумінні</a:t>
            </a:r>
            <a:r>
              <a:rPr lang="ru-RU" i="1" dirty="0"/>
              <a:t> </a:t>
            </a:r>
            <a:r>
              <a:rPr lang="ru-RU" i="1" dirty="0" err="1"/>
              <a:t>значущості</a:t>
            </a:r>
            <a:r>
              <a:rPr lang="ru-RU" i="1" dirty="0"/>
              <a:t> культурного «</a:t>
            </a:r>
            <a:r>
              <a:rPr lang="ru-RU" i="1" dirty="0" err="1"/>
              <a:t>іншого</a:t>
            </a:r>
            <a:r>
              <a:rPr lang="ru-RU" i="1" dirty="0"/>
              <a:t>», </a:t>
            </a:r>
            <a:r>
              <a:rPr lang="ru-RU" i="1" dirty="0" err="1"/>
              <a:t>сприйнятті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як </a:t>
            </a:r>
            <a:r>
              <a:rPr lang="ru-RU" i="1" dirty="0" err="1"/>
              <a:t>рівноправного</a:t>
            </a:r>
            <a:r>
              <a:rPr lang="ru-RU" i="1" dirty="0"/>
              <a:t> </a:t>
            </a:r>
            <a:r>
              <a:rPr lang="ru-RU" i="1" dirty="0" err="1"/>
              <a:t>суб’єкта</a:t>
            </a:r>
            <a:r>
              <a:rPr lang="ru-RU" i="1" dirty="0"/>
              <a:t> </a:t>
            </a:r>
            <a:r>
              <a:rPr lang="ru-RU" i="1" dirty="0" err="1"/>
              <a:t>взаємодії</a:t>
            </a:r>
            <a:r>
              <a:rPr lang="ru-RU" i="1" dirty="0"/>
              <a:t>, у </a:t>
            </a:r>
            <a:r>
              <a:rPr lang="ru-RU" i="1" dirty="0" err="1"/>
              <a:t>визнанні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права на </a:t>
            </a:r>
            <a:r>
              <a:rPr lang="ru-RU" i="1" dirty="0" err="1"/>
              <a:t>несхожість</a:t>
            </a:r>
            <a:r>
              <a:rPr lang="ru-RU" i="1" dirty="0"/>
              <a:t> і </a:t>
            </a:r>
            <a:r>
              <a:rPr lang="ru-RU" i="1" dirty="0" err="1"/>
              <a:t>своєрідність</a:t>
            </a:r>
            <a:r>
              <a:rPr lang="ru-RU" dirty="0"/>
              <a:t>.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5695921" cy="356468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7048" y="71992"/>
            <a:ext cx="576064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4.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3277058" cy="35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9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181" y="332656"/>
            <a:ext cx="792088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Міжнаціональна</a:t>
            </a:r>
            <a:r>
              <a:rPr lang="ru-RU" b="1" dirty="0" smtClean="0"/>
              <a:t> </a:t>
            </a:r>
            <a:r>
              <a:rPr lang="ru-RU" b="1" dirty="0" err="1"/>
              <a:t>толерантність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терпиме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, </a:t>
            </a:r>
            <a:r>
              <a:rPr lang="ru-RU" dirty="0" err="1"/>
              <a:t>здатність</a:t>
            </a:r>
            <a:r>
              <a:rPr lang="ru-RU" dirty="0"/>
              <a:t> не </a:t>
            </a:r>
            <a:r>
              <a:rPr lang="ru-RU" dirty="0" err="1"/>
              <a:t>переносити</a:t>
            </a:r>
            <a:r>
              <a:rPr lang="ru-RU" dirty="0"/>
              <a:t> </a:t>
            </a:r>
            <a:r>
              <a:rPr lang="ru-RU" dirty="0" err="1"/>
              <a:t>недоліки</a:t>
            </a:r>
            <a:r>
              <a:rPr lang="ru-RU" dirty="0"/>
              <a:t> і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національності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людей, </a:t>
            </a:r>
            <a:r>
              <a:rPr lang="ru-RU" dirty="0" err="1"/>
              <a:t>ставитися</a:t>
            </a:r>
            <a:r>
              <a:rPr lang="ru-RU" dirty="0"/>
              <a:t> до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 </a:t>
            </a:r>
            <a:r>
              <a:rPr lang="ru-RU" dirty="0" err="1"/>
              <a:t>позиції</a:t>
            </a:r>
            <a:r>
              <a:rPr lang="ru-RU" dirty="0"/>
              <a:t> «</a:t>
            </a:r>
            <a:r>
              <a:rPr lang="ru-RU" dirty="0" err="1"/>
              <a:t>презумпції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 smtClean="0"/>
              <a:t>невинності</a:t>
            </a:r>
            <a:r>
              <a:rPr lang="ru-RU" dirty="0" smtClean="0"/>
              <a:t>».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err="1" smtClean="0"/>
              <a:t>Расова</a:t>
            </a:r>
            <a:r>
              <a:rPr lang="ru-RU" b="1" dirty="0" smtClean="0"/>
              <a:t>, </a:t>
            </a:r>
            <a:r>
              <a:rPr lang="ru-RU" b="1" dirty="0" err="1" smtClean="0"/>
              <a:t>етнічна</a:t>
            </a:r>
            <a:r>
              <a:rPr lang="ru-RU" b="1" dirty="0" smtClean="0"/>
              <a:t> </a:t>
            </a:r>
            <a:r>
              <a:rPr lang="ru-RU" dirty="0" err="1"/>
              <a:t>толерантність</a:t>
            </a:r>
            <a:r>
              <a:rPr lang="ru-RU" dirty="0"/>
              <a:t> —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упереджень</a:t>
            </a:r>
            <a:r>
              <a:rPr lang="ru-RU" dirty="0"/>
              <a:t> до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раси</a:t>
            </a:r>
            <a:r>
              <a:rPr lang="ru-RU" dirty="0"/>
              <a:t>, </a:t>
            </a:r>
            <a:r>
              <a:rPr lang="ru-RU" dirty="0" err="1"/>
              <a:t>етносу</a:t>
            </a:r>
            <a:r>
              <a:rPr lang="ru-RU" dirty="0"/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068960"/>
            <a:ext cx="864096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b="1" dirty="0"/>
              <a:t>«</a:t>
            </a:r>
            <a:r>
              <a:rPr lang="ru-RU" b="1" dirty="0" err="1"/>
              <a:t>міжкультурна</a:t>
            </a:r>
            <a:r>
              <a:rPr lang="ru-RU" b="1" dirty="0"/>
              <a:t> </a:t>
            </a:r>
            <a:r>
              <a:rPr lang="ru-RU" b="1" dirty="0" err="1"/>
              <a:t>толерантність</a:t>
            </a:r>
            <a:r>
              <a:rPr lang="ru-RU" b="1" dirty="0"/>
              <a:t>» </a:t>
            </a:r>
            <a:r>
              <a:rPr lang="ru-RU" dirty="0"/>
              <a:t>часто </a:t>
            </a:r>
            <a:r>
              <a:rPr lang="ru-RU" dirty="0" err="1"/>
              <a:t>вживається</a:t>
            </a:r>
            <a:r>
              <a:rPr lang="ru-RU" dirty="0"/>
              <a:t> у </a:t>
            </a:r>
            <a:r>
              <a:rPr lang="ru-RU" dirty="0" err="1"/>
              <a:t>науковій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b="1" i="1" dirty="0"/>
              <a:t>як </a:t>
            </a:r>
            <a:r>
              <a:rPr lang="ru-RU" b="1" i="1" dirty="0" err="1"/>
              <a:t>синонім</a:t>
            </a:r>
            <a:r>
              <a:rPr lang="ru-RU" b="1" i="1" dirty="0"/>
              <a:t> до таких </a:t>
            </a:r>
            <a:r>
              <a:rPr lang="ru-RU" b="1" i="1" dirty="0" err="1"/>
              <a:t>термінів</a:t>
            </a:r>
            <a:r>
              <a:rPr lang="ru-RU" b="1" i="1" dirty="0"/>
              <a:t>, як «</a:t>
            </a:r>
            <a:r>
              <a:rPr lang="ru-RU" b="1" i="1" dirty="0" err="1"/>
              <a:t>міжетнічна</a:t>
            </a:r>
            <a:r>
              <a:rPr lang="ru-RU" b="1" i="1" dirty="0"/>
              <a:t> </a:t>
            </a:r>
            <a:r>
              <a:rPr lang="ru-RU" b="1" i="1" dirty="0" err="1" smtClean="0"/>
              <a:t>толерантність</a:t>
            </a:r>
            <a:r>
              <a:rPr lang="ru-RU" b="1" i="1" dirty="0"/>
              <a:t>», «</a:t>
            </a:r>
            <a:r>
              <a:rPr lang="ru-RU" b="1" i="1" dirty="0" err="1"/>
              <a:t>етнокультурна</a:t>
            </a:r>
            <a:r>
              <a:rPr lang="ru-RU" b="1" i="1" dirty="0"/>
              <a:t> </a:t>
            </a:r>
            <a:r>
              <a:rPr lang="ru-RU" b="1" i="1" dirty="0" err="1"/>
              <a:t>толерантність</a:t>
            </a:r>
            <a:r>
              <a:rPr lang="ru-RU" b="1" i="1" dirty="0"/>
              <a:t>», «</a:t>
            </a:r>
            <a:r>
              <a:rPr lang="ru-RU" b="1" i="1" dirty="0" err="1"/>
              <a:t>соціокультурна</a:t>
            </a:r>
            <a:r>
              <a:rPr lang="ru-RU" b="1" i="1" dirty="0"/>
              <a:t> </a:t>
            </a:r>
            <a:r>
              <a:rPr lang="ru-RU" b="1" i="1" dirty="0" err="1"/>
              <a:t>толерантність</a:t>
            </a:r>
            <a:r>
              <a:rPr lang="ru-RU" b="1" i="1" dirty="0"/>
              <a:t>», «</a:t>
            </a:r>
            <a:r>
              <a:rPr lang="ru-RU" b="1" i="1" dirty="0" err="1"/>
              <a:t>міжнаціональна</a:t>
            </a:r>
            <a:r>
              <a:rPr lang="ru-RU" b="1" i="1" dirty="0"/>
              <a:t> </a:t>
            </a:r>
            <a:r>
              <a:rPr lang="ru-RU" b="1" i="1" dirty="0" err="1"/>
              <a:t>толерантність</a:t>
            </a:r>
            <a:r>
              <a:rPr lang="ru-RU" b="1" i="1" dirty="0"/>
              <a:t>» </a:t>
            </a:r>
            <a:r>
              <a:rPr lang="ru-RU" dirty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25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935" y="756166"/>
            <a:ext cx="8352928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Т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олерантність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миротворчу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співіснування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лояльно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основою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прошарку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прошарку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феліцитологічну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Овал 2"/>
          <p:cNvSpPr/>
          <p:nvPr/>
        </p:nvSpPr>
        <p:spPr>
          <a:xfrm>
            <a:off x="408935" y="116632"/>
            <a:ext cx="457200" cy="432048"/>
          </a:xfrm>
          <a:prstGeom prst="ellipse">
            <a:avLst/>
          </a:prstGeom>
          <a:solidFill>
            <a:srgbClr val="ABD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92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014"/>
            <a:ext cx="8568952" cy="64633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Анкета </a:t>
            </a:r>
            <a:r>
              <a:rPr lang="ru-RU" dirty="0"/>
              <a:t>«</a:t>
            </a:r>
            <a:r>
              <a:rPr lang="ru-RU" dirty="0" err="1"/>
              <a:t>Міжетнічні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 smtClean="0"/>
              <a:t>» : 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маєте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достатні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про </a:t>
            </a:r>
            <a:r>
              <a:rPr lang="ru-RU" dirty="0" err="1"/>
              <a:t>традиції</a:t>
            </a:r>
            <a:r>
              <a:rPr lang="ru-RU" dirty="0"/>
              <a:t>, культуру, </a:t>
            </a:r>
            <a:r>
              <a:rPr lang="ru-RU" dirty="0" err="1"/>
              <a:t>виховний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проживають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? Так; </a:t>
            </a:r>
            <a:r>
              <a:rPr lang="ru-RU" dirty="0" err="1"/>
              <a:t>Ні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знайомі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з </a:t>
            </a:r>
            <a:r>
              <a:rPr lang="ru-RU" dirty="0" err="1"/>
              <a:t>національним</a:t>
            </a:r>
            <a:r>
              <a:rPr lang="ru-RU" dirty="0"/>
              <a:t> складом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культурнтими</a:t>
            </a:r>
            <a:r>
              <a:rPr lang="ru-RU" dirty="0"/>
              <a:t> і </a:t>
            </a:r>
            <a:r>
              <a:rPr lang="ru-RU" dirty="0" err="1"/>
              <a:t>релігійними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? Так. </a:t>
            </a:r>
            <a:r>
              <a:rPr lang="ru-RU" dirty="0" err="1"/>
              <a:t>Ні</a:t>
            </a:r>
            <a:r>
              <a:rPr lang="ru-RU" dirty="0"/>
              <a:t>. </a:t>
            </a:r>
            <a:r>
              <a:rPr lang="ru-RU" dirty="0" err="1" smtClean="0"/>
              <a:t>Частково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однаково</a:t>
            </a:r>
            <a:r>
              <a:rPr lang="ru-RU" dirty="0"/>
              <a:t> Ви </a:t>
            </a:r>
            <a:r>
              <a:rPr lang="ru-RU" dirty="0" err="1"/>
              <a:t>ставитеся</a:t>
            </a:r>
            <a:r>
              <a:rPr lang="ru-RU" dirty="0"/>
              <a:t> до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національностей</a:t>
            </a:r>
            <a:r>
              <a:rPr lang="ru-RU" dirty="0"/>
              <a:t>? Так. </a:t>
            </a:r>
            <a:r>
              <a:rPr lang="ru-RU" dirty="0" err="1"/>
              <a:t>Ні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«</a:t>
            </a:r>
            <a:r>
              <a:rPr lang="ru-RU" dirty="0" err="1"/>
              <a:t>ні</a:t>
            </a:r>
            <a:r>
              <a:rPr lang="ru-RU" dirty="0"/>
              <a:t>» </a:t>
            </a:r>
            <a:r>
              <a:rPr lang="ru-RU" dirty="0" err="1"/>
              <a:t>вкажіть</a:t>
            </a:r>
            <a:r>
              <a:rPr lang="ru-RU" dirty="0"/>
              <a:t>, будь ласка, до людей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національностей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ставитеся</a:t>
            </a:r>
            <a:r>
              <a:rPr lang="ru-RU" dirty="0"/>
              <a:t> з </a:t>
            </a:r>
            <a:r>
              <a:rPr lang="ru-RU" dirty="0" err="1"/>
              <a:t>упередженням</a:t>
            </a:r>
            <a:r>
              <a:rPr lang="ru-RU" dirty="0"/>
              <a:t>? ………………………………...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ставитеся</a:t>
            </a:r>
            <a:r>
              <a:rPr lang="ru-RU" dirty="0"/>
              <a:t> до </a:t>
            </a:r>
            <a:r>
              <a:rPr lang="ru-RU" dirty="0" err="1"/>
              <a:t>переселенців</a:t>
            </a:r>
            <a:r>
              <a:rPr lang="ru-RU" dirty="0"/>
              <a:t> з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? А)Негативно. Вони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винні</a:t>
            </a:r>
            <a:r>
              <a:rPr lang="ru-RU" dirty="0"/>
              <a:t> в </a:t>
            </a:r>
            <a:r>
              <a:rPr lang="ru-RU" dirty="0" err="1"/>
              <a:t>ситуації</a:t>
            </a:r>
            <a:r>
              <a:rPr lang="ru-RU" dirty="0"/>
              <a:t>. Б)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допомагати</a:t>
            </a:r>
            <a:r>
              <a:rPr lang="ru-RU" dirty="0"/>
              <a:t>. В) Не знаю.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відомо</a:t>
            </a:r>
            <a:r>
              <a:rPr lang="ru-RU" dirty="0"/>
              <a:t> вам,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національно-культурні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є в </a:t>
            </a:r>
            <a:r>
              <a:rPr lang="ru-RU" dirty="0" err="1"/>
              <a:t>області</a:t>
            </a:r>
            <a:r>
              <a:rPr lang="ru-RU" dirty="0"/>
              <a:t>? Так. </a:t>
            </a:r>
            <a:r>
              <a:rPr lang="ru-RU" dirty="0" err="1"/>
              <a:t>Ні</a:t>
            </a:r>
            <a:r>
              <a:rPr lang="ru-RU" dirty="0"/>
              <a:t>. </a:t>
            </a:r>
            <a:r>
              <a:rPr lang="ru-RU" dirty="0" err="1"/>
              <a:t>Частково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потрібні</a:t>
            </a:r>
            <a:r>
              <a:rPr lang="ru-RU" dirty="0"/>
              <a:t> в </a:t>
            </a:r>
            <a:r>
              <a:rPr lang="ru-RU" dirty="0" err="1"/>
              <a:t>багатонаціональних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для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? Так. </a:t>
            </a:r>
            <a:r>
              <a:rPr lang="ru-RU" dirty="0" err="1"/>
              <a:t>Ні</a:t>
            </a:r>
            <a:r>
              <a:rPr lang="ru-RU" dirty="0"/>
              <a:t>. Не знаю.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були</a:t>
            </a:r>
            <a:r>
              <a:rPr lang="ru-RU" dirty="0"/>
              <a:t> Ви </a:t>
            </a:r>
            <a:r>
              <a:rPr lang="ru-RU" dirty="0" err="1"/>
              <a:t>свідками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на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ґрунті</a:t>
            </a:r>
            <a:r>
              <a:rPr lang="ru-RU" dirty="0"/>
              <a:t>? Так. </a:t>
            </a:r>
            <a:r>
              <a:rPr lang="ru-RU" dirty="0" err="1"/>
              <a:t>Ні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Як </a:t>
            </a:r>
            <a:r>
              <a:rPr lang="ru-RU" dirty="0"/>
              <a:t>Ви </a:t>
            </a:r>
            <a:r>
              <a:rPr lang="ru-RU" dirty="0" err="1"/>
              <a:t>розумієте</a:t>
            </a:r>
            <a:r>
              <a:rPr lang="ru-RU" dirty="0"/>
              <a:t> </a:t>
            </a:r>
            <a:r>
              <a:rPr lang="ru-RU" dirty="0" err="1"/>
              <a:t>міжетнічну</a:t>
            </a:r>
            <a:r>
              <a:rPr lang="ru-RU" dirty="0"/>
              <a:t> </a:t>
            </a:r>
            <a:r>
              <a:rPr lang="ru-RU" dirty="0" err="1"/>
              <a:t>толерантність</a:t>
            </a:r>
            <a:r>
              <a:rPr lang="ru-RU" dirty="0"/>
              <a:t>?........................................... ………………………………………………………………………………….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проживають</a:t>
            </a:r>
            <a:r>
              <a:rPr lang="ru-RU" dirty="0"/>
              <a:t> у </a:t>
            </a:r>
            <a:r>
              <a:rPr lang="ru-RU" dirty="0" err="1"/>
              <a:t>вашому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? </a:t>
            </a:r>
            <a:r>
              <a:rPr lang="ru-RU" dirty="0" err="1"/>
              <a:t>Які</a:t>
            </a:r>
            <a:r>
              <a:rPr lang="ru-RU" dirty="0"/>
              <a:t>? А) </a:t>
            </a:r>
            <a:r>
              <a:rPr lang="ru-RU" dirty="0" err="1"/>
              <a:t>російську</a:t>
            </a:r>
            <a:r>
              <a:rPr lang="ru-RU" dirty="0"/>
              <a:t>; Б) </a:t>
            </a:r>
            <a:r>
              <a:rPr lang="ru-RU" dirty="0" err="1"/>
              <a:t>угорську</a:t>
            </a:r>
            <a:r>
              <a:rPr lang="ru-RU" dirty="0"/>
              <a:t>; В) </a:t>
            </a:r>
            <a:r>
              <a:rPr lang="ru-RU" dirty="0" err="1"/>
              <a:t>словацьку</a:t>
            </a:r>
            <a:r>
              <a:rPr lang="ru-RU" dirty="0"/>
              <a:t>; Г) </a:t>
            </a:r>
            <a:r>
              <a:rPr lang="ru-RU" dirty="0" err="1"/>
              <a:t>румунську</a:t>
            </a:r>
            <a:r>
              <a:rPr lang="ru-RU" dirty="0"/>
              <a:t>; Д) </a:t>
            </a:r>
            <a:r>
              <a:rPr lang="ru-RU" dirty="0" err="1"/>
              <a:t>інші</a:t>
            </a:r>
            <a:r>
              <a:rPr lang="ru-RU" dirty="0"/>
              <a:t>……….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74554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11. </a:t>
            </a:r>
            <a:r>
              <a:rPr lang="ru-RU" dirty="0" err="1" smtClean="0">
                <a:solidFill>
                  <a:prstClr val="black"/>
                </a:solidFill>
              </a:rPr>
              <a:t>Чи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вважаєте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доцільним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вивчення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мов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національних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меншин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Запорізької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області</a:t>
            </a:r>
            <a:r>
              <a:rPr lang="ru-RU" dirty="0" smtClean="0">
                <a:solidFill>
                  <a:prstClr val="black"/>
                </a:solidFill>
              </a:rPr>
              <a:t>? </a:t>
            </a:r>
            <a:r>
              <a:rPr lang="ru-RU" dirty="0">
                <a:solidFill>
                  <a:prstClr val="black"/>
                </a:solidFill>
              </a:rPr>
              <a:t>Так. </a:t>
            </a:r>
            <a:r>
              <a:rPr lang="ru-RU" dirty="0" err="1">
                <a:solidFill>
                  <a:prstClr val="black"/>
                </a:solidFill>
              </a:rPr>
              <a:t>Ні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12. </a:t>
            </a:r>
            <a:r>
              <a:rPr lang="ru-RU" dirty="0" err="1">
                <a:solidFill>
                  <a:prstClr val="black"/>
                </a:solidFill>
              </a:rPr>
              <a:t>Чи</a:t>
            </a:r>
            <a:r>
              <a:rPr lang="ru-RU" dirty="0">
                <a:solidFill>
                  <a:prstClr val="black"/>
                </a:solidFill>
              </a:rPr>
              <a:t> є </a:t>
            </a:r>
            <a:r>
              <a:rPr lang="ru-RU" dirty="0" err="1">
                <a:solidFill>
                  <a:prstClr val="black"/>
                </a:solidFill>
              </a:rPr>
              <a:t>серед</a:t>
            </a:r>
            <a:r>
              <a:rPr lang="ru-RU" dirty="0">
                <a:solidFill>
                  <a:prstClr val="black"/>
                </a:solidFill>
              </a:rPr>
              <a:t> ваших </a:t>
            </a:r>
            <a:r>
              <a:rPr lang="ru-RU" dirty="0" err="1">
                <a:solidFill>
                  <a:prstClr val="black"/>
                </a:solidFill>
              </a:rPr>
              <a:t>друзів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представники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іншої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ніж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національності</a:t>
            </a:r>
            <a:r>
              <a:rPr lang="ru-RU" dirty="0">
                <a:solidFill>
                  <a:prstClr val="black"/>
                </a:solidFill>
              </a:rPr>
              <a:t>? Так. </a:t>
            </a:r>
            <a:r>
              <a:rPr lang="ru-RU" dirty="0" err="1">
                <a:solidFill>
                  <a:prstClr val="black"/>
                </a:solidFill>
              </a:rPr>
              <a:t>Ні</a:t>
            </a:r>
            <a:r>
              <a:rPr lang="ru-RU" dirty="0">
                <a:solidFill>
                  <a:prstClr val="black"/>
                </a:solidFill>
              </a:rPr>
              <a:t>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13. </a:t>
            </a:r>
            <a:r>
              <a:rPr lang="ru-RU" dirty="0">
                <a:solidFill>
                  <a:prstClr val="black"/>
                </a:solidFill>
              </a:rPr>
              <a:t>Коли </a:t>
            </a:r>
            <a:r>
              <a:rPr lang="ru-RU" dirty="0" err="1">
                <a:solidFill>
                  <a:prstClr val="black"/>
                </a:solidFill>
              </a:rPr>
              <a:t>ви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вперше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отримали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елементарні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знання</a:t>
            </a:r>
            <a:r>
              <a:rPr lang="ru-RU" dirty="0">
                <a:solidFill>
                  <a:prstClr val="black"/>
                </a:solidFill>
              </a:rPr>
              <a:t> про </a:t>
            </a:r>
            <a:r>
              <a:rPr lang="ru-RU" dirty="0" err="1">
                <a:solidFill>
                  <a:prstClr val="black"/>
                </a:solidFill>
              </a:rPr>
              <a:t>міжетнічні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відносини</a:t>
            </a:r>
            <a:r>
              <a:rPr lang="ru-RU" dirty="0">
                <a:solidFill>
                  <a:prstClr val="black"/>
                </a:solidFill>
              </a:rPr>
              <a:t>? А) в </a:t>
            </a:r>
            <a:r>
              <a:rPr lang="ru-RU" dirty="0" err="1">
                <a:solidFill>
                  <a:prstClr val="black"/>
                </a:solidFill>
              </a:rPr>
              <a:t>дитинсті</a:t>
            </a:r>
            <a:r>
              <a:rPr lang="ru-RU" dirty="0">
                <a:solidFill>
                  <a:prstClr val="black"/>
                </a:solidFill>
              </a:rPr>
              <a:t>; Б) в </a:t>
            </a:r>
            <a:r>
              <a:rPr lang="ru-RU" dirty="0" err="1">
                <a:solidFill>
                  <a:prstClr val="black"/>
                </a:solidFill>
              </a:rPr>
              <a:t>молодшому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шкільному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віці</a:t>
            </a:r>
            <a:r>
              <a:rPr lang="ru-RU" dirty="0">
                <a:solidFill>
                  <a:prstClr val="black"/>
                </a:solidFill>
              </a:rPr>
              <a:t>; В) в </a:t>
            </a:r>
            <a:r>
              <a:rPr lang="ru-RU" dirty="0" err="1">
                <a:solidFill>
                  <a:prstClr val="black"/>
                </a:solidFill>
              </a:rPr>
              <a:t>юнацькому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віці</a:t>
            </a:r>
            <a:r>
              <a:rPr lang="ru-RU" dirty="0">
                <a:solidFill>
                  <a:prstClr val="black"/>
                </a:solidFill>
              </a:rPr>
              <a:t>. </a:t>
            </a:r>
            <a:r>
              <a:rPr lang="ru-RU" dirty="0" smtClean="0">
                <a:solidFill>
                  <a:prstClr val="black"/>
                </a:solidFill>
              </a:rPr>
              <a:t>Г) молодому </a:t>
            </a:r>
            <a:r>
              <a:rPr lang="ru-RU" dirty="0" err="1" smtClean="0">
                <a:solidFill>
                  <a:prstClr val="black"/>
                </a:solidFill>
              </a:rPr>
              <a:t>віці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14. </a:t>
            </a:r>
            <a:r>
              <a:rPr lang="ru-RU" dirty="0" err="1">
                <a:solidFill>
                  <a:prstClr val="black"/>
                </a:solidFill>
              </a:rPr>
              <a:t>Хто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надав</a:t>
            </a:r>
            <a:r>
              <a:rPr lang="ru-RU" dirty="0">
                <a:solidFill>
                  <a:prstClr val="black"/>
                </a:solidFill>
              </a:rPr>
              <a:t> вам </a:t>
            </a:r>
            <a:r>
              <a:rPr lang="ru-RU" dirty="0" err="1">
                <a:solidFill>
                  <a:prstClr val="black"/>
                </a:solidFill>
              </a:rPr>
              <a:t>інформацію</a:t>
            </a:r>
            <a:r>
              <a:rPr lang="ru-RU" dirty="0">
                <a:solidFill>
                  <a:prstClr val="black"/>
                </a:solidFill>
              </a:rPr>
              <a:t> про </a:t>
            </a:r>
            <a:r>
              <a:rPr lang="ru-RU" dirty="0" err="1">
                <a:solidFill>
                  <a:prstClr val="black"/>
                </a:solidFill>
              </a:rPr>
              <a:t>особливості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міжетнічних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відносин</a:t>
            </a:r>
            <a:r>
              <a:rPr lang="ru-RU" dirty="0">
                <a:solidFill>
                  <a:prstClr val="black"/>
                </a:solidFill>
              </a:rPr>
              <a:t>? А) батьки і </a:t>
            </a:r>
            <a:r>
              <a:rPr lang="ru-RU" dirty="0" err="1" smtClean="0">
                <a:solidFill>
                  <a:prstClr val="black"/>
                </a:solidFill>
              </a:rPr>
              <a:t>рідні</a:t>
            </a:r>
            <a:r>
              <a:rPr lang="ru-RU" dirty="0" smtClean="0">
                <a:solidFill>
                  <a:prstClr val="black"/>
                </a:solidFill>
              </a:rPr>
              <a:t>; </a:t>
            </a:r>
            <a:r>
              <a:rPr lang="ru-RU" dirty="0">
                <a:solidFill>
                  <a:prstClr val="black"/>
                </a:solidFill>
              </a:rPr>
              <a:t>Б) </a:t>
            </a:r>
            <a:r>
              <a:rPr lang="ru-RU" dirty="0" err="1" smtClean="0">
                <a:solidFill>
                  <a:prstClr val="black"/>
                </a:solidFill>
              </a:rPr>
              <a:t>вчителі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 err="1" smtClean="0">
                <a:solidFill>
                  <a:prstClr val="black"/>
                </a:solidFill>
              </a:rPr>
              <a:t>викладачі</a:t>
            </a:r>
            <a:r>
              <a:rPr lang="ru-RU" dirty="0" smtClean="0">
                <a:solidFill>
                  <a:prstClr val="black"/>
                </a:solidFill>
              </a:rPr>
              <a:t>; </a:t>
            </a:r>
            <a:r>
              <a:rPr lang="ru-RU" dirty="0">
                <a:solidFill>
                  <a:prstClr val="black"/>
                </a:solidFill>
              </a:rPr>
              <a:t>В) </a:t>
            </a:r>
            <a:r>
              <a:rPr lang="ru-RU" dirty="0" err="1">
                <a:solidFill>
                  <a:prstClr val="black"/>
                </a:solidFill>
              </a:rPr>
              <a:t>друзі</a:t>
            </a:r>
            <a:r>
              <a:rPr lang="ru-RU" dirty="0">
                <a:solidFill>
                  <a:prstClr val="black"/>
                </a:solidFill>
              </a:rPr>
              <a:t>; Г) ЗМІ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400421"/>
            <a:ext cx="19053" cy="5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4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772" y="836884"/>
            <a:ext cx="8136904" cy="5940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міжетнічної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поліетнічних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область, яка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межує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4 державами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Румунія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 р.,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склад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80,5%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12,1%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2,6%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2,5%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1,1%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0,5%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0,3%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0,15%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0,05%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поліетнічних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самоусвідомлення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самоідентифікації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проходить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дифузія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етноспільнот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взаємопроникнення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взаємозбагачення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цивілізаційна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3736" y="52592"/>
            <a:ext cx="648072" cy="576064"/>
          </a:xfrm>
          <a:prstGeom prst="ellipse">
            <a:avLst/>
          </a:prstGeom>
          <a:solidFill>
            <a:srgbClr val="ABD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5.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8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473" y="620688"/>
            <a:ext cx="8352928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Ужгороді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же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факелами,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націоналістичною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провели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вандалізму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складною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Берегівському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компактно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інтолерантності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43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14532"/>
            <a:ext cx="6390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Широке вживання поняття „толерантність” почалось в епоху європейських релігійних війн. Ні католики, ні протестанти не могли перемогти один одного. Тоді вони були змушені погодитися на компроміс, що допускав можливість їх взаємного співіснування. В більш пізні історичні епохи принцип толерантності значно розширив свій зміст і отримав поширення в культурах багатьох народів. </a:t>
            </a:r>
            <a:endParaRPr lang="uk-UA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b="1" i="1" dirty="0" err="1" smtClean="0"/>
              <a:t>термін</a:t>
            </a:r>
            <a:r>
              <a:rPr lang="ru-RU" b="1" i="1" dirty="0" smtClean="0"/>
              <a:t> </a:t>
            </a:r>
            <a:r>
              <a:rPr lang="ru-RU" b="1" i="1" dirty="0"/>
              <a:t>«</a:t>
            </a:r>
            <a:r>
              <a:rPr lang="ru-RU" b="1" i="1" dirty="0" err="1"/>
              <a:t>толерантність</a:t>
            </a:r>
            <a:r>
              <a:rPr lang="ru-RU" dirty="0"/>
              <a:t>»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латинського</a:t>
            </a:r>
            <a:r>
              <a:rPr lang="ru-RU" dirty="0"/>
              <a:t> «</a:t>
            </a:r>
            <a:r>
              <a:rPr lang="en-GB" dirty="0" err="1"/>
              <a:t>tolere</a:t>
            </a:r>
            <a:r>
              <a:rPr lang="en-GB" dirty="0"/>
              <a:t>» </a:t>
            </a:r>
            <a:r>
              <a:rPr lang="ru-RU" dirty="0"/>
              <a:t>і </a:t>
            </a:r>
            <a:r>
              <a:rPr lang="ru-RU" dirty="0" err="1"/>
              <a:t>дослівно</a:t>
            </a:r>
            <a:r>
              <a:rPr lang="ru-RU" dirty="0"/>
              <a:t> </a:t>
            </a:r>
            <a:r>
              <a:rPr lang="ru-RU" dirty="0" err="1"/>
              <a:t>перекладається</a:t>
            </a:r>
            <a:r>
              <a:rPr lang="ru-RU" dirty="0"/>
              <a:t> як «</a:t>
            </a:r>
            <a:r>
              <a:rPr lang="ru-RU" dirty="0" err="1"/>
              <a:t>переносити</a:t>
            </a:r>
            <a:r>
              <a:rPr lang="ru-RU" dirty="0"/>
              <a:t>», «</a:t>
            </a:r>
            <a:r>
              <a:rPr lang="ru-RU" dirty="0" err="1"/>
              <a:t>витримувати</a:t>
            </a:r>
            <a:r>
              <a:rPr lang="ru-RU" dirty="0"/>
              <a:t>». «</a:t>
            </a:r>
            <a:r>
              <a:rPr lang="ru-RU" dirty="0" err="1"/>
              <a:t>Філософський</a:t>
            </a:r>
            <a:r>
              <a:rPr lang="ru-RU" dirty="0"/>
              <a:t> </a:t>
            </a:r>
            <a:r>
              <a:rPr lang="ru-RU" dirty="0" err="1"/>
              <a:t>енциклопедичний</a:t>
            </a:r>
            <a:r>
              <a:rPr lang="ru-RU" dirty="0"/>
              <a:t> словник»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толерантності</a:t>
            </a:r>
            <a:r>
              <a:rPr lang="ru-RU" dirty="0"/>
              <a:t>: «</a:t>
            </a:r>
            <a:r>
              <a:rPr lang="ru-RU" dirty="0" err="1"/>
              <a:t>Толерантність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en-GB" dirty="0" err="1"/>
              <a:t>tolerantia</a:t>
            </a:r>
            <a:r>
              <a:rPr lang="en-GB" dirty="0"/>
              <a:t> – </a:t>
            </a:r>
            <a:r>
              <a:rPr lang="ru-RU" dirty="0" err="1"/>
              <a:t>терпимість</a:t>
            </a:r>
            <a:r>
              <a:rPr lang="ru-RU" dirty="0"/>
              <a:t> –</a:t>
            </a:r>
            <a:r>
              <a:rPr lang="ru-RU" dirty="0" err="1"/>
              <a:t>термін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ним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доброзичливе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</a:t>
            </a:r>
            <a:r>
              <a:rPr lang="ru-RU" dirty="0" err="1"/>
              <a:t>стримане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індивідуальних</a:t>
            </a:r>
            <a:r>
              <a:rPr lang="ru-RU" dirty="0"/>
              <a:t> та </a:t>
            </a:r>
            <a:r>
              <a:rPr lang="ru-RU" dirty="0" err="1"/>
              <a:t>групових</a:t>
            </a:r>
            <a:r>
              <a:rPr lang="ru-RU" dirty="0"/>
              <a:t> </a:t>
            </a:r>
            <a:r>
              <a:rPr lang="ru-RU" dirty="0" err="1"/>
              <a:t>відмінностей</a:t>
            </a:r>
            <a:r>
              <a:rPr lang="ru-RU" dirty="0"/>
              <a:t> (</a:t>
            </a:r>
            <a:r>
              <a:rPr lang="ru-RU" dirty="0" err="1"/>
              <a:t>релігійних</a:t>
            </a:r>
            <a:r>
              <a:rPr lang="ru-RU" dirty="0"/>
              <a:t>, </a:t>
            </a:r>
            <a:r>
              <a:rPr lang="ru-RU" dirty="0" err="1"/>
              <a:t>етнічних</a:t>
            </a:r>
            <a:r>
              <a:rPr lang="ru-RU" dirty="0"/>
              <a:t>, </a:t>
            </a:r>
            <a:r>
              <a:rPr lang="ru-RU" dirty="0" err="1"/>
              <a:t>культурних</a:t>
            </a:r>
            <a:r>
              <a:rPr lang="ru-RU" dirty="0"/>
              <a:t>, </a:t>
            </a:r>
            <a:r>
              <a:rPr lang="ru-RU" dirty="0" err="1"/>
              <a:t>цивілізаційних</a:t>
            </a:r>
            <a:r>
              <a:rPr lang="ru-RU" dirty="0"/>
              <a:t>)».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160" y="531584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науковій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: </a:t>
            </a:r>
            <a:r>
              <a:rPr lang="ru-RU" dirty="0" err="1"/>
              <a:t>толерантність</a:t>
            </a:r>
            <a:r>
              <a:rPr lang="ru-RU" dirty="0"/>
              <a:t> як </a:t>
            </a:r>
            <a:r>
              <a:rPr lang="ru-RU" b="1" i="1" dirty="0" err="1"/>
              <a:t>байдужість</a:t>
            </a:r>
            <a:r>
              <a:rPr lang="ru-RU" dirty="0"/>
              <a:t>; </a:t>
            </a:r>
            <a:r>
              <a:rPr lang="ru-RU" dirty="0" err="1"/>
              <a:t>толерантність</a:t>
            </a:r>
            <a:r>
              <a:rPr lang="ru-RU" dirty="0"/>
              <a:t> </a:t>
            </a:r>
            <a:r>
              <a:rPr lang="ru-RU" b="1" i="1" dirty="0"/>
              <a:t>як </a:t>
            </a:r>
            <a:r>
              <a:rPr lang="ru-RU" b="1" i="1" dirty="0" err="1"/>
              <a:t>поблажливість</a:t>
            </a:r>
            <a:r>
              <a:rPr lang="ru-RU" b="1" i="1" dirty="0"/>
              <a:t> до </a:t>
            </a:r>
            <a:r>
              <a:rPr lang="ru-RU" b="1" i="1" dirty="0" err="1"/>
              <a:t>недоліків</a:t>
            </a:r>
            <a:r>
              <a:rPr lang="ru-RU" b="1" i="1" dirty="0"/>
              <a:t> </a:t>
            </a:r>
            <a:r>
              <a:rPr lang="ru-RU" b="1" i="1" dirty="0" err="1"/>
              <a:t>інших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поєднується</a:t>
            </a:r>
            <a:r>
              <a:rPr lang="ru-RU" b="1" i="1" dirty="0"/>
              <a:t> з </a:t>
            </a:r>
            <a:r>
              <a:rPr lang="ru-RU" b="1" i="1" dirty="0" err="1"/>
              <a:t>елементами</a:t>
            </a:r>
            <a:r>
              <a:rPr lang="ru-RU" b="1" i="1" dirty="0"/>
              <a:t> </a:t>
            </a:r>
            <a:r>
              <a:rPr lang="ru-RU" b="1" i="1" dirty="0" err="1"/>
              <a:t>презирства</a:t>
            </a:r>
            <a:r>
              <a:rPr lang="ru-RU" b="1" i="1" dirty="0"/>
              <a:t> до них</a:t>
            </a:r>
            <a:r>
              <a:rPr lang="ru-RU" dirty="0"/>
              <a:t>; </a:t>
            </a:r>
            <a:r>
              <a:rPr lang="ru-RU" dirty="0" err="1"/>
              <a:t>толерантність</a:t>
            </a:r>
            <a:r>
              <a:rPr lang="ru-RU" dirty="0"/>
              <a:t> </a:t>
            </a:r>
            <a:r>
              <a:rPr lang="ru-RU" dirty="0" smtClean="0"/>
              <a:t>як </a:t>
            </a:r>
            <a:r>
              <a:rPr lang="ru-RU" b="1" i="1" dirty="0" err="1" smtClean="0"/>
              <a:t>терпимість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243892" y="386933"/>
            <a:ext cx="583691" cy="576064"/>
          </a:xfrm>
          <a:prstGeom prst="ellipse">
            <a:avLst/>
          </a:prstGeom>
          <a:solidFill>
            <a:srgbClr val="ABD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35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430" y="655588"/>
            <a:ext cx="8112211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457200"/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 З 1994 року КМІС проводить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дослідження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ставлення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населення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України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деяких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етнічних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груп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. 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дослідження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проводиться за шкалою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американського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соціолога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Еморі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Богардуса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(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адаптованою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Н.Паніною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).  Для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кожної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етнічної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групи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переліку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респонденти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мають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відповісти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наскільки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близькі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стосунки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вони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готові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допустити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представниками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кожної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груп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. 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називається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 </a:t>
            </a:r>
            <a:r>
              <a:rPr lang="ru-RU" b="1" dirty="0" err="1">
                <a:solidFill>
                  <a:prstClr val="black"/>
                </a:solidFill>
                <a:latin typeface="Cambria" panose="02040503050406030204" pitchFamily="18" charset="0"/>
              </a:rPr>
              <a:t>соціальною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mbria" panose="02040503050406030204" pitchFamily="18" charset="0"/>
              </a:rPr>
              <a:t>дистанцією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.  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Мінімальна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соціальна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дистанція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1 (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згоден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допустити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як члена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родини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), максимальна 7 (не пускав би в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Україну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 .  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Часто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рівень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соціальної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дистанції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інтерпретують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як </a:t>
            </a:r>
            <a:r>
              <a:rPr lang="ru-RU" b="1" dirty="0" err="1">
                <a:solidFill>
                  <a:prstClr val="black"/>
                </a:solidFill>
                <a:latin typeface="Cambria" panose="02040503050406030204" pitchFamily="18" charset="0"/>
              </a:rPr>
              <a:t>рівень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ambria" panose="02040503050406030204" pitchFamily="18" charset="0"/>
              </a:rPr>
              <a:t>упереджень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 до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тієї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чи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іншої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mbria" panose="02040503050406030204" pitchFamily="18" charset="0"/>
              </a:rPr>
              <a:t>групи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9" y="314328"/>
            <a:ext cx="842962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00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3" y="188640"/>
            <a:ext cx="7449590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7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6" y="116632"/>
            <a:ext cx="7535327" cy="4858428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1" y="5413271"/>
            <a:ext cx="7592485" cy="304843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7" y="4975060"/>
            <a:ext cx="7544854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2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3" y="548680"/>
            <a:ext cx="7573433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82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6" y="0"/>
            <a:ext cx="7535327" cy="2486372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6" y="2520849"/>
            <a:ext cx="7554380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14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675" y="386104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/>
              </a:rPr>
              <a:t>За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ініціативи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підтримки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 Департаменту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культури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 КМДА 9-10 листопада 2020 року у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приміщенні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телевізійної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студії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 «Фабрика 69» </a:t>
            </a:r>
            <a:r>
              <a:rPr lang="ru-RU" b="1" dirty="0" err="1" smtClean="0">
                <a:solidFill>
                  <a:srgbClr val="000000"/>
                </a:solidFill>
                <a:latin typeface="Roboto"/>
              </a:rPr>
              <a:t>відбувсяПерший</a:t>
            </a:r>
            <a:r>
              <a:rPr lang="ru-RU" b="1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Київський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 Форум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толерантності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міжетнічна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 та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міжконфесійна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Roboto"/>
              </a:rPr>
              <a:t>платформи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).</a:t>
            </a:r>
          </a:p>
          <a:p>
            <a:r>
              <a:rPr lang="ru-RU" dirty="0">
                <a:solidFill>
                  <a:srgbClr val="000000"/>
                </a:solidFill>
                <a:latin typeface="Roboto"/>
              </a:rPr>
              <a:t>Мета заходу: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об’єднання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консолідація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всіх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етнічних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громад і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конфесій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столиці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їх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громадській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суспільній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задля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миру та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благополуччя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, шляхом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синергії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усіх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національних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культур та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вірувань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92696"/>
            <a:ext cx="871296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250" y="476672"/>
            <a:ext cx="8280920" cy="6186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Вітчизняні</a:t>
            </a:r>
            <a:r>
              <a:rPr lang="ru-RU" dirty="0"/>
              <a:t> </a:t>
            </a:r>
            <a:r>
              <a:rPr lang="ru-RU" dirty="0" err="1"/>
              <a:t>науковці</a:t>
            </a:r>
            <a:r>
              <a:rPr lang="ru-RU" dirty="0"/>
              <a:t> (</a:t>
            </a:r>
            <a:r>
              <a:rPr lang="ru-RU" dirty="0" err="1"/>
              <a:t>О.Гуренко</a:t>
            </a:r>
            <a:r>
              <a:rPr lang="ru-RU" dirty="0"/>
              <a:t>, </a:t>
            </a:r>
            <a:r>
              <a:rPr lang="ru-RU" dirty="0" err="1"/>
              <a:t>Н.Паніна</a:t>
            </a:r>
            <a:r>
              <a:rPr lang="ru-RU" dirty="0"/>
              <a:t>, </a:t>
            </a:r>
            <a:r>
              <a:rPr lang="ru-RU" dirty="0" err="1"/>
              <a:t>Е.Соколова</a:t>
            </a:r>
            <a:r>
              <a:rPr lang="ru-RU" dirty="0"/>
              <a:t>) </a:t>
            </a:r>
            <a:r>
              <a:rPr lang="ru-RU" dirty="0" err="1"/>
              <a:t>розглядають</a:t>
            </a:r>
            <a:r>
              <a:rPr lang="ru-RU" dirty="0"/>
              <a:t> </a:t>
            </a:r>
            <a:r>
              <a:rPr lang="ru-RU" dirty="0" err="1"/>
              <a:t>толерантність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, </a:t>
            </a:r>
            <a:r>
              <a:rPr lang="ru-RU" dirty="0" smtClean="0"/>
              <a:t>як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повагу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відмову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домінування</a:t>
            </a:r>
            <a:r>
              <a:rPr lang="ru-RU" dirty="0"/>
              <a:t> і </a:t>
            </a:r>
            <a:r>
              <a:rPr lang="ru-RU" dirty="0" err="1"/>
              <a:t>насильства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/>
              <a:t>багатомірності</a:t>
            </a:r>
            <a:r>
              <a:rPr lang="ru-RU" dirty="0"/>
              <a:t> і </a:t>
            </a:r>
            <a:r>
              <a:rPr lang="ru-RU" dirty="0" err="1"/>
              <a:t>різноманіття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smtClean="0"/>
              <a:t>норм </a:t>
            </a:r>
            <a:r>
              <a:rPr lang="ru-RU" dirty="0" err="1"/>
              <a:t>поведінки</a:t>
            </a:r>
            <a:r>
              <a:rPr lang="ru-RU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відмову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 до </a:t>
            </a:r>
            <a:r>
              <a:rPr lang="ru-RU" dirty="0" err="1"/>
              <a:t>однаковості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якої-небудь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/>
          </a:p>
          <a:p>
            <a:r>
              <a:rPr lang="ru-RU" dirty="0"/>
              <a:t>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інтерпретації</a:t>
            </a:r>
            <a:r>
              <a:rPr lang="ru-RU" dirty="0"/>
              <a:t> </a:t>
            </a:r>
            <a:r>
              <a:rPr lang="ru-RU" dirty="0" err="1"/>
              <a:t>толерантність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прав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як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рівного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претендує</a:t>
            </a:r>
            <a:r>
              <a:rPr lang="ru-RU" dirty="0"/>
              <a:t> на </a:t>
            </a:r>
            <a:r>
              <a:rPr lang="ru-RU" dirty="0" err="1"/>
              <a:t>розуміння</a:t>
            </a:r>
            <a:r>
              <a:rPr lang="ru-RU" dirty="0"/>
              <a:t> і </a:t>
            </a:r>
            <a:r>
              <a:rPr lang="ru-RU" dirty="0" err="1"/>
              <a:t>співчуття</a:t>
            </a:r>
            <a:r>
              <a:rPr lang="ru-RU" dirty="0"/>
              <a:t>,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і культур такими, </a:t>
            </a:r>
            <a:r>
              <a:rPr lang="ru-RU" dirty="0" err="1"/>
              <a:t>якими</a:t>
            </a:r>
            <a:r>
              <a:rPr lang="ru-RU" dirty="0"/>
              <a:t> вони є, і </a:t>
            </a:r>
            <a:r>
              <a:rPr lang="ru-RU" dirty="0" err="1"/>
              <a:t>взаємодіяти</a:t>
            </a:r>
            <a:r>
              <a:rPr lang="ru-RU" dirty="0"/>
              <a:t> з ними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 і </a:t>
            </a:r>
            <a:r>
              <a:rPr lang="ru-RU" dirty="0" err="1"/>
              <a:t>поваги</a:t>
            </a:r>
            <a:r>
              <a:rPr lang="ru-RU" dirty="0"/>
              <a:t>.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вона </a:t>
            </a:r>
            <a:r>
              <a:rPr lang="ru-RU" dirty="0" err="1"/>
              <a:t>знаходить</a:t>
            </a:r>
            <a:r>
              <a:rPr lang="ru-RU" dirty="0"/>
              <a:t> у </a:t>
            </a:r>
            <a:r>
              <a:rPr lang="ru-RU" dirty="0" err="1"/>
              <a:t>витримці</a:t>
            </a:r>
            <a:r>
              <a:rPr lang="ru-RU" dirty="0"/>
              <a:t>, </a:t>
            </a:r>
            <a:r>
              <a:rPr lang="ru-RU" dirty="0" err="1"/>
              <a:t>самовладанні</a:t>
            </a:r>
            <a:r>
              <a:rPr lang="ru-RU" dirty="0"/>
              <a:t>,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терпіти</a:t>
            </a:r>
            <a:r>
              <a:rPr lang="ru-RU" dirty="0"/>
              <a:t> </a:t>
            </a:r>
            <a:r>
              <a:rPr lang="ru-RU" dirty="0" err="1"/>
              <a:t>несприятливі</a:t>
            </a:r>
            <a:r>
              <a:rPr lang="ru-RU" dirty="0"/>
              <a:t> </a:t>
            </a:r>
            <a:r>
              <a:rPr lang="ru-RU" dirty="0" err="1"/>
              <a:t>впливи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підкреслити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толерантність</a:t>
            </a:r>
            <a:r>
              <a:rPr lang="ru-RU" dirty="0"/>
              <a:t> часто </a:t>
            </a:r>
            <a:r>
              <a:rPr lang="ru-RU" dirty="0" err="1"/>
              <a:t>ототожнюється</a:t>
            </a:r>
            <a:r>
              <a:rPr lang="ru-RU" dirty="0"/>
              <a:t> з </a:t>
            </a:r>
            <a:r>
              <a:rPr lang="ru-RU" dirty="0" err="1"/>
              <a:t>терпимістю</a:t>
            </a:r>
            <a:r>
              <a:rPr lang="ru-RU" dirty="0"/>
              <a:t>,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– </a:t>
            </a:r>
            <a:r>
              <a:rPr lang="ru-RU" i="1" dirty="0"/>
              <a:t>не </a:t>
            </a:r>
            <a:r>
              <a:rPr lang="ru-RU" i="1" dirty="0" err="1"/>
              <a:t>пасивне</a:t>
            </a:r>
            <a:r>
              <a:rPr lang="ru-RU" i="1" dirty="0"/>
              <a:t> </a:t>
            </a:r>
            <a:r>
              <a:rPr lang="ru-RU" i="1" dirty="0" err="1"/>
              <a:t>терпіння</a:t>
            </a:r>
            <a:r>
              <a:rPr lang="ru-RU" i="1" dirty="0"/>
              <a:t>, а активна моральна </a:t>
            </a:r>
            <a:r>
              <a:rPr lang="ru-RU" i="1" dirty="0" err="1"/>
              <a:t>позиція</a:t>
            </a:r>
            <a:r>
              <a:rPr lang="ru-RU" dirty="0"/>
              <a:t>. </a:t>
            </a:r>
            <a:r>
              <a:rPr lang="ru-RU" dirty="0" err="1"/>
              <a:t>Толерантність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повага</a:t>
            </a:r>
            <a:r>
              <a:rPr lang="ru-RU" dirty="0"/>
              <a:t> до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спільнот</a:t>
            </a:r>
            <a:r>
              <a:rPr lang="ru-RU" dirty="0"/>
              <a:t>, культур, </a:t>
            </a:r>
            <a:r>
              <a:rPr lang="ru-RU" dirty="0" err="1"/>
              <a:t>етносів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традицій</a:t>
            </a:r>
            <a:r>
              <a:rPr lang="ru-RU" dirty="0"/>
              <a:t>, </a:t>
            </a:r>
            <a:r>
              <a:rPr lang="ru-RU" dirty="0" err="1"/>
              <a:t>світогляду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шляхом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культурними</a:t>
            </a:r>
            <a:r>
              <a:rPr lang="ru-RU" dirty="0"/>
              <a:t> </a:t>
            </a:r>
            <a:r>
              <a:rPr lang="ru-RU" dirty="0" err="1"/>
              <a:t>надбаннями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96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12776"/>
            <a:ext cx="4572000" cy="1938992"/>
          </a:xfrm>
          <a:prstGeom prst="rect">
            <a:avLst/>
          </a:prstGeom>
          <a:solidFill>
            <a:srgbClr val="ABDBFB"/>
          </a:solidFill>
        </p:spPr>
        <p:txBody>
          <a:bodyPr>
            <a:spAutoFit/>
          </a:bodyPr>
          <a:lstStyle/>
          <a:p>
            <a:pPr lvl="0"/>
            <a:r>
              <a:rPr lang="uk-UA" sz="2400" dirty="0">
                <a:solidFill>
                  <a:prstClr val="black"/>
                </a:solidFill>
                <a:latin typeface="Times New Roman"/>
                <a:ea typeface="Times New Roman"/>
              </a:rPr>
              <a:t>Толерантність має різні форми: особиста, суспільна, державна. Остання знаходить відображення в політичній практиці, політиці, </a:t>
            </a:r>
            <a:r>
              <a:rPr lang="uk-UA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законодавстві.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2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3331"/>
            <a:ext cx="8792265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Inter"/>
              </a:rPr>
              <a:t>Інтолерантність</a:t>
            </a:r>
            <a:r>
              <a:rPr lang="ru-RU" b="1" dirty="0">
                <a:latin typeface="Inter"/>
              </a:rPr>
              <a:t> як </a:t>
            </a:r>
            <a:r>
              <a:rPr lang="ru-RU" b="1" dirty="0" err="1" smtClean="0">
                <a:latin typeface="Inter"/>
              </a:rPr>
              <a:t>явище</a:t>
            </a:r>
            <a:endParaRPr lang="ru-RU" b="1" dirty="0" smtClean="0">
              <a:latin typeface="Inter"/>
            </a:endParaRPr>
          </a:p>
          <a:p>
            <a:pPr algn="ctr"/>
            <a:endParaRPr lang="ru-RU" b="1" dirty="0">
              <a:latin typeface="Inter"/>
            </a:endParaRPr>
          </a:p>
          <a:p>
            <a:pPr lvl="0" algn="just"/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Опозицію толерантності як терпимості становить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інтолерантність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(нетерпимість).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Інтолерантність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(а отже, міжетнічна напруга, неприязнь, недовіра, невдоволення і взаємні претензії між представниками різних етносів) – це ознака низької культури міжетнічних відносин, які час від часу виникають між індивідуальними і груповими суб’єктами цих відносин. Межа між толерантністю й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інтолерантністю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досить хитка: будь-яке переконання – релігійне, політичне або культурне – може призвести до нетерпимості і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інтолерантного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ставлення, якщо в певних суб’єктів міжетнічних відносин не залишається сумнівів в істинності й непохитності ідей, в які вони вірять. </a:t>
            </a:r>
            <a:endParaRPr lang="uk-UA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Inter"/>
              </a:rPr>
              <a:t>Будь-</a:t>
            </a:r>
            <a:r>
              <a:rPr lang="ru-RU" dirty="0" err="1" smtClean="0">
                <a:latin typeface="Inter"/>
              </a:rPr>
              <a:t>які</a:t>
            </a:r>
            <a:r>
              <a:rPr lang="ru-RU" dirty="0" smtClean="0">
                <a:latin typeface="Inter"/>
              </a:rPr>
              <a:t> </a:t>
            </a:r>
            <a:r>
              <a:rPr lang="ru-RU" dirty="0">
                <a:latin typeface="Inter"/>
              </a:rPr>
              <a:t>прояви </a:t>
            </a:r>
            <a:r>
              <a:rPr lang="ru-RU" dirty="0" err="1">
                <a:latin typeface="Inter"/>
              </a:rPr>
              <a:t>інтолерантності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мають</a:t>
            </a:r>
            <a:r>
              <a:rPr lang="ru-RU" dirty="0">
                <a:latin typeface="Inter"/>
              </a:rPr>
              <a:t> у </a:t>
            </a:r>
            <a:r>
              <a:rPr lang="ru-RU" dirty="0" err="1">
                <a:latin typeface="Inter"/>
              </a:rPr>
              <a:t>своїй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основі</a:t>
            </a:r>
            <a:r>
              <a:rPr lang="ru-RU" dirty="0">
                <a:latin typeface="Inter"/>
              </a:rPr>
              <a:t> </a:t>
            </a:r>
            <a:r>
              <a:rPr lang="ru-RU" b="1" dirty="0" err="1">
                <a:latin typeface="Inter"/>
              </a:rPr>
              <a:t>почуття</a:t>
            </a:r>
            <a:r>
              <a:rPr lang="ru-RU" b="1" dirty="0">
                <a:latin typeface="Inter"/>
              </a:rPr>
              <a:t> </a:t>
            </a:r>
            <a:r>
              <a:rPr lang="ru-RU" b="1" dirty="0" err="1">
                <a:latin typeface="Inter"/>
              </a:rPr>
              <a:t>переваги</a:t>
            </a:r>
            <a:r>
              <a:rPr lang="ru-RU" b="1" dirty="0">
                <a:latin typeface="Inter"/>
              </a:rPr>
              <a:t> одного (одних) </a:t>
            </a:r>
            <a:r>
              <a:rPr lang="ru-RU" b="1" dirty="0" err="1">
                <a:latin typeface="Inter"/>
              </a:rPr>
              <a:t>індивіда</a:t>
            </a:r>
            <a:r>
              <a:rPr lang="ru-RU" b="1" dirty="0">
                <a:latin typeface="Inter"/>
              </a:rPr>
              <a:t> над </a:t>
            </a:r>
            <a:r>
              <a:rPr lang="ru-RU" b="1" dirty="0" err="1">
                <a:latin typeface="Inter"/>
              </a:rPr>
              <a:t>іншим</a:t>
            </a:r>
            <a:r>
              <a:rPr lang="ru-RU" b="1" dirty="0">
                <a:latin typeface="Inter"/>
              </a:rPr>
              <a:t> (</a:t>
            </a:r>
            <a:r>
              <a:rPr lang="ru-RU" b="1" dirty="0" err="1">
                <a:latin typeface="Inter"/>
              </a:rPr>
              <a:t>іншими</a:t>
            </a:r>
            <a:r>
              <a:rPr lang="ru-RU" dirty="0">
                <a:latin typeface="Inter"/>
              </a:rPr>
              <a:t>). </a:t>
            </a:r>
            <a:endParaRPr lang="ru-RU" dirty="0" smtClean="0">
              <a:latin typeface="Inter"/>
            </a:endParaRPr>
          </a:p>
          <a:p>
            <a:endParaRPr lang="ru-RU" dirty="0">
              <a:latin typeface="Inter"/>
            </a:endParaRPr>
          </a:p>
          <a:p>
            <a:r>
              <a:rPr lang="ru-RU" dirty="0" smtClean="0">
                <a:latin typeface="Inter"/>
              </a:rPr>
              <a:t>У </a:t>
            </a:r>
            <a:r>
              <a:rPr lang="ru-RU" dirty="0">
                <a:latin typeface="Inter"/>
              </a:rPr>
              <a:t>широкому </a:t>
            </a:r>
            <a:r>
              <a:rPr lang="ru-RU" dirty="0" err="1">
                <a:latin typeface="Inter"/>
              </a:rPr>
              <a:t>сенсі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інтолерантність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передбачає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негативні</a:t>
            </a:r>
            <a:r>
              <a:rPr lang="ru-RU" dirty="0">
                <a:latin typeface="Inter"/>
              </a:rPr>
              <a:t>, </a:t>
            </a:r>
            <a:r>
              <a:rPr lang="ru-RU" dirty="0" err="1">
                <a:latin typeface="Inter"/>
              </a:rPr>
              <a:t>агресивні</a:t>
            </a:r>
            <a:r>
              <a:rPr lang="ru-RU" dirty="0">
                <a:latin typeface="Inter"/>
              </a:rPr>
              <a:t> прояви, </a:t>
            </a:r>
            <a:r>
              <a:rPr lang="ru-RU" dirty="0" err="1">
                <a:latin typeface="Inter"/>
              </a:rPr>
              <a:t>спрямовані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проти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когось</a:t>
            </a:r>
            <a:r>
              <a:rPr lang="ru-RU" dirty="0">
                <a:latin typeface="Inter"/>
              </a:rPr>
              <a:t>, чий </a:t>
            </a:r>
            <a:r>
              <a:rPr lang="ru-RU" dirty="0" err="1">
                <a:latin typeface="Inter"/>
              </a:rPr>
              <a:t>спосіб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життя</a:t>
            </a:r>
            <a:r>
              <a:rPr lang="ru-RU" dirty="0">
                <a:latin typeface="Inter"/>
              </a:rPr>
              <a:t>, погляди, </a:t>
            </a:r>
            <a:r>
              <a:rPr lang="ru-RU" dirty="0" err="1">
                <a:latin typeface="Inter"/>
              </a:rPr>
              <a:t>особистісні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або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культурні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особливості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викликають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несхвалення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або</a:t>
            </a:r>
            <a:r>
              <a:rPr lang="ru-RU" dirty="0">
                <a:latin typeface="Inter"/>
              </a:rPr>
              <a:t> </a:t>
            </a:r>
            <a:r>
              <a:rPr lang="ru-RU" dirty="0" smtClean="0">
                <a:latin typeface="Inter"/>
              </a:rPr>
              <a:t>неприязнь.</a:t>
            </a:r>
          </a:p>
          <a:p>
            <a:endParaRPr lang="ru-RU" dirty="0">
              <a:latin typeface="Inter"/>
            </a:endParaRPr>
          </a:p>
          <a:p>
            <a:r>
              <a:rPr lang="ru-RU" dirty="0" err="1" smtClean="0">
                <a:latin typeface="Inter"/>
              </a:rPr>
              <a:t>Інтолерантна</a:t>
            </a:r>
            <a:r>
              <a:rPr lang="ru-RU" dirty="0" smtClean="0">
                <a:latin typeface="Inter"/>
              </a:rPr>
              <a:t> </a:t>
            </a:r>
            <a:r>
              <a:rPr lang="ru-RU" dirty="0" err="1" smtClean="0">
                <a:latin typeface="Inter"/>
              </a:rPr>
              <a:t>особистість</a:t>
            </a:r>
            <a:r>
              <a:rPr lang="ru-RU" dirty="0" smtClean="0">
                <a:latin typeface="Inter"/>
              </a:rPr>
              <a:t> </a:t>
            </a:r>
            <a:r>
              <a:rPr lang="ru-RU" dirty="0" err="1">
                <a:latin typeface="Inter"/>
              </a:rPr>
              <a:t>або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група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особистостей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вважає</a:t>
            </a:r>
            <a:r>
              <a:rPr lang="ru-RU" dirty="0">
                <a:latin typeface="Inter"/>
              </a:rPr>
              <a:t> себе </a:t>
            </a:r>
            <a:r>
              <a:rPr lang="ru-RU" dirty="0" err="1">
                <a:latin typeface="Inter"/>
              </a:rPr>
              <a:t>краще</a:t>
            </a:r>
            <a:r>
              <a:rPr lang="ru-RU" dirty="0">
                <a:latin typeface="Inter"/>
              </a:rPr>
              <a:t>, </a:t>
            </a:r>
            <a:r>
              <a:rPr lang="ru-RU" dirty="0" err="1">
                <a:latin typeface="Inter"/>
              </a:rPr>
              <a:t>вище</a:t>
            </a:r>
            <a:r>
              <a:rPr lang="ru-RU" dirty="0">
                <a:latin typeface="Inter"/>
              </a:rPr>
              <a:t>, </a:t>
            </a:r>
            <a:r>
              <a:rPr lang="ru-RU" dirty="0" err="1">
                <a:latin typeface="Inter"/>
              </a:rPr>
              <a:t>розумніше</a:t>
            </a:r>
            <a:r>
              <a:rPr lang="ru-RU" dirty="0">
                <a:latin typeface="Inter"/>
              </a:rPr>
              <a:t> тих, </a:t>
            </a:r>
            <a:r>
              <a:rPr lang="ru-RU" dirty="0" err="1">
                <a:latin typeface="Inter"/>
              </a:rPr>
              <a:t>проти</a:t>
            </a:r>
            <a:r>
              <a:rPr lang="ru-RU" dirty="0">
                <a:latin typeface="Inter"/>
              </a:rPr>
              <a:t> кого </a:t>
            </a:r>
            <a:r>
              <a:rPr lang="ru-RU" dirty="0" err="1">
                <a:latin typeface="Inter"/>
              </a:rPr>
              <a:t>спрямовані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стріли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їх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нетерпимості</a:t>
            </a:r>
            <a:r>
              <a:rPr lang="ru-RU" dirty="0" smtClean="0">
                <a:latin typeface="Inter"/>
              </a:rPr>
              <a:t>.</a:t>
            </a:r>
          </a:p>
          <a:p>
            <a:endParaRPr lang="uk-UA" dirty="0">
              <a:latin typeface="Inter"/>
            </a:endParaRPr>
          </a:p>
          <a:p>
            <a:endParaRPr lang="ru-RU" dirty="0" smtClean="0">
              <a:latin typeface="Inter"/>
            </a:endParaRPr>
          </a:p>
          <a:p>
            <a:endParaRPr lang="uk-UA" b="0" i="0" dirty="0">
              <a:effectLst/>
              <a:latin typeface="Inter"/>
            </a:endParaRPr>
          </a:p>
          <a:p>
            <a:endParaRPr lang="ru-RU" b="0" i="0" dirty="0"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57948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  <a:latin typeface="Inter"/>
              </a:rPr>
              <a:t>Прояви </a:t>
            </a:r>
            <a:r>
              <a:rPr lang="ru-RU" b="1" i="1" dirty="0" err="1">
                <a:solidFill>
                  <a:prstClr val="black"/>
                </a:solidFill>
                <a:latin typeface="Inter"/>
              </a:rPr>
              <a:t>інтолерантності</a:t>
            </a:r>
            <a:r>
              <a:rPr lang="ru-RU" b="1" i="1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Inter"/>
              </a:rPr>
              <a:t>можуть</a:t>
            </a:r>
            <a:r>
              <a:rPr lang="ru-RU" b="1" i="1" dirty="0">
                <a:solidFill>
                  <a:prstClr val="black"/>
                </a:solidFill>
                <a:latin typeface="Inter"/>
              </a:rPr>
              <a:t> бути </a:t>
            </a:r>
            <a:r>
              <a:rPr lang="ru-RU" b="1" i="1" dirty="0" err="1">
                <a:solidFill>
                  <a:prstClr val="black"/>
                </a:solidFill>
                <a:latin typeface="Inter"/>
              </a:rPr>
              <a:t>різними</a:t>
            </a:r>
            <a:r>
              <a:rPr lang="ru-RU" dirty="0" smtClean="0">
                <a:solidFill>
                  <a:prstClr val="black"/>
                </a:solidFill>
                <a:latin typeface="Inter"/>
              </a:rPr>
              <a:t>:</a:t>
            </a:r>
          </a:p>
          <a:p>
            <a:pPr lvl="0"/>
            <a:endParaRPr lang="uk-UA" dirty="0">
              <a:solidFill>
                <a:prstClr val="black"/>
              </a:solidFill>
              <a:latin typeface="Inter"/>
            </a:endParaRPr>
          </a:p>
          <a:p>
            <a:pPr lvl="0"/>
            <a:endParaRPr lang="ru-RU" dirty="0">
              <a:solidFill>
                <a:prstClr val="black"/>
              </a:solidFill>
              <a:latin typeface="Inter"/>
            </a:endParaRPr>
          </a:p>
          <a:p>
            <a:pPr lvl="0">
              <a:buFont typeface="Arial"/>
              <a:buChar char="•"/>
            </a:pPr>
            <a:r>
              <a:rPr lang="ru-RU" dirty="0" err="1">
                <a:solidFill>
                  <a:prstClr val="black"/>
                </a:solidFill>
                <a:latin typeface="Inter"/>
              </a:rPr>
              <a:t>Вербальна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агресія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: лайка,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глузування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осуд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прояви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зневаги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огиди</a:t>
            </a:r>
            <a:r>
              <a:rPr lang="ru-RU" dirty="0">
                <a:solidFill>
                  <a:prstClr val="black"/>
                </a:solidFill>
                <a:latin typeface="Inter"/>
              </a:rPr>
              <a:t>; образа,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нецензурна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лексика</a:t>
            </a:r>
            <a:r>
              <a:rPr lang="ru-RU" dirty="0" smtClean="0">
                <a:solidFill>
                  <a:prstClr val="black"/>
                </a:solidFill>
                <a:latin typeface="Inter"/>
              </a:rPr>
              <a:t>.</a:t>
            </a:r>
          </a:p>
          <a:p>
            <a:pPr lvl="0">
              <a:buFont typeface="Arial"/>
              <a:buChar char="•"/>
            </a:pPr>
            <a:endParaRPr lang="ru-RU" dirty="0">
              <a:solidFill>
                <a:prstClr val="black"/>
              </a:solidFill>
              <a:latin typeface="Inter"/>
            </a:endParaRPr>
          </a:p>
          <a:p>
            <a:pPr lvl="0">
              <a:buFont typeface="Arial"/>
              <a:buChar char="•"/>
            </a:pPr>
            <a:r>
              <a:rPr lang="ru-RU" dirty="0" err="1">
                <a:solidFill>
                  <a:prstClr val="black"/>
                </a:solidFill>
                <a:latin typeface="Inter"/>
              </a:rPr>
              <a:t>Фізична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агресія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: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побої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катування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насильство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вбивство</a:t>
            </a:r>
            <a:r>
              <a:rPr lang="ru-RU" dirty="0" smtClean="0">
                <a:solidFill>
                  <a:prstClr val="black"/>
                </a:solidFill>
                <a:latin typeface="Inter"/>
              </a:rPr>
              <a:t>.</a:t>
            </a:r>
          </a:p>
          <a:p>
            <a:pPr lvl="0">
              <a:buFont typeface="Arial"/>
              <a:buChar char="•"/>
            </a:pPr>
            <a:endParaRPr lang="ru-RU" dirty="0">
              <a:solidFill>
                <a:prstClr val="black"/>
              </a:solidFill>
              <a:latin typeface="Inter"/>
            </a:endParaRPr>
          </a:p>
          <a:p>
            <a:pPr lvl="0">
              <a:buFont typeface="Arial"/>
              <a:buChar char="•"/>
            </a:pPr>
            <a:r>
              <a:rPr lang="ru-RU" dirty="0" err="1">
                <a:solidFill>
                  <a:prstClr val="black"/>
                </a:solidFill>
                <a:latin typeface="Inter"/>
              </a:rPr>
              <a:t>Психологічна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агресія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: погрози,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залякування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переслідування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тиск</a:t>
            </a:r>
            <a:r>
              <a:rPr lang="ru-RU" dirty="0" smtClean="0">
                <a:solidFill>
                  <a:prstClr val="black"/>
                </a:solidFill>
                <a:latin typeface="Inter"/>
              </a:rPr>
              <a:t>.</a:t>
            </a:r>
          </a:p>
          <a:p>
            <a:pPr lvl="0">
              <a:buFont typeface="Arial"/>
              <a:buChar char="•"/>
            </a:pPr>
            <a:endParaRPr lang="ru-RU" dirty="0">
              <a:solidFill>
                <a:prstClr val="black"/>
              </a:solidFill>
              <a:latin typeface="Inter"/>
            </a:endParaRPr>
          </a:p>
          <a:p>
            <a:pPr lvl="0">
              <a:buFont typeface="Arial"/>
              <a:buChar char="•"/>
            </a:pPr>
            <a:r>
              <a:rPr lang="ru-RU" dirty="0" err="1">
                <a:solidFill>
                  <a:prstClr val="black"/>
                </a:solidFill>
                <a:latin typeface="Inter"/>
              </a:rPr>
              <a:t>Територіальна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агресія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агресія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на державному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рівні</a:t>
            </a:r>
            <a:r>
              <a:rPr lang="ru-RU" dirty="0">
                <a:solidFill>
                  <a:prstClr val="black"/>
                </a:solidFill>
                <a:latin typeface="Inter"/>
              </a:rPr>
              <a:t>: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війна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геноцид,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депортація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націоналізм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фашизм,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репресії</a:t>
            </a:r>
            <a:r>
              <a:rPr lang="ru-RU" dirty="0" smtClean="0">
                <a:solidFill>
                  <a:prstClr val="black"/>
                </a:solidFill>
                <a:latin typeface="Inter"/>
              </a:rPr>
              <a:t>.</a:t>
            </a:r>
          </a:p>
          <a:p>
            <a:pPr lvl="0">
              <a:buFont typeface="Arial"/>
              <a:buChar char="•"/>
            </a:pPr>
            <a:endParaRPr lang="ru-RU" dirty="0">
              <a:solidFill>
                <a:prstClr val="black"/>
              </a:solidFill>
              <a:latin typeface="Inter"/>
            </a:endParaRPr>
          </a:p>
          <a:p>
            <a:pPr lvl="0">
              <a:buFont typeface="Arial"/>
              <a:buChar char="•"/>
            </a:pPr>
            <a:r>
              <a:rPr lang="ru-RU" dirty="0" err="1">
                <a:solidFill>
                  <a:prstClr val="black"/>
                </a:solidFill>
                <a:latin typeface="Inter"/>
              </a:rPr>
              <a:t>Агресія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стосовно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проявів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культури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релігії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національних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символів</a:t>
            </a:r>
            <a:r>
              <a:rPr lang="ru-RU" dirty="0">
                <a:solidFill>
                  <a:prstClr val="black"/>
                </a:solidFill>
                <a:latin typeface="Inter"/>
              </a:rPr>
              <a:t>: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осквернення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пам’ятників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могил,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прапорів</a:t>
            </a:r>
            <a:r>
              <a:rPr lang="ru-RU" dirty="0">
                <a:solidFill>
                  <a:prstClr val="black"/>
                </a:solidFill>
                <a:latin typeface="Inter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об’єктів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релігійного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Inter"/>
              </a:rPr>
              <a:t>значення</a:t>
            </a:r>
            <a:r>
              <a:rPr lang="ru-RU" dirty="0">
                <a:solidFill>
                  <a:prstClr val="black"/>
                </a:solidFill>
                <a:latin typeface="Inter"/>
              </a:rPr>
              <a:t> і т. д.</a:t>
            </a:r>
            <a:endParaRPr lang="ru-RU" dirty="0">
              <a:solidFill>
                <a:prstClr val="black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62936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69" y="260648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" marR="78105" lvl="0" indent="215900" algn="just">
              <a:spcBef>
                <a:spcPts val="550"/>
              </a:spcBef>
            </a:pPr>
            <a:endParaRPr lang="uk-UA" spc="5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spc="5" dirty="0" smtClean="0">
                <a:solidFill>
                  <a:prstClr val="black"/>
                </a:solidFill>
                <a:latin typeface="Times New Roman"/>
                <a:ea typeface="Times New Roman"/>
              </a:rPr>
              <a:t>У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«Декларації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принципів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толерантності»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(1995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р.)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вказали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на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prstClr val="black"/>
                </a:solidFill>
                <a:latin typeface="Times New Roman"/>
                <a:ea typeface="Times New Roman"/>
              </a:rPr>
              <a:t>основні</a:t>
            </a:r>
            <a:r>
              <a:rPr lang="uk-UA" i="1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prstClr val="black"/>
                </a:solidFill>
                <a:latin typeface="Times New Roman"/>
                <a:ea typeface="Times New Roman"/>
              </a:rPr>
              <a:t>прояви</a:t>
            </a:r>
            <a:r>
              <a:rPr lang="uk-UA" i="1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prstClr val="black"/>
                </a:solidFill>
                <a:latin typeface="Times New Roman"/>
                <a:ea typeface="Times New Roman"/>
              </a:rPr>
              <a:t>нетолерантності</a:t>
            </a:r>
            <a:r>
              <a:rPr lang="uk-UA" i="1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uk-UA" i="1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prstClr val="black"/>
                </a:solidFill>
                <a:latin typeface="Times New Roman"/>
                <a:ea typeface="Times New Roman"/>
              </a:rPr>
              <a:t>етнонаціональній</a:t>
            </a:r>
            <a:r>
              <a:rPr lang="uk-UA" i="1" spc="-5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i="1" dirty="0">
                <a:solidFill>
                  <a:prstClr val="black"/>
                </a:solidFill>
                <a:latin typeface="Times New Roman"/>
                <a:ea typeface="Times New Roman"/>
              </a:rPr>
              <a:t>сфері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uk-UA" spc="-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spc="-35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Серед</a:t>
            </a:r>
            <a:r>
              <a:rPr lang="uk-UA" spc="-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них</a:t>
            </a:r>
            <a:r>
              <a:rPr lang="uk-UA" spc="-65" dirty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акти</a:t>
            </a:r>
            <a:r>
              <a:rPr lang="uk-UA" spc="-4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нетерпимості,</a:t>
            </a:r>
            <a:r>
              <a:rPr lang="uk-UA" spc="-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насильства</a:t>
            </a:r>
            <a:r>
              <a:rPr lang="uk-UA" spc="-34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до</a:t>
            </a:r>
            <a:r>
              <a:rPr lang="uk-UA" spc="5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національних</a:t>
            </a:r>
            <a:r>
              <a:rPr lang="uk-UA" spc="2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меншин;</a:t>
            </a:r>
            <a:r>
              <a:rPr lang="uk-UA" spc="4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тероризм,</a:t>
            </a:r>
            <a:r>
              <a:rPr lang="uk-UA" spc="6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ксенофобію</a:t>
            </a:r>
            <a:r>
              <a:rPr lang="uk-UA" spc="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й</a:t>
            </a:r>
            <a:r>
              <a:rPr lang="uk-UA" spc="4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агресивний</a:t>
            </a:r>
            <a:r>
              <a:rPr lang="uk-UA" spc="4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націоналізм;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расизм,</a:t>
            </a: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антисемітизм;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відчуження,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маргіналізацію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та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дискримінацію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щодо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національних, етнічних, </a:t>
            </a:r>
            <a:r>
              <a:rPr lang="uk-UA" dirty="0" err="1">
                <a:solidFill>
                  <a:prstClr val="black"/>
                </a:solidFill>
                <a:latin typeface="Times New Roman"/>
                <a:ea typeface="Times New Roman"/>
              </a:rPr>
              <a:t>мовних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 та релігійних меншин, біженців, іммігрантів та соціально менш захищених груп у суспільстві; </a:t>
            </a: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акти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насильства та залякування щодо окремих осіб, які реалізують своє право на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свободу думки і висловлювання переконань. </a:t>
            </a:r>
          </a:p>
          <a:p>
            <a:pPr marL="73660" marR="78105" lvl="0" indent="215900" algn="just">
              <a:spcBef>
                <a:spcPts val="550"/>
              </a:spcBef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Вищеназвані та інші нетолерантні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стосунки</a:t>
            </a:r>
            <a:r>
              <a:rPr lang="uk-UA" spc="-5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становлять</a:t>
            </a:r>
            <a:r>
              <a:rPr lang="uk-UA" spc="-3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загрозу зміцненню миру та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демократії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на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prstClr val="black"/>
                </a:solidFill>
                <a:latin typeface="Times New Roman"/>
                <a:ea typeface="Times New Roman"/>
              </a:rPr>
              <a:t>етпополітичному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 й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міжнародному</a:t>
            </a:r>
            <a:r>
              <a:rPr lang="uk-UA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рівнях</a:t>
            </a:r>
            <a:r>
              <a:rPr lang="uk-UA" spc="-2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413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296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Inter"/>
              </a:rPr>
              <a:t>Етнічна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нетерпимість</a:t>
            </a:r>
            <a:r>
              <a:rPr lang="ru-RU" dirty="0">
                <a:latin typeface="Inter"/>
              </a:rPr>
              <a:t> є одним з </a:t>
            </a:r>
            <a:r>
              <a:rPr lang="ru-RU" dirty="0" err="1">
                <a:latin typeface="Inter"/>
              </a:rPr>
              <a:t>найбільш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частих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випадків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нетолерантності</a:t>
            </a:r>
            <a:r>
              <a:rPr lang="ru-RU" dirty="0">
                <a:latin typeface="Inter"/>
              </a:rPr>
              <a:t>.</a:t>
            </a:r>
          </a:p>
          <a:p>
            <a:pPr algn="just"/>
            <a:r>
              <a:rPr lang="ru-RU" dirty="0">
                <a:latin typeface="Inter"/>
              </a:rPr>
              <a:t>В </a:t>
            </a:r>
            <a:r>
              <a:rPr lang="ru-RU" dirty="0" err="1">
                <a:latin typeface="Inter"/>
              </a:rPr>
              <a:t>основі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цього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явища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лежить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почуття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переваги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власного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етносу</a:t>
            </a:r>
            <a:r>
              <a:rPr lang="ru-RU" dirty="0">
                <a:latin typeface="Inter"/>
              </a:rPr>
              <a:t> над </a:t>
            </a:r>
            <a:r>
              <a:rPr lang="ru-RU" dirty="0" err="1">
                <a:latin typeface="Inter"/>
              </a:rPr>
              <a:t>іншим</a:t>
            </a:r>
            <a:r>
              <a:rPr lang="ru-RU" dirty="0">
                <a:latin typeface="Inter"/>
              </a:rPr>
              <a:t>. Своя </a:t>
            </a:r>
            <a:r>
              <a:rPr lang="ru-RU" dirty="0" err="1">
                <a:latin typeface="Inter"/>
              </a:rPr>
              <a:t>етнічна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група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відчувається</a:t>
            </a:r>
            <a:r>
              <a:rPr lang="ru-RU" dirty="0">
                <a:latin typeface="Inter"/>
              </a:rPr>
              <a:t> в </a:t>
            </a:r>
            <a:r>
              <a:rPr lang="ru-RU" dirty="0" err="1">
                <a:latin typeface="Inter"/>
              </a:rPr>
              <a:t>цьому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випадку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домінуючою</a:t>
            </a:r>
            <a:r>
              <a:rPr lang="ru-RU" dirty="0">
                <a:latin typeface="Inter"/>
              </a:rPr>
              <a:t>, </a:t>
            </a:r>
            <a:r>
              <a:rPr lang="ru-RU" dirty="0" err="1" smtClean="0">
                <a:latin typeface="Inter"/>
              </a:rPr>
              <a:t>володіє</a:t>
            </a:r>
            <a:r>
              <a:rPr lang="ru-RU" dirty="0" smtClean="0">
                <a:latin typeface="Inter"/>
              </a:rPr>
              <a:t> </a:t>
            </a:r>
            <a:r>
              <a:rPr lang="ru-RU" dirty="0">
                <a:latin typeface="Inter"/>
              </a:rPr>
              <a:t>великою </a:t>
            </a:r>
            <a:r>
              <a:rPr lang="ru-RU" dirty="0" err="1">
                <a:latin typeface="Inter"/>
              </a:rPr>
              <a:t>кількістю</a:t>
            </a:r>
            <a:r>
              <a:rPr lang="ru-RU" dirty="0">
                <a:latin typeface="Inter"/>
              </a:rPr>
              <a:t> прав по </a:t>
            </a:r>
            <a:r>
              <a:rPr lang="ru-RU" dirty="0" err="1">
                <a:latin typeface="Inter"/>
              </a:rPr>
              <a:t>відношенню</a:t>
            </a:r>
            <a:r>
              <a:rPr lang="ru-RU" dirty="0">
                <a:latin typeface="Inter"/>
              </a:rPr>
              <a:t> до </a:t>
            </a:r>
            <a:r>
              <a:rPr lang="ru-RU" dirty="0" err="1">
                <a:latin typeface="Inter"/>
              </a:rPr>
              <a:t>іншої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групи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або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групами</a:t>
            </a:r>
            <a:r>
              <a:rPr lang="ru-RU" dirty="0" smtClean="0">
                <a:latin typeface="Inter"/>
              </a:rPr>
              <a:t>.</a:t>
            </a:r>
          </a:p>
          <a:p>
            <a:pPr algn="just"/>
            <a:endParaRPr lang="ru-RU" dirty="0">
              <a:latin typeface="Inter"/>
            </a:endParaRPr>
          </a:p>
          <a:p>
            <a:pPr algn="just"/>
            <a:r>
              <a:rPr lang="ru-RU" dirty="0" err="1">
                <a:latin typeface="Inter"/>
              </a:rPr>
              <a:t>Яскравими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проявами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даного</a:t>
            </a:r>
            <a:r>
              <a:rPr lang="ru-RU" dirty="0">
                <a:latin typeface="Inter"/>
              </a:rPr>
              <a:t> типу </a:t>
            </a:r>
            <a:r>
              <a:rPr lang="ru-RU" dirty="0" err="1">
                <a:latin typeface="Inter"/>
              </a:rPr>
              <a:t>інтолерантності</a:t>
            </a:r>
            <a:r>
              <a:rPr lang="ru-RU" dirty="0">
                <a:latin typeface="Inter"/>
              </a:rPr>
              <a:t> є </a:t>
            </a:r>
            <a:r>
              <a:rPr lang="ru-RU" dirty="0" err="1">
                <a:latin typeface="Inter"/>
              </a:rPr>
              <a:t>націоналізм</a:t>
            </a:r>
            <a:r>
              <a:rPr lang="ru-RU" dirty="0">
                <a:latin typeface="Inter"/>
              </a:rPr>
              <a:t> і нацизм.</a:t>
            </a:r>
          </a:p>
          <a:p>
            <a:pPr algn="just"/>
            <a:r>
              <a:rPr lang="ru-RU" dirty="0" err="1">
                <a:latin typeface="Inter"/>
              </a:rPr>
              <a:t>Наймасовішим</a:t>
            </a:r>
            <a:r>
              <a:rPr lang="ru-RU" dirty="0">
                <a:latin typeface="Inter"/>
              </a:rPr>
              <a:t> і </a:t>
            </a:r>
            <a:r>
              <a:rPr lang="ru-RU" dirty="0" err="1">
                <a:latin typeface="Inter"/>
              </a:rPr>
              <a:t>страшним</a:t>
            </a:r>
            <a:r>
              <a:rPr lang="ru-RU" dirty="0">
                <a:latin typeface="Inter"/>
              </a:rPr>
              <a:t> прикладом </a:t>
            </a:r>
            <a:r>
              <a:rPr lang="ru-RU" dirty="0" err="1">
                <a:latin typeface="Inter"/>
              </a:rPr>
              <a:t>інтолерантності</a:t>
            </a:r>
            <a:r>
              <a:rPr lang="ru-RU" dirty="0">
                <a:latin typeface="Inter"/>
              </a:rPr>
              <a:t> за </a:t>
            </a:r>
            <a:r>
              <a:rPr lang="ru-RU" dirty="0" err="1">
                <a:latin typeface="Inter"/>
              </a:rPr>
              <a:t>етнічною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ознакою</a:t>
            </a:r>
            <a:r>
              <a:rPr lang="ru-RU" dirty="0">
                <a:latin typeface="Inter"/>
              </a:rPr>
              <a:t> є геноцид </a:t>
            </a:r>
            <a:r>
              <a:rPr lang="ru-RU" dirty="0" err="1">
                <a:latin typeface="Inter"/>
              </a:rPr>
              <a:t>євреїв</a:t>
            </a:r>
            <a:r>
              <a:rPr lang="ru-RU" dirty="0">
                <a:latin typeface="Inter"/>
              </a:rPr>
              <a:t> у </a:t>
            </a:r>
            <a:r>
              <a:rPr lang="ru-RU" dirty="0" err="1">
                <a:latin typeface="Inter"/>
              </a:rPr>
              <a:t>фашистської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Німеччини</a:t>
            </a:r>
            <a:r>
              <a:rPr lang="ru-RU" dirty="0">
                <a:latin typeface="Inter"/>
              </a:rPr>
              <a:t>. </a:t>
            </a:r>
            <a:r>
              <a:rPr lang="ru-RU" dirty="0" err="1">
                <a:latin typeface="Inter"/>
              </a:rPr>
              <a:t>Навіяне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німецьким</a:t>
            </a:r>
            <a:r>
              <a:rPr lang="ru-RU" dirty="0">
                <a:latin typeface="Inter"/>
              </a:rPr>
              <a:t> урядом </a:t>
            </a:r>
            <a:r>
              <a:rPr lang="ru-RU" dirty="0" err="1">
                <a:latin typeface="Inter"/>
              </a:rPr>
              <a:t>почуття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переваги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арійського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походження</a:t>
            </a:r>
            <a:r>
              <a:rPr lang="ru-RU" dirty="0">
                <a:latin typeface="Inter"/>
              </a:rPr>
              <a:t> над </a:t>
            </a:r>
            <a:r>
              <a:rPr lang="ru-RU" dirty="0" err="1">
                <a:latin typeface="Inter"/>
              </a:rPr>
              <a:t>іншими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призвело</a:t>
            </a:r>
            <a:r>
              <a:rPr lang="ru-RU" dirty="0">
                <a:latin typeface="Inter"/>
              </a:rPr>
              <a:t> до </a:t>
            </a:r>
            <a:r>
              <a:rPr lang="ru-RU" dirty="0" err="1">
                <a:latin typeface="Inter"/>
              </a:rPr>
              <a:t>масового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винищення</a:t>
            </a:r>
            <a:r>
              <a:rPr lang="ru-RU" dirty="0">
                <a:latin typeface="Inter"/>
              </a:rPr>
              <a:t> не </a:t>
            </a:r>
            <a:r>
              <a:rPr lang="ru-RU" dirty="0" err="1">
                <a:latin typeface="Inter"/>
              </a:rPr>
              <a:t>тільки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євреїв</a:t>
            </a:r>
            <a:r>
              <a:rPr lang="ru-RU" dirty="0">
                <a:latin typeface="Inter"/>
              </a:rPr>
              <a:t>, але й </a:t>
            </a:r>
            <a:r>
              <a:rPr lang="ru-RU" dirty="0" err="1">
                <a:latin typeface="Inter"/>
              </a:rPr>
              <a:t>росіян</a:t>
            </a:r>
            <a:r>
              <a:rPr lang="ru-RU" dirty="0">
                <a:latin typeface="Inter"/>
              </a:rPr>
              <a:t>, </a:t>
            </a:r>
            <a:r>
              <a:rPr lang="ru-RU" dirty="0" err="1">
                <a:latin typeface="Inter"/>
              </a:rPr>
              <a:t>українців</a:t>
            </a:r>
            <a:r>
              <a:rPr lang="ru-RU" dirty="0">
                <a:latin typeface="Inter"/>
              </a:rPr>
              <a:t>, </a:t>
            </a:r>
            <a:r>
              <a:rPr lang="ru-RU" dirty="0" err="1">
                <a:latin typeface="Inter"/>
              </a:rPr>
              <a:t>поляків</a:t>
            </a:r>
            <a:r>
              <a:rPr lang="ru-RU" dirty="0">
                <a:latin typeface="Inter"/>
              </a:rPr>
              <a:t> та </a:t>
            </a:r>
            <a:r>
              <a:rPr lang="ru-RU" dirty="0" err="1">
                <a:latin typeface="Inter"/>
              </a:rPr>
              <a:t>інших</a:t>
            </a:r>
            <a:r>
              <a:rPr lang="ru-RU" dirty="0">
                <a:latin typeface="Inter"/>
              </a:rPr>
              <a:t>. </a:t>
            </a:r>
            <a:r>
              <a:rPr lang="ru-RU" dirty="0" err="1">
                <a:latin typeface="Inter"/>
              </a:rPr>
              <a:t>Концтабори</a:t>
            </a:r>
            <a:r>
              <a:rPr lang="ru-RU" dirty="0">
                <a:latin typeface="Inter"/>
              </a:rPr>
              <a:t>, </a:t>
            </a:r>
            <a:r>
              <a:rPr lang="ru-RU" dirty="0" err="1">
                <a:latin typeface="Inter"/>
              </a:rPr>
              <a:t>газові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камери</a:t>
            </a:r>
            <a:r>
              <a:rPr lang="ru-RU" dirty="0">
                <a:latin typeface="Inter"/>
              </a:rPr>
              <a:t>, </a:t>
            </a:r>
            <a:r>
              <a:rPr lang="ru-RU" dirty="0" err="1">
                <a:latin typeface="Inter"/>
              </a:rPr>
              <a:t>репресії</a:t>
            </a:r>
            <a:r>
              <a:rPr lang="ru-RU" dirty="0">
                <a:latin typeface="Inter"/>
              </a:rPr>
              <a:t>, </a:t>
            </a:r>
            <a:r>
              <a:rPr lang="ru-RU" dirty="0" err="1">
                <a:latin typeface="Inter"/>
              </a:rPr>
              <a:t>депортації</a:t>
            </a:r>
            <a:r>
              <a:rPr lang="ru-RU" dirty="0">
                <a:latin typeface="Inter"/>
              </a:rPr>
              <a:t> – </a:t>
            </a:r>
            <a:r>
              <a:rPr lang="ru-RU" dirty="0" err="1">
                <a:latin typeface="Inter"/>
              </a:rPr>
              <a:t>всі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ці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складові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фашистського</a:t>
            </a:r>
            <a:r>
              <a:rPr lang="ru-RU" dirty="0">
                <a:latin typeface="Inter"/>
              </a:rPr>
              <a:t> режиму стали </a:t>
            </a:r>
            <a:r>
              <a:rPr lang="ru-RU" dirty="0" err="1">
                <a:latin typeface="Inter"/>
              </a:rPr>
              <a:t>проявом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почуття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власної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переваги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німецької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нації</a:t>
            </a:r>
            <a:r>
              <a:rPr lang="ru-RU" dirty="0">
                <a:latin typeface="Inter"/>
              </a:rPr>
              <a:t> над “</a:t>
            </a:r>
            <a:r>
              <a:rPr lang="ru-RU" dirty="0" err="1">
                <a:latin typeface="Inter"/>
              </a:rPr>
              <a:t>нижчими</a:t>
            </a:r>
            <a:r>
              <a:rPr lang="ru-RU" dirty="0">
                <a:latin typeface="Inter"/>
              </a:rPr>
              <a:t>” </a:t>
            </a:r>
            <a:r>
              <a:rPr lang="ru-RU" dirty="0" err="1">
                <a:latin typeface="Inter"/>
              </a:rPr>
              <a:t>етносами</a:t>
            </a:r>
            <a:r>
              <a:rPr lang="ru-RU" dirty="0">
                <a:latin typeface="Inter"/>
              </a:rPr>
              <a:t>.</a:t>
            </a:r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 err="1">
                <a:latin typeface="Inter"/>
              </a:rPr>
              <a:t>Іншим</a:t>
            </a:r>
            <a:r>
              <a:rPr lang="ru-RU" dirty="0">
                <a:latin typeface="Inter"/>
              </a:rPr>
              <a:t> прикладом </a:t>
            </a:r>
            <a:r>
              <a:rPr lang="ru-RU" dirty="0" err="1">
                <a:latin typeface="Inter"/>
              </a:rPr>
              <a:t>інтолерантності</a:t>
            </a:r>
            <a:r>
              <a:rPr lang="ru-RU" dirty="0">
                <a:latin typeface="Inter"/>
              </a:rPr>
              <a:t> за </a:t>
            </a:r>
            <a:r>
              <a:rPr lang="ru-RU" dirty="0" err="1">
                <a:latin typeface="Inter"/>
              </a:rPr>
              <a:t>даною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ознакою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може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служити</a:t>
            </a:r>
            <a:r>
              <a:rPr lang="ru-RU" dirty="0">
                <a:latin typeface="Inter"/>
              </a:rPr>
              <a:t> геноцид </a:t>
            </a:r>
            <a:r>
              <a:rPr lang="ru-RU" dirty="0" err="1">
                <a:latin typeface="Inter"/>
              </a:rPr>
              <a:t>вірменів</a:t>
            </a:r>
            <a:r>
              <a:rPr lang="ru-RU" dirty="0">
                <a:latin typeface="Inter"/>
              </a:rPr>
              <a:t> турками в 1915 </a:t>
            </a:r>
            <a:r>
              <a:rPr lang="ru-RU" dirty="0" err="1">
                <a:latin typeface="Inter"/>
              </a:rPr>
              <a:t>році</a:t>
            </a:r>
            <a:r>
              <a:rPr lang="ru-RU" dirty="0">
                <a:latin typeface="Inter"/>
              </a:rPr>
              <a:t>, </a:t>
            </a:r>
            <a:r>
              <a:rPr lang="ru-RU" dirty="0" err="1">
                <a:latin typeface="Inter"/>
              </a:rPr>
              <a:t>призвів</a:t>
            </a:r>
            <a:r>
              <a:rPr lang="ru-RU" dirty="0">
                <a:latin typeface="Inter"/>
              </a:rPr>
              <a:t> до </a:t>
            </a:r>
            <a:r>
              <a:rPr lang="ru-RU" dirty="0" err="1">
                <a:latin typeface="Inter"/>
              </a:rPr>
              <a:t>великої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кількості</a:t>
            </a:r>
            <a:r>
              <a:rPr lang="ru-RU" dirty="0">
                <a:latin typeface="Inter"/>
              </a:rPr>
              <a:t> жертв </a:t>
            </a:r>
            <a:r>
              <a:rPr lang="ru-RU" dirty="0" err="1">
                <a:latin typeface="Inter"/>
              </a:rPr>
              <a:t>серед</a:t>
            </a:r>
            <a:r>
              <a:rPr lang="ru-RU" dirty="0">
                <a:latin typeface="Inter"/>
              </a:rPr>
              <a:t> мирного </a:t>
            </a:r>
            <a:r>
              <a:rPr lang="ru-RU" dirty="0" err="1">
                <a:latin typeface="Inter"/>
              </a:rPr>
              <a:t>населення</a:t>
            </a:r>
            <a:r>
              <a:rPr lang="ru-RU" dirty="0">
                <a:latin typeface="Inter"/>
              </a:rPr>
              <a:t>.</a:t>
            </a:r>
          </a:p>
          <a:p>
            <a:pPr algn="just"/>
            <a:r>
              <a:rPr lang="ru-RU" dirty="0" err="1">
                <a:latin typeface="Inter"/>
              </a:rPr>
              <a:t>Найстрашніше</a:t>
            </a:r>
            <a:r>
              <a:rPr lang="ru-RU" dirty="0">
                <a:latin typeface="Inter"/>
              </a:rPr>
              <a:t> в </a:t>
            </a:r>
            <a:r>
              <a:rPr lang="ru-RU" dirty="0" err="1">
                <a:latin typeface="Inter"/>
              </a:rPr>
              <a:t>багатьох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випадках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етнічного</a:t>
            </a:r>
            <a:r>
              <a:rPr lang="ru-RU" dirty="0">
                <a:latin typeface="Inter"/>
              </a:rPr>
              <a:t> геноциду те, </a:t>
            </a:r>
            <a:r>
              <a:rPr lang="ru-RU" dirty="0" err="1">
                <a:latin typeface="Inter"/>
              </a:rPr>
              <a:t>що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найчастіше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він</a:t>
            </a:r>
            <a:r>
              <a:rPr lang="ru-RU" dirty="0">
                <a:latin typeface="Inter"/>
              </a:rPr>
              <a:t> є не просто </a:t>
            </a:r>
            <a:r>
              <a:rPr lang="ru-RU" dirty="0" err="1">
                <a:latin typeface="Inter"/>
              </a:rPr>
              <a:t>соціальним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відхиленням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серед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окремих</a:t>
            </a:r>
            <a:r>
              <a:rPr lang="ru-RU" dirty="0">
                <a:latin typeface="Inter"/>
              </a:rPr>
              <a:t> </a:t>
            </a:r>
            <a:r>
              <a:rPr lang="ru-RU" dirty="0" err="1">
                <a:latin typeface="Inter"/>
              </a:rPr>
              <a:t>груп</a:t>
            </a:r>
            <a:r>
              <a:rPr lang="ru-RU" dirty="0">
                <a:latin typeface="Inter"/>
              </a:rPr>
              <a:t>, а </a:t>
            </a:r>
            <a:r>
              <a:rPr lang="ru-RU" dirty="0" err="1">
                <a:latin typeface="Inter"/>
              </a:rPr>
              <a:t>санкціонованим</a:t>
            </a:r>
            <a:r>
              <a:rPr lang="ru-RU" dirty="0">
                <a:latin typeface="Inter"/>
              </a:rPr>
              <a:t> і </a:t>
            </a:r>
            <a:r>
              <a:rPr lang="ru-RU" dirty="0" err="1">
                <a:latin typeface="Inter"/>
              </a:rPr>
              <a:t>схваленим</a:t>
            </a:r>
            <a:r>
              <a:rPr lang="ru-RU" dirty="0">
                <a:latin typeface="Inter"/>
              </a:rPr>
              <a:t> на державному </a:t>
            </a:r>
            <a:r>
              <a:rPr lang="ru-RU" dirty="0" err="1">
                <a:latin typeface="Inter"/>
              </a:rPr>
              <a:t>рівні</a:t>
            </a:r>
            <a:r>
              <a:rPr lang="ru-RU" dirty="0">
                <a:latin typeface="Inter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22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437" y="548680"/>
            <a:ext cx="6227771" cy="6186309"/>
          </a:xfrm>
          <a:prstGeom prst="rect">
            <a:avLst/>
          </a:prstGeom>
          <a:solidFill>
            <a:srgbClr val="ABDBFB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 1995 державами-членами ЮНЕСКО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прийнята</a:t>
            </a:r>
            <a:r>
              <a:rPr lang="ru-RU" dirty="0"/>
              <a:t> </a:t>
            </a:r>
            <a:r>
              <a:rPr lang="ru-RU" dirty="0" err="1"/>
              <a:t>Декларація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толерантності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: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dirty="0" err="1" smtClean="0"/>
              <a:t>повага</a:t>
            </a:r>
            <a:r>
              <a:rPr lang="ru-RU" i="1" dirty="0"/>
              <a:t>, </a:t>
            </a:r>
            <a:r>
              <a:rPr lang="ru-RU" i="1" dirty="0" err="1"/>
              <a:t>прийняття</a:t>
            </a:r>
            <a:r>
              <a:rPr lang="ru-RU" i="1" dirty="0"/>
              <a:t> та </a:t>
            </a:r>
            <a:r>
              <a:rPr lang="ru-RU" i="1" dirty="0" err="1"/>
              <a:t>правильне</a:t>
            </a:r>
            <a:r>
              <a:rPr lang="ru-RU" i="1" dirty="0"/>
              <a:t> </a:t>
            </a:r>
            <a:r>
              <a:rPr lang="ru-RU" i="1" dirty="0" err="1"/>
              <a:t>розуміння</a:t>
            </a:r>
            <a:r>
              <a:rPr lang="ru-RU" i="1" dirty="0"/>
              <a:t> </a:t>
            </a:r>
            <a:r>
              <a:rPr lang="ru-RU" i="1" dirty="0" err="1"/>
              <a:t>багатого</a:t>
            </a:r>
            <a:r>
              <a:rPr lang="ru-RU" i="1" dirty="0"/>
              <a:t> </a:t>
            </a:r>
            <a:r>
              <a:rPr lang="ru-RU" i="1" dirty="0" err="1"/>
              <a:t>різноманіття</a:t>
            </a:r>
            <a:r>
              <a:rPr lang="ru-RU" i="1" dirty="0"/>
              <a:t> культур, форм </a:t>
            </a:r>
            <a:r>
              <a:rPr lang="ru-RU" i="1" dirty="0" err="1" smtClean="0"/>
              <a:t>самовираження</a:t>
            </a:r>
            <a:r>
              <a:rPr lang="ru-RU" i="1" dirty="0" smtClean="0"/>
              <a:t> </a:t>
            </a:r>
            <a:r>
              <a:rPr lang="ru-RU" i="1" dirty="0"/>
              <a:t>та </a:t>
            </a:r>
            <a:r>
              <a:rPr lang="ru-RU" i="1" dirty="0" err="1"/>
              <a:t>самовиявлення</a:t>
            </a:r>
            <a:r>
              <a:rPr lang="ru-RU" i="1" dirty="0"/>
              <a:t> </a:t>
            </a:r>
            <a:r>
              <a:rPr lang="ru-RU" i="1" dirty="0" err="1"/>
              <a:t>людської</a:t>
            </a:r>
            <a:r>
              <a:rPr lang="ru-RU" i="1" dirty="0"/>
              <a:t> </a:t>
            </a:r>
            <a:r>
              <a:rPr lang="ru-RU" i="1" dirty="0" err="1"/>
              <a:t>індивідуальності</a:t>
            </a:r>
            <a:r>
              <a:rPr lang="ru-RU" i="1" dirty="0"/>
              <a:t>; </a:t>
            </a:r>
            <a:endParaRPr lang="ru-RU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dirty="0" err="1" smtClean="0"/>
              <a:t>політична</a:t>
            </a:r>
            <a:r>
              <a:rPr lang="ru-RU" i="1" dirty="0" smtClean="0"/>
              <a:t> </a:t>
            </a:r>
            <a:r>
              <a:rPr lang="ru-RU" i="1" dirty="0"/>
              <a:t>й </a:t>
            </a:r>
            <a:r>
              <a:rPr lang="ru-RU" i="1" dirty="0" err="1"/>
              <a:t>правова</a:t>
            </a:r>
            <a:r>
              <a:rPr lang="ru-RU" i="1" dirty="0"/>
              <a:t> потреба; </a:t>
            </a:r>
            <a:endParaRPr lang="ru-RU" i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i="1" dirty="0" smtClean="0"/>
              <a:t>активна </a:t>
            </a:r>
            <a:r>
              <a:rPr lang="ru-RU" i="1" dirty="0" err="1"/>
              <a:t>позиція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формується</a:t>
            </a:r>
            <a:r>
              <a:rPr lang="ru-RU" i="1" dirty="0"/>
              <a:t> на </a:t>
            </a:r>
            <a:r>
              <a:rPr lang="ru-RU" i="1" dirty="0" err="1"/>
              <a:t>основі</a:t>
            </a:r>
            <a:r>
              <a:rPr lang="ru-RU" i="1" dirty="0"/>
              <a:t> </a:t>
            </a:r>
            <a:r>
              <a:rPr lang="ru-RU" i="1" dirty="0" err="1"/>
              <a:t>визнання</a:t>
            </a:r>
            <a:r>
              <a:rPr lang="ru-RU" i="1" dirty="0"/>
              <a:t> </a:t>
            </a:r>
            <a:r>
              <a:rPr lang="ru-RU" i="1" dirty="0" err="1"/>
              <a:t>універсальних</a:t>
            </a:r>
            <a:r>
              <a:rPr lang="ru-RU" i="1" dirty="0"/>
              <a:t> прав та </a:t>
            </a:r>
            <a:r>
              <a:rPr lang="ru-RU" i="1" dirty="0" err="1"/>
              <a:t>основних</a:t>
            </a:r>
            <a:r>
              <a:rPr lang="ru-RU" i="1" dirty="0"/>
              <a:t> свобод </a:t>
            </a:r>
            <a:r>
              <a:rPr lang="ru-RU" i="1" dirty="0" err="1"/>
              <a:t>людини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r>
              <a:rPr lang="ru-RU" dirty="0" err="1" smtClean="0"/>
              <a:t>Зокрема</a:t>
            </a:r>
            <a:r>
              <a:rPr lang="ru-RU" dirty="0"/>
              <a:t>, в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толерантності</a:t>
            </a:r>
            <a:r>
              <a:rPr lang="ru-RU" dirty="0"/>
              <a:t> </a:t>
            </a:r>
            <a:r>
              <a:rPr lang="ru-RU" dirty="0" err="1"/>
              <a:t>зазначено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толерантність</a:t>
            </a:r>
            <a:r>
              <a:rPr lang="ru-RU" dirty="0"/>
              <a:t> «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повагу</a:t>
            </a:r>
            <a:r>
              <a:rPr lang="ru-RU" dirty="0"/>
              <a:t>, </a:t>
            </a:r>
            <a:r>
              <a:rPr lang="ru-RU" dirty="0" err="1"/>
              <a:t>сприйняття</a:t>
            </a:r>
            <a:r>
              <a:rPr lang="ru-RU" dirty="0"/>
              <a:t> та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багатого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 культур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форм </a:t>
            </a:r>
            <a:r>
              <a:rPr lang="ru-RU" dirty="0" err="1"/>
              <a:t>самовираження</a:t>
            </a:r>
            <a:r>
              <a:rPr lang="ru-RU" dirty="0"/>
              <a:t> та </a:t>
            </a:r>
            <a:r>
              <a:rPr lang="ru-RU" dirty="0" err="1"/>
              <a:t>самовиявлення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» (</a:t>
            </a:r>
            <a:r>
              <a:rPr lang="ru-RU" dirty="0" err="1"/>
              <a:t>стаття</a:t>
            </a:r>
            <a:r>
              <a:rPr lang="ru-RU" dirty="0"/>
              <a:t> 1, 1.1); «</a:t>
            </a:r>
            <a:r>
              <a:rPr lang="ru-RU" dirty="0" err="1"/>
              <a:t>це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уможливлює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миру, </a:t>
            </a:r>
            <a:r>
              <a:rPr lang="ru-RU" dirty="0" err="1"/>
              <a:t>сприяє</a:t>
            </a:r>
            <a:r>
              <a:rPr lang="ru-RU" dirty="0"/>
              <a:t> переходу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до </a:t>
            </a:r>
            <a:r>
              <a:rPr lang="ru-RU" dirty="0" err="1"/>
              <a:t>культури</a:t>
            </a:r>
            <a:r>
              <a:rPr lang="ru-RU" dirty="0"/>
              <a:t> миру» (</a:t>
            </a:r>
            <a:r>
              <a:rPr lang="ru-RU" dirty="0" err="1"/>
              <a:t>стаття</a:t>
            </a:r>
            <a:r>
              <a:rPr lang="ru-RU" dirty="0"/>
              <a:t> 1, 1.2); «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відмову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догматизму й абсолютизму, </a:t>
            </a:r>
            <a:r>
              <a:rPr lang="ru-RU" dirty="0" err="1"/>
              <a:t>утвердження</a:t>
            </a:r>
            <a:r>
              <a:rPr lang="ru-RU" dirty="0"/>
              <a:t> норм, </a:t>
            </a:r>
            <a:r>
              <a:rPr lang="ru-RU" dirty="0" err="1"/>
              <a:t>закріплених</a:t>
            </a:r>
            <a:r>
              <a:rPr lang="ru-RU" dirty="0"/>
              <a:t> у </a:t>
            </a:r>
            <a:r>
              <a:rPr lang="ru-RU" dirty="0" err="1"/>
              <a:t>міжнародно-правових</a:t>
            </a:r>
            <a:r>
              <a:rPr lang="ru-RU" dirty="0"/>
              <a:t> актах у </a:t>
            </a:r>
            <a:r>
              <a:rPr lang="ru-RU" dirty="0" err="1"/>
              <a:t>галузі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» (</a:t>
            </a:r>
            <a:r>
              <a:rPr lang="ru-RU" dirty="0" err="1"/>
              <a:t>стаття</a:t>
            </a:r>
            <a:r>
              <a:rPr lang="ru-RU" dirty="0"/>
              <a:t> 1, 1.3).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8680"/>
            <a:ext cx="2592288" cy="36004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95716" y="0"/>
            <a:ext cx="559860" cy="548680"/>
          </a:xfrm>
          <a:prstGeom prst="ellipse">
            <a:avLst/>
          </a:prstGeom>
          <a:solidFill>
            <a:srgbClr val="ABD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26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470</TotalTime>
  <Words>2207</Words>
  <Application>Microsoft Office PowerPoint</Application>
  <PresentationFormat>Экран (4:3)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Аптека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</dc:creator>
  <cp:lastModifiedBy>Nina</cp:lastModifiedBy>
  <cp:revision>26</cp:revision>
  <dcterms:created xsi:type="dcterms:W3CDTF">2023-12-06T15:55:58Z</dcterms:created>
  <dcterms:modified xsi:type="dcterms:W3CDTF">2023-12-07T12:17:00Z</dcterms:modified>
</cp:coreProperties>
</file>