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68"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Roboto"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snapToGrid="0">
      <p:cViewPr varScale="1">
        <p:scale>
          <a:sx n="92" d="100"/>
          <a:sy n="92" d="100"/>
        </p:scale>
        <p:origin x="-756"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3981644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06d781a5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06d781a5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44250" y="557550"/>
            <a:ext cx="8213700" cy="299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dirty="0" smtClean="0"/>
              <a:t>Стратег</a:t>
            </a:r>
            <a:r>
              <a:rPr lang="uk-UA" dirty="0" err="1" smtClean="0"/>
              <a:t>ічний</a:t>
            </a:r>
            <a:r>
              <a:rPr lang="uk-UA" dirty="0" smtClean="0"/>
              <a:t> менеджмент</a:t>
            </a:r>
            <a:endParaRPr dirty="0"/>
          </a:p>
        </p:txBody>
      </p:sp>
      <p:sp>
        <p:nvSpPr>
          <p:cNvPr id="68" name="Google Shape;68;p13"/>
          <p:cNvSpPr txBox="1">
            <a:spLocks noGrp="1"/>
          </p:cNvSpPr>
          <p:nvPr>
            <p:ph type="subTitle" idx="1"/>
          </p:nvPr>
        </p:nvSpPr>
        <p:spPr>
          <a:xfrm>
            <a:off x="808600" y="4243764"/>
            <a:ext cx="4870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Полусмяк Юлія Ігорівна</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9" name="Picture 7" descr="ÐÐ¾ÑÐ¾Ð¶ÐµÐµ Ð¸Ð·Ð¾Ð±ÑÐ°Ð¶ÐµÐ½Ð¸Ðµ"/>
          <p:cNvPicPr>
            <a:picLocks noChangeAspect="1" noChangeArrowheads="1"/>
          </p:cNvPicPr>
          <p:nvPr/>
        </p:nvPicPr>
        <p:blipFill>
          <a:blip r:embed="rId2"/>
          <a:srcRect/>
          <a:stretch>
            <a:fillRect/>
          </a:stretch>
        </p:blipFill>
        <p:spPr bwMode="auto">
          <a:xfrm>
            <a:off x="1734994" y="2192482"/>
            <a:ext cx="5860761" cy="3282026"/>
          </a:xfrm>
          <a:prstGeom prst="rect">
            <a:avLst/>
          </a:prstGeom>
          <a:noFill/>
        </p:spPr>
      </p:pic>
      <p:sp>
        <p:nvSpPr>
          <p:cNvPr id="2" name="Заголовок 1"/>
          <p:cNvSpPr>
            <a:spLocks noGrp="1"/>
          </p:cNvSpPr>
          <p:nvPr>
            <p:ph type="title"/>
          </p:nvPr>
        </p:nvSpPr>
        <p:spPr>
          <a:xfrm>
            <a:off x="317400" y="286514"/>
            <a:ext cx="8826600" cy="602700"/>
          </a:xfrm>
        </p:spPr>
        <p:txBody>
          <a:bodyPr/>
          <a:lstStyle/>
          <a:p>
            <a:pPr algn="ctr"/>
            <a:r>
              <a:rPr lang="uk-UA" sz="2800" b="1" i="1" dirty="0" smtClean="0">
                <a:solidFill>
                  <a:schemeClr val="bg2"/>
                </a:solidFill>
              </a:rPr>
              <a:t>У деяких випадках для реалізації стратегії необхідно відповісти на питання:</a:t>
            </a:r>
            <a:r>
              <a:rPr lang="ru-RU" dirty="0" smtClean="0"/>
              <a:t/>
            </a:r>
            <a:br>
              <a:rPr lang="ru-RU" dirty="0" smtClean="0"/>
            </a:br>
            <a:endParaRPr lang="ru-RU" dirty="0">
              <a:solidFill>
                <a:schemeClr val="bg2"/>
              </a:solidFill>
            </a:endParaRPr>
          </a:p>
        </p:txBody>
      </p:sp>
      <p:sp>
        <p:nvSpPr>
          <p:cNvPr id="44033" name="Rectangle 1"/>
          <p:cNvSpPr>
            <a:spLocks noChangeArrowheads="1"/>
          </p:cNvSpPr>
          <p:nvPr/>
        </p:nvSpPr>
        <p:spPr bwMode="auto">
          <a:xfrm>
            <a:off x="0" y="1038846"/>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uk-UA" sz="2000" dirty="0" smtClean="0"/>
              <a:t>Які потрібні досвід та ресурси?</a:t>
            </a:r>
            <a:endParaRPr lang="ru-RU" sz="2000" dirty="0" smtClean="0"/>
          </a:p>
          <a:p>
            <a:pPr lvl="0"/>
            <a:r>
              <a:rPr lang="uk-UA" sz="2000" dirty="0" smtClean="0"/>
              <a:t>Які необхідні структура та система організації?</a:t>
            </a:r>
            <a:endParaRPr lang="ru-RU" sz="2000" dirty="0" smtClean="0"/>
          </a:p>
          <a:p>
            <a:pPr lvl="0"/>
            <a:r>
              <a:rPr lang="uk-UA" sz="2000" dirty="0" smtClean="0"/>
              <a:t>Які кадри та який стиль керівництва забезпечить ефективність реалізації стратегії?</a:t>
            </a:r>
            <a:endParaRPr lang="ru-RU" sz="2000" dirty="0" smtClean="0"/>
          </a:p>
          <a:p>
            <a:pPr lvl="0"/>
            <a:r>
              <a:rPr lang="uk-UA" sz="2000" dirty="0" smtClean="0"/>
              <a:t>Яка організаційна культура у більшій ступені відповідає обраній стратегії?</a:t>
            </a:r>
            <a:endParaRPr lang="ru-RU" sz="2000" dirty="0"/>
          </a:p>
        </p:txBody>
      </p:sp>
      <p:sp>
        <p:nvSpPr>
          <p:cNvPr id="44035" name="AutoShape 3" descr="ÐÐ°ÑÑÐ¸Ð½ÐºÐ¸ Ð¿Ð¾ Ð·Ð°Ð¿ÑÐ¾ÑÑ Ð·Ð½Ð°ÐºÐ¸ Ð²Ð¾Ð¿ÑÐ¾Ñ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7" name="AutoShape 5" descr="ÐÐ°ÑÑÐ¸Ð½ÐºÐ¸ Ð¿Ð¾ Ð·Ð°Ð¿ÑÐ¾ÑÑ Ð·Ð½Ð°ÐºÐ¸ Ð²Ð¾Ð¿ÑÐ¾Ñ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5057" name="Rectangle 1"/>
          <p:cNvSpPr>
            <a:spLocks noChangeArrowheads="1"/>
          </p:cNvSpPr>
          <p:nvPr/>
        </p:nvSpPr>
        <p:spPr bwMode="auto">
          <a:xfrm rot="10800000" flipV="1">
            <a:off x="696191" y="800180"/>
            <a:ext cx="7618737"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ctr" defTabSz="914400" rtl="0" eaLnBrk="1" fontAlgn="base" latinLnBrk="0" hangingPunct="1">
              <a:lnSpc>
                <a:spcPct val="100000"/>
              </a:lnSpc>
              <a:spcBef>
                <a:spcPct val="0"/>
              </a:spcBef>
              <a:spcAft>
                <a:spcPct val="0"/>
              </a:spcAft>
              <a:buClrTx/>
              <a:buSzTx/>
              <a:buFontTx/>
              <a:buNone/>
              <a:tabLst/>
            </a:pPr>
            <a:r>
              <a:rPr kumimoji="0" lang="uk-UA" sz="20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Структурні перетворення </a:t>
            </a:r>
            <a:r>
              <a:rPr kumimoji="0" lang="uk-UA" sz="20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є реальною необхідністю, коли відбуваються зміни у цілях та стратегії. Вони представляють собою одну із самих розповсюджених і відомих форм змін у організації. </a:t>
            </a:r>
            <a:r>
              <a:rPr kumimoji="0" lang="uk-UA" sz="20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Неможливо </a:t>
            </a:r>
            <a:r>
              <a:rPr kumimoji="0" lang="uk-UA" sz="20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реалізувати нову стратегію у рамках старої організаційної структури.</a:t>
            </a:r>
            <a:endParaRPr kumimoji="0" lang="uk-UA" sz="2000" b="1" i="0" u="none" strike="noStrike" cap="none" normalizeH="0" baseline="0" dirty="0" smtClean="0">
              <a:ln>
                <a:noFill/>
              </a:ln>
              <a:solidFill>
                <a:schemeClr val="bg2"/>
              </a:solidFill>
              <a:effectLst/>
              <a:latin typeface="Arial" pitchFamily="34" charset="0"/>
              <a:cs typeface="Arial" pitchFamily="34" charset="0"/>
            </a:endParaRPr>
          </a:p>
        </p:txBody>
      </p:sp>
      <p:pic>
        <p:nvPicPr>
          <p:cNvPr id="45059" name="Picture 3" descr="ÐÐ°ÑÑÐ¸Ð½ÐºÐ¸ Ð¿Ð¾ Ð·Ð°Ð¿ÑÐ¾ÑÑ Ð² Ð¾ÑÐ³Ð°Ð½ÑÐ·Ð°ÑÑÑ Ð·Ð¼ÑÐ½Ð¸"/>
          <p:cNvPicPr>
            <a:picLocks noChangeAspect="1" noChangeArrowheads="1"/>
          </p:cNvPicPr>
          <p:nvPr/>
        </p:nvPicPr>
        <p:blipFill>
          <a:blip r:embed="rId2"/>
          <a:srcRect/>
          <a:stretch>
            <a:fillRect/>
          </a:stretch>
        </p:blipFill>
        <p:spPr bwMode="auto">
          <a:xfrm flipH="1">
            <a:off x="0" y="2495072"/>
            <a:ext cx="4006698" cy="2648428"/>
          </a:xfrm>
          <a:prstGeom prst="rect">
            <a:avLst/>
          </a:prstGeom>
          <a:noFill/>
        </p:spPr>
      </p:pic>
      <p:sp>
        <p:nvSpPr>
          <p:cNvPr id="5" name="Прямоугольник 4"/>
          <p:cNvSpPr/>
          <p:nvPr/>
        </p:nvSpPr>
        <p:spPr>
          <a:xfrm>
            <a:off x="4395354" y="2789840"/>
            <a:ext cx="4572000" cy="2062103"/>
          </a:xfrm>
          <a:prstGeom prst="rect">
            <a:avLst/>
          </a:prstGeom>
        </p:spPr>
        <p:txBody>
          <a:bodyPr>
            <a:spAutoFit/>
          </a:bodyPr>
          <a:lstStyle/>
          <a:p>
            <a:pPr lvl="0" indent="446088" algn="just" fontAlgn="base">
              <a:spcBef>
                <a:spcPct val="0"/>
              </a:spcBef>
              <a:spcAft>
                <a:spcPct val="0"/>
              </a:spcAft>
              <a:buClrTx/>
              <a:tabLst>
                <a:tab pos="446088" algn="l"/>
                <a:tab pos="598488" algn="l"/>
              </a:tabLst>
            </a:pPr>
            <a:r>
              <a:rPr lang="uk-UA" sz="1600" b="1" dirty="0" smtClean="0">
                <a:solidFill>
                  <a:schemeClr val="bg2"/>
                </a:solidFill>
                <a:latin typeface="Arial" pitchFamily="34" charset="0"/>
                <a:ea typeface="Times New Roman" pitchFamily="18" charset="0"/>
                <a:cs typeface="Arial" pitchFamily="34" charset="0"/>
              </a:rPr>
              <a:t>Структура змін - </a:t>
            </a:r>
            <a:r>
              <a:rPr lang="uk-UA" sz="1600" i="1" dirty="0" smtClean="0">
                <a:solidFill>
                  <a:schemeClr val="bg2"/>
                </a:solidFill>
                <a:latin typeface="Arial" pitchFamily="34" charset="0"/>
                <a:ea typeface="Times New Roman" pitchFamily="18" charset="0"/>
                <a:cs typeface="Arial" pitchFamily="34" charset="0"/>
              </a:rPr>
              <a:t>це частина організації процесу, яка включає:</a:t>
            </a:r>
            <a:endParaRPr lang="ru-RU" sz="1600" i="1" dirty="0" smtClean="0">
              <a:solidFill>
                <a:schemeClr val="bg2"/>
              </a:solidFill>
              <a:latin typeface="Arial" pitchFamily="34" charset="0"/>
              <a:cs typeface="Arial" pitchFamily="34" charset="0"/>
            </a:endParaRPr>
          </a:p>
          <a:p>
            <a:pPr lvl="0" indent="468313" algn="just" eaLnBrk="0" fontAlgn="base" hangingPunct="0">
              <a:spcBef>
                <a:spcPct val="0"/>
              </a:spcBef>
              <a:spcAft>
                <a:spcPct val="0"/>
              </a:spcAft>
              <a:buClrTx/>
              <a:buFontTx/>
              <a:buChar char="•"/>
              <a:tabLst>
                <a:tab pos="446088" algn="l"/>
                <a:tab pos="598488" algn="l"/>
              </a:tabLst>
            </a:pPr>
            <a:r>
              <a:rPr lang="uk-UA" sz="1600" i="1" dirty="0" smtClean="0">
                <a:solidFill>
                  <a:schemeClr val="bg2"/>
                </a:solidFill>
                <a:latin typeface="Arial" pitchFamily="34" charset="0"/>
                <a:ea typeface="Times New Roman" pitchFamily="18" charset="0"/>
                <a:cs typeface="Arial" pitchFamily="34" charset="0"/>
              </a:rPr>
              <a:t>розподілення повноважень та відповідальності;</a:t>
            </a:r>
            <a:endParaRPr lang="ru-RU" sz="1600" i="1" dirty="0" smtClean="0">
              <a:solidFill>
                <a:schemeClr val="bg2"/>
              </a:solidFill>
              <a:latin typeface="Arial" pitchFamily="34" charset="0"/>
              <a:cs typeface="Arial" pitchFamily="34" charset="0"/>
            </a:endParaRPr>
          </a:p>
          <a:p>
            <a:pPr lvl="0" indent="468313" algn="just" eaLnBrk="0" fontAlgn="base" hangingPunct="0">
              <a:spcBef>
                <a:spcPct val="0"/>
              </a:spcBef>
              <a:spcAft>
                <a:spcPct val="0"/>
              </a:spcAft>
              <a:buClrTx/>
              <a:buFontTx/>
              <a:buChar char="•"/>
              <a:tabLst>
                <a:tab pos="446088" algn="l"/>
                <a:tab pos="598488" algn="l"/>
              </a:tabLst>
            </a:pPr>
            <a:r>
              <a:rPr lang="uk-UA" sz="1600" i="1" dirty="0" smtClean="0">
                <a:solidFill>
                  <a:schemeClr val="bg2"/>
                </a:solidFill>
                <a:latin typeface="Arial" pitchFamily="34" charset="0"/>
                <a:ea typeface="Times New Roman" pitchFamily="18" charset="0"/>
                <a:cs typeface="Arial" pitchFamily="34" charset="0"/>
              </a:rPr>
              <a:t>координацію та інтеграцію діяльності підрозділів;</a:t>
            </a:r>
            <a:endParaRPr lang="ru-RU" sz="1600" i="1" dirty="0" smtClean="0">
              <a:solidFill>
                <a:schemeClr val="bg2"/>
              </a:solidFill>
              <a:latin typeface="Arial" pitchFamily="34" charset="0"/>
              <a:cs typeface="Arial" pitchFamily="34" charset="0"/>
            </a:endParaRPr>
          </a:p>
          <a:p>
            <a:pPr lvl="0" indent="468313" algn="just" eaLnBrk="0" fontAlgn="base" hangingPunct="0">
              <a:spcBef>
                <a:spcPct val="0"/>
              </a:spcBef>
              <a:spcAft>
                <a:spcPct val="0"/>
              </a:spcAft>
              <a:buClrTx/>
              <a:buFontTx/>
              <a:buChar char="•"/>
              <a:tabLst>
                <a:tab pos="446088" algn="l"/>
                <a:tab pos="598488" algn="l"/>
              </a:tabLst>
            </a:pPr>
            <a:r>
              <a:rPr lang="uk-UA" sz="1600" i="1" dirty="0" smtClean="0">
                <a:solidFill>
                  <a:schemeClr val="bg2"/>
                </a:solidFill>
                <a:latin typeface="Arial" pitchFamily="34" charset="0"/>
                <a:ea typeface="Times New Roman" pitchFamily="18" charset="0"/>
                <a:cs typeface="Arial" pitchFamily="34" charset="0"/>
              </a:rPr>
              <a:t>управлінська ієрархія та ступінь централізації.</a:t>
            </a:r>
            <a:endParaRPr lang="uk-UA" sz="1600" i="1" dirty="0" smtClean="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0" name="Picture 10" descr="ÐÐ°ÑÑÐ¸Ð½ÐºÐ¸ Ð¿Ð¾ Ð·Ð°Ð¿ÑÐ¾ÑÑ Ð´ÐµÐ»ÐµÐ³Ð¸ÑÐ¾Ð²Ð°Ð½Ð¸Ðµ"/>
          <p:cNvPicPr>
            <a:picLocks noChangeAspect="1" noChangeArrowheads="1"/>
          </p:cNvPicPr>
          <p:nvPr/>
        </p:nvPicPr>
        <p:blipFill>
          <a:blip r:embed="rId2"/>
          <a:srcRect/>
          <a:stretch>
            <a:fillRect/>
          </a:stretch>
        </p:blipFill>
        <p:spPr bwMode="auto">
          <a:xfrm>
            <a:off x="4668212" y="2571028"/>
            <a:ext cx="2085879" cy="1220461"/>
          </a:xfrm>
          <a:prstGeom prst="rect">
            <a:avLst/>
          </a:prstGeom>
          <a:noFill/>
        </p:spPr>
      </p:pic>
      <p:pic>
        <p:nvPicPr>
          <p:cNvPr id="46084" name="Picture 4" descr="ÐÐ°ÑÑÐ¸Ð½ÐºÐ¸ Ð¿Ð¾ Ð·Ð°Ð¿ÑÐ¾ÑÑ Ð³Ð°Ð»Ð¾ÑÐºÐ¸"/>
          <p:cNvPicPr>
            <a:picLocks noChangeAspect="1" noChangeArrowheads="1"/>
          </p:cNvPicPr>
          <p:nvPr/>
        </p:nvPicPr>
        <p:blipFill>
          <a:blip r:embed="rId3"/>
          <a:srcRect/>
          <a:stretch>
            <a:fillRect/>
          </a:stretch>
        </p:blipFill>
        <p:spPr bwMode="auto">
          <a:xfrm>
            <a:off x="6192981" y="509155"/>
            <a:ext cx="1430193" cy="962316"/>
          </a:xfrm>
          <a:prstGeom prst="rect">
            <a:avLst/>
          </a:prstGeom>
          <a:noFill/>
        </p:spPr>
      </p:pic>
      <p:sp>
        <p:nvSpPr>
          <p:cNvPr id="2" name="Заголовок 1"/>
          <p:cNvSpPr>
            <a:spLocks noGrp="1"/>
          </p:cNvSpPr>
          <p:nvPr>
            <p:ph type="title"/>
          </p:nvPr>
        </p:nvSpPr>
        <p:spPr/>
        <p:txBody>
          <a:bodyPr/>
          <a:lstStyle/>
          <a:p>
            <a:endParaRPr lang="ru-RU"/>
          </a:p>
        </p:txBody>
      </p:sp>
      <p:sp>
        <p:nvSpPr>
          <p:cNvPr id="46082" name="Rectangle 2"/>
          <p:cNvSpPr>
            <a:spLocks noChangeArrowheads="1"/>
          </p:cNvSpPr>
          <p:nvPr/>
        </p:nvSpPr>
        <p:spPr bwMode="auto">
          <a:xfrm>
            <a:off x="181100" y="0"/>
            <a:ext cx="89629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ctr" defTabSz="914400" rtl="0" eaLnBrk="1" fontAlgn="base" latinLnBrk="0" hangingPunct="1">
              <a:lnSpc>
                <a:spcPct val="100000"/>
              </a:lnSpc>
              <a:spcBef>
                <a:spcPct val="0"/>
              </a:spcBef>
              <a:spcAft>
                <a:spcPct val="0"/>
              </a:spcAft>
              <a:buClrTx/>
              <a:buSzTx/>
              <a:buFontTx/>
              <a:buNone/>
              <a:tabLst>
                <a:tab pos="446088" algn="l"/>
                <a:tab pos="617538" algn="l"/>
              </a:tabLst>
            </a:pPr>
            <a:r>
              <a:rPr kumimoji="0" lang="uk-UA" sz="20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Для того, щоб навести структуру (існуючу) у відповідності зі стратегією необхідно:</a:t>
            </a:r>
            <a:endParaRPr kumimoji="0" lang="ru-RU" sz="2000" b="1" i="0" u="sng" strike="noStrike" cap="none" normalizeH="0" baseline="0" dirty="0" smtClean="0">
              <a:ln>
                <a:noFill/>
              </a:ln>
              <a:solidFill>
                <a:schemeClr val="bg2"/>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446088" algn="l"/>
                <a:tab pos="617538" algn="l"/>
              </a:tabLst>
            </a:pP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виділити стратегічно значущі види діяльності;</a:t>
            </a:r>
            <a:endParaRPr kumimoji="0" lang="ru-RU" sz="2000" b="0" i="0" u="none" strike="noStrike" cap="none" normalizeH="0" baseline="0" dirty="0" smtClean="0">
              <a:ln>
                <a:noFill/>
              </a:ln>
              <a:solidFill>
                <a:schemeClr val="bg2"/>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446088" algn="l"/>
                <a:tab pos="617538" algn="l"/>
              </a:tabLst>
            </a:pPr>
            <a:endPar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446088" algn="l"/>
                <a:tab pos="617538" algn="l"/>
              </a:tabLst>
            </a:pPr>
            <a:endParaRPr lang="uk-UA" sz="2000" dirty="0" smtClean="0">
              <a:solidFill>
                <a:schemeClr val="bg2"/>
              </a:solidFill>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446088" algn="l"/>
                <a:tab pos="617538" algn="l"/>
              </a:tabLst>
            </a:pP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сформулювати нову </a:t>
            </a:r>
            <a:r>
              <a:rPr kumimoji="0" lang="uk-UA" sz="2000" b="0"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внутрифірмову</a:t>
            </a: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систему комунікацій;</a:t>
            </a:r>
          </a:p>
          <a:p>
            <a:pPr marL="0" marR="0" lvl="0" indent="457200" algn="just" defTabSz="914400" rtl="0" eaLnBrk="0" fontAlgn="base" latinLnBrk="0" hangingPunct="0">
              <a:lnSpc>
                <a:spcPct val="100000"/>
              </a:lnSpc>
              <a:spcBef>
                <a:spcPct val="0"/>
              </a:spcBef>
              <a:spcAft>
                <a:spcPct val="0"/>
              </a:spcAft>
              <a:buClrTx/>
              <a:buSzTx/>
              <a:buFontTx/>
              <a:buChar char="•"/>
              <a:tabLst>
                <a:tab pos="446088" algn="l"/>
                <a:tab pos="617538" algn="l"/>
              </a:tabLst>
            </a:pPr>
            <a:endParaRPr kumimoji="0" lang="ru-RU" sz="2000" b="0" i="0" u="none" strike="noStrike" cap="none" normalizeH="0" baseline="0" dirty="0" smtClean="0">
              <a:ln>
                <a:noFill/>
              </a:ln>
              <a:solidFill>
                <a:schemeClr val="bg2"/>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446088" algn="l"/>
                <a:tab pos="617538" algn="l"/>
              </a:tabLst>
            </a:pP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переглянути обсяг повноважень, </a:t>
            </a:r>
            <a:r>
              <a:rPr kumimoji="0" lang="uk-UA" sz="2000" b="0"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делегуємих</a:t>
            </a: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різноманітних елементам (підрозділам) структури;</a:t>
            </a:r>
          </a:p>
          <a:p>
            <a:pPr marL="0" marR="0" lvl="0" indent="457200" algn="just" defTabSz="914400" rtl="0" eaLnBrk="0" fontAlgn="base" latinLnBrk="0" hangingPunct="0">
              <a:lnSpc>
                <a:spcPct val="100000"/>
              </a:lnSpc>
              <a:spcBef>
                <a:spcPct val="0"/>
              </a:spcBef>
              <a:spcAft>
                <a:spcPct val="0"/>
              </a:spcAft>
              <a:buClrTx/>
              <a:buSzTx/>
              <a:buFontTx/>
              <a:buChar char="•"/>
              <a:tabLst>
                <a:tab pos="446088" algn="l"/>
                <a:tab pos="617538" algn="l"/>
              </a:tabLst>
            </a:pPr>
            <a:endParaRPr lang="uk-UA" sz="2000" dirty="0" smtClean="0">
              <a:solidFill>
                <a:schemeClr val="bg2"/>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446088" algn="l"/>
                <a:tab pos="617538" algn="l"/>
              </a:tabLst>
            </a:pPr>
            <a:endParaRPr kumimoji="0" lang="uk-UA" sz="2000" b="0" i="0" u="none" strike="noStrike" cap="none" normalizeH="0" baseline="0" dirty="0" smtClean="0">
              <a:ln>
                <a:noFill/>
              </a:ln>
              <a:solidFill>
                <a:schemeClr val="bg2"/>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446088" algn="l"/>
                <a:tab pos="617538" algn="l"/>
              </a:tabLst>
            </a:pPr>
            <a:endParaRPr lang="uk-UA" sz="2000" dirty="0" smtClean="0">
              <a:solidFill>
                <a:schemeClr val="bg2"/>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446088" algn="l"/>
                <a:tab pos="617538" algn="l"/>
              </a:tabLst>
            </a:pPr>
            <a:endParaRPr kumimoji="0" lang="ru-RU" sz="2000" b="0" i="0" u="none" strike="noStrike" cap="none" normalizeH="0" baseline="0" dirty="0" smtClean="0">
              <a:ln>
                <a:noFill/>
              </a:ln>
              <a:solidFill>
                <a:schemeClr val="bg2"/>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446088" algn="l"/>
                <a:tab pos="617538" algn="l"/>
              </a:tabLst>
            </a:pP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застосувати нові організаційні форми.</a:t>
            </a:r>
            <a:endParaRPr kumimoji="0" lang="uk-UA" sz="2000" b="0" i="0" u="none" strike="noStrike" cap="none" normalizeH="0" baseline="0" dirty="0" smtClean="0">
              <a:ln>
                <a:noFill/>
              </a:ln>
              <a:solidFill>
                <a:schemeClr val="bg2"/>
              </a:solidFill>
              <a:effectLst/>
              <a:latin typeface="Arial" pitchFamily="34" charset="0"/>
              <a:cs typeface="Arial" pitchFamily="34" charset="0"/>
            </a:endParaRPr>
          </a:p>
        </p:txBody>
      </p:sp>
      <p:pic>
        <p:nvPicPr>
          <p:cNvPr id="46086" name="Picture 6" descr="ÐÐ°ÑÑÐ¸Ð½ÐºÐ¸ Ð¿Ð¾ Ð·Ð°Ð¿ÑÐ¾ÑÑ ÑÐ¸ÑÑÐµÐ¼Ð° ÐºÐ¾Ð¼ÑÐ½ÑÐºÐ°ÑÑÐ¹"/>
          <p:cNvPicPr>
            <a:picLocks noChangeAspect="1" noChangeArrowheads="1"/>
          </p:cNvPicPr>
          <p:nvPr/>
        </p:nvPicPr>
        <p:blipFill>
          <a:blip r:embed="rId4"/>
          <a:srcRect/>
          <a:stretch>
            <a:fillRect/>
          </a:stretch>
        </p:blipFill>
        <p:spPr bwMode="auto">
          <a:xfrm>
            <a:off x="7428560" y="1211840"/>
            <a:ext cx="1715440" cy="1042988"/>
          </a:xfrm>
          <a:prstGeom prst="rect">
            <a:avLst/>
          </a:prstGeom>
          <a:noFill/>
        </p:spPr>
      </p:pic>
      <p:sp>
        <p:nvSpPr>
          <p:cNvPr id="46088" name="AutoShape 8" descr="ÐÐ°ÑÑÐ¸Ð½ÐºÐ¸ Ð¿Ð¾ Ð·Ð°Ð¿ÑÐ¾ÑÑ Ð´ÐµÐ»ÐµÐ³Ð¸ÑÐ¾Ð²Ð°Ð½Ð¸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6092" name="Picture 12" descr="ÐÐ°ÑÑÐ¸Ð½ÐºÐ¸ Ð¿Ð¾ Ð·Ð°Ð¿ÑÐ¾ÑÑ Ð¿ÑÐ´Ð¿ÑÐ¸ÑÐ¼Ð½Ð¸ÑÑÐ²Ð¾"/>
          <p:cNvPicPr>
            <a:picLocks noChangeAspect="1" noChangeArrowheads="1"/>
          </p:cNvPicPr>
          <p:nvPr/>
        </p:nvPicPr>
        <p:blipFill>
          <a:blip r:embed="rId5"/>
          <a:srcRect/>
          <a:stretch>
            <a:fillRect/>
          </a:stretch>
        </p:blipFill>
        <p:spPr bwMode="auto">
          <a:xfrm>
            <a:off x="5786403" y="3809552"/>
            <a:ext cx="1518039" cy="133394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400" b="1" i="1" dirty="0" smtClean="0">
                <a:solidFill>
                  <a:schemeClr val="bg2"/>
                </a:solidFill>
                <a:latin typeface="Arial" pitchFamily="34" charset="0"/>
                <a:ea typeface="Times New Roman" pitchFamily="18" charset="0"/>
                <a:cs typeface="Arial" pitchFamily="34" charset="0"/>
              </a:rPr>
              <a:t>Виділення стратегічно значимих видів діяльності. </a:t>
            </a:r>
            <a:endParaRPr lang="ru-RU" sz="2400" b="1" dirty="0"/>
          </a:p>
        </p:txBody>
      </p:sp>
      <p:sp>
        <p:nvSpPr>
          <p:cNvPr id="48129" name="Rectangle 1"/>
          <p:cNvSpPr>
            <a:spLocks noChangeArrowheads="1"/>
          </p:cNvSpPr>
          <p:nvPr/>
        </p:nvSpPr>
        <p:spPr bwMode="auto">
          <a:xfrm rot="10800000" flipV="1">
            <a:off x="529936" y="742327"/>
            <a:ext cx="8125691"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Кожна стратегія базується на конкретному наборі факторів успіху та видах діяльності. Визначення </a:t>
            </a:r>
            <a:r>
              <a:rPr kumimoji="0" lang="uk-UA" sz="20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стратегічно значимих видів і сфер діяльності</a:t>
            </a: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дозволяє сконцентруватися на основних ланках у ланцюгу цінностей, які дозволяють створити конкурентні переваги і, подальше, сформулювати основні блоки організаційної структури. Це дозволить посилити роль стратегічно значимих підрозділів фірми в організаційні структурі.</a:t>
            </a:r>
            <a:endParaRPr kumimoji="0" lang="uk-UA" sz="2000" b="0" i="0" u="none" strike="noStrike" cap="none" normalizeH="0" baseline="0" dirty="0" smtClean="0">
              <a:ln>
                <a:noFill/>
              </a:ln>
              <a:solidFill>
                <a:schemeClr val="bg2"/>
              </a:solidFill>
              <a:effectLst/>
              <a:latin typeface="Arial" pitchFamily="34" charset="0"/>
              <a:cs typeface="Arial" pitchFamily="34" charset="0"/>
            </a:endParaRPr>
          </a:p>
        </p:txBody>
      </p:sp>
      <p:pic>
        <p:nvPicPr>
          <p:cNvPr id="48131" name="Picture 3" descr="ÐÐ°ÑÑÐ¸Ð½ÐºÐ¸ Ð¿Ð¾ Ð·Ð°Ð¿ÑÐ¾ÑÑ Ð¿ÑÐ´Ð¿ÑÐ¸ÑÐ¼Ð½Ð¸ÑÑÐ²Ð¾"/>
          <p:cNvPicPr>
            <a:picLocks noChangeAspect="1" noChangeArrowheads="1"/>
          </p:cNvPicPr>
          <p:nvPr/>
        </p:nvPicPr>
        <p:blipFill>
          <a:blip r:embed="rId2"/>
          <a:srcRect/>
          <a:stretch>
            <a:fillRect/>
          </a:stretch>
        </p:blipFill>
        <p:spPr bwMode="auto">
          <a:xfrm>
            <a:off x="5905500" y="2762250"/>
            <a:ext cx="3238500" cy="2381250"/>
          </a:xfrm>
          <a:prstGeom prst="rect">
            <a:avLst/>
          </a:prstGeom>
          <a:noFill/>
        </p:spPr>
      </p:pic>
      <p:sp>
        <p:nvSpPr>
          <p:cNvPr id="48132" name="Rectangle 4"/>
          <p:cNvSpPr>
            <a:spLocks noChangeArrowheads="1"/>
          </p:cNvSpPr>
          <p:nvPr/>
        </p:nvSpPr>
        <p:spPr bwMode="auto">
          <a:xfrm rot="10800000" flipV="1">
            <a:off x="-2" y="3308412"/>
            <a:ext cx="437457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У організаційній структурі також повинні бути включені </a:t>
            </a:r>
            <a:r>
              <a:rPr kumimoji="0" lang="uk-UA"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підтримуючі та допоміжні види діяльності,</a:t>
            </a:r>
            <a:r>
              <a:rPr kumimoji="0" lang="uk-UA"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без яких у більшості випадків не можуть бути повністю забезпечені потреби організації. </a:t>
            </a:r>
            <a:r>
              <a:rPr kumimoji="0" lang="uk-UA" sz="1400" b="0"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Їх основне завдання </a:t>
            </a:r>
            <a:r>
              <a:rPr kumimoji="0" lang="uk-UA"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підвищення якості виконання стратегічно найбільш важливих робіт у ланцюгу цінностей. Витрати на такі види діяльності повинні бути обмежені.</a:t>
            </a:r>
            <a:endParaRPr kumimoji="0" lang="uk-UA" sz="18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400" b="1" i="1" dirty="0" smtClean="0">
                <a:solidFill>
                  <a:schemeClr val="bg2"/>
                </a:solidFill>
                <a:latin typeface="Arial" pitchFamily="34" charset="0"/>
                <a:ea typeface="Times New Roman" pitchFamily="18" charset="0"/>
                <a:cs typeface="Arial" pitchFamily="34" charset="0"/>
              </a:rPr>
              <a:t>Формування нової </a:t>
            </a:r>
            <a:r>
              <a:rPr lang="uk-UA" sz="2400" b="1" i="1" dirty="0" err="1" smtClean="0">
                <a:solidFill>
                  <a:schemeClr val="bg2"/>
                </a:solidFill>
                <a:latin typeface="Arial" pitchFamily="34" charset="0"/>
                <a:ea typeface="Times New Roman" pitchFamily="18" charset="0"/>
                <a:cs typeface="Arial" pitchFamily="34" charset="0"/>
              </a:rPr>
              <a:t>внутріфірмової</a:t>
            </a:r>
            <a:r>
              <a:rPr lang="uk-UA" sz="2400" b="1" i="1" dirty="0" smtClean="0">
                <a:solidFill>
                  <a:schemeClr val="bg2"/>
                </a:solidFill>
                <a:latin typeface="Arial" pitchFamily="34" charset="0"/>
                <a:ea typeface="Times New Roman" pitchFamily="18" charset="0"/>
                <a:cs typeface="Arial" pitchFamily="34" charset="0"/>
              </a:rPr>
              <a:t> системи комунікацій і </a:t>
            </a:r>
            <a:r>
              <a:rPr lang="uk-UA" sz="2400" b="1" i="1" dirty="0" err="1" smtClean="0">
                <a:solidFill>
                  <a:schemeClr val="bg2"/>
                </a:solidFill>
                <a:latin typeface="Arial" pitchFamily="34" charset="0"/>
                <a:ea typeface="Times New Roman" pitchFamily="18" charset="0"/>
                <a:cs typeface="Arial" pitchFamily="34" charset="0"/>
              </a:rPr>
              <a:t>міжфункціональної</a:t>
            </a:r>
            <a:r>
              <a:rPr lang="uk-UA" sz="2400" b="1" i="1" dirty="0" smtClean="0">
                <a:solidFill>
                  <a:schemeClr val="bg2"/>
                </a:solidFill>
                <a:latin typeface="Arial" pitchFamily="34" charset="0"/>
                <a:ea typeface="Times New Roman" pitchFamily="18" charset="0"/>
                <a:cs typeface="Arial" pitchFamily="34" charset="0"/>
              </a:rPr>
              <a:t> координації</a:t>
            </a:r>
            <a:r>
              <a:rPr lang="uk-UA" sz="2400" b="1" dirty="0" smtClean="0">
                <a:solidFill>
                  <a:schemeClr val="bg2"/>
                </a:solidFill>
                <a:latin typeface="Arial" pitchFamily="34" charset="0"/>
                <a:ea typeface="Times New Roman" pitchFamily="18" charset="0"/>
                <a:cs typeface="Arial" pitchFamily="34" charset="0"/>
              </a:rPr>
              <a:t>. </a:t>
            </a:r>
            <a:endParaRPr lang="ru-RU" sz="2400" b="1" dirty="0"/>
          </a:p>
        </p:txBody>
      </p:sp>
      <p:sp>
        <p:nvSpPr>
          <p:cNvPr id="49153" name="Rectangle 1"/>
          <p:cNvSpPr>
            <a:spLocks noChangeArrowheads="1"/>
          </p:cNvSpPr>
          <p:nvPr/>
        </p:nvSpPr>
        <p:spPr bwMode="auto">
          <a:xfrm rot="10800000" flipV="1">
            <a:off x="883227" y="963728"/>
            <a:ext cx="648563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Для збільшення потенційної ефективності співвідношення «нова стратегія – нова структура» </a:t>
            </a:r>
            <a:r>
              <a:rPr kumimoji="0" lang="uk-UA" sz="16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повинна бути переглянута формальна система зв’язків і звітності, також необхідно ввести в організаційну структуру управління механізм </a:t>
            </a:r>
            <a:r>
              <a:rPr kumimoji="0" lang="uk-UA" sz="1600"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координації й інтеграції </a:t>
            </a:r>
            <a:r>
              <a:rPr kumimoji="0" lang="uk-UA" sz="16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усіх підрозділів.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У реалізації конкурентної стратегії диференціації важлива координація НІОКР, виробництва й маркетингу. </a:t>
            </a:r>
            <a:endParaRPr kumimoji="0" lang="uk-UA" sz="1600" b="0" i="0" u="none" strike="noStrike" cap="none" normalizeH="0" baseline="0" dirty="0" smtClean="0">
              <a:ln>
                <a:noFill/>
              </a:ln>
              <a:solidFill>
                <a:schemeClr val="bg2"/>
              </a:solidFill>
              <a:effectLst/>
              <a:latin typeface="Arial" pitchFamily="34" charset="0"/>
              <a:cs typeface="Arial" pitchFamily="34" charset="0"/>
            </a:endParaRPr>
          </a:p>
        </p:txBody>
      </p:sp>
      <p:sp>
        <p:nvSpPr>
          <p:cNvPr id="49154" name="Rectangle 2"/>
          <p:cNvSpPr>
            <a:spLocks noChangeArrowheads="1"/>
          </p:cNvSpPr>
          <p:nvPr/>
        </p:nvSpPr>
        <p:spPr bwMode="auto">
          <a:xfrm>
            <a:off x="0" y="3412840"/>
            <a:ext cx="49162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Спеціальними координаційними механізмами можуть виступати штаб-квартири компаній, проектні групи, а також груп по виконанню </a:t>
            </a:r>
            <a:r>
              <a:rPr kumimoji="0" lang="uk-UA" sz="1600" b="0"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міжфункціональних</a:t>
            </a: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завдань і незалежних робітників груп для вдосконалювання діяльності в стратегічно важливих областях. </a:t>
            </a:r>
            <a:endParaRPr kumimoji="0" lang="uk-UA" sz="1600" b="0" i="0" u="none" strike="noStrike" cap="none" normalizeH="0" baseline="0" dirty="0" smtClean="0">
              <a:ln>
                <a:noFill/>
              </a:ln>
              <a:solidFill>
                <a:schemeClr val="bg2"/>
              </a:solidFill>
              <a:effectLst/>
              <a:latin typeface="Arial" pitchFamily="34" charset="0"/>
              <a:cs typeface="Arial" pitchFamily="34" charset="0"/>
            </a:endParaRPr>
          </a:p>
        </p:txBody>
      </p:sp>
      <p:pic>
        <p:nvPicPr>
          <p:cNvPr id="5" name="Picture 6" descr="ÐÐ°ÑÑÐ¸Ð½ÐºÐ¸ Ð¿Ð¾ Ð·Ð°Ð¿ÑÐ¾ÑÑ ÑÐ¸ÑÑÐµÐ¼Ð° ÐºÐ¾Ð¼ÑÐ½ÑÐºÐ°ÑÑÐ¹"/>
          <p:cNvPicPr>
            <a:picLocks noChangeAspect="1" noChangeArrowheads="1"/>
          </p:cNvPicPr>
          <p:nvPr/>
        </p:nvPicPr>
        <p:blipFill>
          <a:blip r:embed="rId2"/>
          <a:srcRect/>
          <a:stretch>
            <a:fillRect/>
          </a:stretch>
        </p:blipFill>
        <p:spPr bwMode="auto">
          <a:xfrm>
            <a:off x="5377725" y="2853604"/>
            <a:ext cx="3766275" cy="22898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14297" y="783474"/>
            <a:ext cx="499154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Пов’язаний з переглядом ступеня централізації всієї ієрархічної організації в цілому і її окремих підрозділах, які повинні забезпечить ефективність реалізації нової стратегії. Нагадаємо, що організації, у яких вище керівництво залишає за собою більшу частину повноважень, необхідних для прийняття важливих рішень, вважаються </a:t>
            </a:r>
            <a:r>
              <a:rPr kumimoji="0" lang="uk-UA" sz="1600" b="0"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централізованими</a:t>
            </a: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а </a:t>
            </a:r>
            <a:r>
              <a:rPr kumimoji="0" lang="uk-UA" sz="1600" b="0"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децентралізовані структури </a:t>
            </a: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це ті, де повноваження й право прийняття рішень передані на нижні рівні управління.</a:t>
            </a:r>
            <a:endParaRPr kumimoji="0" lang="uk-UA" sz="1600" b="0" i="0" u="none" strike="noStrike" cap="none" normalizeH="0" baseline="0" dirty="0" smtClean="0">
              <a:ln>
                <a:noFill/>
              </a:ln>
              <a:solidFill>
                <a:schemeClr val="bg2"/>
              </a:solidFill>
              <a:effectLst/>
              <a:latin typeface="Arial" pitchFamily="34" charset="0"/>
              <a:cs typeface="Arial" pitchFamily="34" charset="0"/>
            </a:endParaRPr>
          </a:p>
        </p:txBody>
      </p:sp>
      <p:sp>
        <p:nvSpPr>
          <p:cNvPr id="4" name="Прямоугольник 3"/>
          <p:cNvSpPr/>
          <p:nvPr/>
        </p:nvSpPr>
        <p:spPr>
          <a:xfrm>
            <a:off x="602673" y="-1"/>
            <a:ext cx="7980218" cy="830997"/>
          </a:xfrm>
          <a:prstGeom prst="rect">
            <a:avLst/>
          </a:prstGeom>
        </p:spPr>
        <p:txBody>
          <a:bodyPr wrap="square">
            <a:spAutoFit/>
          </a:bodyPr>
          <a:lstStyle/>
          <a:p>
            <a:pPr algn="ctr"/>
            <a:r>
              <a:rPr lang="uk-UA" sz="2400" b="1" i="1" dirty="0" smtClean="0">
                <a:solidFill>
                  <a:schemeClr val="bg2"/>
                </a:solidFill>
                <a:latin typeface="Arial" pitchFamily="34" charset="0"/>
                <a:ea typeface="Times New Roman" pitchFamily="18" charset="0"/>
                <a:cs typeface="Arial" pitchFamily="34" charset="0"/>
              </a:rPr>
              <a:t>Перегляд обсягу повноважень, </a:t>
            </a:r>
            <a:r>
              <a:rPr lang="uk-UA" sz="2400" b="1" i="1" dirty="0" err="1" smtClean="0">
                <a:solidFill>
                  <a:schemeClr val="bg2"/>
                </a:solidFill>
                <a:latin typeface="Arial" pitchFamily="34" charset="0"/>
                <a:ea typeface="Times New Roman" pitchFamily="18" charset="0"/>
                <a:cs typeface="Arial" pitchFamily="34" charset="0"/>
              </a:rPr>
              <a:t>делегуємих</a:t>
            </a:r>
            <a:r>
              <a:rPr lang="uk-UA" sz="2400" b="1" i="1" dirty="0" smtClean="0">
                <a:solidFill>
                  <a:schemeClr val="bg2"/>
                </a:solidFill>
                <a:latin typeface="Arial" pitchFamily="34" charset="0"/>
                <a:ea typeface="Times New Roman" pitchFamily="18" charset="0"/>
                <a:cs typeface="Arial" pitchFamily="34" charset="0"/>
              </a:rPr>
              <a:t> різним елементам організаційної структури</a:t>
            </a:r>
            <a:r>
              <a:rPr lang="uk-UA" sz="2400" b="1" dirty="0" smtClean="0">
                <a:solidFill>
                  <a:schemeClr val="bg2"/>
                </a:solidFill>
                <a:latin typeface="Arial" pitchFamily="34" charset="0"/>
                <a:ea typeface="Times New Roman" pitchFamily="18" charset="0"/>
                <a:cs typeface="Arial" pitchFamily="34" charset="0"/>
              </a:rPr>
              <a:t>.</a:t>
            </a:r>
            <a:endParaRPr lang="ru-RU" sz="2400" b="1" dirty="0">
              <a:solidFill>
                <a:schemeClr val="bg2"/>
              </a:solidFill>
            </a:endParaRPr>
          </a:p>
        </p:txBody>
      </p:sp>
      <p:pic>
        <p:nvPicPr>
          <p:cNvPr id="50179" name="Picture 3" descr="ÐÐ°ÑÑÐ¸Ð½ÐºÐ¸ Ð¿Ð¾ Ð·Ð°Ð¿ÑÐ¾ÑÑ Ð¿ÑÐ´Ð¿ÑÐ¸ÑÐ¼Ð½Ð¸ÑÑÐ²Ð¾"/>
          <p:cNvPicPr>
            <a:picLocks noChangeAspect="1" noChangeArrowheads="1"/>
          </p:cNvPicPr>
          <p:nvPr/>
        </p:nvPicPr>
        <p:blipFill>
          <a:blip r:embed="rId2"/>
          <a:srcRect/>
          <a:stretch>
            <a:fillRect/>
          </a:stretch>
        </p:blipFill>
        <p:spPr bwMode="auto">
          <a:xfrm>
            <a:off x="5475720" y="767483"/>
            <a:ext cx="2078471" cy="2078471"/>
          </a:xfrm>
          <a:prstGeom prst="rect">
            <a:avLst/>
          </a:prstGeom>
          <a:noFill/>
        </p:spPr>
      </p:pic>
      <p:sp>
        <p:nvSpPr>
          <p:cNvPr id="50180" name="Rectangle 4"/>
          <p:cNvSpPr>
            <a:spLocks noChangeArrowheads="1"/>
          </p:cNvSpPr>
          <p:nvPr/>
        </p:nvSpPr>
        <p:spPr bwMode="auto">
          <a:xfrm>
            <a:off x="3743661" y="3112175"/>
            <a:ext cx="5400339"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Останнім часом намітилася </a:t>
            </a:r>
            <a:r>
              <a:rPr kumimoji="0" lang="uk-UA" sz="1400" b="0"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тенденція переходу від багаторівневих структур управління до більш децентралізованого</a:t>
            </a:r>
            <a:r>
              <a:rPr kumimoji="0" lang="uk-UA"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з меншим рівнем управління й більшим обсягом повноважень нижчестоящих менеджерів і співробітників. П.</a:t>
            </a:r>
            <a:r>
              <a:rPr kumimoji="0" lang="uk-UA" sz="1400" b="0"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Друкер</a:t>
            </a:r>
            <a:r>
              <a:rPr kumimoji="0" lang="uk-UA"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ґрунтуючись на вивченні досвіду створення децентралізованих організацій, зазначив,</a:t>
            </a:r>
            <a:r>
              <a:rPr kumimoji="0" lang="uk-UA" sz="1400" b="0" i="0" u="none" strike="noStrike" cap="none" normalizeH="0" dirty="0" smtClean="0">
                <a:ln>
                  <a:noFill/>
                </a:ln>
                <a:solidFill>
                  <a:schemeClr val="bg2"/>
                </a:solidFill>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що </a:t>
            </a:r>
            <a:r>
              <a:rPr kumimoji="0" lang="uk-UA" sz="1400" b="0"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«основне правило для будь-якої організації складаєтеся в тому, щоб втягувати найменше число рівнів управління й створити найкоротший ланцюг команд».</a:t>
            </a:r>
            <a:endParaRPr kumimoji="0" lang="uk-UA" sz="1800" b="0" i="1"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9" name="Picture 9" descr="ÐÐ°ÑÑÐ¸Ð½ÐºÐ¸ Ð¿Ð¾ Ð·Ð°Ð¿ÑÐ¾ÑÑ Ð´ÐµÑÐµÐ½ÑÑÐ°Ð»ÑÐ·Ð°ÑÑÑ Ð½Ð° Ð¿ÑÐ´Ð¿ÑÐ¸ÑÐ¼ÑÑÐ²Ñ"/>
          <p:cNvPicPr>
            <a:picLocks noChangeAspect="1" noChangeArrowheads="1"/>
          </p:cNvPicPr>
          <p:nvPr/>
        </p:nvPicPr>
        <p:blipFill>
          <a:blip r:embed="rId2"/>
          <a:srcRect/>
          <a:stretch>
            <a:fillRect/>
          </a:stretch>
        </p:blipFill>
        <p:spPr bwMode="auto">
          <a:xfrm>
            <a:off x="0" y="0"/>
            <a:ext cx="2701636" cy="2023620"/>
          </a:xfrm>
          <a:prstGeom prst="rect">
            <a:avLst/>
          </a:prstGeom>
          <a:noFill/>
        </p:spPr>
      </p:pic>
      <p:sp>
        <p:nvSpPr>
          <p:cNvPr id="2" name="Заголовок 1"/>
          <p:cNvSpPr>
            <a:spLocks noGrp="1"/>
          </p:cNvSpPr>
          <p:nvPr>
            <p:ph type="title"/>
          </p:nvPr>
        </p:nvSpPr>
        <p:spPr>
          <a:xfrm>
            <a:off x="225911" y="16350"/>
            <a:ext cx="8698939" cy="618352"/>
          </a:xfrm>
        </p:spPr>
        <p:txBody>
          <a:bodyPr/>
          <a:lstStyle/>
          <a:p>
            <a:pPr algn="ctr"/>
            <a:r>
              <a:rPr lang="uk-UA" sz="2400" dirty="0" smtClean="0">
                <a:solidFill>
                  <a:schemeClr val="bg2"/>
                </a:solidFill>
                <a:latin typeface="+mn-lt"/>
              </a:rPr>
              <a:t>             </a:t>
            </a:r>
            <a:r>
              <a:rPr lang="uk-UA" sz="2400" b="1" u="sng" dirty="0" smtClean="0">
                <a:solidFill>
                  <a:schemeClr val="bg2"/>
                </a:solidFill>
                <a:latin typeface="+mn-lt"/>
              </a:rPr>
              <a:t>ПЕРЕВАГИ ДЕЦЕНТРАЛІЗАЦІЇ</a:t>
            </a:r>
            <a:endParaRPr lang="ru-RU" sz="2400" b="1" u="sng" dirty="0">
              <a:solidFill>
                <a:schemeClr val="bg2"/>
              </a:solidFill>
              <a:latin typeface="+mn-lt"/>
            </a:endParaRPr>
          </a:p>
        </p:txBody>
      </p:sp>
      <p:sp>
        <p:nvSpPr>
          <p:cNvPr id="51201" name="Rectangle 1"/>
          <p:cNvSpPr>
            <a:spLocks noChangeArrowheads="1"/>
          </p:cNvSpPr>
          <p:nvPr/>
        </p:nvSpPr>
        <p:spPr bwMode="auto">
          <a:xfrm>
            <a:off x="0" y="1727180"/>
            <a:ext cx="8573845"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Децентралізація надає право приймати рішення людям «першого ряду», тобто тим менеджерам і співробітникам, які ближче всього стоять до виникаючої проблеми, безпосередньо взаємодіють із клієнтами. Це виправдано тим, що саме люди, що перебувають на передньому краї, у більшій мері мають знання, необхідні для оцінки всіх факторів і наслідків реалізації ухвалених рішень, які істотно підвищують ефективність процесу прийняття рішень.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uk-UA" sz="1800" dirty="0" smtClean="0">
                <a:solidFill>
                  <a:schemeClr val="bg2"/>
                </a:solidFill>
                <a:latin typeface="Arial" pitchFamily="34" charset="0"/>
                <a:ea typeface="Times New Roman" pitchFamily="18" charset="0"/>
                <a:cs typeface="Arial" pitchFamily="34" charset="0"/>
              </a:rPr>
              <a:t> Д</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ецентралізація сприяє розвитку в менеджерів нижнього рівня й у співробітників творчого мислення, інноваційного підходу до своєї діяльності, виникненню нових ідей.</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uk-UA" sz="1800" dirty="0" smtClean="0">
                <a:solidFill>
                  <a:schemeClr val="bg2"/>
                </a:solidFill>
                <a:latin typeface="Arial" pitchFamily="34" charset="0"/>
                <a:ea typeface="Times New Roman" pitchFamily="18" charset="0"/>
                <a:cs typeface="Arial" pitchFamily="34" charset="0"/>
              </a:rPr>
              <a:t> П</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ідсилює мотивацію за допомогою більшого залучення у трудовий процес.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uk-UA" sz="1800" dirty="0" smtClean="0">
                <a:solidFill>
                  <a:schemeClr val="bg2"/>
                </a:solidFill>
                <a:latin typeface="Arial" pitchFamily="34" charset="0"/>
                <a:ea typeface="Times New Roman" pitchFamily="18" charset="0"/>
                <a:cs typeface="Arial" pitchFamily="34" charset="0"/>
              </a:rPr>
              <a:t> С</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корочення часу відповідної реакції на зовнішні зміни.</a:t>
            </a:r>
            <a:endParaRPr kumimoji="0" lang="uk-UA"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51203" name="AutoShape 3" descr="ÐÐ°ÑÑÐ¸Ð½ÐºÐ¸ Ð¿Ð¾ Ð·Ð°Ð¿ÑÐ¾ÑÑ Ð´ÐµÑÐµÐ½ÑÑÐ°Ð»ÑÐ·Ð°ÑÑÑ Ð½Ð° Ð¿ÑÐ´Ð¿ÑÐ¸ÑÐ¼ÑÑÐ²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05" name="AutoShape 5" descr="ÐÐ°ÑÑÐ¸Ð½ÐºÐ¸ Ð¿Ð¾ Ð·Ð°Ð¿ÑÐ¾ÑÑ Ð´ÐµÑÐµÐ½ÑÑÐ°Ð»ÑÐ·Ð°ÑÑÑ Ð½Ð° Ð¿ÑÐ´Ð¿ÑÐ¸ÑÐ¼ÑÑÐ²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10" name="Rectangle 10"/>
          <p:cNvSpPr>
            <a:spLocks noChangeArrowheads="1"/>
          </p:cNvSpPr>
          <p:nvPr/>
        </p:nvSpPr>
        <p:spPr bwMode="auto">
          <a:xfrm>
            <a:off x="5185186" y="623454"/>
            <a:ext cx="395881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У стратегічному управлінні децентралізація означає, що менеджери повинні як відповідати за процес розробки стратегії свого підрозділу, так і керувати процесом її реалізації.  </a:t>
            </a:r>
            <a:endParaRPr kumimoji="0" lang="uk-UA" sz="1800" b="0" i="1" u="sng"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ÐÐ°ÑÑÐ¸Ð½ÐºÐ¸ Ð¿Ð¾ Ð·Ð°Ð¿ÑÐ¾ÑÑ general motors"/>
          <p:cNvPicPr>
            <a:picLocks noChangeAspect="1" noChangeArrowheads="1"/>
          </p:cNvPicPr>
          <p:nvPr/>
        </p:nvPicPr>
        <p:blipFill>
          <a:blip r:embed="rId2"/>
          <a:srcRect/>
          <a:stretch>
            <a:fillRect/>
          </a:stretch>
        </p:blipFill>
        <p:spPr bwMode="auto">
          <a:xfrm>
            <a:off x="4865606" y="890219"/>
            <a:ext cx="5417029" cy="3047079"/>
          </a:xfrm>
          <a:prstGeom prst="rect">
            <a:avLst/>
          </a:prstGeom>
          <a:noFill/>
        </p:spPr>
      </p:pic>
      <p:sp>
        <p:nvSpPr>
          <p:cNvPr id="2" name="Заголовок 1"/>
          <p:cNvSpPr>
            <a:spLocks noGrp="1"/>
          </p:cNvSpPr>
          <p:nvPr>
            <p:ph type="title"/>
          </p:nvPr>
        </p:nvSpPr>
        <p:spPr/>
        <p:txBody>
          <a:bodyPr/>
          <a:lstStyle/>
          <a:p>
            <a:endParaRPr lang="ru-RU"/>
          </a:p>
        </p:txBody>
      </p:sp>
      <p:sp>
        <p:nvSpPr>
          <p:cNvPr id="52225" name="Rectangle 1"/>
          <p:cNvSpPr>
            <a:spLocks noChangeArrowheads="1"/>
          </p:cNvSpPr>
          <p:nvPr/>
        </p:nvSpPr>
        <p:spPr bwMode="auto">
          <a:xfrm>
            <a:off x="-1" y="592281"/>
            <a:ext cx="6109855"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Незважаючи на очевидні переваги, </a:t>
            </a:r>
            <a:r>
              <a:rPr kumimoji="0" lang="uk-UA" sz="16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децентралізація не є рецептом на всі випадки</a:t>
            </a: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тобто «панацеєю від усіх лих». У певних ситуаціях доцільна децентралізація структури. Класичний приклад, коли </a:t>
            </a:r>
            <a:r>
              <a:rPr kumimoji="0" lang="uk-UA" sz="16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фірма </a:t>
            </a:r>
            <a:r>
              <a:rPr kumimoji="0" lang="uk-UA" sz="1600" b="1" i="1"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Gene</a:t>
            </a:r>
            <a:r>
              <a:rPr kumimoji="0" lang="en-US" sz="1600" b="1" i="1"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ra</a:t>
            </a:r>
            <a:r>
              <a:rPr kumimoji="0" lang="uk-UA" sz="16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l </a:t>
            </a:r>
            <a:r>
              <a:rPr kumimoji="0" lang="uk-UA" sz="1600" b="1" i="1"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Motors</a:t>
            </a:r>
            <a:r>
              <a:rPr kumimoji="0" lang="uk-UA" sz="16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з метою поліпшення контролю витрат, жорсткості контролю якості, переходу на випуск більш різноманітних моделей у 1984 р. реорганізувала свою структуру, зробивши її більш централізованою в частині виробничої й технічної політики, залишивши маркетингові функції децентралізованими. Відповідно до нової структури, розробка нових моделей була зосереджена у двох відділеннях: великих автомобілів («</a:t>
            </a:r>
            <a:r>
              <a:rPr kumimoji="0" lang="uk-UA" sz="16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Buick</a:t>
            </a: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6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Cadillak</a:t>
            </a: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6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Oldcmobile</a:t>
            </a: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і малолітражок («</a:t>
            </a:r>
            <a:r>
              <a:rPr kumimoji="0" lang="uk-UA" sz="16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Chevtvlet</a:t>
            </a: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6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Pontiac</a:t>
            </a: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6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General</a:t>
            </a: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6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Motors</a:t>
            </a: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6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of</a:t>
            </a: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6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Cariada</a:t>
            </a:r>
            <a:r>
              <a:rPr kumimoji="0" lang="uk-UA"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а не у п’ятьох, як до реструктуризації. Рішення й відповідальність за збут своїх автомобілів у новій структурі, як і колись, залишилися за п’ятьма відділеннями. </a:t>
            </a:r>
            <a:endParaRPr kumimoji="0" lang="uk-UA" sz="16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Рисунок 1"/>
          <p:cNvPicPr>
            <a:picLocks noChangeAspect="1" noChangeArrowheads="1"/>
          </p:cNvPicPr>
          <p:nvPr/>
        </p:nvPicPr>
        <p:blipFill>
          <a:blip r:embed="rId2"/>
          <a:srcRect l="29355" t="22142" r="27977" b="42467"/>
          <a:stretch>
            <a:fillRect/>
          </a:stretch>
        </p:blipFill>
        <p:spPr bwMode="auto">
          <a:xfrm>
            <a:off x="3761508" y="2473036"/>
            <a:ext cx="5736295" cy="2670464"/>
          </a:xfrm>
          <a:prstGeom prst="rect">
            <a:avLst/>
          </a:prstGeom>
          <a:noFill/>
          <a:ln w="9525">
            <a:noFill/>
            <a:miter lim="800000"/>
            <a:headEnd/>
            <a:tailEnd/>
          </a:ln>
        </p:spPr>
      </p:pic>
      <p:sp>
        <p:nvSpPr>
          <p:cNvPr id="2" name="Заголовок 1"/>
          <p:cNvSpPr>
            <a:spLocks noGrp="1"/>
          </p:cNvSpPr>
          <p:nvPr>
            <p:ph type="title"/>
          </p:nvPr>
        </p:nvSpPr>
        <p:spPr/>
        <p:txBody>
          <a:bodyPr/>
          <a:lstStyle/>
          <a:p>
            <a:pPr algn="ctr"/>
            <a:r>
              <a:rPr lang="uk-UA" sz="2400" b="1" i="1" dirty="0" smtClean="0">
                <a:solidFill>
                  <a:schemeClr val="bg2"/>
                </a:solidFill>
                <a:latin typeface="Arial" pitchFamily="34" charset="0"/>
                <a:ea typeface="Times New Roman" pitchFamily="18" charset="0"/>
                <a:cs typeface="Arial" pitchFamily="34" charset="0"/>
              </a:rPr>
              <a:t>Стратегічні характеристики типових організаційних структур.</a:t>
            </a:r>
            <a:r>
              <a:rPr lang="uk-UA" sz="2400" b="1" dirty="0" smtClean="0">
                <a:solidFill>
                  <a:schemeClr val="bg2"/>
                </a:solidFill>
                <a:latin typeface="Arial" pitchFamily="34" charset="0"/>
                <a:ea typeface="Times New Roman" pitchFamily="18" charset="0"/>
                <a:cs typeface="Arial" pitchFamily="34" charset="0"/>
              </a:rPr>
              <a:t> </a:t>
            </a:r>
            <a:endParaRPr lang="ru-RU" sz="2400" b="1" dirty="0">
              <a:solidFill>
                <a:schemeClr val="bg2"/>
              </a:solidFill>
            </a:endParaRPr>
          </a:p>
        </p:txBody>
      </p:sp>
      <p:sp>
        <p:nvSpPr>
          <p:cNvPr id="53249" name="Rectangle 1"/>
          <p:cNvSpPr>
            <a:spLocks noChangeArrowheads="1"/>
          </p:cNvSpPr>
          <p:nvPr/>
        </p:nvSpPr>
        <p:spPr bwMode="auto">
          <a:xfrm>
            <a:off x="0" y="584458"/>
            <a:ext cx="7293685"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Ефективність тієї або іншої побудови організації завжди визначається зовнішнім середовищем, складністю, і динамізмом змін, що відбуваються в ній. По характеру взаємодії із зовнішнім середовищем виділяють </a:t>
            </a:r>
            <a:r>
              <a:rPr kumimoji="0" lang="uk-UA" sz="1400" b="0"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бюрократичні й адаптивні</a:t>
            </a:r>
            <a:r>
              <a:rPr kumimoji="0" lang="uk-UA"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організаційні структури, які представляють собою дві крайні точки даного виміру</a:t>
            </a:r>
            <a:r>
              <a:rPr kumimoji="0" lang="en-US"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r>
              <a:rPr kumimoji="0" lang="en-US" sz="1400" b="0" i="0" u="none" strike="noStrike" cap="none" normalizeH="0" dirty="0" smtClean="0">
                <a:ln>
                  <a:noFill/>
                </a:ln>
                <a:solidFill>
                  <a:schemeClr val="bg2"/>
                </a:solidFill>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Реальні структури організацій лежать між ними, маючи ознаки як бюрократичних, так й адаптивних структур у різних співвідношеннях.</a:t>
            </a:r>
            <a:endParaRPr kumimoji="0" lang="ru-RU" sz="8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Вибір тієї або іншої організаційної форми є відбиттям змін, що відбуваються у зовнішнім середовищі, і в не меншому ступені пов’язаний з кількістю й спрямованістю цілей, що відбито на рис</a:t>
            </a:r>
            <a:r>
              <a:rPr lang="en-US" dirty="0" smtClean="0">
                <a:solidFill>
                  <a:schemeClr val="bg2"/>
                </a:solidFill>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u="sng" dirty="0" smtClean="0">
                <a:solidFill>
                  <a:schemeClr val="bg2"/>
                </a:solidFill>
              </a:rPr>
              <a:t>Узагальнений характер організаційних змін наведено у таблиці</a:t>
            </a:r>
            <a:r>
              <a:rPr lang="ru-RU" b="1" u="sng" dirty="0" smtClean="0">
                <a:solidFill>
                  <a:schemeClr val="bg2"/>
                </a:solidFill>
              </a:rPr>
              <a:t/>
            </a:r>
            <a:br>
              <a:rPr lang="ru-RU" b="1" u="sng" dirty="0" smtClean="0">
                <a:solidFill>
                  <a:schemeClr val="bg2"/>
                </a:solidFill>
              </a:rPr>
            </a:br>
            <a:endParaRPr lang="ru-RU" b="1" u="sng" dirty="0">
              <a:solidFill>
                <a:schemeClr val="bg2"/>
              </a:solidFill>
            </a:endParaRPr>
          </a:p>
        </p:txBody>
      </p:sp>
      <p:pic>
        <p:nvPicPr>
          <p:cNvPr id="47106" name="Рисунок 1"/>
          <p:cNvPicPr>
            <a:picLocks noChangeAspect="1" noChangeArrowheads="1"/>
          </p:cNvPicPr>
          <p:nvPr/>
        </p:nvPicPr>
        <p:blipFill>
          <a:blip r:embed="rId2"/>
          <a:srcRect l="11978" t="20078" r="52991" b="9837"/>
          <a:stretch>
            <a:fillRect/>
          </a:stretch>
        </p:blipFill>
        <p:spPr bwMode="auto">
          <a:xfrm>
            <a:off x="2348347" y="308514"/>
            <a:ext cx="4894117" cy="4834986"/>
          </a:xfrm>
          <a:prstGeom prst="rect">
            <a:avLst/>
          </a:prstGeom>
          <a:noFill/>
          <a:ln w="9525">
            <a:noFill/>
            <a:miter lim="800000"/>
            <a:headEnd/>
            <a:tailEnd/>
          </a:ln>
        </p:spPr>
      </p:pic>
      <p:sp>
        <p:nvSpPr>
          <p:cNvPr id="47108" name="AutoShape 4" descr="ÐÐ°ÑÑÐ¸Ð½ÐºÐ¸ Ð¿Ð¾ Ð·Ð°Ð¿ÑÐ¾ÑÑ Ð´ÐµÑÐµÐ½ÑÑÐ°Ð»ÑÐ·Ð°ÑÑÑ Ð½Ð° Ð¿ÑÐ´Ð¿ÑÐ¸ÑÐ¼ÑÑÐ²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7110" name="AutoShape 6" descr="ÐÐ°ÑÑÐ¸Ð½ÐºÐ¸ Ð¿Ð¾ Ð·Ð°Ð¿ÑÐ¾ÑÑ Ð´ÐµÑÐµÐ½ÑÑÐ°Ð»ÑÐ·Ð°ÑÑÑ Ð½Ð° Ð¿ÑÐ´Ð¿ÑÐ¸ÑÐ¼ÑÑÐ²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92682" y="1393352"/>
            <a:ext cx="8222100" cy="767700"/>
          </a:xfrm>
          <a:prstGeom prst="rect">
            <a:avLst/>
          </a:prstGeom>
        </p:spPr>
        <p:txBody>
          <a:bodyPr spcFirstLastPara="1" wrap="square" lIns="91425" tIns="91425" rIns="91425" bIns="91425" anchor="b" anchorCtr="0">
            <a:noAutofit/>
          </a:bodyPr>
          <a:lstStyle/>
          <a:p>
            <a:pPr algn="ctr"/>
            <a:r>
              <a:rPr lang="uk-UA" sz="2800" b="1" i="1" dirty="0" smtClean="0">
                <a:solidFill>
                  <a:schemeClr val="bg2"/>
                </a:solidFill>
              </a:rPr>
              <a:t>Тема 6. </a:t>
            </a:r>
            <a:r>
              <a:rPr lang="uk-UA" sz="2000" b="1" dirty="0" smtClean="0">
                <a:solidFill>
                  <a:schemeClr val="bg2"/>
                </a:solidFill>
                <a:latin typeface="+mj-lt"/>
              </a:rPr>
              <a:t>ОРГАНІЗАЦІЙНЕ ЗАБЕЗПЕЧЕННЯ СТРАТЕГІЧНОГО УПРАВЛІННЯ</a:t>
            </a:r>
            <a:r>
              <a:rPr lang="ru-RU" sz="2800" dirty="0" smtClean="0"/>
              <a:t/>
            </a:r>
            <a:br>
              <a:rPr lang="ru-RU" sz="2800" dirty="0" smtClean="0"/>
            </a:br>
            <a:r>
              <a:rPr lang="ru-RU" sz="2800" b="1" dirty="0" smtClean="0">
                <a:solidFill>
                  <a:schemeClr val="bg2"/>
                </a:solidFill>
              </a:rPr>
              <a:t/>
            </a:r>
            <a:br>
              <a:rPr lang="ru-RU" sz="2800" b="1" dirty="0" smtClean="0">
                <a:solidFill>
                  <a:schemeClr val="bg2"/>
                </a:solidFill>
              </a:rPr>
            </a:br>
            <a:r>
              <a:rPr lang="ru-RU" sz="1800" dirty="0" smtClean="0"/>
              <a:t/>
            </a:r>
            <a:br>
              <a:rPr lang="ru-RU" sz="1800" dirty="0" smtClean="0"/>
            </a:br>
            <a:endParaRPr lang="ru-RU" sz="1800" dirty="0">
              <a:solidFill>
                <a:schemeClr val="bg2"/>
              </a:solidFill>
            </a:endParaRPr>
          </a:p>
        </p:txBody>
      </p:sp>
      <p:sp>
        <p:nvSpPr>
          <p:cNvPr id="74" name="Google Shape;74;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r>
              <a:rPr lang="uk-UA" b="1" dirty="0" smtClean="0"/>
              <a:t>1. Поняття «організаційні зміни» та послідовність внутрішніх змін</a:t>
            </a:r>
            <a:endParaRPr lang="en-US" b="1" dirty="0" smtClean="0"/>
          </a:p>
          <a:p>
            <a:r>
              <a:rPr lang="en-US" b="1" dirty="0" smtClean="0"/>
              <a:t>2</a:t>
            </a:r>
            <a:r>
              <a:rPr lang="uk-UA" b="1" dirty="0" smtClean="0"/>
              <a:t>. Сучасні тенденції структурних змін </a:t>
            </a:r>
          </a:p>
          <a:p>
            <a:r>
              <a:rPr lang="uk-UA" b="1" dirty="0" smtClean="0"/>
              <a:t>3. Формування організаційної культури</a:t>
            </a:r>
            <a:endParaRPr lang="ru-RU" dirty="0" smtClean="0"/>
          </a:p>
          <a:p>
            <a:endParaRPr lang="uk-UA" b="1"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ÐÐ°ÑÑÐ¸Ð½ÐºÐ¸ Ð¿Ð¾ Ð·Ð°Ð¿ÑÐ¾ÑÑ ntyltyws]"/>
          <p:cNvPicPr>
            <a:picLocks noChangeAspect="1" noChangeArrowheads="1"/>
          </p:cNvPicPr>
          <p:nvPr/>
        </p:nvPicPr>
        <p:blipFill>
          <a:blip r:embed="rId2"/>
          <a:srcRect/>
          <a:stretch>
            <a:fillRect/>
          </a:stretch>
        </p:blipFill>
        <p:spPr bwMode="auto">
          <a:xfrm>
            <a:off x="5278293" y="2857499"/>
            <a:ext cx="3865707" cy="2286001"/>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Прямоугольник 2"/>
          <p:cNvSpPr/>
          <p:nvPr/>
        </p:nvSpPr>
        <p:spPr>
          <a:xfrm>
            <a:off x="1230636" y="176645"/>
            <a:ext cx="6801536" cy="461665"/>
          </a:xfrm>
          <a:prstGeom prst="rect">
            <a:avLst/>
          </a:prstGeom>
        </p:spPr>
        <p:txBody>
          <a:bodyPr wrap="square">
            <a:spAutoFit/>
          </a:bodyPr>
          <a:lstStyle/>
          <a:p>
            <a:r>
              <a:rPr lang="uk-UA" sz="2400" b="1" dirty="0" smtClean="0"/>
              <a:t>3. Сучасні тенденції структурних змін </a:t>
            </a:r>
            <a:endParaRPr lang="ru-RU" sz="2400" dirty="0"/>
          </a:p>
        </p:txBody>
      </p:sp>
      <p:sp>
        <p:nvSpPr>
          <p:cNvPr id="54273" name="Rectangle 1"/>
          <p:cNvSpPr>
            <a:spLocks noChangeArrowheads="1"/>
          </p:cNvSpPr>
          <p:nvPr/>
        </p:nvSpPr>
        <p:spPr bwMode="auto">
          <a:xfrm>
            <a:off x="228600" y="636901"/>
            <a:ext cx="8551718" cy="25842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У цей час завдання, які становить перед корпорацією зовнішнє середовище, стають усе більше індивідуальними</a:t>
            </a: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відповідно, їхнє рішення неможливо в рамках стандартизованих процедур.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Намітилася чітко виражена тенденція до зменшення твердості й ієрархічності сформованих структур в освоєнні «плоских» і мережних структур, як організаційного принципу епохи. Посадовій ієрархії й функціональному поділу традиційного управління сучасний менеджмент протиставляє інтелектуальне співробітництво й мережну кооперацію менеджерів. Це насамперед пов’язане з тим, що в сучасному суспільстві критичним ресурсом економічної переваги організації стають знання й інформація (інтелектуальні активи), а не капітал (матеріальні й фінансові активи).</a:t>
            </a:r>
            <a:endParaRPr kumimoji="0" lang="uk-UA" sz="16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6321" name="Rectangle 1"/>
          <p:cNvSpPr>
            <a:spLocks noChangeArrowheads="1"/>
          </p:cNvSpPr>
          <p:nvPr/>
        </p:nvSpPr>
        <p:spPr bwMode="auto">
          <a:xfrm>
            <a:off x="215153" y="742277"/>
            <a:ext cx="841248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Інформаційне суспільство висуває нові вимоги до проектування організації, до об’єднання або поділу робіт у ній.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Американський соціолог Ж.</a:t>
            </a:r>
            <a:r>
              <a:rPr kumimoji="0" lang="uk-UA" sz="1800" b="0"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Кастельс</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у своїй знаменитій роботі «Інформаційна епоха» характеризуючи нові організаційні форми, виділив ключову особливість нової суспільної структури – </a:t>
            </a:r>
            <a:r>
              <a:rPr kumimoji="0" lang="uk-UA" sz="1800" b="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логіку мережі. </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Мережі є фундаментальним матеріалом, з якого нові організації будуються й будуть будуватися.</a:t>
            </a:r>
            <a:endParaRPr kumimoji="0" lang="uk-UA" sz="1800" b="0" i="0" u="none" strike="noStrike" cap="none" normalizeH="0" baseline="0" dirty="0" smtClean="0">
              <a:ln>
                <a:noFill/>
              </a:ln>
              <a:solidFill>
                <a:schemeClr val="bg2"/>
              </a:solidFill>
              <a:effectLst/>
              <a:latin typeface="Arial" pitchFamily="34" charset="0"/>
              <a:cs typeface="Arial" pitchFamily="34" charset="0"/>
            </a:endParaRPr>
          </a:p>
        </p:txBody>
      </p:sp>
      <p:pic>
        <p:nvPicPr>
          <p:cNvPr id="56323" name="Picture 3" descr="ÐÐ°ÑÑÐ¸Ð½ÐºÐ¸ Ð¿Ð¾ Ð·Ð°Ð¿ÑÐ¾ÑÑ ÐºÐ°ÑÑÐµÐ»ÑÑ Ð»Ð¾Ð³ÑÐºÐ° Ð¼ÐµÑÐµÐ¶Ñ"/>
          <p:cNvPicPr>
            <a:picLocks noChangeAspect="1" noChangeArrowheads="1"/>
          </p:cNvPicPr>
          <p:nvPr/>
        </p:nvPicPr>
        <p:blipFill>
          <a:blip r:embed="rId2"/>
          <a:srcRect/>
          <a:stretch>
            <a:fillRect/>
          </a:stretch>
        </p:blipFill>
        <p:spPr bwMode="auto">
          <a:xfrm>
            <a:off x="1888478" y="2791257"/>
            <a:ext cx="3493723" cy="206129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ÐÐ°ÑÑÐ¸Ð½ÐºÐ¸ Ð¿Ð¾ Ð·Ð°Ð¿ÑÐ¾ÑÑ Ð¼ÐµÑÐµÐ¶ÐµÐ²Ð° ÑÐ¾ÑÐ¼Ð° Ð¾ÑÐ³Ð°Ð½ÑÐ·Ð°ÑÑÑ"/>
          <p:cNvPicPr>
            <a:picLocks noChangeAspect="1" noChangeArrowheads="1"/>
          </p:cNvPicPr>
          <p:nvPr/>
        </p:nvPicPr>
        <p:blipFill>
          <a:blip r:embed="rId2"/>
          <a:srcRect/>
          <a:stretch>
            <a:fillRect/>
          </a:stretch>
        </p:blipFill>
        <p:spPr bwMode="auto">
          <a:xfrm>
            <a:off x="5729144" y="2785782"/>
            <a:ext cx="3414856" cy="2357718"/>
          </a:xfrm>
          <a:prstGeom prst="rect">
            <a:avLst/>
          </a:prstGeom>
          <a:noFill/>
        </p:spPr>
      </p:pic>
      <p:sp>
        <p:nvSpPr>
          <p:cNvPr id="2" name="Заголовок 1"/>
          <p:cNvSpPr>
            <a:spLocks noGrp="1"/>
          </p:cNvSpPr>
          <p:nvPr>
            <p:ph type="title"/>
          </p:nvPr>
        </p:nvSpPr>
        <p:spPr/>
        <p:txBody>
          <a:bodyPr/>
          <a:lstStyle/>
          <a:p>
            <a:endParaRPr lang="ru-RU" dirty="0"/>
          </a:p>
        </p:txBody>
      </p:sp>
      <p:sp>
        <p:nvSpPr>
          <p:cNvPr id="57345" name="Rectangle 1"/>
          <p:cNvSpPr>
            <a:spLocks noChangeArrowheads="1"/>
          </p:cNvSpPr>
          <p:nvPr/>
        </p:nvSpPr>
        <p:spPr bwMode="auto">
          <a:xfrm>
            <a:off x="291801" y="682865"/>
            <a:ext cx="701398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Мережна форма організації </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це результат інтеграційних процесів, пов’язаних з об’єднанням організацій, створенням стратегічних союзів (альянсів), децентралізацією в прийнятті рішень, а також субпідрядних угод. Мережі є осередок фірм або спеціалізованих одиниць, </a:t>
            </a:r>
            <a:r>
              <a:rPr kumimoji="0" lang="uk-UA" sz="1800" b="0"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координуємих</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ринковим механізмом замість командних методів. При формуванні мережі утворюються або навколо однієї провідної компанії, або створюються на базі альянсів і кооперації між групами організацій.</a:t>
            </a:r>
            <a:endParaRPr kumimoji="0" lang="uk-UA" sz="18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8369" name="Rectangle 1"/>
          <p:cNvSpPr>
            <a:spLocks noChangeArrowheads="1"/>
          </p:cNvSpPr>
          <p:nvPr/>
        </p:nvSpPr>
        <p:spPr bwMode="auto">
          <a:xfrm>
            <a:off x="485315" y="1885276"/>
            <a:ext cx="7474121"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1" i="1" u="none" strike="noStrike" cap="none" normalizeH="0" baseline="0" dirty="0" smtClean="0">
                <a:ln>
                  <a:noFill/>
                </a:ln>
                <a:solidFill>
                  <a:schemeClr val="bg2"/>
                </a:solidFill>
                <a:effectLst/>
                <a:latin typeface="+mn-lt"/>
                <a:ea typeface="Times New Roman" pitchFamily="18" charset="0"/>
                <a:cs typeface="Arial" pitchFamily="34" charset="0"/>
              </a:rPr>
              <a:t>Мережа ділового співробітництва </a:t>
            </a:r>
            <a:r>
              <a:rPr kumimoji="0" lang="uk-UA" sz="1400" b="0" i="0" u="none" strike="noStrike" cap="none" normalizeH="0" baseline="0" dirty="0" smtClean="0">
                <a:ln>
                  <a:noFill/>
                </a:ln>
                <a:solidFill>
                  <a:schemeClr val="bg2"/>
                </a:solidFill>
                <a:effectLst/>
                <a:latin typeface="+mn-lt"/>
                <a:ea typeface="Times New Roman" pitchFamily="18" charset="0"/>
                <a:cs typeface="Arial" pitchFamily="34" charset="0"/>
              </a:rPr>
              <a:t>організації складається з основного для неї бізнесу, що грає тут центральну роль, </a:t>
            </a:r>
            <a:r>
              <a:rPr kumimoji="0" lang="uk-UA" sz="1400" b="0" i="0" u="none" strike="noStrike" cap="none" normalizeH="0" baseline="0" dirty="0" smtClean="0">
                <a:ln>
                  <a:noFill/>
                </a:ln>
                <a:solidFill>
                  <a:schemeClr val="bg2"/>
                </a:solidFill>
                <a:effectLst/>
                <a:latin typeface="+mn-lt"/>
                <a:ea typeface="Times New Roman" pitchFamily="18" charset="0"/>
                <a:cs typeface="Arial" pitchFamily="34" charset="0"/>
                <a:sym typeface="Symbol" pitchFamily="18" charset="2"/>
              </a:rPr>
              <a:t></a:t>
            </a:r>
            <a:r>
              <a:rPr kumimoji="0" lang="uk-UA" sz="1400" b="0" i="0" u="none" strike="noStrike" cap="none" normalizeH="0" baseline="0" dirty="0" smtClean="0">
                <a:ln>
                  <a:noFill/>
                </a:ln>
                <a:solidFill>
                  <a:schemeClr val="bg2"/>
                </a:solidFill>
                <a:effectLst/>
                <a:latin typeface="+mn-lt"/>
                <a:ea typeface="Times New Roman" pitchFamily="18" charset="0"/>
                <a:cs typeface="Arial" pitchFamily="34" charset="0"/>
              </a:rPr>
              <a:t> системного інтегратора, у той </a:t>
            </a:r>
            <a:r>
              <a:rPr kumimoji="0" lang="uk-UA" sz="1400" b="0" i="0" u="none" strike="noStrike" cap="none" normalizeH="0" baseline="0" dirty="0" smtClean="0">
                <a:ln>
                  <a:noFill/>
                </a:ln>
                <a:solidFill>
                  <a:schemeClr val="bg2"/>
                </a:solidFill>
                <a:effectLst/>
                <a:latin typeface="+mn-lt"/>
                <a:ea typeface="Times New Roman" pitchFamily="18" charset="0"/>
                <a:cs typeface="Arial" pitchFamily="34" charset="0"/>
                <a:sym typeface="Symbol" pitchFamily="18" charset="2"/>
              </a:rPr>
              <a:t>час як інші види бізнесу передаються учасникам мережі, для яких саме вони будуть базовими. Відносини в мережі можуть бути вертикальними, прямими або зворотними стосовно напрямку створення споживчої вартості, а також горизонтальними між видами бізнесу на одній стадії технологічного </a:t>
            </a:r>
            <a:r>
              <a:rPr kumimoji="0" lang="uk-UA" sz="1400" b="0" i="0" u="none" strike="noStrike" cap="none" normalizeH="0" baseline="0" dirty="0" smtClean="0">
                <a:ln>
                  <a:noFill/>
                </a:ln>
                <a:solidFill>
                  <a:schemeClr val="bg2"/>
                </a:solidFill>
                <a:effectLst/>
                <a:latin typeface="+mn-lt"/>
                <a:ea typeface="Times New Roman" pitchFamily="18" charset="0"/>
                <a:cs typeface="Arial" pitchFamily="34" charset="0"/>
                <a:sym typeface="Symbol" pitchFamily="18" charset="2"/>
              </a:rPr>
              <a:t>ланцюжка</a:t>
            </a:r>
            <a:endParaRPr kumimoji="0" lang="uk-UA" sz="1400" b="0" i="0" u="none" strike="noStrike" cap="none" normalizeH="0" baseline="0" dirty="0" smtClean="0">
              <a:ln>
                <a:noFill/>
              </a:ln>
              <a:solidFill>
                <a:schemeClr val="bg2"/>
              </a:solidFill>
              <a:effectLst/>
              <a:latin typeface="+mn-lt"/>
              <a:ea typeface="Times New Roman" pitchFamily="18" charset="0"/>
              <a:cs typeface="Arial" pitchFamily="34" charset="0"/>
              <a:sym typeface="Symbol" pitchFamily="18" charset="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60417" name="Rectangle 1"/>
          <p:cNvSpPr>
            <a:spLocks noChangeArrowheads="1"/>
          </p:cNvSpPr>
          <p:nvPr/>
        </p:nvSpPr>
        <p:spPr bwMode="auto">
          <a:xfrm>
            <a:off x="301213" y="710003"/>
            <a:ext cx="805747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Але за своєю природою мережні організації завжди перебувають у процесі відновлення, а їхні основні елементи – у стані коректування відповідно до ринку, технологіями й іншими факторами навколишнього середовища. Створення мережних структур дозволяє організаціям, яки до них входять, об’єднати свої ресурси, виробничі потужності, розширити охоплення ринку, наблизитися до споживача, обмінятися знаннями й технологіями, знизити </a:t>
            </a:r>
            <a:r>
              <a:rPr kumimoji="0" lang="uk-UA" sz="1800" b="0" i="1"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транзакційні</a:t>
            </a:r>
            <a:r>
              <a:rPr kumimoji="0" lang="uk-UA" sz="1800" b="0"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витрати</a:t>
            </a:r>
            <a:r>
              <a:rPr kumimoji="0" lang="uk-UA" sz="18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(будь-які витрати, пов’язані зі здійсненням господарських операцій через ринок).</a:t>
            </a:r>
            <a:endParaRPr kumimoji="0" lang="uk-UA" sz="18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4950"/>
            <a:ext cx="8826600" cy="602700"/>
          </a:xfrm>
        </p:spPr>
        <p:txBody>
          <a:bodyPr/>
          <a:lstStyle/>
          <a:p>
            <a:pPr algn="just"/>
            <a:r>
              <a:rPr lang="uk-UA" b="1" dirty="0" smtClean="0">
                <a:solidFill>
                  <a:schemeClr val="bg2"/>
                </a:solidFill>
              </a:rPr>
              <a:t>3. Перш ніж обговорити питання, яка </a:t>
            </a:r>
            <a:r>
              <a:rPr lang="uk-UA" b="1" i="1" dirty="0" smtClean="0">
                <a:solidFill>
                  <a:schemeClr val="bg2"/>
                </a:solidFill>
              </a:rPr>
              <a:t>організаційна культура </a:t>
            </a:r>
            <a:r>
              <a:rPr lang="uk-UA" b="1" dirty="0" smtClean="0">
                <a:solidFill>
                  <a:schemeClr val="bg2"/>
                </a:solidFill>
              </a:rPr>
              <a:t>більшою мірою відповідає обраній стратегії, розглянемо основні поняття корпоративної культури</a:t>
            </a:r>
            <a:r>
              <a:rPr lang="uk-UA" dirty="0" smtClean="0"/>
              <a:t>.	</a:t>
            </a:r>
            <a:endParaRPr lang="ru-RU" dirty="0"/>
          </a:p>
        </p:txBody>
      </p:sp>
      <p:sp>
        <p:nvSpPr>
          <p:cNvPr id="3" name="Прямоугольник 2"/>
          <p:cNvSpPr/>
          <p:nvPr/>
        </p:nvSpPr>
        <p:spPr>
          <a:xfrm>
            <a:off x="415635" y="1128342"/>
            <a:ext cx="7367155" cy="738664"/>
          </a:xfrm>
          <a:prstGeom prst="rect">
            <a:avLst/>
          </a:prstGeom>
        </p:spPr>
        <p:txBody>
          <a:bodyPr wrap="square">
            <a:spAutoFit/>
          </a:bodyPr>
          <a:lstStyle/>
          <a:p>
            <a:r>
              <a:rPr lang="uk-UA" b="1" dirty="0" smtClean="0"/>
              <a:t>Організаційна культура </a:t>
            </a:r>
            <a:r>
              <a:rPr lang="uk-UA" dirty="0" smtClean="0"/>
              <a:t>– це нова парадигма бізнесу постіндустріальної епохи, більш повно орієнтована на людські потреби, їхній облік і втілення в господарській практиці економічної організації. </a:t>
            </a:r>
            <a:endParaRPr lang="ru-RU" dirty="0"/>
          </a:p>
        </p:txBody>
      </p:sp>
      <p:pic>
        <p:nvPicPr>
          <p:cNvPr id="61442" name="Picture 2" descr="ÐÐ°ÑÑÐ¸Ð½ÐºÐ¸ Ð¿Ð¾ Ð·Ð°Ð¿ÑÐ¾ÑÑ Ð¿ÑÐ´Ð¿ÑÐ¸ÑÐ¼Ð½Ð¸ÑÑÐºÐ°  ÐºÑÐ»ÑÑÑÑÐ°"/>
          <p:cNvPicPr>
            <a:picLocks noChangeAspect="1" noChangeArrowheads="1"/>
          </p:cNvPicPr>
          <p:nvPr/>
        </p:nvPicPr>
        <p:blipFill>
          <a:blip r:embed="rId2"/>
          <a:srcRect/>
          <a:stretch>
            <a:fillRect/>
          </a:stretch>
        </p:blipFill>
        <p:spPr bwMode="auto">
          <a:xfrm>
            <a:off x="3532909" y="1674825"/>
            <a:ext cx="5611091" cy="34686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976" y="161823"/>
            <a:ext cx="8089787" cy="970786"/>
          </a:xfrm>
        </p:spPr>
        <p:txBody>
          <a:bodyPr/>
          <a:lstStyle/>
          <a:p>
            <a:pPr algn="just"/>
            <a:r>
              <a:rPr lang="uk-UA" b="1" dirty="0" smtClean="0">
                <a:solidFill>
                  <a:schemeClr val="bg2"/>
                </a:solidFill>
              </a:rPr>
              <a:t>Фірма починає сприйматися як жива істота; ключовим поняттям для визначення організаційної культури стає людське середовище, а сама культура представляється як продукт взаємодії:</a:t>
            </a:r>
            <a:br>
              <a:rPr lang="uk-UA" b="1" dirty="0" smtClean="0">
                <a:solidFill>
                  <a:schemeClr val="bg2"/>
                </a:solidFill>
              </a:rPr>
            </a:br>
            <a:r>
              <a:rPr lang="ru-RU" dirty="0" smtClean="0"/>
              <a:t/>
            </a:r>
            <a:br>
              <a:rPr lang="ru-RU" dirty="0" smtClean="0"/>
            </a:br>
            <a:endParaRPr lang="ru-RU" dirty="0"/>
          </a:p>
        </p:txBody>
      </p:sp>
      <p:sp>
        <p:nvSpPr>
          <p:cNvPr id="62465" name="Rectangle 1"/>
          <p:cNvSpPr>
            <a:spLocks noChangeArrowheads="1"/>
          </p:cNvSpPr>
          <p:nvPr/>
        </p:nvSpPr>
        <p:spPr bwMode="auto">
          <a:xfrm>
            <a:off x="249380" y="1028700"/>
            <a:ext cx="843742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15925" algn="just" defTabSz="914400" rtl="0" eaLnBrk="1" fontAlgn="base" latinLnBrk="0" hangingPunct="1">
              <a:lnSpc>
                <a:spcPct val="100000"/>
              </a:lnSpc>
              <a:spcBef>
                <a:spcPct val="0"/>
              </a:spcBef>
              <a:spcAft>
                <a:spcPct val="0"/>
              </a:spcAft>
              <a:buClrTx/>
              <a:buSzTx/>
              <a:buFontTx/>
              <a:buChar char="•"/>
              <a:tabLst>
                <a:tab pos="171450" algn="l"/>
                <a:tab pos="606425" algn="l"/>
              </a:tabLst>
            </a:pP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формальної організації, що має певну цільову функцію;</a:t>
            </a:r>
            <a:endParaRPr kumimoji="0" lang="ru-RU" sz="2000" b="0" i="0" u="none" strike="noStrike" cap="none" normalizeH="0" baseline="0" dirty="0" smtClean="0">
              <a:ln>
                <a:noFill/>
              </a:ln>
              <a:solidFill>
                <a:schemeClr val="bg2"/>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171450" algn="l"/>
                <a:tab pos="606425" algn="l"/>
              </a:tabLst>
            </a:pP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окремих індивідів, учасників організації, які володіють спектром індивідуальних інтересів і потреб;</a:t>
            </a:r>
            <a:endParaRPr kumimoji="0" lang="ru-RU" sz="2000" b="0" i="0" u="none" strike="noStrike" cap="none" normalizeH="0" baseline="0" dirty="0" smtClean="0">
              <a:ln>
                <a:noFill/>
              </a:ln>
              <a:solidFill>
                <a:schemeClr val="bg2"/>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171450" algn="l"/>
                <a:tab pos="606425" algn="l"/>
              </a:tabLst>
            </a:pP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колективу в цілому й окремих соціальних групах, що сформувалися в рамках організації;</a:t>
            </a:r>
            <a:endParaRPr kumimoji="0" lang="ru-RU" sz="2000" b="0" i="0" u="none" strike="noStrike" cap="none" normalizeH="0" baseline="0" dirty="0" smtClean="0">
              <a:ln>
                <a:noFill/>
              </a:ln>
              <a:solidFill>
                <a:schemeClr val="bg2"/>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171450" algn="l"/>
                <a:tab pos="606425" algn="l"/>
              </a:tabLst>
            </a:pP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зовнішнього середовища фірми, що пред’являє свої вимоги до способів її життєдіяльності. </a:t>
            </a:r>
            <a:endParaRPr kumimoji="0" lang="uk-UA" sz="2000" b="0" i="0" u="none" strike="noStrike" cap="none" normalizeH="0" baseline="0" dirty="0" smtClean="0">
              <a:ln>
                <a:noFill/>
              </a:ln>
              <a:solidFill>
                <a:schemeClr val="bg2"/>
              </a:solidFill>
              <a:effectLst/>
              <a:latin typeface="Arial" pitchFamily="34" charset="0"/>
              <a:cs typeface="Arial" pitchFamily="34" charset="0"/>
            </a:endParaRPr>
          </a:p>
        </p:txBody>
      </p:sp>
      <p:pic>
        <p:nvPicPr>
          <p:cNvPr id="62467" name="Picture 3" descr="ÐÐ°ÑÑÐ¸Ð½ÐºÐ¸ Ð¿Ð¾ Ð·Ð°Ð¿ÑÐ¾ÑÑ ÐºÐ¾Ð»Ð»ÐµÐºÑÐ¸Ð²"/>
          <p:cNvPicPr>
            <a:picLocks noChangeAspect="1" noChangeArrowheads="1"/>
          </p:cNvPicPr>
          <p:nvPr/>
        </p:nvPicPr>
        <p:blipFill>
          <a:blip r:embed="rId2"/>
          <a:srcRect/>
          <a:stretch>
            <a:fillRect/>
          </a:stretch>
        </p:blipFill>
        <p:spPr bwMode="auto">
          <a:xfrm>
            <a:off x="4418863" y="2930236"/>
            <a:ext cx="3291192" cy="218555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4560"/>
            <a:ext cx="8826600" cy="602700"/>
          </a:xfrm>
        </p:spPr>
        <p:txBody>
          <a:bodyPr/>
          <a:lstStyle/>
          <a:p>
            <a:pPr algn="ctr"/>
            <a:r>
              <a:rPr lang="uk-UA" b="1" dirty="0" smtClean="0">
                <a:solidFill>
                  <a:schemeClr val="bg2"/>
                </a:solidFill>
              </a:rPr>
              <a:t>Корпоративна культура виконує ряд функцій, орієнтованих на внутрішнє й зовнішнє середовище організації. Будучи продуктом </a:t>
            </a:r>
            <a:r>
              <a:rPr lang="uk-UA" b="1" u="sng" dirty="0" smtClean="0">
                <a:solidFill>
                  <a:schemeClr val="bg2"/>
                </a:solidFill>
              </a:rPr>
              <a:t>внутрішніх соціальних сил, організаційна культура: </a:t>
            </a:r>
            <a:r>
              <a:rPr lang="ru-RU" dirty="0" smtClean="0"/>
              <a:t/>
            </a:r>
            <a:br>
              <a:rPr lang="ru-RU" dirty="0" smtClean="0"/>
            </a:br>
            <a:endParaRPr lang="ru-RU" dirty="0"/>
          </a:p>
        </p:txBody>
      </p:sp>
      <p:sp>
        <p:nvSpPr>
          <p:cNvPr id="63489" name="Rectangle 1"/>
          <p:cNvSpPr>
            <a:spLocks noChangeArrowheads="1"/>
          </p:cNvSpPr>
          <p:nvPr/>
        </p:nvSpPr>
        <p:spPr bwMode="auto">
          <a:xfrm rot="10800000" flipV="1">
            <a:off x="270286" y="1079972"/>
            <a:ext cx="8613941"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Char char="•"/>
              <a:tabLst>
                <a:tab pos="171450" algn="l"/>
                <a:tab pos="574675" algn="l"/>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містить у собі специфічну систему цінностей, особливий клімат і способи взаємодії учасників організації; тим самим створює неповторний вигляд організації, що дозволяє відрізнити її від інших організацій;</a:t>
            </a:r>
            <a:endParaRPr kumimoji="0" lang="ru-RU" sz="1800" b="0" i="0" u="none" strike="noStrike" cap="none" normalizeH="0" baseline="0" dirty="0" smtClean="0">
              <a:ln>
                <a:noFill/>
              </a:ln>
              <a:solidFill>
                <a:schemeClr val="bg2"/>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171450" algn="l"/>
                <a:tab pos="574675" algn="l"/>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створює відчуття ідентичності в індивідів і груп, прищеплюючи певну систему цінностей, що враховує інтереси всіх рівнів організації. Ця функція забезпечує прихильність персональним ідеалам корпорації, дозволяє кожному члену організації краще усвідомити мету організації, відчути себе частиною єдиної системи й визначити свою відповідальність перед нею;</a:t>
            </a:r>
            <a:endParaRPr kumimoji="0" lang="ru-RU" sz="1800" b="0" i="0" u="none" strike="noStrike" cap="none" normalizeH="0" baseline="0" dirty="0" smtClean="0">
              <a:ln>
                <a:noFill/>
              </a:ln>
              <a:solidFill>
                <a:schemeClr val="bg2"/>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171450" algn="l"/>
                <a:tab pos="574675" algn="l"/>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забезпечує співробітників системою неформальних правил, які визначають як їм поводитися і як працювати, що робити й чого не робити. При цьому працівники корпорації не витрачають </a:t>
            </a:r>
            <a:r>
              <a:rPr kumimoji="0" lang="uk-UA" sz="1800" b="0"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впусту</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час на з’ясування, що і як їм потрібно робити. Як і попередня, дана функція сприяє росту продуктивності.</a:t>
            </a:r>
            <a:endParaRPr kumimoji="0" lang="uk-UA" sz="18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2605"/>
            <a:ext cx="8826600" cy="602700"/>
          </a:xfrm>
        </p:spPr>
        <p:txBody>
          <a:bodyPr/>
          <a:lstStyle/>
          <a:p>
            <a:pPr algn="ctr"/>
            <a:r>
              <a:rPr lang="uk-UA" sz="2800" b="1" dirty="0" smtClean="0">
                <a:solidFill>
                  <a:schemeClr val="bg2"/>
                </a:solidFill>
              </a:rPr>
              <a:t>Крім того, організаційна культура:</a:t>
            </a:r>
            <a:r>
              <a:rPr lang="ru-RU" dirty="0" smtClean="0"/>
              <a:t/>
            </a:r>
            <a:br>
              <a:rPr lang="ru-RU" dirty="0" smtClean="0"/>
            </a:br>
            <a:endParaRPr lang="ru-RU" dirty="0"/>
          </a:p>
        </p:txBody>
      </p:sp>
      <p:sp>
        <p:nvSpPr>
          <p:cNvPr id="64513" name="Rectangle 1"/>
          <p:cNvSpPr>
            <a:spLocks noChangeArrowheads="1"/>
          </p:cNvSpPr>
          <p:nvPr/>
        </p:nvSpPr>
        <p:spPr bwMode="auto">
          <a:xfrm>
            <a:off x="387274" y="720761"/>
            <a:ext cx="852005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Char char="•"/>
              <a:tabLst>
                <a:tab pos="171450" algn="l"/>
                <a:tab pos="574675" algn="l"/>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здатна до заміщення формальних й офіційних механізмів, що дозволяє не прибігати до надмірного ускладнення формальної структури й збільшенню потоку офіційної інформації й розпоряджень;</a:t>
            </a:r>
            <a:endParaRPr kumimoji="0" lang="ru-RU" sz="1600" b="0" i="0" u="none" strike="noStrike" cap="none" normalizeH="0" baseline="0" dirty="0" smtClean="0">
              <a:ln>
                <a:noFill/>
              </a:ln>
              <a:solidFill>
                <a:schemeClr val="bg2"/>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171450" algn="l"/>
                <a:tab pos="574675" algn="l"/>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полегшує взаємне пристосування працівників до організації й організації до працівника. Адаптація здійснюється за допомогою сукупності мер, названих соціалізацією;</a:t>
            </a:r>
            <a:endParaRPr kumimoji="0" lang="ru-RU" sz="1600" b="0" i="0" u="none" strike="noStrike" cap="none" normalizeH="0" baseline="0" dirty="0" smtClean="0">
              <a:ln>
                <a:noFill/>
              </a:ln>
              <a:solidFill>
                <a:schemeClr val="bg2"/>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171450" algn="l"/>
                <a:tab pos="574675" algn="l"/>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створює освітній виховний ефект, пов’язаний зі збільшенням «людського потенціалу», тобто збільшенням знань і навичок працівників, які організація може використати для досягнення своїх цілей; </a:t>
            </a:r>
            <a:endParaRPr kumimoji="0" lang="ru-RU" sz="1600" b="0" i="0" u="none" strike="noStrike" cap="none" normalizeH="0" baseline="0" dirty="0" smtClean="0">
              <a:ln>
                <a:noFill/>
              </a:ln>
              <a:solidFill>
                <a:schemeClr val="bg2"/>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171450" algn="l"/>
                <a:tab pos="574675" algn="l"/>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сприяє підвищенню якості товару або послуг, пропонованих організацією, тому що якість роботи й робітничого середовища переходить у якість продукції. </a:t>
            </a:r>
            <a:endParaRPr kumimoji="0" lang="uk-UA" sz="1600" b="0" i="0" u="none" strike="noStrike" cap="none" normalizeH="0" baseline="0" dirty="0" smtClean="0">
              <a:ln>
                <a:noFill/>
              </a:ln>
              <a:solidFill>
                <a:schemeClr val="bg2"/>
              </a:solidFill>
              <a:effectLst/>
              <a:latin typeface="Arial" pitchFamily="34" charset="0"/>
              <a:cs typeface="Arial" pitchFamily="34" charset="0"/>
            </a:endParaRPr>
          </a:p>
        </p:txBody>
      </p:sp>
      <p:sp>
        <p:nvSpPr>
          <p:cNvPr id="64515" name="AutoShape 3" descr="ÐÐ°ÑÑÐ¸Ð½ÐºÐ¸ Ð¿Ð¾ Ð·Ð°Ð¿ÑÐ¾ÑÑ ÐºÐ¾Ð»Ð»ÐµÐºÑÐ¸Ð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4517" name="AutoShape 5" descr="ÐÐ°ÑÑÐ¸Ð½ÐºÐ¸ Ð¿Ð¾ Ð·Ð°Ð¿ÑÐ¾ÑÑ ÐºÐ¾Ð»Ð»ÐµÐºÑÐ¸Ð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4519" name="AutoShape 7" descr="ÐÐ°ÑÑÐ¸Ð½ÐºÐ¸ Ð¿Ð¾ Ð·Ð°Ð¿ÑÐ¾ÑÑ ÐºÐ¾Ð»Ð»ÐµÐºÑÐ¸Ð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4521" name="AutoShape 9" descr="ÐÐ°ÑÑÐ¸Ð½ÐºÐ¸ Ð¿Ð¾ Ð·Ð°Ð¿ÑÐ¾ÑÑ ÐºÐ¾Ð»Ð»ÐµÐºÑÐ¸Ð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4523" name="Picture 11" descr="ÐÐ°ÑÑÐ¸Ð½ÐºÐ¸ Ð¿Ð¾ Ð·Ð°Ð¿ÑÐ¾ÑÑ ÐºÐ¾Ð»Ð»ÐµÐºÑÐ¸Ð²"/>
          <p:cNvPicPr>
            <a:picLocks noChangeAspect="1" noChangeArrowheads="1"/>
          </p:cNvPicPr>
          <p:nvPr/>
        </p:nvPicPr>
        <p:blipFill>
          <a:blip r:embed="rId2"/>
          <a:srcRect/>
          <a:stretch>
            <a:fillRect/>
          </a:stretch>
        </p:blipFill>
        <p:spPr bwMode="auto">
          <a:xfrm>
            <a:off x="6411191" y="3503814"/>
            <a:ext cx="2732809" cy="163968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400" b="1" dirty="0" smtClean="0">
                <a:solidFill>
                  <a:schemeClr val="bg2"/>
                </a:solidFill>
              </a:rPr>
              <a:t>Способи реалізації системи цінностей як основи організаційної культури</a:t>
            </a:r>
            <a:endParaRPr lang="ru-RU" sz="2400" b="1" dirty="0">
              <a:solidFill>
                <a:schemeClr val="bg2"/>
              </a:solidFill>
            </a:endParaRPr>
          </a:p>
        </p:txBody>
      </p:sp>
      <p:pic>
        <p:nvPicPr>
          <p:cNvPr id="65538" name="Рисунок 1"/>
          <p:cNvPicPr>
            <a:picLocks noChangeAspect="1" noChangeArrowheads="1"/>
          </p:cNvPicPr>
          <p:nvPr/>
        </p:nvPicPr>
        <p:blipFill>
          <a:blip r:embed="rId2"/>
          <a:srcRect l="54463" t="20221" r="9891" b="8089"/>
          <a:stretch>
            <a:fillRect/>
          </a:stretch>
        </p:blipFill>
        <p:spPr bwMode="auto">
          <a:xfrm>
            <a:off x="2047009" y="610841"/>
            <a:ext cx="4187536" cy="45326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algn="ctr">
              <a:buNone/>
            </a:pPr>
            <a:r>
              <a:rPr lang="uk-UA" b="1" dirty="0" smtClean="0">
                <a:solidFill>
                  <a:schemeClr val="bg2"/>
                </a:solidFill>
              </a:rPr>
              <a:t>Вдало розроблена стратегія </a:t>
            </a:r>
            <a:r>
              <a:rPr lang="uk-UA" b="1" u="sng" dirty="0" smtClean="0">
                <a:solidFill>
                  <a:schemeClr val="bg2"/>
                </a:solidFill>
              </a:rPr>
              <a:t>не гарантує успіху</a:t>
            </a:r>
            <a:r>
              <a:rPr lang="uk-UA" b="1" dirty="0" smtClean="0">
                <a:solidFill>
                  <a:schemeClr val="bg2"/>
                </a:solidFill>
              </a:rPr>
              <a:t>. </a:t>
            </a:r>
          </a:p>
          <a:p>
            <a:pPr algn="ctr">
              <a:buNone/>
            </a:pPr>
            <a:r>
              <a:rPr lang="uk-UA" b="1" dirty="0" smtClean="0">
                <a:solidFill>
                  <a:schemeClr val="bg2"/>
                </a:solidFill>
              </a:rPr>
              <a:t>97% випадків провалених стратегічних планів організацій, навмання в досягненні стратегічних цілей зв’язані з малоефективною реалізацією.</a:t>
            </a:r>
            <a:endParaRPr lang="ru-RU" b="1" dirty="0" smtClean="0">
              <a:solidFill>
                <a:schemeClr val="bg2"/>
              </a:solidFill>
            </a:endParaRPr>
          </a:p>
          <a:p>
            <a:endParaRPr lang="ru-RU" dirty="0"/>
          </a:p>
        </p:txBody>
      </p:sp>
      <p:pic>
        <p:nvPicPr>
          <p:cNvPr id="1026" name="Picture 2" descr="ÐÐ°ÑÑÐ¸Ð½ÐºÐ¸ Ð¿Ð¾ Ð·Ð°Ð¿ÑÐ¾ÑÑ ÑÑÑÐ°ÑÐµÐ³Ð¸Ñ"/>
          <p:cNvPicPr>
            <a:picLocks noChangeAspect="1" noChangeArrowheads="1"/>
          </p:cNvPicPr>
          <p:nvPr/>
        </p:nvPicPr>
        <p:blipFill>
          <a:blip r:embed="rId2"/>
          <a:srcRect/>
          <a:stretch>
            <a:fillRect/>
          </a:stretch>
        </p:blipFill>
        <p:spPr bwMode="auto">
          <a:xfrm>
            <a:off x="0" y="3028950"/>
            <a:ext cx="2857500" cy="21145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1025" name="Rectangle 1"/>
          <p:cNvSpPr>
            <a:spLocks noChangeArrowheads="1"/>
          </p:cNvSpPr>
          <p:nvPr/>
        </p:nvSpPr>
        <p:spPr bwMode="auto">
          <a:xfrm>
            <a:off x="365760" y="1290917"/>
            <a:ext cx="834793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1800" dirty="0" smtClean="0">
                <a:solidFill>
                  <a:schemeClr val="bg2"/>
                </a:solidFill>
                <a:latin typeface="Arial" pitchFamily="34" charset="0"/>
                <a:ea typeface="Times New Roman" pitchFamily="18" charset="0"/>
                <a:cs typeface="Arial" pitchFamily="34" charset="0"/>
              </a:rPr>
              <a:t>О</a:t>
            </a:r>
            <a:r>
              <a:rPr kumimoji="0" lang="uk-UA" sz="1800" b="0"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рганізаційна</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культура трактується не тільки з точки зору особливого внутрішнього середовища корпорації, а й з погляду культурних структур зовнішнього середовища. В умовах постійних змін </a:t>
            </a:r>
            <a:r>
              <a:rPr kumimoji="0" lang="uk-UA" sz="1800" b="0"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завдання керівництва </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полягає в створенні адаптивної організаційної культури, яка містить собі можливість реагувати на зміни в зовнішнім середовищі й тим самим забезпечувати динамічну зміну стратегії. При цьому керівництво повинне приділяти увагу не стільки конкретній стратегії, скільки реалізації принципів цивілізованого ринку, проявляти постійну турботу про всіх учасників діяльності фірми, у тому числі споживачах, акціонерах, постачальниках, прагнучи найбільш повно задовольняти всі їхні потреби. Таким чином, до функцій організаційної культури, спрямованих у зовнішнє середовище, можна віднести: пристосування організації до потреб суспільства, орієнтацію на споживача, регулювання партнерських відносин.</a:t>
            </a:r>
            <a:endParaRPr kumimoji="0" lang="uk-UA" sz="18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5057" name="Rectangle 1"/>
          <p:cNvSpPr>
            <a:spLocks noChangeArrowheads="1"/>
          </p:cNvSpPr>
          <p:nvPr/>
        </p:nvSpPr>
        <p:spPr bwMode="auto">
          <a:xfrm>
            <a:off x="811467" y="1130164"/>
            <a:ext cx="7358231"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Приведення організаційної культури у відповідність зі стратегією.</a:t>
            </a:r>
            <a:r>
              <a:rPr kumimoji="0" lang="uk-UA" sz="18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Між стратегією й організаційною культурою існує тісний зв’язок. Переконання, принципи, система цінностей організаційної культури можуть збігатися зі стратегією фірми або суперечити їй, через що можуть виникнути проблеми. При виникненні протиріччя його треба усунути шляхом внесення змін у культуру організації. Причиною змін у концепції організаційної культури часто є диверсифікованість, швидкий зріст фірми, освоєння нових ринків і технологій, а також зміна ділової стратегії. </a:t>
            </a:r>
            <a:endParaRPr kumimoji="0" lang="uk-UA" sz="18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6081" name="Rectangle 1"/>
          <p:cNvSpPr>
            <a:spLocks noChangeArrowheads="1"/>
          </p:cNvSpPr>
          <p:nvPr/>
        </p:nvSpPr>
        <p:spPr bwMode="auto">
          <a:xfrm>
            <a:off x="279699" y="828338"/>
            <a:ext cx="8864301"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Приведення організаційної культури у</a:t>
            </a:r>
            <a:r>
              <a:rPr kumimoji="0" lang="uk-UA" sz="1800" b="0"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відповідність зі стратегією</a:t>
            </a:r>
            <a:r>
              <a:rPr kumimoji="0" lang="uk-UA" sz="18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фірми є досить складним, але необхідним завданням, яке можна представити як процес взаємозалежних етапів (рис.). На відміну від організаційної структури корпоративна культура складніше піддається зміні, що багато в чому пов’язане з більш сильним опором змінам.</a:t>
            </a:r>
            <a:endParaRPr kumimoji="0" lang="uk-UA" sz="1800" b="0" i="0" u="none" strike="noStrike" cap="none" normalizeH="0" baseline="0" dirty="0" smtClean="0">
              <a:ln>
                <a:noFill/>
              </a:ln>
              <a:solidFill>
                <a:schemeClr val="bg2"/>
              </a:solidFill>
              <a:effectLst/>
              <a:latin typeface="Arial" pitchFamily="34" charset="0"/>
              <a:cs typeface="Arial" pitchFamily="34" charset="0"/>
            </a:endParaRPr>
          </a:p>
        </p:txBody>
      </p:sp>
      <p:pic>
        <p:nvPicPr>
          <p:cNvPr id="46082" name="Рисунок 1"/>
          <p:cNvPicPr>
            <a:picLocks noChangeAspect="1" noChangeArrowheads="1"/>
          </p:cNvPicPr>
          <p:nvPr/>
        </p:nvPicPr>
        <p:blipFill>
          <a:blip r:embed="rId2"/>
          <a:srcRect l="26213" t="60881" r="24596" b="16805"/>
          <a:stretch>
            <a:fillRect/>
          </a:stretch>
        </p:blipFill>
        <p:spPr bwMode="auto">
          <a:xfrm>
            <a:off x="166255" y="2504208"/>
            <a:ext cx="8729906" cy="2223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7105" name="Rectangle 1"/>
          <p:cNvSpPr>
            <a:spLocks noChangeArrowheads="1"/>
          </p:cNvSpPr>
          <p:nvPr/>
        </p:nvSpPr>
        <p:spPr bwMode="auto">
          <a:xfrm>
            <a:off x="0" y="776261"/>
            <a:ext cx="8939605"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Не слід також забувати, що </a:t>
            </a:r>
            <a:r>
              <a:rPr kumimoji="0" lang="uk-UA" sz="1800" b="0"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внутріфірмові</a:t>
            </a: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загальноприйняті цінності виникають як результат традицій, які мають тривалу історію, і не можуть бути змінені в одну мить. Відповідно, ціль досягнення відповідності між стратегією й культурою носить довгостроковий характер. Необхідний час і певні зусилля з боку керівництва, щоб нові пріоритети, пов’язані зі зміною стратегії, «прижилися» в організації. </a:t>
            </a:r>
            <a:r>
              <a:rPr kumimoji="0" lang="uk-UA" sz="1800" b="0"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У великих компаніях значні зміни організаційної культури займають мінімум від трьох до п’яти років.</a:t>
            </a:r>
            <a:endParaRPr kumimoji="0" lang="uk-UA" sz="1800" b="0" i="0" u="sng" strike="noStrike" cap="none" normalizeH="0" baseline="0" dirty="0" smtClean="0">
              <a:ln>
                <a:noFill/>
              </a:ln>
              <a:solidFill>
                <a:schemeClr val="bg2"/>
              </a:solidFill>
              <a:effectLst/>
              <a:latin typeface="Arial" pitchFamily="34" charset="0"/>
              <a:cs typeface="Arial" pitchFamily="34" charset="0"/>
            </a:endParaRPr>
          </a:p>
        </p:txBody>
      </p:sp>
      <p:sp>
        <p:nvSpPr>
          <p:cNvPr id="47106" name="Rectangle 2"/>
          <p:cNvSpPr>
            <a:spLocks noChangeArrowheads="1"/>
          </p:cNvSpPr>
          <p:nvPr/>
        </p:nvSpPr>
        <p:spPr bwMode="auto">
          <a:xfrm rot="10800000" flipV="1">
            <a:off x="1871831" y="2977479"/>
            <a:ext cx="7272169"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Досягнення найбільшої відповідності між стратегією й культурою є ознакою й завданням ефективного керівництва, представники усіх рівнів якого повинні особистою участю, реальними й символічними діями формувати ціннісні орієнтири.</a:t>
            </a:r>
            <a:endParaRPr kumimoji="0" lang="uk-UA" sz="16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8129" name="Rectangle 1"/>
          <p:cNvSpPr>
            <a:spLocks noChangeArrowheads="1"/>
          </p:cNvSpPr>
          <p:nvPr/>
        </p:nvSpPr>
        <p:spPr bwMode="auto">
          <a:xfrm>
            <a:off x="602428" y="656216"/>
            <a:ext cx="820906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03225" algn="l"/>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Менеджери повинні використати будь-яку можливість, щоб підтримати систему цінностей. Наприклад, це можливо за допомогою </a:t>
            </a:r>
            <a:r>
              <a:rPr kumimoji="0" lang="uk-UA" sz="1600" b="0"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особистої участі в проведенні церемоній нагороджень працівників, які досягли високих показників у роботі, участі в освітніх програмах для співробітників з метою виділення стратегічних пріоритетів, цінностей, етичних принципів і культурних норм;</a:t>
            </a: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Всі ці реальні дії менеджерів орієнтовані на підтримку змін, які сприяють реалізації стратегії. </a:t>
            </a:r>
            <a:endParaRPr kumimoji="0" lang="ru-RU" sz="1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3225" algn="l"/>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Символічні дії вищого керівництва можуть бути пов’язані з певними рішеннями, які повинні розглядатися як зразки для наслідування. Наприклад, при орієнтації на ділову стратегію мінімізації витрат провести скорочення доплат керівникам. Варто також звертати увагу на дотримання символьної відповідності. Інтер’єр офісів не повинен бути занадто претензійний, співробітники повинні бачити, що організація дуже акуратно ставиться до закупівель із погляду цін.</a:t>
            </a:r>
            <a:endParaRPr kumimoji="0" lang="ru-RU" sz="1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3225" algn="l"/>
              </a:tabLst>
            </a:pPr>
            <a:r>
              <a:rPr kumimoji="0" lang="uk-UA"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Іншою категорією символічних дій є «створення своїх героїв» або групи працівників, які відрізняються еталоном поводження, що досягли особливих успіхів і діючих у єдиному дусі корпорації.</a:t>
            </a:r>
            <a:endParaRPr kumimoji="0" lang="ru-RU" sz="1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3225" algn="l"/>
              </a:tabLst>
            </a:pPr>
            <a:r>
              <a:rPr kumimoji="0" lang="uk-UA" sz="16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600" b="0"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Відмінна риса «великих компаній» </a:t>
            </a:r>
            <a:r>
              <a:rPr kumimoji="0" lang="uk-UA" sz="1600" b="0" i="1" u="none" strike="noStrike" cap="none" normalizeH="0" baseline="0" dirty="0" smtClean="0">
                <a:ln>
                  <a:noFill/>
                </a:ln>
                <a:solidFill>
                  <a:schemeClr val="bg2"/>
                </a:solidFill>
                <a:effectLst/>
                <a:latin typeface="Times New Roman" pitchFamily="18" charset="0"/>
                <a:ea typeface="Times New Roman" pitchFamily="18" charset="0"/>
                <a:cs typeface="Arial" pitchFamily="34" charset="0"/>
                <a:sym typeface="Symbol" pitchFamily="18" charset="2"/>
              </a:rPr>
              <a:t></a:t>
            </a:r>
            <a:r>
              <a:rPr kumimoji="0" lang="uk-UA" sz="1600" b="0"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симбіоз ділової стратегії й корпоративної культури. </a:t>
            </a:r>
            <a:r>
              <a:rPr kumimoji="0" lang="uk-UA" sz="1600" b="0" i="0" u="none" strike="noStrike" cap="none" normalizeH="0" baseline="0" dirty="0" smtClean="0">
                <a:ln>
                  <a:noFill/>
                </a:ln>
                <a:solidFill>
                  <a:schemeClr val="bg2"/>
                </a:solidFill>
                <a:effectLst/>
                <a:latin typeface="Times New Roman" pitchFamily="18" charset="0"/>
                <a:ea typeface="Times New Roman" pitchFamily="18" charset="0"/>
                <a:cs typeface="Arial" pitchFamily="34" charset="0"/>
                <a:sym typeface="Symbol" pitchFamily="18" charset="2"/>
              </a:rPr>
              <a:t>У майбутньому ефективними стануть ті фірми, яким вдасться створити довгострокові конкурентні переваги завдяки організаційній культурі.</a:t>
            </a:r>
            <a:endParaRPr kumimoji="0" lang="uk-UA" sz="1600" b="0" i="1" u="none" strike="noStrike" cap="none" normalizeH="0" baseline="0" dirty="0" smtClean="0">
              <a:ln>
                <a:noFill/>
              </a:ln>
              <a:solidFill>
                <a:schemeClr val="bg2"/>
              </a:solidFill>
              <a:effectLst/>
              <a:latin typeface="Times New Roman" pitchFamily="18" charset="0"/>
              <a:ea typeface="Times New Roman" pitchFamily="18" charset="0"/>
              <a:cs typeface="Arial" pitchFamily="34" charset="0"/>
              <a:sym typeface="Symbol"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2318" y="779320"/>
            <a:ext cx="8826600" cy="602700"/>
          </a:xfrm>
        </p:spPr>
        <p:txBody>
          <a:bodyPr/>
          <a:lstStyle/>
          <a:p>
            <a:pPr algn="ctr"/>
            <a:r>
              <a:rPr lang="uk-UA" b="1" dirty="0" smtClean="0">
                <a:solidFill>
                  <a:schemeClr val="bg2"/>
                </a:solidFill>
              </a:rPr>
              <a:t>За даними досліджень Гарвардської школи бізнесу, проведеного на базі 937 світових кампаній, </a:t>
            </a:r>
            <a:r>
              <a:rPr lang="uk-UA" b="1" u="sng" dirty="0" smtClean="0">
                <a:solidFill>
                  <a:schemeClr val="bg2"/>
                </a:solidFill>
              </a:rPr>
              <a:t>основні причини провалу:</a:t>
            </a:r>
            <a:r>
              <a:rPr lang="ru-RU" b="1" dirty="0" smtClean="0">
                <a:solidFill>
                  <a:schemeClr val="bg2"/>
                </a:solidFill>
              </a:rPr>
              <a:t/>
            </a:r>
            <a:br>
              <a:rPr lang="ru-RU" b="1" dirty="0" smtClean="0">
                <a:solidFill>
                  <a:schemeClr val="bg2"/>
                </a:solidFill>
              </a:rPr>
            </a:br>
            <a:endParaRPr lang="ru-RU" b="1" dirty="0">
              <a:solidFill>
                <a:schemeClr val="bg2"/>
              </a:solidFill>
            </a:endParaRPr>
          </a:p>
        </p:txBody>
      </p:sp>
      <p:sp>
        <p:nvSpPr>
          <p:cNvPr id="37891" name="Rectangle 3"/>
          <p:cNvSpPr>
            <a:spLocks noChangeArrowheads="1"/>
          </p:cNvSpPr>
          <p:nvPr/>
        </p:nvSpPr>
        <p:spPr bwMode="auto">
          <a:xfrm>
            <a:off x="0" y="1330036"/>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1. Тільки 5% персоналу розуміють стратегію своєї компанії.</a:t>
            </a:r>
            <a:endParaRPr kumimoji="0" lang="ru-RU" sz="1800" b="0" i="0" u="none" strike="noStrike" cap="none" normalizeH="0" baseline="0" dirty="0" smtClean="0">
              <a:ln>
                <a:noFill/>
              </a:ln>
              <a:solidFill>
                <a:schemeClr val="bg2"/>
              </a:solidFill>
              <a:effectLst/>
              <a:latin typeface="Arial" pitchFamily="34" charset="0"/>
              <a:cs typeface="Arial" pitchFamily="34" charset="0"/>
            </a:endParaRPr>
          </a:p>
          <a:p>
            <a:pPr marL="0" marR="0" lvl="0" indent="446088" algn="just"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2. 60% організацій не зв’язують бюджет зі стратегією.</a:t>
            </a:r>
            <a:endParaRPr kumimoji="0" lang="ru-RU" sz="1800" b="0" i="0" u="none" strike="noStrike" cap="none" normalizeH="0" baseline="0" dirty="0" smtClean="0">
              <a:ln>
                <a:noFill/>
              </a:ln>
              <a:solidFill>
                <a:schemeClr val="bg2"/>
              </a:solidFill>
              <a:effectLst/>
              <a:latin typeface="Arial" pitchFamily="34" charset="0"/>
              <a:cs typeface="Arial" pitchFamily="34" charset="0"/>
            </a:endParaRPr>
          </a:p>
          <a:p>
            <a:pPr marL="0" marR="0" lvl="0" indent="446088" algn="just"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3. Контроль діяльності охоплює тільки 15% показників, які зв’язані з досягненням стратегічних цілей.</a:t>
            </a:r>
            <a:endParaRPr kumimoji="0" lang="ru-RU" sz="1800" b="0" i="0" u="none" strike="noStrike" cap="none" normalizeH="0" baseline="0" dirty="0" smtClean="0">
              <a:ln>
                <a:noFill/>
              </a:ln>
              <a:solidFill>
                <a:schemeClr val="bg2"/>
              </a:solidFill>
              <a:effectLst/>
              <a:latin typeface="Arial" pitchFamily="34" charset="0"/>
              <a:cs typeface="Arial" pitchFamily="34" charset="0"/>
            </a:endParaRPr>
          </a:p>
          <a:p>
            <a:pPr marL="0" marR="0" lvl="0" indent="446088" algn="just"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4. Тільки 25% менеджерів отримують винагороду за впровадження стратегії.</a:t>
            </a:r>
            <a:endParaRPr kumimoji="0" lang="ru-RU" sz="1800" b="0" i="0" u="none" strike="noStrike" cap="none" normalizeH="0" baseline="0" dirty="0" smtClean="0">
              <a:ln>
                <a:noFill/>
              </a:ln>
              <a:solidFill>
                <a:schemeClr val="bg2"/>
              </a:solidFill>
              <a:effectLst/>
              <a:latin typeface="Arial" pitchFamily="34" charset="0"/>
              <a:cs typeface="Arial" pitchFamily="34" charset="0"/>
            </a:endParaRPr>
          </a:p>
          <a:p>
            <a:pPr marL="0" marR="0" lvl="0" indent="446088" algn="just"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 І нарешті, тільки 18% внутрішньо корпоративної програми розвитку направлені на виконання стратегії.</a:t>
            </a:r>
            <a:endParaRPr kumimoji="0" lang="uk-UA" sz="1800" b="0" i="0" u="none" strike="noStrike" cap="none" normalizeH="0" baseline="0" dirty="0" smtClean="0">
              <a:ln>
                <a:noFill/>
              </a:ln>
              <a:solidFill>
                <a:schemeClr val="bg2"/>
              </a:solidFill>
              <a:effectLst/>
              <a:latin typeface="Arial" pitchFamily="34" charset="0"/>
              <a:cs typeface="Arial" pitchFamily="34" charset="0"/>
            </a:endParaRPr>
          </a:p>
        </p:txBody>
      </p:sp>
      <p:pic>
        <p:nvPicPr>
          <p:cNvPr id="37893" name="Picture 5" descr="ÐÐ°ÑÑÐ¸Ð½ÐºÐ¸ Ð¿Ð¾ Ð·Ð°Ð¿ÑÐ¾ÑÑ ÑÑÑÐ°ÑÐµÐ³Ð¸Ñ"/>
          <p:cNvPicPr>
            <a:picLocks noChangeAspect="1" noChangeArrowheads="1"/>
          </p:cNvPicPr>
          <p:nvPr/>
        </p:nvPicPr>
        <p:blipFill>
          <a:blip r:embed="rId2"/>
          <a:srcRect/>
          <a:stretch>
            <a:fillRect/>
          </a:stretch>
        </p:blipFill>
        <p:spPr bwMode="auto">
          <a:xfrm>
            <a:off x="6161809" y="3010983"/>
            <a:ext cx="2843356" cy="213251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800" b="1" u="sng" dirty="0" smtClean="0">
                <a:solidFill>
                  <a:schemeClr val="bg2"/>
                </a:solidFill>
              </a:rPr>
              <a:t>Нова стратегія передбачає:</a:t>
            </a:r>
            <a:endParaRPr lang="ru-RU" sz="2800" b="1" u="sng" dirty="0">
              <a:solidFill>
                <a:schemeClr val="bg2"/>
              </a:solidFill>
            </a:endParaRPr>
          </a:p>
        </p:txBody>
      </p:sp>
      <p:sp>
        <p:nvSpPr>
          <p:cNvPr id="38913" name="Rectangle 1"/>
          <p:cNvSpPr>
            <a:spLocks noChangeArrowheads="1"/>
          </p:cNvSpPr>
          <p:nvPr/>
        </p:nvSpPr>
        <p:spPr bwMode="auto">
          <a:xfrm>
            <a:off x="0" y="571502"/>
            <a:ext cx="8634846"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6088" algn="just" defTabSz="914400" rtl="0" eaLnBrk="1" fontAlgn="base" latinLnBrk="0" hangingPunct="1">
              <a:lnSpc>
                <a:spcPct val="100000"/>
              </a:lnSpc>
              <a:spcBef>
                <a:spcPct val="0"/>
              </a:spcBef>
              <a:spcAft>
                <a:spcPct val="0"/>
              </a:spcAft>
              <a:buClrTx/>
              <a:buSzTx/>
              <a:buFontTx/>
              <a:buNone/>
              <a:tabLst/>
            </a:pPr>
            <a:endParaRPr lang="uk-UA" dirty="0" smtClean="0">
              <a:solidFill>
                <a:schemeClr val="tx1"/>
              </a:solidFill>
              <a:latin typeface="Arial" pitchFamily="34" charset="0"/>
              <a:ea typeface="Times New Roman" pitchFamily="18" charset="0"/>
              <a:cs typeface="Arial" pitchFamily="34" charset="0"/>
            </a:endParaRPr>
          </a:p>
          <a:p>
            <a:pPr marL="0" marR="0" lvl="0" indent="446088"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6088" algn="just" defTabSz="914400" rtl="0" eaLnBrk="1" fontAlgn="base" latinLnBrk="0" hangingPunct="1">
              <a:lnSpc>
                <a:spcPct val="100000"/>
              </a:lnSpc>
              <a:spcBef>
                <a:spcPct val="0"/>
              </a:spcBef>
              <a:spcAft>
                <a:spcPct val="0"/>
              </a:spcAft>
              <a:buClrTx/>
              <a:buSzTx/>
              <a:buFontTx/>
              <a:buNone/>
              <a:tabLst/>
            </a:pPr>
            <a:endParaRPr lang="uk-UA" dirty="0" smtClean="0">
              <a:solidFill>
                <a:schemeClr val="tx1"/>
              </a:solidFill>
              <a:latin typeface="Arial" pitchFamily="34" charset="0"/>
              <a:ea typeface="Times New Roman" pitchFamily="18" charset="0"/>
              <a:cs typeface="Arial" pitchFamily="34" charset="0"/>
            </a:endParaRPr>
          </a:p>
          <a:p>
            <a:pPr marL="0" marR="0" lvl="0" indent="446088"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6088" algn="just" defTabSz="914400" rtl="0" eaLnBrk="1" fontAlgn="base" latinLnBrk="0" hangingPunct="1">
              <a:lnSpc>
                <a:spcPct val="100000"/>
              </a:lnSpc>
              <a:spcBef>
                <a:spcPct val="0"/>
              </a:spcBef>
              <a:spcAft>
                <a:spcPct val="0"/>
              </a:spcAft>
              <a:buClrTx/>
              <a:buSzTx/>
              <a:buFontTx/>
              <a:buNone/>
              <a:tabLst/>
            </a:pPr>
            <a:endParaRPr lang="uk-UA" dirty="0" smtClean="0">
              <a:solidFill>
                <a:schemeClr val="tx1"/>
              </a:solidFill>
              <a:latin typeface="Arial" pitchFamily="34" charset="0"/>
              <a:ea typeface="Times New Roman" pitchFamily="18" charset="0"/>
              <a:cs typeface="Arial" pitchFamily="34" charset="0"/>
            </a:endParaRPr>
          </a:p>
          <a:p>
            <a:pPr marL="0" marR="0" lvl="0" indent="446088" algn="just"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6088" algn="just" defTabSz="914400" rtl="0" eaLnBrk="1" fontAlgn="base" latinLnBrk="0" hangingPunct="1">
              <a:lnSpc>
                <a:spcPct val="100000"/>
              </a:lnSpc>
              <a:spcBef>
                <a:spcPct val="0"/>
              </a:spcBef>
              <a:spcAft>
                <a:spcPct val="0"/>
              </a:spcAft>
              <a:buClrTx/>
              <a:buSzTx/>
              <a:buFontTx/>
              <a:buNone/>
              <a:tabLst/>
            </a:pPr>
            <a:endParaRPr lang="uk-UA" sz="2400" dirty="0" smtClean="0">
              <a:solidFill>
                <a:schemeClr val="bg2"/>
              </a:solidFill>
              <a:latin typeface="Arial" pitchFamily="34" charset="0"/>
              <a:ea typeface="Times New Roman" pitchFamily="18" charset="0"/>
              <a:cs typeface="Arial" pitchFamily="34" charset="0"/>
            </a:endParaRPr>
          </a:p>
          <a:p>
            <a:pPr marL="0" marR="0" lvl="0" indent="446088" algn="just"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а) нові критерії роботи з клієнтами;</a:t>
            </a:r>
            <a:endParaRPr kumimoji="0" lang="ru-RU"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446088" algn="just"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б) нові продукти;</a:t>
            </a:r>
            <a:endParaRPr kumimoji="0" lang="ru-RU"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446088" algn="just"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в) нові робочі процеси;</a:t>
            </a:r>
            <a:endParaRPr kumimoji="0" lang="ru-RU"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446088" algn="just"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г) нові навички;</a:t>
            </a:r>
            <a:endParaRPr kumimoji="0" lang="ru-RU"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446088" algn="just"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д) нові технології;</a:t>
            </a:r>
            <a:endParaRPr kumimoji="0" lang="ru-RU" sz="2400" b="0" i="0" u="none" strike="noStrike" cap="none" normalizeH="0" baseline="0" dirty="0" smtClean="0">
              <a:ln>
                <a:noFill/>
              </a:ln>
              <a:solidFill>
                <a:schemeClr val="bg2"/>
              </a:solidFill>
              <a:effectLst/>
              <a:latin typeface="Arial" pitchFamily="34" charset="0"/>
              <a:cs typeface="Arial" pitchFamily="34" charset="0"/>
            </a:endParaRPr>
          </a:p>
          <a:p>
            <a:pPr marL="0" marR="0" lvl="0" indent="446088" algn="just"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е) нову корпоративну культуру.</a:t>
            </a:r>
            <a:endParaRPr kumimoji="0" lang="uk-UA" sz="2400" b="0" i="0" u="none" strike="noStrike" cap="none" normalizeH="0" baseline="0" dirty="0" smtClean="0">
              <a:ln>
                <a:noFill/>
              </a:ln>
              <a:solidFill>
                <a:schemeClr val="bg2"/>
              </a:solidFill>
              <a:effectLst/>
              <a:latin typeface="Arial" pitchFamily="34" charset="0"/>
              <a:cs typeface="Arial" pitchFamily="34" charset="0"/>
            </a:endParaRPr>
          </a:p>
        </p:txBody>
      </p:sp>
      <p:pic>
        <p:nvPicPr>
          <p:cNvPr id="38915" name="Picture 3" descr="ÐÐ°ÑÑÐ¸Ð½ÐºÐ¸ Ð¿Ð¾ Ð·Ð°Ð¿ÑÐ¾ÑÑ ÑÑÑÐ°ÑÐµÐ³Ð¸Ñ"/>
          <p:cNvPicPr>
            <a:picLocks noChangeAspect="1" noChangeArrowheads="1"/>
          </p:cNvPicPr>
          <p:nvPr/>
        </p:nvPicPr>
        <p:blipFill>
          <a:blip r:embed="rId2"/>
          <a:srcRect/>
          <a:stretch>
            <a:fillRect/>
          </a:stretch>
        </p:blipFill>
        <p:spPr bwMode="auto">
          <a:xfrm>
            <a:off x="5663046" y="717260"/>
            <a:ext cx="3319606" cy="331960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3778"/>
            <a:ext cx="8826600" cy="602700"/>
          </a:xfrm>
        </p:spPr>
        <p:txBody>
          <a:bodyPr/>
          <a:lstStyle/>
          <a:p>
            <a:pPr algn="ctr"/>
            <a:r>
              <a:rPr lang="uk-UA" sz="2400" b="1" dirty="0" smtClean="0">
                <a:solidFill>
                  <a:schemeClr val="bg2"/>
                </a:solidFill>
              </a:rPr>
              <a:t>Можна виділити </a:t>
            </a:r>
            <a:r>
              <a:rPr lang="uk-UA" sz="2400" b="1" u="sng" dirty="0" smtClean="0">
                <a:solidFill>
                  <a:schemeClr val="bg2"/>
                </a:solidFill>
              </a:rPr>
              <a:t>три етапи перетворень</a:t>
            </a:r>
            <a:r>
              <a:rPr lang="uk-UA" sz="2400" b="1" dirty="0" smtClean="0">
                <a:solidFill>
                  <a:schemeClr val="bg2"/>
                </a:solidFill>
              </a:rPr>
              <a:t>, зв’язаних зі створенням стратегічно орієнтованої організації:</a:t>
            </a:r>
            <a:r>
              <a:rPr lang="ru-RU" dirty="0" smtClean="0"/>
              <a:t/>
            </a:r>
            <a:br>
              <a:rPr lang="ru-RU" dirty="0" smtClean="0"/>
            </a:br>
            <a:endParaRPr lang="ru-RU" dirty="0"/>
          </a:p>
        </p:txBody>
      </p:sp>
      <p:sp>
        <p:nvSpPr>
          <p:cNvPr id="39937" name="Rectangle 1"/>
          <p:cNvSpPr>
            <a:spLocks noChangeArrowheads="1"/>
          </p:cNvSpPr>
          <p:nvPr/>
        </p:nvSpPr>
        <p:spPr bwMode="auto">
          <a:xfrm rot="10800000" flipV="1">
            <a:off x="363435" y="973438"/>
            <a:ext cx="8115545"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just"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І стадія</a:t>
            </a: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 стабілізація (3-6 місяців): період часу, направлений на спонукання співробітників до дії шляхом пояснення необхідності перетворень, створення команди лідерів, роз’яснення стратегії;</a:t>
            </a:r>
            <a:endParaRPr kumimoji="0" lang="ru-RU" sz="2000" b="0" i="0" u="none" strike="noStrike" cap="none" normalizeH="0" baseline="0" dirty="0" smtClean="0">
              <a:ln>
                <a:noFill/>
              </a:ln>
              <a:solidFill>
                <a:schemeClr val="bg2"/>
              </a:solidFill>
              <a:effectLst/>
              <a:latin typeface="Arial" pitchFamily="34" charset="0"/>
              <a:cs typeface="Arial" pitchFamily="34" charset="0"/>
            </a:endParaRPr>
          </a:p>
          <a:p>
            <a:pPr marL="0" marR="0" lvl="0" indent="446088"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ІІ стадія</a:t>
            </a: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 план і проробка (6 місяців): вироблення послідовних та пов’язаних дій на вищому організаційному рівні для координації процесу перетворень;</a:t>
            </a:r>
            <a:endParaRPr kumimoji="0" lang="ru-RU" sz="2000" b="0" i="0" u="none" strike="noStrike" cap="none" normalizeH="0" baseline="0" dirty="0" smtClean="0">
              <a:ln>
                <a:noFill/>
              </a:ln>
              <a:solidFill>
                <a:schemeClr val="bg2"/>
              </a:solidFill>
              <a:effectLst/>
              <a:latin typeface="Arial" pitchFamily="34" charset="0"/>
              <a:cs typeface="Arial" pitchFamily="34" charset="0"/>
            </a:endParaRPr>
          </a:p>
          <a:p>
            <a:pPr marL="0" marR="0" lvl="0" indent="446088" algn="just" defTabSz="914400" rtl="0" eaLnBrk="0" fontAlgn="base" latinLnBrk="0" hangingPunct="0">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ІІІ стадія</a:t>
            </a:r>
            <a:r>
              <a:rPr kumimoji="0" lang="uk-UA"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 реалізація перетворень (12-24 місяці): інтеграція стратегії у щоденний робочий процес та корпоративну культуру.</a:t>
            </a:r>
            <a:endParaRPr kumimoji="0" lang="uk-UA" sz="2000" b="0" i="0" u="none" strike="noStrike" cap="none" normalizeH="0" baseline="0" dirty="0" smtClean="0">
              <a:ln>
                <a:noFill/>
              </a:ln>
              <a:solidFill>
                <a:schemeClr val="bg2"/>
              </a:solidFill>
              <a:effectLst/>
              <a:latin typeface="Arial" pitchFamily="34" charset="0"/>
              <a:cs typeface="Arial" pitchFamily="34" charset="0"/>
            </a:endParaRPr>
          </a:p>
        </p:txBody>
      </p:sp>
      <p:pic>
        <p:nvPicPr>
          <p:cNvPr id="39939" name="Picture 3" descr="ÐÐ°ÑÑÐ¸Ð½ÐºÐ¸ Ð¿Ð¾ Ð·Ð°Ð¿ÑÐ¾ÑÑ ÑÑÑÐ°ÑÐµÐ³Ð¸Ñ ÑÑÐ¸ ÑÑÐ°Ð´Ð¸Ð¸ Ð²Ð½ÐµÐ´ÑÐµÐ½Ð¸Ñ"/>
          <p:cNvPicPr>
            <a:picLocks noChangeAspect="1" noChangeArrowheads="1"/>
          </p:cNvPicPr>
          <p:nvPr/>
        </p:nvPicPr>
        <p:blipFill>
          <a:blip r:embed="rId2"/>
          <a:srcRect/>
          <a:stretch>
            <a:fillRect/>
          </a:stretch>
        </p:blipFill>
        <p:spPr bwMode="auto">
          <a:xfrm flipH="1">
            <a:off x="0" y="3879476"/>
            <a:ext cx="2022438" cy="1264024"/>
          </a:xfrm>
          <a:prstGeom prst="rect">
            <a:avLst/>
          </a:prstGeom>
          <a:noFill/>
        </p:spPr>
      </p:pic>
      <p:pic>
        <p:nvPicPr>
          <p:cNvPr id="6" name="Picture 3" descr="ÐÐ°ÑÑÐ¸Ð½ÐºÐ¸ Ð¿Ð¾ Ð·Ð°Ð¿ÑÐ¾ÑÑ ÑÑÑÐ°ÑÐµÐ³Ð¸Ñ ÑÑÐ¸ ÑÑÐ°Ð´Ð¸Ð¸ Ð²Ð½ÐµÐ´ÑÐµÐ½Ð¸Ñ"/>
          <p:cNvPicPr>
            <a:picLocks noChangeAspect="1" noChangeArrowheads="1"/>
          </p:cNvPicPr>
          <p:nvPr/>
        </p:nvPicPr>
        <p:blipFill>
          <a:blip r:embed="rId2"/>
          <a:srcRect/>
          <a:stretch>
            <a:fillRect/>
          </a:stretch>
        </p:blipFill>
        <p:spPr bwMode="auto">
          <a:xfrm flipH="1">
            <a:off x="7121562" y="3879476"/>
            <a:ext cx="2022438" cy="1264024"/>
          </a:xfrm>
          <a:prstGeom prst="rect">
            <a:avLst/>
          </a:prstGeom>
          <a:noFill/>
        </p:spPr>
      </p:pic>
      <p:pic>
        <p:nvPicPr>
          <p:cNvPr id="7" name="Picture 3" descr="ÐÐ°ÑÑÐ¸Ð½ÐºÐ¸ Ð¿Ð¾ Ð·Ð°Ð¿ÑÐ¾ÑÑ ÑÑÑÐ°ÑÐµÐ³Ð¸Ñ ÑÑÐ¸ ÑÑÐ°Ð´Ð¸Ð¸ Ð²Ð½ÐµÐ´ÑÐµÐ½Ð¸Ñ"/>
          <p:cNvPicPr>
            <a:picLocks noChangeAspect="1" noChangeArrowheads="1"/>
          </p:cNvPicPr>
          <p:nvPr/>
        </p:nvPicPr>
        <p:blipFill>
          <a:blip r:embed="rId2"/>
          <a:srcRect/>
          <a:stretch>
            <a:fillRect/>
          </a:stretch>
        </p:blipFill>
        <p:spPr bwMode="auto">
          <a:xfrm flipH="1">
            <a:off x="3551816" y="3879476"/>
            <a:ext cx="2022438" cy="12640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ÐÐ°ÑÑÐ¸Ð½ÐºÐ¸ Ð¿Ð¾ Ð·Ð°Ð¿ÑÐ¾ÑÑ ÐÑkinsey Â«7SÂ»"/>
          <p:cNvPicPr>
            <a:picLocks noChangeAspect="1" noChangeArrowheads="1"/>
          </p:cNvPicPr>
          <p:nvPr/>
        </p:nvPicPr>
        <p:blipFill>
          <a:blip r:embed="rId2"/>
          <a:srcRect/>
          <a:stretch>
            <a:fillRect/>
          </a:stretch>
        </p:blipFill>
        <p:spPr bwMode="auto">
          <a:xfrm>
            <a:off x="0" y="0"/>
            <a:ext cx="5040838" cy="3938155"/>
          </a:xfrm>
          <a:prstGeom prst="rect">
            <a:avLst/>
          </a:prstGeom>
          <a:noFill/>
        </p:spPr>
      </p:pic>
      <p:sp>
        <p:nvSpPr>
          <p:cNvPr id="5" name="Текст 4"/>
          <p:cNvSpPr>
            <a:spLocks noGrp="1"/>
          </p:cNvSpPr>
          <p:nvPr>
            <p:ph type="body" idx="1"/>
          </p:nvPr>
        </p:nvSpPr>
        <p:spPr/>
        <p:txBody>
          <a:bodyPr/>
          <a:lstStyle/>
          <a:p>
            <a:endParaRPr lang="ru-RU"/>
          </a:p>
        </p:txBody>
      </p:sp>
      <p:sp>
        <p:nvSpPr>
          <p:cNvPr id="40961" name="Rectangle 1"/>
          <p:cNvSpPr>
            <a:spLocks noChangeArrowheads="1"/>
          </p:cNvSpPr>
          <p:nvPr/>
        </p:nvSpPr>
        <p:spPr bwMode="auto">
          <a:xfrm>
            <a:off x="4177146" y="290945"/>
            <a:ext cx="496685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6088"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Американські вчені Девід П.Нортон та Роберт </a:t>
            </a:r>
            <a:r>
              <a:rPr kumimoji="0" lang="uk-UA" sz="24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Каплан</a:t>
            </a:r>
            <a:r>
              <a:rPr kumimoji="0" lang="uk-UA"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у своїй книзі «Організація, орієнтована на стратегію» використовують для розглядання </a:t>
            </a:r>
            <a:r>
              <a:rPr kumimoji="0" lang="uk-UA"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послідовних внутрішніх </a:t>
            </a:r>
            <a:r>
              <a:rPr kumimoji="0" lang="uk-UA"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змін у організації </a:t>
            </a:r>
            <a:r>
              <a:rPr kumimoji="0" lang="uk-UA"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модель </a:t>
            </a:r>
            <a:r>
              <a:rPr kumimoji="0" lang="uk-UA" sz="24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Мс</a:t>
            </a:r>
            <a:r>
              <a:rPr kumimoji="0" lang="uk-UA"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Kinsey</a:t>
            </a:r>
            <a:r>
              <a:rPr kumimoji="0" lang="uk-UA"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«7</a:t>
            </a:r>
            <a:r>
              <a:rPr kumimoji="0" lang="en-US"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S</a:t>
            </a:r>
            <a:r>
              <a:rPr kumimoji="0" lang="uk-UA"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(стратегія, навички та ресурси, </a:t>
            </a:r>
            <a:r>
              <a:rPr kumimoji="0" lang="uk-UA" sz="2400" b="1" i="0" u="sng" strike="noStrike" cap="none" normalizeH="0" baseline="0" dirty="0" err="1" smtClean="0">
                <a:ln>
                  <a:noFill/>
                </a:ln>
                <a:solidFill>
                  <a:schemeClr val="bg2"/>
                </a:solidFill>
                <a:effectLst/>
                <a:latin typeface="Arial" pitchFamily="34" charset="0"/>
                <a:ea typeface="Times New Roman" pitchFamily="18" charset="0"/>
                <a:cs typeface="Arial" pitchFamily="34" charset="0"/>
              </a:rPr>
              <a:t>супер-цілі</a:t>
            </a:r>
            <a:r>
              <a:rPr kumimoji="0" lang="uk-UA"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2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структура, система, персонал, стиль).</a:t>
            </a:r>
            <a:endParaRPr kumimoji="0" lang="uk-UA" sz="24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41985" name="Rectangle 1"/>
          <p:cNvSpPr>
            <a:spLocks noChangeArrowheads="1"/>
          </p:cNvSpPr>
          <p:nvPr/>
        </p:nvSpPr>
        <p:spPr bwMode="auto">
          <a:xfrm>
            <a:off x="0" y="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579438" algn="l"/>
              </a:tabLst>
            </a:pPr>
            <a:r>
              <a:rPr kumimoji="0" lang="uk-UA" sz="3600"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У даній моделі:</a:t>
            </a:r>
            <a:endParaRPr kumimoji="0" lang="ru-RU" sz="3600" b="1" i="1" u="sng" strike="noStrike" cap="none" normalizeH="0" baseline="0" dirty="0" smtClean="0">
              <a:ln>
                <a:noFill/>
              </a:ln>
              <a:solidFill>
                <a:schemeClr val="bg2"/>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Char char="•"/>
              <a:tabLst>
                <a:tab pos="579438" algn="l"/>
              </a:tabLst>
            </a:pPr>
            <a:r>
              <a:rPr kumimoji="0" lang="uk-UA" sz="2400" b="1"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супер-цілі</a:t>
            </a:r>
            <a:r>
              <a:rPr kumimoji="0" lang="uk-UA" sz="2400" b="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контрольні точки (параметри), що виконують координуючу функцію у процесі впровадження стратегії;</a:t>
            </a:r>
            <a:endParaRPr kumimoji="0" lang="ru-RU" sz="800" b="1" i="0" u="none" strike="noStrike" cap="none" normalizeH="0" baseline="0" dirty="0" smtClean="0">
              <a:ln>
                <a:noFill/>
              </a:ln>
              <a:solidFill>
                <a:schemeClr val="bg2"/>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Char char="•"/>
              <a:tabLst>
                <a:tab pos="579438" algn="l"/>
              </a:tabLst>
            </a:pPr>
            <a:r>
              <a:rPr kumimoji="0" lang="uk-UA" sz="20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стратегія</a:t>
            </a:r>
            <a:r>
              <a:rPr kumimoji="0" lang="uk-UA"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сприймається як сукупність завдань і дій, необхідних для досягнення певної місії й цілі. Оскільки модель розглядає поняття місії організації, </a:t>
            </a:r>
            <a:r>
              <a:rPr kumimoji="0" lang="uk-UA" sz="14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візії</a:t>
            </a:r>
            <a:r>
              <a:rPr kumimoji="0" lang="uk-UA"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(передбачення стану організації в майбутньому) як окремий елемент моделі, то з поняття стратегії його в цьому випадку виключають;</a:t>
            </a:r>
            <a:endParaRPr kumimoji="0" lang="ru-RU" sz="800" b="1" i="0" u="none" strike="noStrike" cap="none" normalizeH="0" baseline="0" dirty="0" smtClean="0">
              <a:ln>
                <a:noFill/>
              </a:ln>
              <a:solidFill>
                <a:schemeClr val="bg2"/>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Char char="•"/>
              <a:tabLst>
                <a:tab pos="579438" algn="l"/>
              </a:tabLst>
            </a:pPr>
            <a:r>
              <a:rPr kumimoji="0" lang="uk-UA" sz="20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системи</a:t>
            </a:r>
            <a:r>
              <a:rPr kumimoji="0" lang="uk-UA"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 це набір структур і функцій, що здійснюють інформаційне забезпечення й підтримку прийняття рішень на підприємстві;</a:t>
            </a:r>
            <a:endParaRPr kumimoji="0" lang="ru-RU" sz="800" b="1" i="0" u="none" strike="noStrike" cap="none" normalizeH="0" baseline="0" dirty="0" smtClean="0">
              <a:ln>
                <a:noFill/>
              </a:ln>
              <a:solidFill>
                <a:schemeClr val="bg2"/>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Char char="•"/>
              <a:tabLst>
                <a:tab pos="579438" algn="l"/>
              </a:tabLst>
            </a:pPr>
            <a:r>
              <a:rPr kumimoji="0" lang="uk-UA" sz="20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структура</a:t>
            </a:r>
            <a:r>
              <a:rPr kumimoji="0" lang="uk-UA"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 це організація елементів </a:t>
            </a:r>
            <a:r>
              <a:rPr kumimoji="0" lang="uk-UA" sz="1400" b="1" i="0" u="none" strike="noStrike" cap="none" normalizeH="0" baseline="0" dirty="0" err="1" smtClean="0">
                <a:ln>
                  <a:noFill/>
                </a:ln>
                <a:solidFill>
                  <a:schemeClr val="bg2"/>
                </a:solidFill>
                <a:effectLst/>
                <a:latin typeface="Arial" pitchFamily="34" charset="0"/>
                <a:ea typeface="Times New Roman" pitchFamily="18" charset="0"/>
                <a:cs typeface="Arial" pitchFamily="34" charset="0"/>
              </a:rPr>
              <a:t>бізнесів-процесів</a:t>
            </a:r>
            <a:r>
              <a:rPr kumimoji="0" lang="uk-UA"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зокрема наявність певних підрозділів, що виконують відособлені функції, призначенням яких є втілення стратегії підприємства;</a:t>
            </a:r>
            <a:endParaRPr kumimoji="0" lang="ru-RU" sz="800" b="1" i="0" u="none" strike="noStrike" cap="none" normalizeH="0" baseline="0" dirty="0" smtClean="0">
              <a:ln>
                <a:noFill/>
              </a:ln>
              <a:solidFill>
                <a:schemeClr val="bg2"/>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Char char="•"/>
              <a:tabLst>
                <a:tab pos="579438" algn="l"/>
              </a:tabLst>
            </a:pPr>
            <a:r>
              <a:rPr kumimoji="0" lang="uk-UA" sz="20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співробітники</a:t>
            </a:r>
            <a:r>
              <a:rPr kumimoji="0" lang="uk-UA"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 кваліфікований персонал здатний здійснювати впровадження стратегії й досягнення контрольних параметрів її реалізації;</a:t>
            </a:r>
            <a:endParaRPr kumimoji="0" lang="ru-RU" sz="800" b="1" i="0" u="none" strike="noStrike" cap="none" normalizeH="0" baseline="0" dirty="0" smtClean="0">
              <a:ln>
                <a:noFill/>
              </a:ln>
              <a:solidFill>
                <a:schemeClr val="bg2"/>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Char char="•"/>
              <a:tabLst>
                <a:tab pos="579438" algn="l"/>
              </a:tabLst>
            </a:pPr>
            <a:r>
              <a:rPr kumimoji="0" lang="uk-UA" sz="20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здатності</a:t>
            </a:r>
            <a:r>
              <a:rPr kumimoji="0" lang="uk-UA" sz="20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ключові компетенції співробітників, які повинні бити застосовані в процесі реалізації стратегії підприємства;</a:t>
            </a:r>
            <a:endParaRPr kumimoji="0" lang="ru-RU" sz="800" b="1" i="0" u="none" strike="noStrike" cap="none" normalizeH="0" baseline="0" dirty="0" smtClean="0">
              <a:ln>
                <a:noFill/>
              </a:ln>
              <a:solidFill>
                <a:schemeClr val="bg2"/>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Char char="•"/>
              <a:tabLst>
                <a:tab pos="579438" algn="l"/>
              </a:tabLst>
            </a:pPr>
            <a:r>
              <a:rPr kumimoji="0" lang="uk-UA" sz="2000" b="1"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стиль культури</a:t>
            </a:r>
            <a:r>
              <a:rPr kumimoji="0" lang="uk-UA" sz="20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uk-UA"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особливості прояву міжособистісних відносин в організації процесі реалізації стратегії.</a:t>
            </a:r>
            <a:endParaRPr kumimoji="0" lang="uk-UA" sz="18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3009" name="Rectangle 1"/>
          <p:cNvSpPr>
            <a:spLocks noChangeArrowheads="1"/>
          </p:cNvSpPr>
          <p:nvPr/>
        </p:nvSpPr>
        <p:spPr bwMode="auto">
          <a:xfrm>
            <a:off x="2216075" y="634457"/>
            <a:ext cx="6927925"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Такий підхід визначає послідовність внутрішніх змін у організації після вибору певної стратегії та дозволяє осмислити внутрішні елементи організації, які виявляють вплив на майбутнє та на успіх реалізації вибраної стратегії.</a:t>
            </a:r>
            <a:endParaRPr kumimoji="0" lang="uk-UA" sz="2400" b="0" i="0" u="none" strike="noStrike" cap="none" normalizeH="0" baseline="0" dirty="0" smtClean="0">
              <a:ln>
                <a:noFill/>
              </a:ln>
              <a:solidFill>
                <a:schemeClr val="bg2"/>
              </a:solidFill>
              <a:effectLst/>
              <a:latin typeface="Arial" pitchFamily="34" charset="0"/>
              <a:cs typeface="Arial" pitchFamily="34" charset="0"/>
            </a:endParaRPr>
          </a:p>
        </p:txBody>
      </p:sp>
      <p:pic>
        <p:nvPicPr>
          <p:cNvPr id="43011" name="Picture 3" descr="ÐÐ°ÑÑÐ¸Ð½ÐºÐ¸ Ð¿Ð¾ Ð·Ð°Ð¿ÑÐ¾ÑÑ ÐÑkinsey Â«7SÂ»"/>
          <p:cNvPicPr>
            <a:picLocks noChangeAspect="1" noChangeArrowheads="1"/>
          </p:cNvPicPr>
          <p:nvPr/>
        </p:nvPicPr>
        <p:blipFill>
          <a:blip r:embed="rId2"/>
          <a:srcRect/>
          <a:stretch>
            <a:fillRect/>
          </a:stretch>
        </p:blipFill>
        <p:spPr bwMode="auto">
          <a:xfrm>
            <a:off x="0" y="2990838"/>
            <a:ext cx="4094018" cy="21526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TotalTime>
  <Words>2547</Words>
  <Application>Microsoft Office PowerPoint</Application>
  <PresentationFormat>Экран (16:9)</PresentationFormat>
  <Paragraphs>120</Paragraphs>
  <Slides>34</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34</vt:i4>
      </vt:variant>
    </vt:vector>
  </HeadingPairs>
  <TitlesOfParts>
    <vt:vector size="39" baseType="lpstr">
      <vt:lpstr>Arial</vt:lpstr>
      <vt:lpstr>Roboto</vt:lpstr>
      <vt:lpstr>Times New Roman</vt:lpstr>
      <vt:lpstr>Symbol</vt:lpstr>
      <vt:lpstr>Material</vt:lpstr>
      <vt:lpstr>Стратегічний менеджмент</vt:lpstr>
      <vt:lpstr>Тема 6. ОРГАНІЗАЦІЙНЕ ЗАБЕЗПЕЧЕННЯ СТРАТЕГІЧНОГО УПРАВЛІННЯ   </vt:lpstr>
      <vt:lpstr>Слайд 3</vt:lpstr>
      <vt:lpstr>За даними досліджень Гарвардської школи бізнесу, проведеного на базі 937 світових кампаній, основні причини провалу: </vt:lpstr>
      <vt:lpstr>Нова стратегія передбачає:</vt:lpstr>
      <vt:lpstr>Можна виділити три етапи перетворень, зв’язаних зі створенням стратегічно орієнтованої організації: </vt:lpstr>
      <vt:lpstr>Слайд 7</vt:lpstr>
      <vt:lpstr>Слайд 8</vt:lpstr>
      <vt:lpstr>Слайд 9</vt:lpstr>
      <vt:lpstr>У деяких випадках для реалізації стратегії необхідно відповісти на питання: </vt:lpstr>
      <vt:lpstr>Слайд 11</vt:lpstr>
      <vt:lpstr>Слайд 12</vt:lpstr>
      <vt:lpstr>Виділення стратегічно значимих видів діяльності. </vt:lpstr>
      <vt:lpstr>Формування нової внутріфірмової системи комунікацій і міжфункціональної координації. </vt:lpstr>
      <vt:lpstr>Слайд 15</vt:lpstr>
      <vt:lpstr>             ПЕРЕВАГИ ДЕЦЕНТРАЛІЗАЦІЇ</vt:lpstr>
      <vt:lpstr>Слайд 17</vt:lpstr>
      <vt:lpstr>Стратегічні характеристики типових організаційних структур. </vt:lpstr>
      <vt:lpstr>Узагальнений характер організаційних змін наведено у таблиці </vt:lpstr>
      <vt:lpstr>Слайд 20</vt:lpstr>
      <vt:lpstr>Слайд 21</vt:lpstr>
      <vt:lpstr>Слайд 22</vt:lpstr>
      <vt:lpstr>Слайд 23</vt:lpstr>
      <vt:lpstr>Слайд 24</vt:lpstr>
      <vt:lpstr>3. Перш ніж обговорити питання, яка організаційна культура більшою мірою відповідає обраній стратегії, розглянемо основні поняття корпоративної культури. </vt:lpstr>
      <vt:lpstr>Фірма починає сприйматися як жива істота; ключовим поняттям для визначення організаційної культури стає людське середовище, а сама культура представляється як продукт взаємодії:  </vt:lpstr>
      <vt:lpstr>Корпоративна культура виконує ряд функцій, орієнтованих на внутрішнє й зовнішнє середовище організації. Будучи продуктом внутрішніх соціальних сил, організаційна культура:  </vt:lpstr>
      <vt:lpstr>Крім того, організаційна культура: </vt:lpstr>
      <vt:lpstr>Способи реалізації системи цінностей як основи організаційної культури</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Обладнання підприємств торівлі та послуг</dc:title>
  <cp:lastModifiedBy>admin</cp:lastModifiedBy>
  <cp:revision>113</cp:revision>
  <dcterms:modified xsi:type="dcterms:W3CDTF">2019-10-21T07:12:55Z</dcterms:modified>
</cp:coreProperties>
</file>