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2492896"/>
            <a:ext cx="69926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000" b="1" dirty="0"/>
              <a:t>Управління проєктами в туризмі</a:t>
            </a: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486916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доктор педагогічних наук, доцент </a:t>
            </a:r>
            <a:r>
              <a:rPr lang="uk-UA" i="1" dirty="0" err="1"/>
              <a:t>Безкоровайна</a:t>
            </a:r>
            <a:r>
              <a:rPr lang="uk-UA" i="1" dirty="0"/>
              <a:t> Лариса Вікторівна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туризму та </a:t>
            </a:r>
            <a:r>
              <a:rPr lang="uk-UA" i="1" dirty="0" err="1"/>
              <a:t>готельно</a:t>
            </a:r>
            <a:r>
              <a:rPr lang="uk-UA" i="1" dirty="0"/>
              <a:t>-ресторанної справи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980728"/>
            <a:ext cx="66064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Мета</a:t>
            </a:r>
            <a:r>
              <a:rPr lang="uk-UA" dirty="0"/>
              <a:t> викладання навчальної дисципліни </a:t>
            </a:r>
            <a:r>
              <a:rPr lang="uk-UA" b="1" dirty="0"/>
              <a:t> </a:t>
            </a:r>
            <a:r>
              <a:rPr lang="uk-UA" dirty="0" smtClean="0"/>
              <a:t>полягає </a:t>
            </a:r>
            <a:r>
              <a:rPr lang="uk-UA" dirty="0"/>
              <a:t>у формуванні у студентів цілісної системи знань управлінських, організаційних, економічних, нормативно-правових основ розробки нових туристичних </a:t>
            </a:r>
            <a:r>
              <a:rPr lang="uk-UA" dirty="0" err="1"/>
              <a:t>проєктів</a:t>
            </a:r>
            <a:r>
              <a:rPr lang="uk-UA" dirty="0"/>
              <a:t>, умінь і навичок їх ефективної реалізації в сучасних умовах туристичного ринку.</a:t>
            </a:r>
            <a:endParaRPr lang="ru-RU" dirty="0"/>
          </a:p>
          <a:p>
            <a:endParaRPr lang="uk-UA" dirty="0" smtClean="0"/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 вивчення дисципліни </a:t>
            </a:r>
            <a:r>
              <a:rPr lang="uk-UA" dirty="0" smtClean="0"/>
              <a:t>є</a:t>
            </a:r>
            <a:r>
              <a:rPr lang="uk-UA" dirty="0"/>
              <a:t>: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uk-UA" dirty="0"/>
              <a:t>ознайомити з економічною сутністю та видами </a:t>
            </a:r>
            <a:r>
              <a:rPr lang="uk-UA" dirty="0" err="1"/>
              <a:t>проєктів</a:t>
            </a:r>
            <a:r>
              <a:rPr lang="uk-UA" dirty="0"/>
              <a:t> у туризмі;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uk-UA" dirty="0"/>
              <a:t>розкрити основні форми </a:t>
            </a:r>
            <a:r>
              <a:rPr lang="uk-UA" dirty="0" err="1"/>
              <a:t>проєктів</a:t>
            </a:r>
            <a:r>
              <a:rPr lang="uk-UA" dirty="0"/>
              <a:t> в туристичній сфері;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uk-UA" dirty="0"/>
              <a:t>ознайомити з методичним інструментарієм оцінки привабливості </a:t>
            </a:r>
            <a:r>
              <a:rPr lang="uk-UA" dirty="0" err="1"/>
              <a:t>проєктів</a:t>
            </a:r>
            <a:r>
              <a:rPr lang="uk-UA" dirty="0"/>
              <a:t> туристичного підприємства з метою забезпечення їх ефективної реалізації в умовах ринкових відносин;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uk-UA" dirty="0"/>
              <a:t>розвинути уміння оцінки ризиків </a:t>
            </a:r>
            <a:r>
              <a:rPr lang="uk-UA" dirty="0" err="1"/>
              <a:t>проєктів</a:t>
            </a:r>
            <a:r>
              <a:rPr lang="uk-UA" dirty="0"/>
              <a:t> в туризмі;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uk-UA" dirty="0"/>
              <a:t>сформувати і закріпити навички самостійної підготовки </a:t>
            </a:r>
            <a:r>
              <a:rPr lang="uk-UA" dirty="0" err="1"/>
              <a:t>проєктів</a:t>
            </a:r>
            <a:r>
              <a:rPr lang="uk-UA" dirty="0"/>
              <a:t> до розгляду.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3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7346"/>
            <a:ext cx="79208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Програма </a:t>
            </a:r>
            <a:r>
              <a:rPr lang="uk-UA" sz="2000" b="1" dirty="0"/>
              <a:t>навчальної </a:t>
            </a:r>
            <a:r>
              <a:rPr lang="uk-UA" sz="2000" b="1" dirty="0" smtClean="0"/>
              <a:t>дисципліни</a:t>
            </a:r>
          </a:p>
          <a:p>
            <a:endParaRPr lang="ru-RU" sz="2000" dirty="0"/>
          </a:p>
          <a:p>
            <a:r>
              <a:rPr lang="uk-UA" sz="2000" b="1" dirty="0"/>
              <a:t>Розділ 1. Теоретико-методичні та організаційно-правові основи управління проєктами в туризмі.</a:t>
            </a:r>
            <a:endParaRPr lang="ru-RU" sz="2000" dirty="0"/>
          </a:p>
          <a:p>
            <a:r>
              <a:rPr lang="uk-UA" sz="2000" dirty="0"/>
              <a:t>Тема 1. Теоретичні засади управління проєктами </a:t>
            </a:r>
            <a:r>
              <a:rPr lang="ru-RU" sz="2000" dirty="0"/>
              <a:t>в </a:t>
            </a:r>
            <a:r>
              <a:rPr lang="ru-RU" sz="2000" dirty="0" err="1"/>
              <a:t>системі</a:t>
            </a:r>
            <a:r>
              <a:rPr lang="ru-RU" sz="2000" dirty="0"/>
              <a:t> менеджменту </a:t>
            </a:r>
            <a:r>
              <a:rPr lang="uk-UA" sz="2000" dirty="0"/>
              <a:t>туристичного підприємства. </a:t>
            </a:r>
            <a:endParaRPr lang="ru-RU" sz="2000" dirty="0"/>
          </a:p>
          <a:p>
            <a:r>
              <a:rPr lang="uk-UA" sz="2000" dirty="0"/>
              <a:t>Тема 2. </a:t>
            </a:r>
            <a:r>
              <a:rPr lang="uk-UA" sz="2000" dirty="0" err="1"/>
              <a:t>Обгрунтування</a:t>
            </a:r>
            <a:r>
              <a:rPr lang="uk-UA" sz="2000" dirty="0"/>
              <a:t> проєкту. Визначення мети та завдань.</a:t>
            </a:r>
            <a:endParaRPr lang="ru-RU" sz="2000" dirty="0"/>
          </a:p>
          <a:p>
            <a:r>
              <a:rPr lang="uk-UA" sz="2000" dirty="0"/>
              <a:t>Тема 3. Планування </a:t>
            </a:r>
            <a:r>
              <a:rPr lang="uk-UA" sz="2000" dirty="0" err="1"/>
              <a:t>проєктів</a:t>
            </a:r>
            <a:r>
              <a:rPr lang="uk-UA" sz="2000" dirty="0"/>
              <a:t>. Методичні підходи до аналізу та планування </a:t>
            </a:r>
            <a:r>
              <a:rPr lang="uk-UA" sz="2000" dirty="0" err="1"/>
              <a:t>проєктів</a:t>
            </a:r>
            <a:r>
              <a:rPr lang="uk-UA" sz="2000" dirty="0"/>
              <a:t> туристичного підприємства. </a:t>
            </a:r>
            <a:endParaRPr lang="ru-RU" sz="2000" dirty="0"/>
          </a:p>
          <a:p>
            <a:r>
              <a:rPr lang="uk-UA" sz="2000" dirty="0"/>
              <a:t>Тема 4. Управління часом виконання проєкту. Особливості управління проєктами в туризмі</a:t>
            </a:r>
            <a:r>
              <a:rPr lang="uk-UA" sz="2000"/>
              <a:t>. </a:t>
            </a:r>
            <a:endParaRPr lang="uk-UA" sz="2000" smtClean="0"/>
          </a:p>
          <a:p>
            <a:endParaRPr lang="ru-RU" sz="2000" dirty="0"/>
          </a:p>
          <a:p>
            <a:r>
              <a:rPr lang="uk-UA" sz="2000" b="1" dirty="0"/>
              <a:t>Розділ 2. Функціональні особливості управління проєктами в туризмі.</a:t>
            </a:r>
            <a:endParaRPr lang="ru-RU" sz="2000" dirty="0"/>
          </a:p>
          <a:p>
            <a:r>
              <a:rPr lang="uk-UA" sz="2000" dirty="0"/>
              <a:t>Тема 5. Планування ресурсного забезпечення проєкту.</a:t>
            </a:r>
            <a:endParaRPr lang="ru-RU" sz="2000" dirty="0"/>
          </a:p>
          <a:p>
            <a:r>
              <a:rPr lang="uk-UA" sz="2000" dirty="0"/>
              <a:t>Тема 6. Контролювання виконання проєкту .</a:t>
            </a:r>
            <a:endParaRPr lang="ru-RU" sz="2000" dirty="0"/>
          </a:p>
          <a:p>
            <a:r>
              <a:rPr lang="uk-UA" sz="2000" dirty="0"/>
              <a:t>Тема 7. Управління ризиками </a:t>
            </a:r>
            <a:r>
              <a:rPr lang="uk-UA" sz="2000" dirty="0" err="1"/>
              <a:t>проєктів</a:t>
            </a:r>
            <a:r>
              <a:rPr lang="uk-UA" sz="2000" dirty="0"/>
              <a:t>. Управління якістю проєкту. </a:t>
            </a:r>
            <a:endParaRPr lang="ru-RU" sz="2000" dirty="0"/>
          </a:p>
          <a:p>
            <a:r>
              <a:rPr lang="uk-UA" sz="2000" dirty="0"/>
              <a:t>Тема 8. Управління персоналом у </a:t>
            </a:r>
            <a:r>
              <a:rPr lang="uk-UA" sz="2000" dirty="0" err="1"/>
              <a:t>проєктах</a:t>
            </a:r>
            <a:r>
              <a:rPr lang="uk-UA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6146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980728"/>
            <a:ext cx="6678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Згідно з вимогами освітньо-професійної програми підготовки в процесі динамічного поєднання знань, вмінь та навичок, студенти повинні досягти таких </a:t>
            </a:r>
            <a:r>
              <a:rPr lang="uk-UA" b="1" dirty="0"/>
              <a:t>професійних </a:t>
            </a:r>
            <a:r>
              <a:rPr lang="uk-UA" b="1" dirty="0" err="1"/>
              <a:t>компетентностей</a:t>
            </a:r>
            <a:r>
              <a:rPr lang="uk-UA" dirty="0"/>
              <a:t>:  </a:t>
            </a:r>
            <a:endParaRPr lang="uk-UA" dirty="0" smtClean="0"/>
          </a:p>
          <a:p>
            <a:endParaRPr lang="ru-RU" dirty="0"/>
          </a:p>
          <a:p>
            <a:r>
              <a:rPr lang="uk-UA" b="1" dirty="0"/>
              <a:t>ІК.</a:t>
            </a:r>
            <a:r>
              <a:rPr lang="uk-UA" dirty="0"/>
              <a:t> Здатність розв’язувати складні задачі і проблеми у галузі туристичної діяльності або у процесі навчання, що передбачає проведення досліджень та/або здійснення інновацій та характеризується невизначеністю умов і вимог до професійної, навчальної або дослідницької діяльності.</a:t>
            </a:r>
            <a:endParaRPr lang="ru-RU" dirty="0"/>
          </a:p>
          <a:p>
            <a:r>
              <a:rPr lang="uk-UA" b="1" dirty="0"/>
              <a:t>ЗК 2.</a:t>
            </a:r>
            <a:r>
              <a:rPr lang="uk-UA" dirty="0"/>
              <a:t> Здатність планувати та управляти проєктами. </a:t>
            </a:r>
            <a:endParaRPr lang="ru-RU" dirty="0"/>
          </a:p>
          <a:p>
            <a:pPr fontAlgn="base"/>
            <a:r>
              <a:rPr lang="uk-UA" b="1" dirty="0"/>
              <a:t>СК 6.</a:t>
            </a:r>
            <a:r>
              <a:rPr lang="uk-UA" dirty="0"/>
              <a:t> Уміння досліджувати сучасні тенденції розвитку світового ринку туристичних послуг, динаміку та структуру міжнародних туристичних потоків, виділяти та оцінювати їх якісні характеристики.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413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329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2020-09-11T05:58:58Z</dcterms:created>
  <dcterms:modified xsi:type="dcterms:W3CDTF">2020-09-11T06:07:10Z</dcterms:modified>
</cp:coreProperties>
</file>