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28" r:id="rId3"/>
    <p:sldId id="334" r:id="rId4"/>
    <p:sldId id="329" r:id="rId5"/>
    <p:sldId id="331" r:id="rId6"/>
    <p:sldId id="330" r:id="rId7"/>
    <p:sldId id="319" r:id="rId8"/>
    <p:sldId id="313" r:id="rId9"/>
    <p:sldId id="320" r:id="rId10"/>
    <p:sldId id="322" r:id="rId11"/>
    <p:sldId id="326" r:id="rId12"/>
    <p:sldId id="333" r:id="rId13"/>
    <p:sldId id="323" r:id="rId14"/>
    <p:sldId id="335" r:id="rId15"/>
    <p:sldId id="314" r:id="rId16"/>
    <p:sldId id="321" r:id="rId17"/>
    <p:sldId id="324" r:id="rId18"/>
    <p:sldId id="316" r:id="rId19"/>
    <p:sldId id="317" r:id="rId20"/>
    <p:sldId id="318" r:id="rId21"/>
    <p:sldId id="325" r:id="rId22"/>
    <p:sldId id="327" r:id="rId23"/>
    <p:sldId id="336" r:id="rId24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F98190-EBCF-4DE5-8828-6B05BE7385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5330A29-4FAD-450B-88F8-9DC00DC1B1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A85EE17-3ACB-4D92-9DBA-2DF87D704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564E9-DBFB-495B-9CB4-D944AF294061}" type="datetimeFigureOut">
              <a:rPr lang="ru-UA" smtClean="0"/>
              <a:t>16.09.2022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77CFAEF-7BF2-4408-AEF4-B363AE674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8D34824-4121-46D5-AEDE-08FBFBF3F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0F6B8-D0CA-4255-9976-1B6681A2E37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53103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D89819-DA5B-46D9-B89C-E316FC5BA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A53B760-891A-4642-8143-64329D8B11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90B415-794F-4ADC-BF23-EC13766B9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564E9-DBFB-495B-9CB4-D944AF294061}" type="datetimeFigureOut">
              <a:rPr lang="ru-UA" smtClean="0"/>
              <a:t>16.09.2022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DEA32CB-D16A-477D-BCB0-462D6A307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833BCA5-E2EC-48F2-8933-E6E78CBD0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0F6B8-D0CA-4255-9976-1B6681A2E37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93661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712C0C1-6175-4B21-B2B4-093E3E311C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2681CC1-C40D-40C3-9067-7412B23680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025D6F8-AFAB-4074-A2EF-5FD2A9E61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564E9-DBFB-495B-9CB4-D944AF294061}" type="datetimeFigureOut">
              <a:rPr lang="ru-UA" smtClean="0"/>
              <a:t>16.09.2022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6CAB70-003C-445D-ADC2-83790BCBF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DFA89E4-F30A-4B7C-9E25-0095C336E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0F6B8-D0CA-4255-9976-1B6681A2E37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77595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03A609-6CD1-4729-BD0F-683074F09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F207D96-E2CA-4EDB-BDBF-77704BC598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C9AB5A-80B9-47E9-B68F-60DC8F506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564E9-DBFB-495B-9CB4-D944AF294061}" type="datetimeFigureOut">
              <a:rPr lang="ru-UA" smtClean="0"/>
              <a:t>16.09.2022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B24D04-645D-4CE4-9DBD-91FEC97B5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93AC1F0-29A1-4D5A-BDE4-7F7E8B76B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0F6B8-D0CA-4255-9976-1B6681A2E37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47252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957827-0B56-435E-8E59-50601E761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FF34C56-11C8-4DF9-8777-88FE67B483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FDA98F5-599D-4EB0-8484-4BECC4D75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564E9-DBFB-495B-9CB4-D944AF294061}" type="datetimeFigureOut">
              <a:rPr lang="ru-UA" smtClean="0"/>
              <a:t>16.09.2022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979C915-DF68-46AB-A387-0417EFF20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9224C5C-FD05-4E1A-8AB2-26262E50E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0F6B8-D0CA-4255-9976-1B6681A2E37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80241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C95BCD-FB46-47BC-B768-DE7C43ED4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69E5B6-CAC4-45AA-BE96-47B69C9D4D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FE99247-B9D8-4AF3-A7DF-ADB2EBA07C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12F4FCC-C949-4BCE-A83B-17D85F5C6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564E9-DBFB-495B-9CB4-D944AF294061}" type="datetimeFigureOut">
              <a:rPr lang="ru-UA" smtClean="0"/>
              <a:t>16.09.2022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050BE07-D5FD-4871-9ACB-F493436C1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7562EF5-8B01-4780-A843-734BB4E14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0F6B8-D0CA-4255-9976-1B6681A2E37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06928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B776A3-53F7-4C07-BA1E-FB59F8A73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5FEC157-413D-415C-A5DA-5FEC002774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0485CB4-99A0-4CBA-8AC2-93CC709A61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E5E2510-9583-490E-8424-E887D58F5F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2849E88-BA93-4E85-A582-E8FFAC502A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7B88E7C-45E5-4A41-9A7E-984802BE5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564E9-DBFB-495B-9CB4-D944AF294061}" type="datetimeFigureOut">
              <a:rPr lang="ru-UA" smtClean="0"/>
              <a:t>16.09.2022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448A6EA-E2A2-47EB-B705-D59115CE8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53F1A3C-F544-47E0-B8B5-EB45E8A68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0F6B8-D0CA-4255-9976-1B6681A2E37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77907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2DF266-B7D2-4990-9F44-F3DB64355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DB07E8B-08DF-4A3A-BE12-2246CC052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564E9-DBFB-495B-9CB4-D944AF294061}" type="datetimeFigureOut">
              <a:rPr lang="ru-UA" smtClean="0"/>
              <a:t>16.09.2022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46BA354-B470-4C6D-A815-E353B0372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4349975-18F9-4E77-8586-0B80C14EA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0F6B8-D0CA-4255-9976-1B6681A2E37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32952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0C97160-F954-4A60-A825-9DBC34685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564E9-DBFB-495B-9CB4-D944AF294061}" type="datetimeFigureOut">
              <a:rPr lang="ru-UA" smtClean="0"/>
              <a:t>16.09.2022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7B1C53A-CADC-4932-B58A-FCB99669F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9CA230D-80A4-4E7D-9A80-B58673327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0F6B8-D0CA-4255-9976-1B6681A2E37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33248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8AFD38-15F7-4610-B931-0C8819DEC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D2480C-19AC-433F-93C3-D83C2096F5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D08772D-D2B7-4D12-B3EC-519DC716BB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E22C60D-1D33-4FC4-B49B-CA2A83E2F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564E9-DBFB-495B-9CB4-D944AF294061}" type="datetimeFigureOut">
              <a:rPr lang="ru-UA" smtClean="0"/>
              <a:t>16.09.2022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9907366-1134-4CD4-872A-C2DFDA919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19FB6E7-A630-4195-BBDC-D10757BE7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0F6B8-D0CA-4255-9976-1B6681A2E37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71826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406345-E43B-411E-8C87-9034A554F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705F02F-2443-4EC3-8E08-F226A4B972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7B27F7F-EED9-443F-BB07-B6F5789010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4F36152-ACCB-4619-8305-D7CBC8577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564E9-DBFB-495B-9CB4-D944AF294061}" type="datetimeFigureOut">
              <a:rPr lang="ru-UA" smtClean="0"/>
              <a:t>16.09.2022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0B215DA-F8FB-4294-BE3F-F43486001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3794D95-AB32-4597-86FD-170A4CD2F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0F6B8-D0CA-4255-9976-1B6681A2E37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49992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320354-12D9-4F2E-85FC-A4F007644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FD77CA0-A4F3-4CAD-B219-C02D6F9A60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FAF1A75-51F3-4AF7-8BF8-2CB724FDEA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8564E9-DBFB-495B-9CB4-D944AF294061}" type="datetimeFigureOut">
              <a:rPr lang="ru-UA" smtClean="0"/>
              <a:t>16.09.2022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8A91034-6162-4D28-83E9-4B92A1B9C4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1C9FCEC-E1B7-4717-A32B-0C814F932D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50F6B8-D0CA-4255-9976-1B6681A2E37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38289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CB58563-AAA5-4C95-9E7A-A08FA8576A6C}"/>
              </a:ext>
            </a:extLst>
          </p:cNvPr>
          <p:cNvSpPr/>
          <p:nvPr/>
        </p:nvSpPr>
        <p:spPr>
          <a:xfrm>
            <a:off x="320841" y="2446055"/>
            <a:ext cx="117588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Реалізація генетичної інформації у прокаріотів</a:t>
            </a:r>
            <a:endParaRPr lang="ru-UA" sz="4000" b="1" dirty="0">
              <a:solidFill>
                <a:srgbClr val="FF0000"/>
              </a:solidFill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B555F0D0-72C5-49C5-957B-1175E1568033}"/>
              </a:ext>
            </a:extLst>
          </p:cNvPr>
          <p:cNvSpPr txBox="1">
            <a:spLocks/>
          </p:cNvSpPr>
          <p:nvPr/>
        </p:nvSpPr>
        <p:spPr>
          <a:xfrm>
            <a:off x="9972173" y="158192"/>
            <a:ext cx="1391653" cy="56531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1800" i="1"/>
              <a:t>Лекція 3</a:t>
            </a:r>
            <a:endParaRPr lang="ru-UA" sz="1800" i="1" dirty="0"/>
          </a:p>
        </p:txBody>
      </p:sp>
    </p:spTree>
    <p:extLst>
      <p:ext uri="{BB962C8B-B14F-4D97-AF65-F5344CB8AC3E}">
        <p14:creationId xmlns:p14="http://schemas.microsoft.com/office/powerpoint/2010/main" val="4231483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89893A8-055B-4D0D-8033-CBCE73845F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UA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C8F0A7F-E3A9-4022-8A3A-6DFD401090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684" t="29474" r="33684" b="30994"/>
          <a:stretch/>
        </p:blipFill>
        <p:spPr>
          <a:xfrm>
            <a:off x="5772915" y="1708959"/>
            <a:ext cx="6098244" cy="4155659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5C173B0-2D30-46B1-A59A-F425953490BF}"/>
              </a:ext>
            </a:extLst>
          </p:cNvPr>
          <p:cNvSpPr/>
          <p:nvPr/>
        </p:nvSpPr>
        <p:spPr>
          <a:xfrm>
            <a:off x="529389" y="473260"/>
            <a:ext cx="9737557" cy="966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прокаріотів синтезована молекула РНК містить декілька генів, тобто є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поліцистронною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uk-UA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Цистрон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ген, що контролює одну функцію. </a:t>
            </a:r>
            <a:endParaRPr lang="ru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бактерій різні типи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рРНК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і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тРНК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утворюються з одного первинного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транскрипта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B908DEB-D700-4D8C-BEC6-EB85B24DDBF3}"/>
              </a:ext>
            </a:extLst>
          </p:cNvPr>
          <p:cNvPicPr/>
          <p:nvPr/>
        </p:nvPicPr>
        <p:blipFill rotWithShape="1">
          <a:blip r:embed="rId3"/>
          <a:srcRect l="25270" t="54504" r="23035" b="15621"/>
          <a:stretch/>
        </p:blipFill>
        <p:spPr bwMode="auto">
          <a:xfrm>
            <a:off x="256436" y="1556729"/>
            <a:ext cx="6098244" cy="204622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825076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6385EBA-582A-4846-9475-9C77F19AAC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894" t="17310" r="20000" b="21638"/>
          <a:stretch/>
        </p:blipFill>
        <p:spPr>
          <a:xfrm>
            <a:off x="1122947" y="573505"/>
            <a:ext cx="10037627" cy="603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0366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CB58563-AAA5-4C95-9E7A-A08FA8576A6C}"/>
              </a:ext>
            </a:extLst>
          </p:cNvPr>
          <p:cNvSpPr/>
          <p:nvPr/>
        </p:nvSpPr>
        <p:spPr>
          <a:xfrm>
            <a:off x="320841" y="2446055"/>
            <a:ext cx="117588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Трансляція</a:t>
            </a:r>
            <a:endParaRPr lang="ru-UA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8578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4601DE-3855-4ECA-BD7F-A070FD7A2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1353800" cy="1325563"/>
          </a:xfrm>
        </p:spPr>
        <p:txBody>
          <a:bodyPr>
            <a:normAutofit fontScale="90000"/>
          </a:bodyPr>
          <a:lstStyle/>
          <a:p>
            <a:r>
              <a:rPr lang="uk-UA" sz="3600" b="1" dirty="0"/>
              <a:t>Генетичний код</a:t>
            </a:r>
            <a:r>
              <a:rPr lang="uk-UA" sz="3600" dirty="0"/>
              <a:t>-це система запису інформації про первинну структуру поліпептидів за допомогою послідовності нуклеотидів у нуклеїнових кислотах</a:t>
            </a:r>
            <a:r>
              <a:rPr lang="uk-UA" dirty="0"/>
              <a:t>. </a:t>
            </a:r>
            <a:br>
              <a:rPr lang="ru-UA" dirty="0"/>
            </a:br>
            <a:endParaRPr lang="ru-UA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0EFACC33-EFE1-4114-BC68-60463C7C26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2580" t="36848" r="34862" b="10709"/>
          <a:stretch/>
        </p:blipFill>
        <p:spPr>
          <a:xfrm>
            <a:off x="999720" y="2131510"/>
            <a:ext cx="4021459" cy="364364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469B9CF-8BEF-461F-AE10-F99F41FB5A7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869" t="18714" r="35263" b="11345"/>
          <a:stretch/>
        </p:blipFill>
        <p:spPr>
          <a:xfrm>
            <a:off x="6721642" y="1399673"/>
            <a:ext cx="3641558" cy="4796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5605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CB58563-AAA5-4C95-9E7A-A08FA8576A6C}"/>
              </a:ext>
            </a:extLst>
          </p:cNvPr>
          <p:cNvSpPr/>
          <p:nvPr/>
        </p:nvSpPr>
        <p:spPr>
          <a:xfrm>
            <a:off x="216568" y="456834"/>
            <a:ext cx="117588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Компоненти системи трансляції</a:t>
            </a:r>
            <a:endParaRPr lang="ru-UA" sz="4000" b="1" dirty="0">
              <a:solidFill>
                <a:srgbClr val="FF0000"/>
              </a:solidFill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80931C7-D26E-43E9-8BE8-640A09C1B9B6}"/>
              </a:ext>
            </a:extLst>
          </p:cNvPr>
          <p:cNvSpPr/>
          <p:nvPr/>
        </p:nvSpPr>
        <p:spPr>
          <a:xfrm>
            <a:off x="3048000" y="2204691"/>
            <a:ext cx="6096000" cy="362945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рибосоми;</a:t>
            </a:r>
            <a:endParaRPr lang="ru-UA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 амінокислот; </a:t>
            </a:r>
            <a:r>
              <a:rPr lang="uk-UA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тРНК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endParaRPr lang="ru-UA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мРНК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endParaRPr lang="ru-UA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ферменти (</a:t>
            </a:r>
            <a:r>
              <a:rPr lang="uk-UA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аміноацил-тРНК-синтетаза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uk-UA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пептидил-трансфераза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uk-UA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транслоказа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); </a:t>
            </a:r>
            <a:endParaRPr lang="ru-UA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білкові фактори ініціації, елонгації, </a:t>
            </a:r>
            <a:r>
              <a:rPr lang="uk-UA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термінації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endParaRPr lang="ru-UA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АТФ, ГТФ; </a:t>
            </a:r>
            <a:endParaRPr lang="ru-UA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Мg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4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2+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.</a:t>
            </a:r>
            <a:endParaRPr lang="ru-UA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54668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988286-2EE6-4A44-ADC5-E3CAAA478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16088"/>
          </a:xfrm>
        </p:spPr>
        <p:txBody>
          <a:bodyPr/>
          <a:lstStyle/>
          <a:p>
            <a:r>
              <a:rPr lang="uk-UA" b="1" dirty="0">
                <a:solidFill>
                  <a:srgbClr val="FF0000"/>
                </a:solidFill>
              </a:rPr>
              <a:t>Рибосома – місце трансляції</a:t>
            </a:r>
            <a:endParaRPr lang="ru-UA" b="1" dirty="0">
              <a:solidFill>
                <a:srgbClr val="FF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5A2C1FA-FD43-4970-8B60-5946F6FE9B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UA" dirty="0"/>
          </a:p>
        </p:txBody>
      </p:sp>
      <p:pic>
        <p:nvPicPr>
          <p:cNvPr id="4" name="Picture 4" descr="http://www.elementalwatson.com.ar/Esquemas%20y%20animaciones%20-%20Lobos/Transcripcion/34%27%27ribosome.jpg">
            <a:extLst>
              <a:ext uri="{FF2B5EF4-FFF2-40B4-BE49-F238E27FC236}">
                <a16:creationId xmlns:a16="http://schemas.microsoft.com/office/drawing/2014/main" id="{9932172F-DE1C-4DF0-A2CF-63788E3DA7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94380" y="1035253"/>
            <a:ext cx="4564285" cy="2852678"/>
          </a:xfrm>
          <a:prstGeom prst="rect">
            <a:avLst/>
          </a:prstGeom>
          <a:noFill/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FE700BD-6CE7-4E9D-B62A-888AB8AA60FB}"/>
              </a:ext>
            </a:extLst>
          </p:cNvPr>
          <p:cNvPicPr/>
          <p:nvPr/>
        </p:nvPicPr>
        <p:blipFill rotWithShape="1">
          <a:blip r:embed="rId3"/>
          <a:srcRect l="25527" t="19840" r="51769" b="33181"/>
          <a:stretch/>
        </p:blipFill>
        <p:spPr bwMode="auto">
          <a:xfrm>
            <a:off x="333335" y="1367019"/>
            <a:ext cx="3725318" cy="43513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рибосома иллюстрация вектора. иллюстрации насчитывающей био - 54691349">
            <a:extLst>
              <a:ext uri="{FF2B5EF4-FFF2-40B4-BE49-F238E27FC236}">
                <a16:creationId xmlns:a16="http://schemas.microsoft.com/office/drawing/2014/main" id="{A054DEDC-9BB1-4BFE-BD9C-B618EEDAC171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4497" y="3032000"/>
            <a:ext cx="3260585" cy="32006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32672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1853BE-1D53-4A2E-B5EB-A989E5776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000" b="1" dirty="0" err="1">
                <a:solidFill>
                  <a:srgbClr val="FF0000"/>
                </a:solidFill>
              </a:rPr>
              <a:t>тРНК</a:t>
            </a:r>
            <a:endParaRPr lang="ru-UA" sz="4000" b="1" dirty="0">
              <a:solidFill>
                <a:srgbClr val="FF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9ACADB9-E09A-4183-A3AB-5436150F27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UA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61F1B31-899E-49A0-A049-36430B20C5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255" t="18479" r="31579" b="50954"/>
          <a:stretch/>
        </p:blipFill>
        <p:spPr>
          <a:xfrm>
            <a:off x="1449911" y="1729706"/>
            <a:ext cx="9292178" cy="454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4019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8653DC8-D219-41FE-8B83-5016F7FE2E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973" t="34151" r="27237" b="17194"/>
          <a:stretch/>
        </p:blipFill>
        <p:spPr>
          <a:xfrm>
            <a:off x="859486" y="918410"/>
            <a:ext cx="8400815" cy="502117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29B7E6E-E3CA-4E8B-833B-5EE2F3866427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99" t="36488" r="53436" b="32269"/>
          <a:stretch/>
        </p:blipFill>
        <p:spPr bwMode="auto">
          <a:xfrm>
            <a:off x="9750422" y="2145341"/>
            <a:ext cx="2008441" cy="19915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ED719AB-0008-4ED2-AF02-ABA9C647DBBE}"/>
              </a:ext>
            </a:extLst>
          </p:cNvPr>
          <p:cNvSpPr/>
          <p:nvPr/>
        </p:nvSpPr>
        <p:spPr>
          <a:xfrm>
            <a:off x="0" y="210524"/>
            <a:ext cx="117588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Ініціація трансляції</a:t>
            </a:r>
            <a:endParaRPr lang="ru-UA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8605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7568" y="-25309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b="1" dirty="0" err="1">
                <a:solidFill>
                  <a:srgbClr val="FF0000"/>
                </a:solidFill>
              </a:rPr>
              <a:t>Ініціація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трансляції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86018" name="Picture 2" descr="https://i.ytimg.com/vi/KZBljAM6B1s/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3818"/>
            <a:ext cx="7467294" cy="420035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248706" y="222196"/>
            <a:ext cx="44192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chemeClr val="bg1"/>
                </a:solidFill>
              </a:rPr>
              <a:t>Реализация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B4CD44E-3BDC-4A7B-AB71-0408C29B8B6D}"/>
              </a:ext>
            </a:extLst>
          </p:cNvPr>
          <p:cNvPicPr/>
          <p:nvPr/>
        </p:nvPicPr>
        <p:blipFill rotWithShape="1">
          <a:blip r:embed="rId3"/>
          <a:srcRect l="29631" t="25086" r="32271" b="12201"/>
          <a:stretch/>
        </p:blipFill>
        <p:spPr bwMode="auto">
          <a:xfrm>
            <a:off x="5035063" y="1860884"/>
            <a:ext cx="5440432" cy="45530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67928" y="551232"/>
            <a:ext cx="4600073" cy="1325563"/>
          </a:xfrm>
        </p:spPr>
        <p:txBody>
          <a:bodyPr>
            <a:normAutofit/>
          </a:bodyPr>
          <a:lstStyle/>
          <a:p>
            <a:pPr algn="ctr"/>
            <a:r>
              <a:rPr lang="ru-RU" b="1" dirty="0" err="1">
                <a:solidFill>
                  <a:srgbClr val="FF0000"/>
                </a:solidFill>
              </a:rPr>
              <a:t>Елонгація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трансляції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48706" y="222196"/>
            <a:ext cx="44192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chemeClr val="bg1"/>
                </a:solidFill>
              </a:rPr>
              <a:t>Реализация</a:t>
            </a:r>
          </a:p>
        </p:txBody>
      </p:sp>
      <p:pic>
        <p:nvPicPr>
          <p:cNvPr id="6" name="Picture 4" descr="http://www.bio.miami.edu/dana/pix/translation_elongation.jpg">
            <a:extLst>
              <a:ext uri="{FF2B5EF4-FFF2-40B4-BE49-F238E27FC236}">
                <a16:creationId xmlns:a16="http://schemas.microsoft.com/office/drawing/2014/main" id="{18A74A01-06B7-4298-9DD4-6D41140439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744" y="400982"/>
            <a:ext cx="6204132" cy="5310241"/>
          </a:xfrm>
          <a:prstGeom prst="rect">
            <a:avLst/>
          </a:prstGeom>
          <a:noFill/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C350705-5464-4CB2-9A43-8B0F4E7DBC4B}"/>
              </a:ext>
            </a:extLst>
          </p:cNvPr>
          <p:cNvSpPr/>
          <p:nvPr/>
        </p:nvSpPr>
        <p:spPr>
          <a:xfrm>
            <a:off x="5841256" y="3659899"/>
            <a:ext cx="6096000" cy="2744982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7200" algn="just">
              <a:lnSpc>
                <a:spcPct val="107000"/>
              </a:lnSpc>
              <a:spcAft>
                <a:spcPts val="0"/>
              </a:spcAft>
            </a:pP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Елонгація трансляції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здійснюється за участі специфічних білкових </a:t>
            </a: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факторів елонгації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(EF –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elongation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factors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  <a:endParaRPr lang="ru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прокаріотів розрізняють EF-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EF-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Ts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EF-G. Фактори елонгації в комплексі з ГТФ приєднуються до рибосоми. EF-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і EF-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Ts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забезпечують гідроліз ГТФ та вивільнення енергії, використовуваної для біосинтезу білка. EF-G сприяє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транслокації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переміщенню рибосоми вздовж молекули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мРНК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38516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CB58563-AAA5-4C95-9E7A-A08FA8576A6C}"/>
              </a:ext>
            </a:extLst>
          </p:cNvPr>
          <p:cNvSpPr/>
          <p:nvPr/>
        </p:nvSpPr>
        <p:spPr>
          <a:xfrm>
            <a:off x="705852" y="922054"/>
            <a:ext cx="96733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dirty="0"/>
              <a:t>Основна догма молекулярної біології:</a:t>
            </a:r>
            <a:endParaRPr lang="ru-UA" sz="3600" b="1" dirty="0">
              <a:solidFill>
                <a:srgbClr val="FF0000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9A28729-E719-4906-9DFB-5115D97121FA}"/>
              </a:ext>
            </a:extLst>
          </p:cNvPr>
          <p:cNvPicPr/>
          <p:nvPr/>
        </p:nvPicPr>
        <p:blipFill rotWithShape="1">
          <a:blip r:embed="rId2"/>
          <a:srcRect l="26553" t="48802" r="15596" b="35462"/>
          <a:stretch/>
        </p:blipFill>
        <p:spPr bwMode="auto">
          <a:xfrm>
            <a:off x="1179093" y="1568385"/>
            <a:ext cx="8726906" cy="27698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F97DF17-86D9-437B-9783-2B53D7B6D22B}"/>
              </a:ext>
            </a:extLst>
          </p:cNvPr>
          <p:cNvSpPr/>
          <p:nvPr/>
        </p:nvSpPr>
        <p:spPr>
          <a:xfrm>
            <a:off x="1515978" y="4805764"/>
            <a:ext cx="96733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dirty="0"/>
              <a:t>Транскрипція       Трансляція      Модифікація</a:t>
            </a:r>
            <a:endParaRPr lang="ru-UA" sz="3600" b="1" dirty="0">
              <a:solidFill>
                <a:srgbClr val="FF0000"/>
              </a:solidFill>
            </a:endParaRPr>
          </a:p>
        </p:txBody>
      </p: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06BB453C-647E-4F59-811B-BD764000DECD}"/>
              </a:ext>
            </a:extLst>
          </p:cNvPr>
          <p:cNvCxnSpPr/>
          <p:nvPr/>
        </p:nvCxnSpPr>
        <p:spPr>
          <a:xfrm flipV="1">
            <a:off x="3080084" y="2743200"/>
            <a:ext cx="0" cy="206256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A2584A90-6D89-4686-A363-2AEF3100FB08}"/>
              </a:ext>
            </a:extLst>
          </p:cNvPr>
          <p:cNvCxnSpPr>
            <a:cxnSpLocks/>
          </p:cNvCxnSpPr>
          <p:nvPr/>
        </p:nvCxnSpPr>
        <p:spPr>
          <a:xfrm flipV="1">
            <a:off x="5550566" y="3601840"/>
            <a:ext cx="0" cy="138491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6CF94C93-26C7-4146-AA5C-0166EDAB3DC8}"/>
              </a:ext>
            </a:extLst>
          </p:cNvPr>
          <p:cNvCxnSpPr>
            <a:cxnSpLocks/>
          </p:cNvCxnSpPr>
          <p:nvPr/>
        </p:nvCxnSpPr>
        <p:spPr>
          <a:xfrm flipV="1">
            <a:off x="7756356" y="3601840"/>
            <a:ext cx="0" cy="138491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6587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err="1">
                <a:solidFill>
                  <a:srgbClr val="FF0000"/>
                </a:solidFill>
              </a:rPr>
              <a:t>Термінація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трансляції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14148" y="222196"/>
            <a:ext cx="4232455" cy="6238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248706" y="222196"/>
            <a:ext cx="44192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chemeClr val="bg1"/>
                </a:solidFill>
              </a:rPr>
              <a:t>Реализация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0CA5FC2-10DD-4955-A781-A8065584B873}"/>
              </a:ext>
            </a:extLst>
          </p:cNvPr>
          <p:cNvSpPr/>
          <p:nvPr/>
        </p:nvSpPr>
        <p:spPr>
          <a:xfrm>
            <a:off x="485427" y="2851199"/>
            <a:ext cx="6096000" cy="2448619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7200" algn="just">
              <a:lnSpc>
                <a:spcPct val="107000"/>
              </a:lnSpc>
              <a:spcAft>
                <a:spcPts val="0"/>
              </a:spcAft>
            </a:pPr>
            <a:r>
              <a:rPr lang="uk-UA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Термінація</a:t>
            </a: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трансляції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здійснюється за участі </a:t>
            </a: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білкових факторів </a:t>
            </a:r>
            <a:r>
              <a:rPr lang="uk-UA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термінації</a:t>
            </a: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RF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(RF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release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factors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 У прокаріотів розрізняють RF-1, RF-2, RF-3. Фактори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термінації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зв’язуються зі стоп-кодоном в А-сайті рибосоми: RF-1 розпізнає UAA- та UAG-кодони, RF-2 – UAA- і UGA-кодони. RF-3 забезпечує відокремлення синтезованого поліпептиду від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тРНК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 використанням енергії гідролізу ГТФ.</a:t>
            </a:r>
            <a:endParaRPr lang="ru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DE5251-DA33-4938-A4D0-19B11AB91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6B8FCE6-A6ED-4E38-84BA-C169FF9B15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UA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8C970FA-C1AE-4F16-8376-3F0F178669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237" t="34152" r="22368" b="25381"/>
          <a:stretch/>
        </p:blipFill>
        <p:spPr>
          <a:xfrm>
            <a:off x="228580" y="1354805"/>
            <a:ext cx="11734839" cy="482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531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F501E927-39F8-48FD-8CE3-04CB37457E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0805" t="28092" r="50000" b="13290"/>
          <a:stretch/>
        </p:blipFill>
        <p:spPr>
          <a:xfrm>
            <a:off x="4635982" y="453921"/>
            <a:ext cx="6878239" cy="5786458"/>
          </a:xfrm>
          <a:prstGeom prst="rect">
            <a:avLst/>
          </a:prstGeom>
        </p:spPr>
      </p:pic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81111BD2-7A25-4062-A1D5-E781AA527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779" y="236789"/>
            <a:ext cx="2370221" cy="1325563"/>
          </a:xfrm>
        </p:spPr>
        <p:txBody>
          <a:bodyPr>
            <a:normAutofit/>
          </a:bodyPr>
          <a:lstStyle/>
          <a:p>
            <a:r>
              <a:rPr lang="uk-UA" sz="4000" b="1" i="1" dirty="0" err="1">
                <a:solidFill>
                  <a:srgbClr val="FF0000"/>
                </a:solidFill>
              </a:rPr>
              <a:t>Полісома</a:t>
            </a:r>
            <a:endParaRPr lang="ru-UA" sz="4000" b="1" i="1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7C3B675-5317-4D19-ADF9-6DD0D641978F}"/>
              </a:ext>
            </a:extLst>
          </p:cNvPr>
          <p:cNvSpPr/>
          <p:nvPr/>
        </p:nvSpPr>
        <p:spPr>
          <a:xfrm>
            <a:off x="389021" y="3553647"/>
            <a:ext cx="453189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u="sng" dirty="0">
                <a:latin typeface="Times New Roman" panose="02020603050405020304" pitchFamily="18" charset="0"/>
                <a:ea typeface="Calibri" panose="020F0502020204030204" pitchFamily="34" charset="0"/>
              </a:rPr>
              <a:t>У середньому одна молекула </a:t>
            </a:r>
            <a:r>
              <a:rPr lang="uk-UA" u="sng" dirty="0" err="1">
                <a:latin typeface="Times New Roman" panose="02020603050405020304" pitchFamily="18" charset="0"/>
                <a:ea typeface="Calibri" panose="020F0502020204030204" pitchFamily="34" charset="0"/>
              </a:rPr>
              <a:t>мРНК</a:t>
            </a:r>
            <a:r>
              <a:rPr lang="uk-UA" u="sng" dirty="0">
                <a:latin typeface="Times New Roman" panose="02020603050405020304" pitchFamily="18" charset="0"/>
                <a:ea typeface="Calibri" panose="020F0502020204030204" pitchFamily="34" charset="0"/>
              </a:rPr>
              <a:t> розміщує 5 рибосом, відстань між якими становить не менше ніж 30 кодонів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13252587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81111BD2-7A25-4062-A1D5-E781AA527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021" y="464682"/>
            <a:ext cx="3781926" cy="1325563"/>
          </a:xfrm>
        </p:spPr>
        <p:txBody>
          <a:bodyPr>
            <a:normAutofit fontScale="90000"/>
          </a:bodyPr>
          <a:lstStyle/>
          <a:p>
            <a:r>
              <a:rPr lang="uk-UA" sz="4000" b="1" i="1" dirty="0" err="1">
                <a:solidFill>
                  <a:srgbClr val="FF0000"/>
                </a:solidFill>
              </a:rPr>
              <a:t>Пострансляційна</a:t>
            </a:r>
            <a:r>
              <a:rPr lang="uk-UA" sz="4000" b="1" i="1" dirty="0">
                <a:solidFill>
                  <a:srgbClr val="FF0000"/>
                </a:solidFill>
              </a:rPr>
              <a:t> модифікація білків</a:t>
            </a:r>
            <a:endParaRPr lang="ru-UA" sz="4000" b="1" i="1" dirty="0">
              <a:solidFill>
                <a:srgbClr val="FF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FD4CB6C-1805-4789-8B79-E6265CF23F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375EE56-7ECD-4329-A0F7-C2779726B745}"/>
              </a:ext>
            </a:extLst>
          </p:cNvPr>
          <p:cNvSpPr/>
          <p:nvPr/>
        </p:nvSpPr>
        <p:spPr>
          <a:xfrm>
            <a:off x="4973055" y="663585"/>
            <a:ext cx="6096000" cy="4226798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7200"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Типи хімічних модифікацій білка: </a:t>
            </a: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-"/>
            </a:pP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гідроксилювання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приєднання ОН-групи; </a:t>
            </a: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-"/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карбоксилювання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приєднання СОО-групи; </a:t>
            </a: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-"/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метилювання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приєднання СН</a:t>
            </a:r>
            <a:r>
              <a:rPr lang="uk-UA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-групи; </a:t>
            </a: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-"/>
            </a:pP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ацетилювання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приєднання СН</a:t>
            </a:r>
            <a:r>
              <a:rPr lang="uk-UA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-СО-групи; </a:t>
            </a: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-"/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фосфорилювання – приєднання фосфатного залишку; </a:t>
            </a: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-"/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дефосфорилювання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відщеплення фосфатного залишку; </a:t>
            </a: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-"/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глікозилювання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приєднання вуглеводів; </a:t>
            </a: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-"/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АДФ-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рибозилювання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приєднання АДФ-рибози; </a:t>
            </a: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-"/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приєднання небілкових лігандів (металів,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кофакторів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 ін.). </a:t>
            </a: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-"/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видалення ініціювальної амінокислоти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формілметіоніну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CB13903-8216-414B-8F19-88EF315806C3}"/>
              </a:ext>
            </a:extLst>
          </p:cNvPr>
          <p:cNvSpPr/>
          <p:nvPr/>
        </p:nvSpPr>
        <p:spPr>
          <a:xfrm>
            <a:off x="389021" y="5877123"/>
            <a:ext cx="6096000" cy="67044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7200" algn="just">
              <a:lnSpc>
                <a:spcPct val="107000"/>
              </a:lnSpc>
              <a:spcAft>
                <a:spcPts val="0"/>
              </a:spcAft>
            </a:pPr>
            <a:r>
              <a:rPr lang="uk-UA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Фолдинг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білків – це процес формування просторової структури білків.</a:t>
            </a:r>
            <a:endParaRPr lang="ru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1124662-B702-48FD-970F-FCC01EE38C4F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70" t="52452" r="32656" b="18358"/>
          <a:stretch/>
        </p:blipFill>
        <p:spPr bwMode="auto">
          <a:xfrm>
            <a:off x="756787" y="3970540"/>
            <a:ext cx="3109359" cy="13255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222276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CB58563-AAA5-4C95-9E7A-A08FA8576A6C}"/>
              </a:ext>
            </a:extLst>
          </p:cNvPr>
          <p:cNvSpPr/>
          <p:nvPr/>
        </p:nvSpPr>
        <p:spPr>
          <a:xfrm>
            <a:off x="320841" y="2446055"/>
            <a:ext cx="117588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Транскрипція</a:t>
            </a:r>
            <a:endParaRPr lang="ru-UA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4231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A993281-4956-4357-94F4-D98BDDB2CF5B}"/>
              </a:ext>
            </a:extLst>
          </p:cNvPr>
          <p:cNvPicPr/>
          <p:nvPr/>
        </p:nvPicPr>
        <p:blipFill rotWithShape="1">
          <a:blip r:embed="rId2"/>
          <a:srcRect l="32428" t="34072" r="34448" b="47466"/>
          <a:stretch/>
        </p:blipFill>
        <p:spPr bwMode="auto">
          <a:xfrm>
            <a:off x="6096000" y="145396"/>
            <a:ext cx="5486400" cy="307906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9113DAB-24DD-4837-9369-989CC4F65CCA}"/>
              </a:ext>
            </a:extLst>
          </p:cNvPr>
          <p:cNvSpPr/>
          <p:nvPr/>
        </p:nvSpPr>
        <p:spPr>
          <a:xfrm>
            <a:off x="216567" y="921404"/>
            <a:ext cx="117588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Транскриптон</a:t>
            </a:r>
            <a:endParaRPr lang="ru-UA" sz="4000" b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C1E24F2-BD23-49B1-B432-C909C1329FE6}"/>
              </a:ext>
            </a:extLst>
          </p:cNvPr>
          <p:cNvSpPr/>
          <p:nvPr/>
        </p:nvSpPr>
        <p:spPr>
          <a:xfrm>
            <a:off x="6593107" y="3970421"/>
            <a:ext cx="117588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Етапи транскрипції</a:t>
            </a:r>
            <a:endParaRPr lang="ru-UA" sz="4000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7DF4D4E-3EF2-44BE-A417-4CD68D8E72BD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94" t="29875" r="27781" b="16306"/>
          <a:stretch/>
        </p:blipFill>
        <p:spPr bwMode="auto">
          <a:xfrm>
            <a:off x="609599" y="2197768"/>
            <a:ext cx="5261811" cy="44419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878099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9113DAB-24DD-4837-9369-989CC4F65CCA}"/>
              </a:ext>
            </a:extLst>
          </p:cNvPr>
          <p:cNvSpPr/>
          <p:nvPr/>
        </p:nvSpPr>
        <p:spPr>
          <a:xfrm>
            <a:off x="216567" y="921404"/>
            <a:ext cx="117588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РНК-</a:t>
            </a:r>
            <a:r>
              <a:rPr lang="uk-UA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полімераза</a:t>
            </a:r>
            <a:endParaRPr lang="ru-UA" sz="4000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9F481F4-AAC4-4CF1-B0CC-6C744B24487C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24" t="35260" r="32912" b="29077"/>
          <a:stretch/>
        </p:blipFill>
        <p:spPr bwMode="auto">
          <a:xfrm>
            <a:off x="4267200" y="1321496"/>
            <a:ext cx="7042484" cy="46151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302024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9113DAB-24DD-4837-9369-989CC4F65CCA}"/>
              </a:ext>
            </a:extLst>
          </p:cNvPr>
          <p:cNvSpPr/>
          <p:nvPr/>
        </p:nvSpPr>
        <p:spPr>
          <a:xfrm>
            <a:off x="216567" y="921404"/>
            <a:ext cx="117588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Ініціація транскрипції</a:t>
            </a:r>
            <a:endParaRPr lang="ru-UA" sz="4000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E6B3A25-3BAD-4759-AB30-5932F0D520A4}"/>
              </a:ext>
            </a:extLst>
          </p:cNvPr>
          <p:cNvPicPr/>
          <p:nvPr/>
        </p:nvPicPr>
        <p:blipFill rotWithShape="1">
          <a:blip r:embed="rId2"/>
          <a:srcRect l="30453" t="43077" r="34192" b="40000"/>
          <a:stretch/>
        </p:blipFill>
        <p:spPr bwMode="auto">
          <a:xfrm>
            <a:off x="1443789" y="2537595"/>
            <a:ext cx="7796464" cy="349717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6E8EDA6-D908-487A-B0D8-A72EBF900B3A}"/>
              </a:ext>
            </a:extLst>
          </p:cNvPr>
          <p:cNvSpPr/>
          <p:nvPr/>
        </p:nvSpPr>
        <p:spPr>
          <a:xfrm>
            <a:off x="6192253" y="1467852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</a:rPr>
              <a:t>Бокс </a:t>
            </a:r>
            <a:r>
              <a:rPr lang="uk-UA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Прибнова</a:t>
            </a: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</a:rPr>
              <a:t> або ТАТА-бокс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 (розміщений на відстані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10 пар основ щодо стартової точки транскрипції) і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</a:rPr>
              <a:t>35-бокс.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18222550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EF4238A-039D-48D6-90E9-0BF7C76308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079" t="32047" r="31447" b="23743"/>
          <a:stretch/>
        </p:blipFill>
        <p:spPr>
          <a:xfrm>
            <a:off x="417095" y="2051513"/>
            <a:ext cx="6994358" cy="4406444"/>
          </a:xfrm>
          <a:prstGeom prst="rect">
            <a:avLst/>
          </a:prstGeom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0F56E05C-9F4F-4F9B-B9BC-DBC4A6497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6042" y="400043"/>
            <a:ext cx="3717758" cy="1255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РНК-</a:t>
            </a:r>
            <a:r>
              <a:rPr lang="uk-UA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полімераза</a:t>
            </a: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розділяє ланцюги ДНК та ініціює синтез РНК.</a:t>
            </a:r>
            <a:endParaRPr lang="ru-UA" sz="2800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F7447B4-0185-48A9-BB34-B946636E49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36042" y="2037892"/>
            <a:ext cx="10162674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їй </a:t>
            </a: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</a:rPr>
              <a:t>не потрібен </a:t>
            </a:r>
            <a:r>
              <a:rPr lang="uk-UA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праймер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UA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BCC39B2-0739-49BD-8BC9-0F67C77A2936}"/>
              </a:ext>
            </a:extLst>
          </p:cNvPr>
          <p:cNvSpPr/>
          <p:nvPr/>
        </p:nvSpPr>
        <p:spPr>
          <a:xfrm>
            <a:off x="7934616" y="2771657"/>
            <a:ext cx="22543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u="sng" dirty="0">
                <a:latin typeface="Times New Roman" panose="02020603050405020304" pitchFamily="18" charset="0"/>
                <a:ea typeface="Calibri" panose="020F0502020204030204" pitchFamily="34" charset="0"/>
              </a:rPr>
              <a:t>40 нуклеотидів за 1 с</a:t>
            </a:r>
            <a:endParaRPr lang="ru-UA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CDFAB57-FCEF-4D4B-8925-B534D5B458EF}"/>
              </a:ext>
            </a:extLst>
          </p:cNvPr>
          <p:cNvSpPr/>
          <p:nvPr/>
        </p:nvSpPr>
        <p:spPr>
          <a:xfrm>
            <a:off x="216568" y="400043"/>
            <a:ext cx="117588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Елонгація транскрипції</a:t>
            </a:r>
            <a:endParaRPr lang="ru-UA" sz="4000" b="1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351B5FB-839F-4C9E-92E7-8396D622DB2D}"/>
              </a:ext>
            </a:extLst>
          </p:cNvPr>
          <p:cNvSpPr/>
          <p:nvPr/>
        </p:nvSpPr>
        <p:spPr>
          <a:xfrm>
            <a:off x="7411453" y="3361472"/>
            <a:ext cx="508133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>
                <a:latin typeface="Times New Roman" panose="02020603050405020304" pitchFamily="18" charset="0"/>
                <a:ea typeface="Calibri" panose="020F0502020204030204" pitchFamily="34" charset="0"/>
              </a:rPr>
              <a:t>РНК-полімераза розкручує ділянку ДНК довжиною приблизно </a:t>
            </a:r>
            <a:r>
              <a:rPr lang="uk-UA" b="1">
                <a:latin typeface="Times New Roman" panose="02020603050405020304" pitchFamily="18" charset="0"/>
                <a:ea typeface="Calibri" panose="020F0502020204030204" pitchFamily="34" charset="0"/>
              </a:rPr>
              <a:t>17 пар основ,</a:t>
            </a:r>
            <a:r>
              <a:rPr lang="uk-UA">
                <a:latin typeface="Times New Roman" panose="02020603050405020304" pitchFamily="18" charset="0"/>
                <a:ea typeface="Calibri" panose="020F0502020204030204" pitchFamily="34" charset="0"/>
              </a:rPr>
              <a:t> синтезований ланцюг РНК утворює з матричним ланцюгом ДНК подвійну спіраль РНК-ДНК довжиною </a:t>
            </a:r>
            <a:r>
              <a:rPr lang="uk-UA" b="1">
                <a:latin typeface="Times New Roman" panose="02020603050405020304" pitchFamily="18" charset="0"/>
                <a:ea typeface="Calibri" panose="020F0502020204030204" pitchFamily="34" charset="0"/>
              </a:rPr>
              <a:t>12 пар основ</a:t>
            </a:r>
            <a:r>
              <a:rPr lang="uk-UA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ru-UA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0254DAF-7648-48B0-BC0E-90B6AD448B4B}"/>
              </a:ext>
            </a:extLst>
          </p:cNvPr>
          <p:cNvSpPr/>
          <p:nvPr/>
        </p:nvSpPr>
        <p:spPr>
          <a:xfrm>
            <a:off x="5678905" y="574315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РНК-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</a:rPr>
              <a:t>полімераза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 переміщується вздовж ДНК </a:t>
            </a: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</a:rPr>
              <a:t>у напрямку 5</a:t>
            </a: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</a:t>
            </a: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</a:rPr>
              <a:t> 3</a:t>
            </a: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</a:t>
            </a: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5828786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Термінація</a:t>
            </a:r>
            <a:r>
              <a:rPr lang="ru-RU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транскрипції</a:t>
            </a:r>
            <a:endParaRPr lang="ru-RU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408530"/>
            <a:ext cx="10515600" cy="4351338"/>
          </a:xfrm>
        </p:spPr>
        <p:txBody>
          <a:bodyPr/>
          <a:lstStyle/>
          <a:p>
            <a:r>
              <a:rPr lang="ru-RU" dirty="0" err="1"/>
              <a:t>Термінация</a:t>
            </a:r>
            <a:r>
              <a:rPr lang="ru-RU" dirty="0"/>
              <a:t> </a:t>
            </a:r>
            <a:r>
              <a:rPr lang="ru-RU" dirty="0" err="1"/>
              <a:t>транскрипції</a:t>
            </a:r>
            <a:r>
              <a:rPr lang="ru-RU" dirty="0"/>
              <a:t> 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відбуватися</a:t>
            </a:r>
            <a:endParaRPr lang="ru-RU" dirty="0"/>
          </a:p>
          <a:p>
            <a:r>
              <a:rPr lang="ru-RU" dirty="0"/>
              <a:t>1 -  за </a:t>
            </a:r>
            <a:r>
              <a:rPr lang="ru-RU" dirty="0" err="1"/>
              <a:t>домогою</a:t>
            </a:r>
            <a:r>
              <a:rPr lang="ru-RU" dirty="0"/>
              <a:t> фактора </a:t>
            </a:r>
            <a:r>
              <a:rPr lang="ru-RU" dirty="0" err="1"/>
              <a:t>термінації</a:t>
            </a:r>
            <a:r>
              <a:rPr lang="ru-RU" dirty="0"/>
              <a:t> </a:t>
            </a:r>
            <a:r>
              <a:rPr lang="ru-RU" dirty="0" err="1"/>
              <a:t>транскрипції</a:t>
            </a:r>
            <a:r>
              <a:rPr lang="ru-RU" dirty="0"/>
              <a:t> – </a:t>
            </a:r>
            <a:r>
              <a:rPr lang="el-GR" dirty="0"/>
              <a:t>ρ</a:t>
            </a:r>
            <a:r>
              <a:rPr lang="ru-RU" dirty="0"/>
              <a:t>(</a:t>
            </a:r>
            <a:r>
              <a:rPr lang="ru-RU" dirty="0" err="1"/>
              <a:t>ро</a:t>
            </a:r>
            <a:r>
              <a:rPr lang="ru-RU" dirty="0"/>
              <a:t>)-фактора</a:t>
            </a:r>
          </a:p>
          <a:p>
            <a:r>
              <a:rPr lang="ru-RU" dirty="0"/>
              <a:t>2 -  при </a:t>
            </a:r>
            <a:r>
              <a:rPr lang="ru-RU" dirty="0" err="1"/>
              <a:t>утворенні</a:t>
            </a:r>
            <a:r>
              <a:rPr lang="ru-RU" dirty="0"/>
              <a:t>  шпильки РНК, </a:t>
            </a:r>
            <a:r>
              <a:rPr lang="ru-RU" dirty="0" err="1"/>
              <a:t>багатої</a:t>
            </a:r>
            <a:r>
              <a:rPr lang="ru-RU" dirty="0"/>
              <a:t> </a:t>
            </a:r>
            <a:r>
              <a:rPr lang="en-US" dirty="0"/>
              <a:t>G-C </a:t>
            </a:r>
            <a:r>
              <a:rPr lang="ru-RU" dirty="0"/>
              <a:t>парами</a:t>
            </a:r>
          </a:p>
        </p:txBody>
      </p:sp>
      <p:pic>
        <p:nvPicPr>
          <p:cNvPr id="4" name="Picture 4" descr="loop.gif (1339×1120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5556" y="3344074"/>
            <a:ext cx="3719328" cy="3111015"/>
          </a:xfrm>
          <a:prstGeom prst="rect">
            <a:avLst/>
          </a:prstGeom>
          <a:noFill/>
        </p:spPr>
      </p:pic>
      <p:pic>
        <p:nvPicPr>
          <p:cNvPr id="83970" name="Picture 2" descr="http://biosiva.50webs.org/transc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24752" y="3234711"/>
            <a:ext cx="3751947" cy="322037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248706" y="222196"/>
            <a:ext cx="44192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chemeClr val="bg1"/>
                </a:solidFill>
              </a:rPr>
              <a:t>Реализация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3942BC-6A64-4576-89C6-B523F011B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69E9FD9-F007-4609-87A0-73C72784F7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UA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3EDE78A-1FD0-446E-8562-D29ACE9BCE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026" t="38597" r="29474" b="28187"/>
          <a:stretch/>
        </p:blipFill>
        <p:spPr>
          <a:xfrm>
            <a:off x="1214019" y="1825625"/>
            <a:ext cx="8748128" cy="3845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21974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457</Words>
  <Application>Microsoft Office PowerPoint</Application>
  <PresentationFormat>Широкоэкранный</PresentationFormat>
  <Paragraphs>60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Symbol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РНК-полімераза розділяє ланцюги ДНК та ініціює синтез РНК.</vt:lpstr>
      <vt:lpstr>Термінація транскрипції</vt:lpstr>
      <vt:lpstr>Презентация PowerPoint</vt:lpstr>
      <vt:lpstr>Презентация PowerPoint</vt:lpstr>
      <vt:lpstr>Презентация PowerPoint</vt:lpstr>
      <vt:lpstr>Презентация PowerPoint</vt:lpstr>
      <vt:lpstr>Генетичний код-це система запису інформації про первинну структуру поліпептидів за допомогою послідовності нуклеотидів у нуклеїнових кислотах.  </vt:lpstr>
      <vt:lpstr>Презентация PowerPoint</vt:lpstr>
      <vt:lpstr>Рибосома – місце трансляції</vt:lpstr>
      <vt:lpstr>тРНК</vt:lpstr>
      <vt:lpstr>Презентация PowerPoint</vt:lpstr>
      <vt:lpstr>Ініціація трансляції</vt:lpstr>
      <vt:lpstr>Елонгація трансляції</vt:lpstr>
      <vt:lpstr>Термінація трансляції</vt:lpstr>
      <vt:lpstr>Презентация PowerPoint</vt:lpstr>
      <vt:lpstr>Полісома</vt:lpstr>
      <vt:lpstr>Пострансляційна модифікація білків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helenVoit@gmail.com</dc:creator>
  <cp:lastModifiedBy>helenVoit@gmail.com</cp:lastModifiedBy>
  <cp:revision>10</cp:revision>
  <dcterms:created xsi:type="dcterms:W3CDTF">2022-09-16T09:00:08Z</dcterms:created>
  <dcterms:modified xsi:type="dcterms:W3CDTF">2022-09-16T09:53:24Z</dcterms:modified>
</cp:coreProperties>
</file>