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0" r:id="rId4"/>
    <p:sldId id="263" r:id="rId5"/>
    <p:sldId id="264" r:id="rId6"/>
    <p:sldId id="265" r:id="rId7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97" autoAdjust="0"/>
    <p:restoredTop sz="84583" autoAdjust="0"/>
  </p:normalViewPr>
  <p:slideViewPr>
    <p:cSldViewPr>
      <p:cViewPr varScale="1">
        <p:scale>
          <a:sx n="61" d="100"/>
          <a:sy n="61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4016" y="44624"/>
            <a:ext cx="5832360" cy="1152128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79512" y="45855"/>
            <a:ext cx="7128792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403648" y="1988840"/>
            <a:ext cx="756084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5855"/>
            <a:ext cx="7128792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1988840"/>
            <a:ext cx="756084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5832360" cy="1152128"/>
          </a:xfrm>
        </p:spPr>
        <p:txBody>
          <a:bodyPr>
            <a:noAutofit/>
          </a:bodyPr>
          <a:lstStyle/>
          <a:p>
            <a:r>
              <a:rPr lang="ru-RU" sz="4800" dirty="0" smtClean="0"/>
              <a:t>Тема 14.Ревізія </a:t>
            </a:r>
            <a:r>
              <a:rPr lang="ru-RU" sz="4800" dirty="0" err="1" smtClean="0"/>
              <a:t>операцій</a:t>
            </a:r>
            <a:r>
              <a:rPr lang="ru-RU" sz="4800" dirty="0" smtClean="0"/>
              <a:t> </a:t>
            </a:r>
            <a:r>
              <a:rPr lang="ru-RU" sz="4800" dirty="0" err="1" smtClean="0"/>
              <a:t>з</a:t>
            </a:r>
            <a:r>
              <a:rPr lang="ru-RU" sz="4800" dirty="0" smtClean="0"/>
              <a:t> запасами </a:t>
            </a:r>
            <a:endParaRPr lang="ru-RU" sz="4800" b="1" dirty="0"/>
          </a:p>
        </p:txBody>
      </p:sp>
      <p:pic>
        <p:nvPicPr>
          <p:cNvPr id="6146" name="Picture 2" descr="Ревизия в программе учета товаров | ShopUch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924944"/>
            <a:ext cx="5400600" cy="3625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548680"/>
            <a:ext cx="7560840" cy="460851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державного сектору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відграють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товарноматеріальні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узагальненому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позиціонуються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запаси.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поданого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НП(С)БОДС 123 «Запаси»,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останні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активом,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достовірно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ймовірність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вигід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пов’язаних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та/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корисності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характеристиками,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НП(С)БОДС, запаси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являють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утримуються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подальшого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продажу,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безоплатного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розподілу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умов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звичайної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перебувають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звичайної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державного сектору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подальшого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перебувають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допоміжних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наданні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поставленої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мети та/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державного сектору.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7956376" cy="1150897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науковій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навчальній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літературі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вживається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») є: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31640" y="1916832"/>
            <a:ext cx="7200800" cy="460851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err="1" smtClean="0"/>
              <a:t>перевірка</a:t>
            </a:r>
            <a:r>
              <a:rPr lang="ru-RU" sz="2400" dirty="0" smtClean="0"/>
              <a:t> на предмет </a:t>
            </a:r>
            <a:r>
              <a:rPr lang="ru-RU" sz="2400" dirty="0" err="1" smtClean="0"/>
              <a:t>цільового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використаних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придбання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запасів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даними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кошторисних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призначень</a:t>
            </a:r>
            <a:r>
              <a:rPr lang="ru-RU" sz="2400" dirty="0" smtClean="0"/>
              <a:t>;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 err="1" smtClean="0"/>
              <a:t>перевірка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правомірності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операцій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придбання</a:t>
            </a:r>
            <a:r>
              <a:rPr lang="ru-RU" sz="2400" dirty="0" smtClean="0"/>
              <a:t>/</a:t>
            </a:r>
            <a:r>
              <a:rPr lang="ru-RU" sz="2400" dirty="0" err="1" smtClean="0"/>
              <a:t>передачі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цінностей</a:t>
            </a:r>
            <a:r>
              <a:rPr lang="ru-RU" sz="2400" dirty="0" smtClean="0"/>
              <a:t>;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 err="1" smtClean="0"/>
              <a:t>перевірка</a:t>
            </a:r>
            <a:r>
              <a:rPr lang="ru-RU" sz="2400" dirty="0" smtClean="0"/>
              <a:t> умов </a:t>
            </a:r>
            <a:r>
              <a:rPr lang="ru-RU" sz="2400" dirty="0" err="1" smtClean="0"/>
              <a:t>і</a:t>
            </a:r>
            <a:r>
              <a:rPr lang="ru-RU" sz="2400" dirty="0" smtClean="0"/>
              <a:t> стану </a:t>
            </a:r>
            <a:r>
              <a:rPr lang="ru-RU" sz="2400" dirty="0" err="1" smtClean="0"/>
              <a:t>збереження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раціональності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цільового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цінностей</a:t>
            </a:r>
            <a:r>
              <a:rPr lang="ru-RU" sz="2400" dirty="0" smtClean="0"/>
              <a:t>;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 err="1" smtClean="0"/>
              <a:t>перевірка</a:t>
            </a:r>
            <a:r>
              <a:rPr lang="ru-RU" sz="2400" dirty="0" smtClean="0"/>
              <a:t> </a:t>
            </a:r>
            <a:r>
              <a:rPr lang="ru-RU" sz="2400" dirty="0" err="1" smtClean="0"/>
              <a:t>обґрунтованості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правильності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законності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списання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матеріалів</a:t>
            </a:r>
            <a:r>
              <a:rPr lang="ru-RU" sz="2400" dirty="0" smtClean="0"/>
              <a:t>, </a:t>
            </a:r>
            <a:r>
              <a:rPr lang="ru-RU" sz="2400" dirty="0" err="1" smtClean="0"/>
              <a:t>непридатних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подальшого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;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 err="1" smtClean="0"/>
              <a:t>перевірка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правильності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облікового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відображення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операцій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руху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запасів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40085912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7560840" cy="460851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Джерелами</a:t>
            </a:r>
            <a:r>
              <a:rPr lang="ru-RU" dirty="0" smtClean="0"/>
              <a:t> </a:t>
            </a:r>
            <a:r>
              <a:rPr lang="ru-RU" dirty="0" err="1" smtClean="0"/>
              <a:t>ревізії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первинні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положень</a:t>
            </a:r>
            <a:r>
              <a:rPr lang="ru-RU" dirty="0" smtClean="0"/>
              <a:t> </a:t>
            </a:r>
            <a:r>
              <a:rPr lang="ru-RU" dirty="0" err="1" smtClean="0"/>
              <a:t>Методичних</a:t>
            </a:r>
            <a:r>
              <a:rPr lang="ru-RU" dirty="0" smtClean="0"/>
              <a:t> </a:t>
            </a:r>
            <a:r>
              <a:rPr lang="ru-RU" dirty="0" err="1" smtClean="0"/>
              <a:t>рекомендацій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переліку</a:t>
            </a:r>
            <a:r>
              <a:rPr lang="ru-RU" dirty="0" smtClean="0"/>
              <a:t> </a:t>
            </a:r>
            <a:r>
              <a:rPr lang="ru-RU" dirty="0" err="1" smtClean="0"/>
              <a:t>підтвердних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 для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зобов’язань</a:t>
            </a:r>
            <a:r>
              <a:rPr lang="ru-RU" dirty="0" smtClean="0"/>
              <a:t> та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платежів</a:t>
            </a:r>
            <a:r>
              <a:rPr lang="ru-RU" dirty="0" smtClean="0"/>
              <a:t> (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доповненнями</a:t>
            </a:r>
            <a:r>
              <a:rPr lang="ru-RU" dirty="0" smtClean="0"/>
              <a:t>), </a:t>
            </a:r>
            <a:r>
              <a:rPr lang="ru-RU" dirty="0" err="1" smtClean="0"/>
              <a:t>внесеними</a:t>
            </a:r>
            <a:r>
              <a:rPr lang="ru-RU" dirty="0" smtClean="0"/>
              <a:t> наказом Наказом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казначейської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№ 226 </a:t>
            </a:r>
            <a:r>
              <a:rPr lang="ru-RU" dirty="0" err="1" smtClean="0"/>
              <a:t>від</a:t>
            </a:r>
            <a:r>
              <a:rPr lang="ru-RU" dirty="0" smtClean="0"/>
              <a:t> 6 </a:t>
            </a:r>
            <a:r>
              <a:rPr lang="ru-RU" dirty="0" err="1" smtClean="0"/>
              <a:t>серпня</a:t>
            </a:r>
            <a:r>
              <a:rPr lang="ru-RU" dirty="0" smtClean="0"/>
              <a:t> 2014 р., </a:t>
            </a:r>
            <a:r>
              <a:rPr lang="ru-RU" dirty="0" err="1" smtClean="0"/>
              <a:t>розмежовуються</a:t>
            </a:r>
            <a:r>
              <a:rPr lang="ru-RU" dirty="0" smtClean="0"/>
              <a:t> на 2 </a:t>
            </a:r>
            <a:r>
              <a:rPr lang="ru-RU" dirty="0" err="1" smtClean="0"/>
              <a:t>групи</a:t>
            </a:r>
            <a:r>
              <a:rPr lang="ru-RU" dirty="0" smtClean="0"/>
              <a:t>: − </a:t>
            </a:r>
            <a:r>
              <a:rPr lang="ru-RU" dirty="0" err="1" smtClean="0"/>
              <a:t>документи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надаються</a:t>
            </a:r>
            <a:r>
              <a:rPr lang="ru-RU" dirty="0" smtClean="0"/>
              <a:t> на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зобов’язань</a:t>
            </a:r>
            <a:r>
              <a:rPr lang="ru-RU" dirty="0" smtClean="0"/>
              <a:t> та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зобов’язань</a:t>
            </a:r>
            <a:r>
              <a:rPr lang="ru-RU" dirty="0" smtClean="0"/>
              <a:t>; − </a:t>
            </a:r>
            <a:r>
              <a:rPr lang="ru-RU" dirty="0" err="1" smtClean="0"/>
              <a:t>документи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надаються</a:t>
            </a:r>
            <a:r>
              <a:rPr lang="ru-RU" dirty="0" smtClean="0"/>
              <a:t> на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платежів</a:t>
            </a:r>
            <a:endParaRPr lang="ru-RU" dirty="0"/>
          </a:p>
        </p:txBody>
      </p:sp>
      <p:pic>
        <p:nvPicPr>
          <p:cNvPr id="20482" name="Picture 2" descr="Чем отличается проверка от ревиз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725144"/>
            <a:ext cx="3372247" cy="21328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/>
              <a:t>Покрокова</a:t>
            </a:r>
            <a:r>
              <a:rPr lang="ru-RU" sz="3600" dirty="0" smtClean="0"/>
              <a:t> схема </a:t>
            </a:r>
            <a:r>
              <a:rPr lang="ru-RU" sz="3600" dirty="0" err="1" smtClean="0"/>
              <a:t>ревізії</a:t>
            </a:r>
            <a:r>
              <a:rPr lang="ru-RU" sz="3600" dirty="0" smtClean="0"/>
              <a:t> </a:t>
            </a:r>
            <a:r>
              <a:rPr lang="ru-RU" sz="3600" dirty="0" err="1" smtClean="0"/>
              <a:t>запасів</a:t>
            </a:r>
            <a:r>
              <a:rPr lang="ru-RU" sz="3600" dirty="0" smtClean="0"/>
              <a:t> </a:t>
            </a:r>
            <a:r>
              <a:rPr lang="ru-RU" sz="3600" dirty="0" err="1" smtClean="0"/>
              <a:t>включає</a:t>
            </a:r>
            <a:r>
              <a:rPr lang="ru-RU" sz="3600" dirty="0" smtClean="0"/>
              <a:t> </a:t>
            </a:r>
            <a:r>
              <a:rPr lang="ru-RU" sz="3600" dirty="0" err="1" smtClean="0"/>
              <a:t>такі</a:t>
            </a:r>
            <a:r>
              <a:rPr lang="ru-RU" sz="3600" dirty="0" smtClean="0"/>
              <a:t> </a:t>
            </a:r>
            <a:r>
              <a:rPr lang="ru-RU" sz="3600" dirty="0" err="1" smtClean="0"/>
              <a:t>елементи</a:t>
            </a:r>
            <a:r>
              <a:rPr lang="ru-RU" sz="3600" dirty="0" smtClean="0"/>
              <a:t>: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00808"/>
            <a:ext cx="7560840" cy="4608512"/>
          </a:xfrm>
        </p:spPr>
        <p:txBody>
          <a:bodyPr>
            <a:noAutofit/>
          </a:bodyPr>
          <a:lstStyle/>
          <a:p>
            <a:r>
              <a:rPr lang="ru-RU" sz="2600" dirty="0" err="1" smtClean="0"/>
              <a:t>Крок</a:t>
            </a:r>
            <a:r>
              <a:rPr lang="ru-RU" sz="2600" dirty="0" smtClean="0"/>
              <a:t> 1. </a:t>
            </a:r>
            <a:r>
              <a:rPr lang="ru-RU" sz="2600" dirty="0" err="1" smtClean="0"/>
              <a:t>Проведення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інвентаризації</a:t>
            </a:r>
            <a:r>
              <a:rPr lang="ru-RU" sz="2600" dirty="0" smtClean="0"/>
              <a:t>. </a:t>
            </a:r>
          </a:p>
          <a:p>
            <a:r>
              <a:rPr lang="ru-RU" sz="2600" dirty="0" err="1" smtClean="0"/>
              <a:t>Крок</a:t>
            </a:r>
            <a:r>
              <a:rPr lang="ru-RU" sz="2600" dirty="0" smtClean="0"/>
              <a:t> 2. Контроль </a:t>
            </a:r>
            <a:r>
              <a:rPr lang="ru-RU" sz="2600" dirty="0" err="1" smtClean="0"/>
              <a:t>повноти</a:t>
            </a:r>
            <a:r>
              <a:rPr lang="ru-RU" sz="2600" dirty="0" smtClean="0"/>
              <a:t> </a:t>
            </a:r>
            <a:r>
              <a:rPr lang="ru-RU" sz="2600" dirty="0" err="1" smtClean="0"/>
              <a:t>оприбуткування</a:t>
            </a:r>
            <a:r>
              <a:rPr lang="ru-RU" sz="2600" dirty="0" smtClean="0"/>
              <a:t> та </a:t>
            </a:r>
            <a:r>
              <a:rPr lang="ru-RU" sz="2600" dirty="0" err="1" smtClean="0"/>
              <a:t>правильності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встановлення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первісної</a:t>
            </a:r>
            <a:r>
              <a:rPr lang="ru-RU" sz="2600" dirty="0" smtClean="0"/>
              <a:t> </a:t>
            </a:r>
            <a:r>
              <a:rPr lang="ru-RU" sz="2600" dirty="0" err="1" smtClean="0"/>
              <a:t>вартості</a:t>
            </a:r>
            <a:r>
              <a:rPr lang="ru-RU" sz="2600" dirty="0" smtClean="0"/>
              <a:t>. </a:t>
            </a:r>
          </a:p>
          <a:p>
            <a:r>
              <a:rPr lang="ru-RU" sz="2600" dirty="0" err="1" smtClean="0"/>
              <a:t>Крок</a:t>
            </a:r>
            <a:r>
              <a:rPr lang="ru-RU" sz="2600" dirty="0" smtClean="0"/>
              <a:t> 3. Контроль </a:t>
            </a:r>
            <a:r>
              <a:rPr lang="ru-RU" sz="2600" dirty="0" err="1" smtClean="0"/>
              <a:t>дотримання</a:t>
            </a:r>
            <a:r>
              <a:rPr lang="ru-RU" sz="2600" dirty="0" smtClean="0"/>
              <a:t> порядку </a:t>
            </a:r>
            <a:r>
              <a:rPr lang="ru-RU" sz="2600" dirty="0" err="1" smtClean="0"/>
              <a:t>здійснення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тендерних</a:t>
            </a:r>
            <a:r>
              <a:rPr lang="ru-RU" sz="2600" dirty="0" smtClean="0"/>
              <a:t> </a:t>
            </a:r>
            <a:r>
              <a:rPr lang="ru-RU" sz="2600" dirty="0" err="1" smtClean="0"/>
              <a:t>закупівель</a:t>
            </a:r>
            <a:r>
              <a:rPr lang="ru-RU" sz="2600" dirty="0" smtClean="0"/>
              <a:t>. </a:t>
            </a:r>
            <a:br>
              <a:rPr lang="ru-RU" sz="2600" dirty="0" smtClean="0"/>
            </a:br>
            <a:r>
              <a:rPr lang="ru-RU" sz="2600" dirty="0" err="1" smtClean="0"/>
              <a:t>Крок</a:t>
            </a:r>
            <a:r>
              <a:rPr lang="ru-RU" sz="2600" dirty="0" smtClean="0"/>
              <a:t> 4. </a:t>
            </a:r>
            <a:r>
              <a:rPr lang="ru-RU" sz="2600" dirty="0" err="1" smtClean="0"/>
              <a:t>Перевірка</a:t>
            </a:r>
            <a:r>
              <a:rPr lang="ru-RU" sz="2600" dirty="0" smtClean="0"/>
              <a:t> умов </a:t>
            </a:r>
            <a:r>
              <a:rPr lang="ru-RU" sz="2600" dirty="0" err="1" smtClean="0"/>
              <a:t>зберігання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запасів</a:t>
            </a:r>
            <a:r>
              <a:rPr lang="ru-RU" sz="2600" dirty="0" smtClean="0"/>
              <a:t>, </a:t>
            </a:r>
            <a:r>
              <a:rPr lang="ru-RU" sz="2600" dirty="0" err="1" smtClean="0"/>
              <a:t>дотримання</a:t>
            </a:r>
            <a:r>
              <a:rPr lang="ru-RU" sz="2600" dirty="0" smtClean="0"/>
              <a:t> норм </a:t>
            </a:r>
            <a:r>
              <a:rPr lang="ru-RU" sz="2600" dirty="0" err="1" smtClean="0"/>
              <a:t>і</a:t>
            </a:r>
            <a:r>
              <a:rPr lang="ru-RU" sz="2600" dirty="0" smtClean="0"/>
              <a:t> </a:t>
            </a:r>
            <a:r>
              <a:rPr lang="ru-RU" sz="2600" dirty="0" err="1" smtClean="0"/>
              <a:t>правильності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облікового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відображення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відпуску</a:t>
            </a:r>
            <a:r>
              <a:rPr lang="ru-RU" sz="2600" dirty="0" smtClean="0"/>
              <a:t> </a:t>
            </a:r>
            <a:r>
              <a:rPr lang="ru-RU" sz="2600" dirty="0" err="1" smtClean="0"/>
              <a:t>запасів</a:t>
            </a:r>
            <a:r>
              <a:rPr lang="ru-RU" sz="2600" dirty="0" smtClean="0"/>
              <a:t>. </a:t>
            </a:r>
            <a:r>
              <a:rPr lang="ru-RU" sz="2600" dirty="0" err="1" smtClean="0"/>
              <a:t>Крок</a:t>
            </a:r>
            <a:r>
              <a:rPr lang="ru-RU" sz="2600" dirty="0" smtClean="0"/>
              <a:t> 5. </a:t>
            </a:r>
            <a:r>
              <a:rPr lang="ru-RU" sz="2600" dirty="0" err="1" smtClean="0"/>
              <a:t>Перевірка</a:t>
            </a:r>
            <a:r>
              <a:rPr lang="ru-RU" sz="2600" dirty="0" smtClean="0"/>
              <a:t> </a:t>
            </a:r>
            <a:r>
              <a:rPr lang="ru-RU" sz="2600" dirty="0" err="1" smtClean="0"/>
              <a:t>правильності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зарахування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пересортиць</a:t>
            </a:r>
            <a:r>
              <a:rPr lang="ru-RU" sz="2600" dirty="0" smtClean="0"/>
              <a:t>. </a:t>
            </a:r>
            <a:endParaRPr lang="ru-RU" sz="2600" dirty="0"/>
          </a:p>
        </p:txBody>
      </p:sp>
    </p:spTree>
  </p:cSld>
  <p:clrMapOvr>
    <a:masterClrMapping/>
  </p:clrMapOvr>
  <p:transition spd="med"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812360" cy="1150897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витрачання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ревізор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відпуск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складу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відповідними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документами: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84784"/>
            <a:ext cx="7560840" cy="46085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накладними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вимогами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№434 –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видачу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меню-вимогами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відпуску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відомістю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видачу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потреби установи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№ 410;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видачі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місяця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забірною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карткою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№ 431;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щоденного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відпуску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маршрутним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листом;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списання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паливно-мастильних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eb6759f83b5878f90dee8f792aa1351d9fd64c3"/>
</p:tagLst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2519</TotalTime>
  <Words>414</Words>
  <Application>Microsoft Office PowerPoint</Application>
  <PresentationFormat>Экран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 14.Ревізія операцій з запасами </vt:lpstr>
      <vt:lpstr>Слайд 2</vt:lpstr>
      <vt:lpstr>Основними завданнями ревізії запасів (в науковій та навчальній літературі частіше вживається термін «матеріали») є: </vt:lpstr>
      <vt:lpstr>Слайд 4</vt:lpstr>
      <vt:lpstr>Покрокова схема ревізії запасів включає такі елементи: </vt:lpstr>
      <vt:lpstr>При ревізії витрачання матеріалів ревізор повинен встановити, чи супроводжується відпуск матеріалів зі складу відповідними документами: 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Фигуры в оттенках красного</dc:title>
  <dc:creator>obstinate</dc:creator>
  <dc:description>Шаблон презентации с сайта https://presentation-creation.ru/</dc:description>
  <cp:lastModifiedBy>putnik</cp:lastModifiedBy>
  <cp:revision>1264</cp:revision>
  <dcterms:created xsi:type="dcterms:W3CDTF">2018-02-25T09:09:03Z</dcterms:created>
  <dcterms:modified xsi:type="dcterms:W3CDTF">2021-04-27T16:04:10Z</dcterms:modified>
</cp:coreProperties>
</file>