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57" r:id="rId4"/>
    <p:sldId id="276" r:id="rId5"/>
    <p:sldId id="278" r:id="rId6"/>
    <p:sldId id="279" r:id="rId7"/>
    <p:sldId id="280" r:id="rId8"/>
    <p:sldId id="277" r:id="rId9"/>
    <p:sldId id="281" r:id="rId10"/>
    <p:sldId id="282" r:id="rId11"/>
    <p:sldId id="258" r:id="rId12"/>
    <p:sldId id="283" r:id="rId13"/>
    <p:sldId id="260" r:id="rId14"/>
    <p:sldId id="261" r:id="rId15"/>
    <p:sldId id="285" r:id="rId16"/>
    <p:sldId id="286" r:id="rId17"/>
    <p:sldId id="287" r:id="rId18"/>
    <p:sldId id="288" r:id="rId19"/>
    <p:sldId id="289" r:id="rId20"/>
    <p:sldId id="290" r:id="rId21"/>
    <p:sldId id="291" r:id="rId22"/>
    <p:sldId id="292"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60"/>
  </p:normalViewPr>
  <p:slideViewPr>
    <p:cSldViewPr snapToGrid="0">
      <p:cViewPr varScale="1">
        <p:scale>
          <a:sx n="83" d="100"/>
          <a:sy n="83" d="100"/>
        </p:scale>
        <p:origin x="4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4548" y="529001"/>
            <a:ext cx="8915399" cy="1636138"/>
          </a:xfrm>
        </p:spPr>
        <p:txBody>
          <a:bodyPr>
            <a:normAutofit fontScale="90000"/>
          </a:bodyPr>
          <a:lstStyle/>
          <a:p>
            <a:pPr algn="ctr"/>
            <a:r>
              <a:rPr lang="ru-RU" dirty="0" err="1"/>
              <a:t>Технології</a:t>
            </a:r>
            <a:r>
              <a:rPr lang="ru-RU" dirty="0"/>
              <a:t> на </a:t>
            </a:r>
            <a:r>
              <a:rPr lang="ru-RU" dirty="0" err="1"/>
              <a:t>базі</a:t>
            </a:r>
            <a:r>
              <a:rPr lang="ru-RU" dirty="0"/>
              <a:t> </a:t>
            </a:r>
            <a:r>
              <a:rPr lang="ru-RU" dirty="0" err="1"/>
              <a:t>Blockchain</a:t>
            </a:r>
            <a:r>
              <a:rPr lang="ru-RU" dirty="0"/>
              <a:t> та </a:t>
            </a:r>
            <a:r>
              <a:rPr lang="ru-RU" dirty="0" err="1"/>
              <a:t>криптовалюти</a:t>
            </a:r>
            <a:endParaRPr lang="ru-RU" dirty="0"/>
          </a:p>
        </p:txBody>
      </p:sp>
      <p:sp>
        <p:nvSpPr>
          <p:cNvPr id="3" name="Подзаголовок 2"/>
          <p:cNvSpPr>
            <a:spLocks noGrp="1"/>
          </p:cNvSpPr>
          <p:nvPr>
            <p:ph type="subTitle" idx="1"/>
          </p:nvPr>
        </p:nvSpPr>
        <p:spPr>
          <a:xfrm>
            <a:off x="871386" y="1923302"/>
            <a:ext cx="10887456" cy="1340269"/>
          </a:xfrm>
        </p:spPr>
        <p:txBody>
          <a:bodyPr>
            <a:noAutofit/>
          </a:bodyPr>
          <a:lstStyle/>
          <a:p>
            <a:r>
              <a:rPr lang="uk-UA" sz="2000" dirty="0" smtClean="0"/>
              <a:t>Історія грошей</a:t>
            </a:r>
          </a:p>
          <a:p>
            <a:r>
              <a:rPr lang="uk-UA" sz="2000" dirty="0" smtClean="0"/>
              <a:t>Бартерна, монетна, паперова та чекова платіжні системи: плюси та мінуси. Платіжна система електронних гаманців. Причини появи концепції </a:t>
            </a:r>
            <a:r>
              <a:rPr lang="uk-UA" sz="2000" dirty="0" err="1" smtClean="0"/>
              <a:t>криптовалюти</a:t>
            </a:r>
            <a:r>
              <a:rPr lang="uk-UA" sz="2000" dirty="0" smtClean="0"/>
              <a:t>.</a:t>
            </a:r>
            <a:endParaRPr lang="uk-UA" sz="2000" dirty="0"/>
          </a:p>
        </p:txBody>
      </p:sp>
      <p:sp>
        <p:nvSpPr>
          <p:cNvPr id="4" name="Подзаголовок 2"/>
          <p:cNvSpPr txBox="1">
            <a:spLocks/>
          </p:cNvSpPr>
          <p:nvPr/>
        </p:nvSpPr>
        <p:spPr>
          <a:xfrm>
            <a:off x="2381005" y="266093"/>
            <a:ext cx="8915399" cy="363520"/>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ru-RU" dirty="0" smtClean="0"/>
              <a:t>Кафедра </a:t>
            </a:r>
            <a:r>
              <a:rPr lang="uk-UA" dirty="0"/>
              <a:t>е</a:t>
            </a:r>
            <a:r>
              <a:rPr lang="ru-RU" dirty="0" err="1" smtClean="0"/>
              <a:t>кономічної</a:t>
            </a:r>
            <a:r>
              <a:rPr lang="ru-RU" dirty="0" smtClean="0"/>
              <a:t> </a:t>
            </a:r>
            <a:r>
              <a:rPr lang="ru-RU" dirty="0" err="1" smtClean="0"/>
              <a:t>кібернетики</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532" y="3021733"/>
            <a:ext cx="1750785" cy="196215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860" y="3021733"/>
            <a:ext cx="2419254" cy="1962150"/>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114" y="3021733"/>
            <a:ext cx="2619375" cy="1962150"/>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532" y="5027425"/>
            <a:ext cx="2229532" cy="1743075"/>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4606" y="5027425"/>
            <a:ext cx="2324100" cy="1743075"/>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2248" y="5027425"/>
            <a:ext cx="2393043" cy="1743075"/>
          </a:xfrm>
          <a:prstGeom prst="rect">
            <a:avLst/>
          </a:prstGeom>
        </p:spPr>
      </p:pic>
      <p:sp>
        <p:nvSpPr>
          <p:cNvPr id="13" name="Прямоугольник 12"/>
          <p:cNvSpPr/>
          <p:nvPr/>
        </p:nvSpPr>
        <p:spPr>
          <a:xfrm>
            <a:off x="9178833" y="5027425"/>
            <a:ext cx="2365829" cy="1743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8800" dirty="0" smtClean="0">
                <a:latin typeface="Times New Roman" panose="02020603050405020304" pitchFamily="18" charset="0"/>
                <a:cs typeface="Times New Roman" panose="02020603050405020304" pitchFamily="18" charset="0"/>
              </a:rPr>
              <a:t>???</a:t>
            </a:r>
            <a:endParaRPr lang="ru-RU" sz="8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91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5580" y="538766"/>
            <a:ext cx="8911687" cy="790162"/>
          </a:xfrm>
        </p:spPr>
        <p:txBody>
          <a:bodyPr/>
          <a:lstStyle/>
          <a:p>
            <a:r>
              <a:rPr lang="uk-UA" dirty="0" smtClean="0"/>
              <a:t>Недоліки паперових грошей</a:t>
            </a:r>
            <a:endParaRPr lang="en-US" dirty="0"/>
          </a:p>
        </p:txBody>
      </p:sp>
      <p:sp>
        <p:nvSpPr>
          <p:cNvPr id="4" name="Прямоугольник 3"/>
          <p:cNvSpPr/>
          <p:nvPr/>
        </p:nvSpPr>
        <p:spPr>
          <a:xfrm>
            <a:off x="1792224" y="1720400"/>
            <a:ext cx="10058400" cy="4922951"/>
          </a:xfrm>
          <a:prstGeom prst="rect">
            <a:avLst/>
          </a:prstGeom>
        </p:spPr>
        <p:txBody>
          <a:bodyPr wrap="square">
            <a:spAutoFit/>
          </a:bodyPr>
          <a:lstStyle/>
          <a:p>
            <a:pPr algn="just">
              <a:lnSpc>
                <a:spcPct val="200000"/>
              </a:lnSpc>
            </a:pPr>
            <a:r>
              <a:rPr lang="uk-UA"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Платіжна система, що заснована на паперових грошах має свої недоліки. І один із них полягає в тому, що в системі паперових грошей не забезпечується безпека. Банкноти можна вкрасти та використовувати. Другий недолік – паперові гроші схильні до інфляції. Отже, паперові гроші – це валюта, підкріплена нематеріальним товаром, наприклад довірою уряду. Але через те, що якогось відчутного ресурсу, що підкріплює банкноти, не існує, уряд може випустити стільки паперових грошей, скільки можливо. Але через такі ринкові сили, як попит і пропозиція, більша кількість випущених банкнот з часом втрачає свою вартість.</a:t>
            </a: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94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80434"/>
          </a:xfrm>
        </p:spPr>
        <p:txBody>
          <a:bodyPr/>
          <a:lstStyle/>
          <a:p>
            <a:r>
              <a:rPr lang="ru-RU" dirty="0" err="1"/>
              <a:t>Чекова</a:t>
            </a:r>
            <a:r>
              <a:rPr lang="ru-RU" dirty="0"/>
              <a:t> </a:t>
            </a:r>
            <a:r>
              <a:rPr lang="ru-RU" dirty="0" err="1"/>
              <a:t>платіжна</a:t>
            </a:r>
            <a:r>
              <a:rPr lang="ru-RU" dirty="0"/>
              <a:t> система</a:t>
            </a:r>
          </a:p>
        </p:txBody>
      </p:sp>
      <p:sp>
        <p:nvSpPr>
          <p:cNvPr id="4" name="Объект 3"/>
          <p:cNvSpPr>
            <a:spLocks noGrp="1"/>
          </p:cNvSpPr>
          <p:nvPr>
            <p:ph idx="1"/>
          </p:nvPr>
        </p:nvSpPr>
        <p:spPr>
          <a:xfrm>
            <a:off x="1389888" y="1414272"/>
            <a:ext cx="10448544" cy="3777622"/>
          </a:xfrm>
        </p:spPr>
        <p:txBody>
          <a:bodyPr>
            <a:normAutofit fontScale="92500" lnSpcReduction="10000"/>
          </a:bodyPr>
          <a:lstStyle/>
          <a:p>
            <a:pPr marL="0" indent="0" algn="just">
              <a:lnSpc>
                <a:spcPct val="150000"/>
              </a:lnSpc>
              <a:buNone/>
            </a:pPr>
            <a:r>
              <a:rPr lang="uk-UA" sz="2000" dirty="0" smtClean="0"/>
              <a:t>Чекова платіжна система та система </a:t>
            </a:r>
            <a:r>
              <a:rPr lang="uk-UA" sz="2000" dirty="0" err="1" smtClean="0"/>
              <a:t>біткоін</a:t>
            </a:r>
            <a:r>
              <a:rPr lang="uk-UA" sz="2000" dirty="0" smtClean="0"/>
              <a:t> мають багато спільного. По-перше, у чековій платіжній системі нарешті покращилася ситуація з безпекою у засобах обміну: на чеках вказувалося ім'я чекодавця, ім'я </a:t>
            </a:r>
            <a:r>
              <a:rPr lang="uk-UA" sz="2000" dirty="0" err="1" smtClean="0"/>
              <a:t>чекотримача</a:t>
            </a:r>
            <a:r>
              <a:rPr lang="uk-UA" sz="2000" dirty="0" smtClean="0"/>
              <a:t>, а також їх адреси. Цей момент має дуже важливе значення для розуміння системи </a:t>
            </a:r>
            <a:r>
              <a:rPr lang="uk-UA" sz="2000" dirty="0" err="1" smtClean="0"/>
              <a:t>біткоін</a:t>
            </a:r>
            <a:r>
              <a:rPr lang="uk-UA" sz="2000" dirty="0" smtClean="0"/>
              <a:t>. По-друге, в системі </a:t>
            </a:r>
            <a:r>
              <a:rPr lang="uk-UA" sz="2000" dirty="0" err="1" smtClean="0"/>
              <a:t>чеків</a:t>
            </a:r>
            <a:r>
              <a:rPr lang="uk-UA" sz="2000" dirty="0" smtClean="0"/>
              <a:t> використовувалася базова форма криптографії, що називається "підписом", щоб підтвердити, що саме </a:t>
            </a:r>
            <a:r>
              <a:rPr lang="uk-UA" sz="2000" dirty="0" err="1" smtClean="0"/>
              <a:t>чекодатель</a:t>
            </a:r>
            <a:r>
              <a:rPr lang="uk-UA" sz="2000" dirty="0" smtClean="0"/>
              <a:t> доручає провести операцію за </a:t>
            </a:r>
            <a:r>
              <a:rPr lang="uk-UA" sz="2000" dirty="0" err="1" smtClean="0"/>
              <a:t>чеком</a:t>
            </a:r>
            <a:r>
              <a:rPr lang="uk-UA" sz="2000" dirty="0" smtClean="0"/>
              <a:t> (ще одна важлива властивість з точки зору системи </a:t>
            </a:r>
            <a:r>
              <a:rPr lang="uk-UA" sz="2000" dirty="0" err="1" smtClean="0"/>
              <a:t>біткоін</a:t>
            </a:r>
            <a:r>
              <a:rPr lang="uk-UA" sz="2000" dirty="0" smtClean="0"/>
              <a:t>). І, нарешті, користувач міг поміняти суму на чеку – люди більше не спиралися на певну суму, як у випадку з паперовими грошима.</a:t>
            </a:r>
            <a:endParaRPr lang="uk-UA" sz="2000" dirty="0"/>
          </a:p>
        </p:txBody>
      </p:sp>
    </p:spTree>
    <p:extLst>
      <p:ext uri="{BB962C8B-B14F-4D97-AF65-F5344CB8AC3E}">
        <p14:creationId xmlns:p14="http://schemas.microsoft.com/office/powerpoint/2010/main" val="401547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629" y="112046"/>
            <a:ext cx="8911687" cy="680434"/>
          </a:xfrm>
        </p:spPr>
        <p:txBody>
          <a:bodyPr/>
          <a:lstStyle/>
          <a:p>
            <a:pPr algn="ctr"/>
            <a:r>
              <a:rPr lang="ru-RU" dirty="0" err="1"/>
              <a:t>Чекова</a:t>
            </a:r>
            <a:r>
              <a:rPr lang="ru-RU" dirty="0"/>
              <a:t> </a:t>
            </a:r>
            <a:r>
              <a:rPr lang="ru-RU" dirty="0" err="1"/>
              <a:t>платіжна</a:t>
            </a:r>
            <a:r>
              <a:rPr lang="ru-RU" dirty="0"/>
              <a:t> система</a:t>
            </a:r>
          </a:p>
        </p:txBody>
      </p:sp>
      <p:sp>
        <p:nvSpPr>
          <p:cNvPr id="4" name="Объект 3"/>
          <p:cNvSpPr>
            <a:spLocks noGrp="1"/>
          </p:cNvSpPr>
          <p:nvPr>
            <p:ph idx="1"/>
          </p:nvPr>
        </p:nvSpPr>
        <p:spPr>
          <a:xfrm>
            <a:off x="1511808" y="792480"/>
            <a:ext cx="10485120" cy="5193792"/>
          </a:xfrm>
        </p:spPr>
        <p:txBody>
          <a:bodyPr>
            <a:noAutofit/>
          </a:bodyPr>
          <a:lstStyle/>
          <a:p>
            <a:pPr marL="0" indent="0" algn="just">
              <a:lnSpc>
                <a:spcPct val="130000"/>
              </a:lnSpc>
              <a:buNone/>
            </a:pPr>
            <a:r>
              <a:rPr lang="uk-UA" sz="2000" dirty="0"/>
              <a:t>Недоліки чекової платіжної системи пов'язані з появою форми </a:t>
            </a:r>
            <a:r>
              <a:rPr lang="uk-UA" sz="2000" dirty="0" err="1"/>
              <a:t>чеків</a:t>
            </a:r>
            <a:r>
              <a:rPr lang="uk-UA" sz="2000" dirty="0"/>
              <a:t> під назвою "чек на пред'явника" - той, хто пред'являв цей чек, міг отримати суму, вказану в ньому. Це знижувало рівень безпеки. По-друге, та форма криптографії, яка використовувалася в чековій платіжній системі, була надто елементарною, і підписи можна було легко підробити. Нарешті, найбільшим недоліком чекової платіжної системи було час верифікації переказу коштів. Верифікація відбувалася із великою затримкою. Чекодавець вручав </a:t>
            </a:r>
            <a:r>
              <a:rPr lang="uk-UA" sz="2000" dirty="0" err="1"/>
              <a:t>чекотримачеві</a:t>
            </a:r>
            <a:r>
              <a:rPr lang="uk-UA" sz="2000" dirty="0"/>
              <a:t> чек, </a:t>
            </a:r>
            <a:r>
              <a:rPr lang="uk-UA" sz="2000" dirty="0" err="1"/>
              <a:t>чекотримач</a:t>
            </a:r>
            <a:r>
              <a:rPr lang="uk-UA" sz="2000" dirty="0"/>
              <a:t> вирушав у свій банк у будь-який зручний для нього час і передавав чек банку. Банк чекодержателя зв'язувався з дозвільною інстанцією, яка, у свою чергу, зв'язувалася з банком чекодавця, щоб підтвердити, що чекодавець має на рахунку необхідну суму і операцію з переказу коштів може відбутися. Проблема полягала в тому, що під час переказу грошей </a:t>
            </a:r>
            <a:r>
              <a:rPr lang="uk-UA" sz="2000" dirty="0" err="1"/>
              <a:t>чекотримач</a:t>
            </a:r>
            <a:r>
              <a:rPr lang="uk-UA" sz="2000" dirty="0"/>
              <a:t> був змушений віддавати чекодавцю товар в обмін на його чек, не маючи при цьому жодних гарантій того, що чекодавець має на рахунку суму для завершення угоди.</a:t>
            </a:r>
          </a:p>
        </p:txBody>
      </p:sp>
    </p:spTree>
    <p:extLst>
      <p:ext uri="{BB962C8B-B14F-4D97-AF65-F5344CB8AC3E}">
        <p14:creationId xmlns:p14="http://schemas.microsoft.com/office/powerpoint/2010/main" val="4036159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9345" y="197390"/>
            <a:ext cx="9785540" cy="668242"/>
          </a:xfrm>
        </p:spPr>
        <p:txBody>
          <a:bodyPr/>
          <a:lstStyle/>
          <a:p>
            <a:pPr algn="ctr"/>
            <a:r>
              <a:rPr lang="ru-RU" dirty="0" err="1"/>
              <a:t>Платіжна</a:t>
            </a:r>
            <a:r>
              <a:rPr lang="ru-RU" dirty="0"/>
              <a:t> система </a:t>
            </a:r>
            <a:r>
              <a:rPr lang="ru-RU" dirty="0" err="1"/>
              <a:t>електронних</a:t>
            </a:r>
            <a:r>
              <a:rPr lang="ru-RU" dirty="0"/>
              <a:t> </a:t>
            </a:r>
            <a:r>
              <a:rPr lang="ru-RU" dirty="0" err="1"/>
              <a:t>гаманців</a:t>
            </a:r>
            <a:endParaRPr lang="ru-RU" dirty="0"/>
          </a:p>
        </p:txBody>
      </p:sp>
      <p:sp>
        <p:nvSpPr>
          <p:cNvPr id="3" name="Объект 2"/>
          <p:cNvSpPr>
            <a:spLocks noGrp="1"/>
          </p:cNvSpPr>
          <p:nvPr>
            <p:ph idx="1"/>
          </p:nvPr>
        </p:nvSpPr>
        <p:spPr>
          <a:xfrm>
            <a:off x="1353312" y="975360"/>
            <a:ext cx="10596309" cy="5657088"/>
          </a:xfrm>
        </p:spPr>
        <p:txBody>
          <a:bodyPr>
            <a:noAutofit/>
          </a:bodyPr>
          <a:lstStyle/>
          <a:p>
            <a:pPr marL="0" indent="0" algn="just">
              <a:lnSpc>
                <a:spcPct val="150000"/>
              </a:lnSpc>
              <a:buNone/>
            </a:pPr>
            <a:r>
              <a:rPr lang="uk-UA" sz="2000" dirty="0">
                <a:latin typeface="Times New Roman" panose="02020603050405020304" pitchFamily="18" charset="0"/>
                <a:cs typeface="Times New Roman" panose="02020603050405020304" pitchFamily="18" charset="0"/>
              </a:rPr>
              <a:t>На перший погляд, ця система здається ідеальною – вона не вимагає наявності "живих" грошей, людям більше не потрібно носити з собою гаманець. З розвитком індустрії смартфонів та Інтернету та підвищенням рівня застосовуваного криптографічного захисту безпека електронних гаманців стала набагато вищою. У наші дні практично в будь-якому смартфоні є сканер сітківки та сканер відбитка пальця, що може служити засобом підтвердження банківських операцій, а це набагато </a:t>
            </a:r>
            <a:r>
              <a:rPr lang="uk-UA" sz="2000" dirty="0" err="1">
                <a:latin typeface="Times New Roman" panose="02020603050405020304" pitchFamily="18" charset="0"/>
                <a:cs typeface="Times New Roman" panose="02020603050405020304" pitchFamily="18" charset="0"/>
              </a:rPr>
              <a:t>технічніші</a:t>
            </a:r>
            <a:r>
              <a:rPr lang="uk-UA" sz="2000" dirty="0">
                <a:latin typeface="Times New Roman" panose="02020603050405020304" pitchFamily="18" charset="0"/>
                <a:cs typeface="Times New Roman" panose="02020603050405020304" pitchFamily="18" charset="0"/>
              </a:rPr>
              <a:t> способи, ніж підпис. Завдяки швидкості, ефективності та зручності цих способів верифікація операції займає кілька секунд, що вирішує найбільшу проблему системи платежів банківськими чеками. Зрештою, можливість обліку операцій за допомогою електронних гаманців у фінансовій системі набагато вища. Електронні гаманці дозволяють регулюючим органам відстежувати грошові потоки, контролювати скільки у кого грошей і для чого ці гроші використовуються. Ця система дає можливість знизити кількість "брудних" грошей та грошей, що використовуються в протизаконних цілях.</a:t>
            </a:r>
          </a:p>
        </p:txBody>
      </p:sp>
    </p:spTree>
    <p:extLst>
      <p:ext uri="{BB962C8B-B14F-4D97-AF65-F5344CB8AC3E}">
        <p14:creationId xmlns:p14="http://schemas.microsoft.com/office/powerpoint/2010/main" val="66551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207008" y="1243037"/>
            <a:ext cx="10984992" cy="5170646"/>
          </a:xfrm>
          <a:prstGeom prst="rect">
            <a:avLst/>
          </a:prstGeom>
        </p:spPr>
        <p:txBody>
          <a:bodyPr wrap="square">
            <a:spAutoFit/>
          </a:bodyPr>
          <a:lstStyle/>
          <a:p>
            <a:pPr algn="just">
              <a:lnSpc>
                <a:spcPct val="150000"/>
              </a:lnSpc>
            </a:pPr>
            <a:r>
              <a:rPr lang="ru-RU"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2008 році світ побачив недоліки та недоліки існуючої фінансової інфраструктури</a:t>
            </a:r>
            <a:r>
              <a:rPr lang="ru-RU"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того ж на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світових</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фінансових</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ринках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було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зареєстровано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найбільший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1929 року спад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ділової</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активності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Але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економічні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наслідки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існували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ще</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й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емоційні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люди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втратили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віру</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фінансову</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систему. Вся суть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банків</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полягала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тому,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вони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третьою</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стороною, яка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надійно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зберігає</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матеріальні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цінності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є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кращою</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альтернативою,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ніж</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зберігання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грошей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удома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Люди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довіряли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банкам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збереження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своїх</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коштів</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але банки не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впоралися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вони неправильно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використовували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гроші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втратили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все.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Тоді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люди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зрозуміли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альтернативної</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надійної</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системи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зберігання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грошей не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існує</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Почалося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масове</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виведення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коштів</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із</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банківських</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рахунків</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стало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зрозуміло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заміни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існуючої</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системи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немає</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Люди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опинилися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перед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вибором</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або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зберігати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гроші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вдома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сьогоднішніх</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обставинах</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найкраща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ідея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або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віддавати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їхньому</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банку,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якому</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вони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більше</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довіряли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Виникла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потреба в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альтернативній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системі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Заголовок 1"/>
          <p:cNvSpPr>
            <a:spLocks noGrp="1"/>
          </p:cNvSpPr>
          <p:nvPr>
            <p:ph type="title"/>
          </p:nvPr>
        </p:nvSpPr>
        <p:spPr>
          <a:xfrm>
            <a:off x="1609345" y="197390"/>
            <a:ext cx="9785540" cy="668242"/>
          </a:xfrm>
        </p:spPr>
        <p:txBody>
          <a:bodyPr/>
          <a:lstStyle/>
          <a:p>
            <a:pPr algn="ctr"/>
            <a:r>
              <a:rPr lang="ru-RU" dirty="0" smtClean="0"/>
              <a:t>Як </a:t>
            </a:r>
            <a:r>
              <a:rPr lang="ru-RU" dirty="0" err="1" smtClean="0"/>
              <a:t>змінити</a:t>
            </a:r>
            <a:r>
              <a:rPr lang="ru-RU" dirty="0" smtClean="0"/>
              <a:t> </a:t>
            </a:r>
            <a:r>
              <a:rPr lang="ru-RU" dirty="0" err="1" smtClean="0"/>
              <a:t>платіжну</a:t>
            </a:r>
            <a:r>
              <a:rPr lang="ru-RU" dirty="0" smtClean="0"/>
              <a:t> систему?</a:t>
            </a:r>
            <a:endParaRPr lang="ru-RU" dirty="0"/>
          </a:p>
        </p:txBody>
      </p:sp>
    </p:spTree>
    <p:extLst>
      <p:ext uri="{BB962C8B-B14F-4D97-AF65-F5344CB8AC3E}">
        <p14:creationId xmlns:p14="http://schemas.microsoft.com/office/powerpoint/2010/main" val="418165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11936" y="1596605"/>
            <a:ext cx="10984992" cy="2345322"/>
          </a:xfrm>
          <a:prstGeom prst="rect">
            <a:avLst/>
          </a:prstGeom>
        </p:spPr>
        <p:txBody>
          <a:bodyPr wrap="square">
            <a:spAutoFit/>
          </a:bodyPr>
          <a:lstStyle/>
          <a:p>
            <a:pPr algn="just">
              <a:lnSpc>
                <a:spcPct val="150000"/>
              </a:lnSpc>
            </a:pPr>
            <a:r>
              <a:rPr lang="ru-RU"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Наприкінці 2008 року особа чи група осіб під </a:t>
            </a:r>
            <a:r>
              <a:rPr lang="ru-RU"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псевдонімом </a:t>
            </a:r>
            <a:r>
              <a:rPr lang="ru-RU"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Сатоші </a:t>
            </a:r>
            <a:r>
              <a:rPr lang="ru-RU"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Накамото опублікував документ під назвою "Біткоїн: однорангова валютна система".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революційний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документ кидав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виклик</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самої</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концепції</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грошей та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всієї</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ідеї</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існування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посередника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який</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займається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грошима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цьому</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й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полягає</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причина того,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біткоїн</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найпродуманіша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підриваюча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підвалини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технологія</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будь-коли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створених</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Заголовок 1"/>
          <p:cNvSpPr>
            <a:spLocks noGrp="1"/>
          </p:cNvSpPr>
          <p:nvPr>
            <p:ph type="title"/>
          </p:nvPr>
        </p:nvSpPr>
        <p:spPr>
          <a:xfrm>
            <a:off x="1609345" y="197390"/>
            <a:ext cx="9785540" cy="668242"/>
          </a:xfrm>
        </p:spPr>
        <p:txBody>
          <a:bodyPr/>
          <a:lstStyle/>
          <a:p>
            <a:pPr algn="ctr"/>
            <a:r>
              <a:rPr lang="ru-RU" dirty="0" smtClean="0"/>
              <a:t>Як </a:t>
            </a:r>
            <a:r>
              <a:rPr lang="ru-RU" dirty="0" err="1" smtClean="0"/>
              <a:t>змінити</a:t>
            </a:r>
            <a:r>
              <a:rPr lang="ru-RU" dirty="0" smtClean="0"/>
              <a:t> </a:t>
            </a:r>
            <a:r>
              <a:rPr lang="ru-RU" dirty="0" err="1" smtClean="0"/>
              <a:t>платіжну</a:t>
            </a:r>
            <a:r>
              <a:rPr lang="ru-RU" dirty="0" smtClean="0"/>
              <a:t> систему?</a:t>
            </a:r>
            <a:endParaRPr lang="ru-RU" dirty="0"/>
          </a:p>
        </p:txBody>
      </p:sp>
    </p:spTree>
    <p:extLst>
      <p:ext uri="{BB962C8B-B14F-4D97-AF65-F5344CB8AC3E}">
        <p14:creationId xmlns:p14="http://schemas.microsoft.com/office/powerpoint/2010/main" val="1857676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523" y="0"/>
            <a:ext cx="9639236" cy="1280890"/>
          </a:xfrm>
        </p:spPr>
        <p:txBody>
          <a:bodyPr>
            <a:normAutofit/>
          </a:bodyPr>
          <a:lstStyle/>
          <a:p>
            <a:r>
              <a:rPr lang="ru-RU" dirty="0" err="1">
                <a:solidFill>
                  <a:srgbClr val="000000"/>
                </a:solidFill>
                <a:latin typeface="Tahoma" panose="020B0604030504040204" pitchFamily="34" charset="0"/>
                <a:ea typeface="Calibri" panose="020F0502020204030204" pitchFamily="34" charset="0"/>
              </a:rPr>
              <a:t>Сутність</a:t>
            </a:r>
            <a:r>
              <a:rPr lang="ru-RU" dirty="0">
                <a:solidFill>
                  <a:srgbClr val="000000"/>
                </a:solidFill>
                <a:latin typeface="Tahoma" panose="020B0604030504040204" pitchFamily="34" charset="0"/>
                <a:ea typeface="Calibri" panose="020F0502020204030204" pitchFamily="34" charset="0"/>
              </a:rPr>
              <a:t> </a:t>
            </a:r>
            <a:r>
              <a:rPr lang="ru-RU" dirty="0" err="1">
                <a:solidFill>
                  <a:srgbClr val="000000"/>
                </a:solidFill>
                <a:latin typeface="Tahoma" panose="020B0604030504040204" pitchFamily="34" charset="0"/>
                <a:ea typeface="Calibri" panose="020F0502020204030204" pitchFamily="34" charset="0"/>
              </a:rPr>
              <a:t>біткоїну</a:t>
            </a:r>
            <a:r>
              <a:rPr lang="ru-RU" dirty="0">
                <a:solidFill>
                  <a:srgbClr val="000000"/>
                </a:solidFill>
                <a:latin typeface="Tahoma" panose="020B0604030504040204" pitchFamily="34" charset="0"/>
                <a:ea typeface="Calibri" panose="020F0502020204030204" pitchFamily="34" charset="0"/>
              </a:rPr>
              <a:t> як </a:t>
            </a:r>
            <a:r>
              <a:rPr lang="ru-RU" dirty="0" err="1">
                <a:solidFill>
                  <a:srgbClr val="000000"/>
                </a:solidFill>
                <a:latin typeface="Tahoma" panose="020B0604030504040204" pitchFamily="34" charset="0"/>
                <a:ea typeface="Calibri" panose="020F0502020204030204" pitchFamily="34" charset="0"/>
              </a:rPr>
              <a:t>цифрової</a:t>
            </a:r>
            <a:r>
              <a:rPr lang="ru-RU" dirty="0">
                <a:solidFill>
                  <a:srgbClr val="000000"/>
                </a:solidFill>
                <a:latin typeface="Tahoma" panose="020B0604030504040204" pitchFamily="34" charset="0"/>
                <a:ea typeface="Calibri" panose="020F0502020204030204" pitchFamily="34" charset="0"/>
              </a:rPr>
              <a:t> </a:t>
            </a:r>
            <a:r>
              <a:rPr lang="ru-RU" dirty="0" err="1">
                <a:solidFill>
                  <a:srgbClr val="000000"/>
                </a:solidFill>
                <a:latin typeface="Tahoma" panose="020B0604030504040204" pitchFamily="34" charset="0"/>
                <a:ea typeface="Calibri" panose="020F0502020204030204" pitchFamily="34" charset="0"/>
              </a:rPr>
              <a:t>валюти</a:t>
            </a:r>
            <a:r>
              <a:rPr lang="ru-RU" dirty="0">
                <a:solidFill>
                  <a:srgbClr val="000000"/>
                </a:solidFill>
                <a:latin typeface="Tahoma" panose="020B0604030504040204" pitchFamily="34" charset="0"/>
                <a:ea typeface="Calibri" panose="020F0502020204030204" pitchFamily="34" charset="0"/>
              </a:rPr>
              <a:t> та </a:t>
            </a:r>
            <a:r>
              <a:rPr lang="ru-RU" dirty="0" err="1">
                <a:solidFill>
                  <a:srgbClr val="000000"/>
                </a:solidFill>
                <a:latin typeface="Tahoma" panose="020B0604030504040204" pitchFamily="34" charset="0"/>
                <a:ea typeface="Calibri" panose="020F0502020204030204" pitchFamily="34" charset="0"/>
              </a:rPr>
              <a:t>її</a:t>
            </a:r>
            <a:r>
              <a:rPr lang="ru-RU" dirty="0">
                <a:solidFill>
                  <a:srgbClr val="000000"/>
                </a:solidFill>
                <a:latin typeface="Tahoma" panose="020B0604030504040204" pitchFamily="34" charset="0"/>
                <a:ea typeface="Calibri" panose="020F0502020204030204" pitchFamily="34" charset="0"/>
              </a:rPr>
              <a:t> </a:t>
            </a:r>
            <a:r>
              <a:rPr lang="ru-RU" dirty="0" err="1">
                <a:solidFill>
                  <a:srgbClr val="000000"/>
                </a:solidFill>
                <a:latin typeface="Tahoma" panose="020B0604030504040204" pitchFamily="34" charset="0"/>
                <a:ea typeface="Calibri" panose="020F0502020204030204" pitchFamily="34" charset="0"/>
              </a:rPr>
              <a:t>властивості</a:t>
            </a:r>
            <a:endParaRPr lang="en-US" dirty="0"/>
          </a:p>
        </p:txBody>
      </p:sp>
      <p:sp>
        <p:nvSpPr>
          <p:cNvPr id="6" name="Прямоугольник 5"/>
          <p:cNvSpPr/>
          <p:nvPr/>
        </p:nvSpPr>
        <p:spPr>
          <a:xfrm>
            <a:off x="1665669" y="1280890"/>
            <a:ext cx="9838944" cy="1815882"/>
          </a:xfrm>
          <a:prstGeom prst="rect">
            <a:avLst/>
          </a:prstGeom>
        </p:spPr>
        <p:txBody>
          <a:bodyPr wrap="square">
            <a:spAutoFit/>
          </a:bodyPr>
          <a:lstStyle/>
          <a:p>
            <a:pPr algn="just"/>
            <a:r>
              <a:rPr lang="uk-UA" sz="2800" dirty="0" err="1" smtClean="0">
                <a:latin typeface="Times New Roman" panose="02020603050405020304" pitchFamily="18" charset="0"/>
                <a:cs typeface="Times New Roman" panose="02020603050405020304" pitchFamily="18" charset="0"/>
              </a:rPr>
              <a:t>Біткоїн</a:t>
            </a:r>
            <a:r>
              <a:rPr lang="uk-UA" sz="2800" dirty="0" smtClean="0">
                <a:latin typeface="Times New Roman" panose="02020603050405020304" pitchFamily="18" charset="0"/>
                <a:cs typeface="Times New Roman" panose="02020603050405020304" pitchFamily="18" charset="0"/>
              </a:rPr>
              <a:t> - це цифрова, децентралізована, без посередників, без зовнішніх гарантів, </a:t>
            </a:r>
            <a:r>
              <a:rPr lang="uk-UA" sz="2800" dirty="0" err="1" smtClean="0">
                <a:latin typeface="Times New Roman" panose="02020603050405020304" pitchFamily="18" charset="0"/>
                <a:cs typeface="Times New Roman" panose="02020603050405020304" pitchFamily="18" charset="0"/>
              </a:rPr>
              <a:t>фіатна</a:t>
            </a:r>
            <a:r>
              <a:rPr lang="uk-UA" sz="2800" dirty="0" smtClean="0">
                <a:latin typeface="Times New Roman" panose="02020603050405020304" pitchFamily="18" charset="0"/>
                <a:cs typeface="Times New Roman" panose="02020603050405020304" pitchFamily="18" charset="0"/>
              </a:rPr>
              <a:t> (тобто не забезпечена золотом) валюта. Всі ці визначення окремо мають дуже важливе значення в описі цієї платіжної системи.</a:t>
            </a:r>
            <a:endParaRPr lang="uk-UA" sz="28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665669" y="3270198"/>
            <a:ext cx="10204704" cy="3170099"/>
          </a:xfrm>
          <a:prstGeom prst="rect">
            <a:avLst/>
          </a:prstGeom>
        </p:spPr>
        <p:txBody>
          <a:bodyPr wrap="square">
            <a:spAutoFit/>
          </a:bodyPr>
          <a:lstStyle/>
          <a:p>
            <a:pPr algn="just"/>
            <a:r>
              <a:rPr lang="uk-UA" sz="2000" dirty="0" err="1" smtClean="0">
                <a:latin typeface="Times New Roman" panose="02020603050405020304" pitchFamily="18" charset="0"/>
                <a:cs typeface="Times New Roman" panose="02020603050405020304" pitchFamily="18" charset="0"/>
              </a:rPr>
              <a:t>Криптовалюта</a:t>
            </a:r>
            <a:r>
              <a:rPr lang="uk-UA" sz="2000" dirty="0" smtClean="0">
                <a:latin typeface="Times New Roman" panose="02020603050405020304" pitchFamily="18" charset="0"/>
                <a:cs typeface="Times New Roman" panose="02020603050405020304" pitchFamily="18" charset="0"/>
              </a:rPr>
              <a:t> – це цифрова валюта, яка не залежить від банків, не є фізичною валютою та яку не можна роздрукувати. По суті, </a:t>
            </a:r>
            <a:r>
              <a:rPr lang="uk-UA" sz="2000" dirty="0" err="1" smtClean="0">
                <a:latin typeface="Times New Roman" panose="02020603050405020304" pitchFamily="18" charset="0"/>
                <a:cs typeface="Times New Roman" panose="02020603050405020304" pitchFamily="18" charset="0"/>
              </a:rPr>
              <a:t>криптовалюта</a:t>
            </a:r>
            <a:r>
              <a:rPr lang="uk-UA" sz="2000" dirty="0" smtClean="0">
                <a:latin typeface="Times New Roman" panose="02020603050405020304" pitchFamily="18" charset="0"/>
                <a:cs typeface="Times New Roman" panose="02020603050405020304" pitchFamily="18" charset="0"/>
              </a:rPr>
              <a:t> - це електронні гроші. Вона зберігається на </a:t>
            </a:r>
            <a:r>
              <a:rPr lang="uk-UA" sz="2000" dirty="0" err="1" smtClean="0">
                <a:latin typeface="Times New Roman" panose="02020603050405020304" pitchFamily="18" charset="0"/>
                <a:cs typeface="Times New Roman" panose="02020603050405020304" pitchFamily="18" charset="0"/>
              </a:rPr>
              <a:t>вебсайтах</a:t>
            </a:r>
            <a:r>
              <a:rPr lang="uk-UA" sz="2000" dirty="0" smtClean="0">
                <a:latin typeface="Times New Roman" panose="02020603050405020304" pitchFamily="18" charset="0"/>
                <a:cs typeface="Times New Roman" panose="02020603050405020304" pitchFamily="18" charset="0"/>
              </a:rPr>
              <a:t> і електронних гаманцях до тих пір, поки ви не перевести в готівку її, тобто не конвертуєте в звичайні гроші або не здійсните покупку. Одним із </a:t>
            </a:r>
            <a:r>
              <a:rPr lang="uk-UA" sz="2000" dirty="0" err="1" smtClean="0">
                <a:latin typeface="Times New Roman" panose="02020603050405020304" pitchFamily="18" charset="0"/>
                <a:cs typeface="Times New Roman" panose="02020603050405020304" pitchFamily="18" charset="0"/>
              </a:rPr>
              <a:t>найпримітніших</a:t>
            </a:r>
            <a:r>
              <a:rPr lang="uk-UA" sz="2000" dirty="0" smtClean="0">
                <a:latin typeface="Times New Roman" panose="02020603050405020304" pitchFamily="18" charset="0"/>
                <a:cs typeface="Times New Roman" panose="02020603050405020304" pitchFamily="18" charset="0"/>
              </a:rPr>
              <a:t> фактів щодо </a:t>
            </a:r>
            <a:r>
              <a:rPr lang="uk-UA" sz="2000" dirty="0" err="1" smtClean="0">
                <a:latin typeface="Times New Roman" panose="02020603050405020304" pitchFamily="18" charset="0"/>
                <a:cs typeface="Times New Roman" panose="02020603050405020304" pitchFamily="18" charset="0"/>
              </a:rPr>
              <a:t>криптовалют</a:t>
            </a:r>
            <a:r>
              <a:rPr lang="uk-UA" sz="2000" dirty="0" smtClean="0">
                <a:latin typeface="Times New Roman" panose="02020603050405020304" pitchFamily="18" charset="0"/>
                <a:cs typeface="Times New Roman" panose="02020603050405020304" pitchFamily="18" charset="0"/>
              </a:rPr>
              <a:t> є те, що </a:t>
            </a:r>
            <a:r>
              <a:rPr lang="uk-UA" sz="2800" dirty="0" smtClean="0">
                <a:latin typeface="Times New Roman" panose="02020603050405020304" pitchFamily="18" charset="0"/>
                <a:cs typeface="Times New Roman" panose="02020603050405020304" pitchFamily="18" charset="0"/>
              </a:rPr>
              <a:t>ні уряди, ні банки не можуть контролювати їх</a:t>
            </a:r>
            <a:r>
              <a:rPr lang="uk-UA" sz="2000" dirty="0" smtClean="0">
                <a:latin typeface="Times New Roman" panose="02020603050405020304" pitchFamily="18" charset="0"/>
                <a:cs typeface="Times New Roman" panose="02020603050405020304" pitchFamily="18" charset="0"/>
              </a:rPr>
              <a:t>, а отже – </a:t>
            </a:r>
            <a:r>
              <a:rPr lang="uk-UA" sz="2000" dirty="0" err="1" smtClean="0">
                <a:latin typeface="Times New Roman" panose="02020603050405020304" pitchFamily="18" charset="0"/>
                <a:cs typeface="Times New Roman" panose="02020603050405020304" pitchFamily="18" charset="0"/>
              </a:rPr>
              <a:t>криптовалюти</a:t>
            </a:r>
            <a:r>
              <a:rPr lang="uk-UA" sz="2000" dirty="0" smtClean="0">
                <a:latin typeface="Times New Roman" panose="02020603050405020304" pitchFamily="18" charset="0"/>
                <a:cs typeface="Times New Roman" panose="02020603050405020304" pitchFamily="18" charset="0"/>
              </a:rPr>
              <a:t> можуть приносити дохід за рахунок підвищення чи зниження їхньої вартості. Крім того, </a:t>
            </a:r>
            <a:r>
              <a:rPr lang="uk-UA" sz="2400" dirty="0" smtClean="0">
                <a:latin typeface="Times New Roman" panose="02020603050405020304" pitchFamily="18" charset="0"/>
                <a:cs typeface="Times New Roman" panose="02020603050405020304" pitchFamily="18" charset="0"/>
              </a:rPr>
              <a:t>емісія такої валюти відбувається стихійно</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пропорційно</a:t>
            </a:r>
            <a:r>
              <a:rPr lang="uk-UA" sz="2000" dirty="0" smtClean="0">
                <a:latin typeface="Times New Roman" panose="02020603050405020304" pitchFamily="18" charset="0"/>
                <a:cs typeface="Times New Roman" panose="02020603050405020304" pitchFamily="18" charset="0"/>
              </a:rPr>
              <a:t> до попиту на неї. Чим більше люди починають купувати цю </a:t>
            </a:r>
            <a:r>
              <a:rPr lang="uk-UA" sz="2000" dirty="0" err="1" smtClean="0">
                <a:latin typeface="Times New Roman" panose="02020603050405020304" pitchFamily="18" charset="0"/>
                <a:cs typeface="Times New Roman" panose="02020603050405020304" pitchFamily="18" charset="0"/>
              </a:rPr>
              <a:t>криптовалюту</a:t>
            </a:r>
            <a:r>
              <a:rPr lang="uk-UA" sz="2000" dirty="0" smtClean="0">
                <a:latin typeface="Times New Roman" panose="02020603050405020304" pitchFamily="18" charset="0"/>
                <a:cs typeface="Times New Roman" panose="02020603050405020304" pitchFamily="18" charset="0"/>
              </a:rPr>
              <a:t> – тим більше вона починає вироблятися.</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08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А платит за друзей в баре"/>
          <p:cNvPicPr/>
          <p:nvPr/>
        </p:nvPicPr>
        <p:blipFill>
          <a:blip r:embed="rId2">
            <a:extLst>
              <a:ext uri="{28A0092B-C50C-407E-A947-70E740481C1C}">
                <a14:useLocalDpi xmlns:a14="http://schemas.microsoft.com/office/drawing/2010/main" val="0"/>
              </a:ext>
            </a:extLst>
          </a:blip>
          <a:srcRect/>
          <a:stretch>
            <a:fillRect/>
          </a:stretch>
        </p:blipFill>
        <p:spPr bwMode="auto">
          <a:xfrm>
            <a:off x="1865376" y="1218247"/>
            <a:ext cx="3505581" cy="3183065"/>
          </a:xfrm>
          <a:prstGeom prst="rect">
            <a:avLst/>
          </a:prstGeom>
          <a:noFill/>
          <a:ln>
            <a:noFill/>
          </a:ln>
        </p:spPr>
      </p:pic>
      <p:sp>
        <p:nvSpPr>
          <p:cNvPr id="5" name="Прямоугольник 4"/>
          <p:cNvSpPr/>
          <p:nvPr/>
        </p:nvSpPr>
        <p:spPr>
          <a:xfrm>
            <a:off x="5919597" y="1218247"/>
            <a:ext cx="6272403" cy="2554545"/>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Припустимо, є шість друзів - А, Б, В, Г, Д, Е. Вони регулярно зустрічаються і люблять ходити до бару, в якому розплачуються кожен за себе. Однак бари в їхньому районі зазвичай відмовляються робити для кожного окремий рахунок, тому що це незручно. Тому щоразу, коли друзям приносять рахунок, розплачується хтось один і зберігає чек, щоб пізніше розібратися, хто скільки винен.</a:t>
            </a:r>
            <a:endParaRPr lang="uk-UA"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865376" y="4369520"/>
            <a:ext cx="10326624" cy="2345322"/>
          </a:xfrm>
          <a:prstGeom prst="rect">
            <a:avLst/>
          </a:prstGeom>
        </p:spPr>
        <p:txBody>
          <a:bodyPr wrap="square">
            <a:spAutoFit/>
          </a:bodyPr>
          <a:lstStyle/>
          <a:p>
            <a:pPr algn="just">
              <a:lnSpc>
                <a:spcPct val="150000"/>
              </a:lnSpc>
            </a:pPr>
            <a:r>
              <a:rPr lang="uk-UA"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Якийсь час ця система працювала, але незабаром друзі почали сваритися. Деякі з них були не згодні з сумою, яку мали, інші пили більше, ніж могли собі дозволити, і пізніше не могли розплатитися. Тоді А вирішив, що вони мають вести спільні записи у блокноті. Вони створили спільну книгу записів у блокноті та оновлювали записи після кожного походу до бару. Блокнот зберігався там, куди мав доступ кожен із них</a:t>
            </a:r>
            <a:endParaRPr lang="uk-UA" sz="2000" dirty="0">
              <a:latin typeface="Times New Roman" panose="02020603050405020304" pitchFamily="18" charset="0"/>
              <a:cs typeface="Times New Roman" panose="02020603050405020304" pitchFamily="18" charset="0"/>
            </a:endParaRPr>
          </a:p>
        </p:txBody>
      </p:sp>
      <p:sp>
        <p:nvSpPr>
          <p:cNvPr id="7" name="Заголовок 1"/>
          <p:cNvSpPr>
            <a:spLocks noGrp="1"/>
          </p:cNvSpPr>
          <p:nvPr>
            <p:ph type="title"/>
          </p:nvPr>
        </p:nvSpPr>
        <p:spPr>
          <a:xfrm>
            <a:off x="1765523" y="0"/>
            <a:ext cx="9639236" cy="787078"/>
          </a:xfrm>
        </p:spPr>
        <p:txBody>
          <a:bodyPr>
            <a:normAutofit/>
          </a:bodyPr>
          <a:lstStyle/>
          <a:p>
            <a:r>
              <a:rPr lang="ru-RU" dirty="0" err="1" smtClean="0">
                <a:solidFill>
                  <a:srgbClr val="000000"/>
                </a:solidFill>
                <a:latin typeface="Tahoma" panose="020B0604030504040204" pitchFamily="34" charset="0"/>
                <a:ea typeface="Calibri" panose="020F0502020204030204" pitchFamily="34" charset="0"/>
              </a:rPr>
              <a:t>Біткоїн</a:t>
            </a:r>
            <a:r>
              <a:rPr lang="ru-RU" dirty="0" smtClean="0">
                <a:solidFill>
                  <a:srgbClr val="000000"/>
                </a:solidFill>
                <a:latin typeface="Tahoma" panose="020B0604030504040204" pitchFamily="34" charset="0"/>
                <a:ea typeface="Calibri" panose="020F0502020204030204" pitchFamily="34" charset="0"/>
              </a:rPr>
              <a:t> для </a:t>
            </a:r>
            <a:r>
              <a:rPr lang="ru-RU" dirty="0" err="1" smtClean="0">
                <a:solidFill>
                  <a:srgbClr val="000000"/>
                </a:solidFill>
                <a:latin typeface="Tahoma" panose="020B0604030504040204" pitchFamily="34" charset="0"/>
                <a:ea typeface="Calibri" panose="020F0502020204030204" pitchFamily="34" charset="0"/>
              </a:rPr>
              <a:t>чайників</a:t>
            </a:r>
            <a:endParaRPr lang="en-US" dirty="0"/>
          </a:p>
        </p:txBody>
      </p:sp>
    </p:spTree>
    <p:extLst>
      <p:ext uri="{BB962C8B-B14F-4D97-AF65-F5344CB8AC3E}">
        <p14:creationId xmlns:p14="http://schemas.microsoft.com/office/powerpoint/2010/main" val="200929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овместные записи в блокноте"/>
          <p:cNvPicPr/>
          <p:nvPr/>
        </p:nvPicPr>
        <p:blipFill>
          <a:blip r:embed="rId2">
            <a:extLst>
              <a:ext uri="{28A0092B-C50C-407E-A947-70E740481C1C}">
                <a14:useLocalDpi xmlns:a14="http://schemas.microsoft.com/office/drawing/2010/main" val="0"/>
              </a:ext>
            </a:extLst>
          </a:blip>
          <a:srcRect/>
          <a:stretch>
            <a:fillRect/>
          </a:stretch>
        </p:blipFill>
        <p:spPr bwMode="auto">
          <a:xfrm>
            <a:off x="2169247" y="1179533"/>
            <a:ext cx="3139512" cy="2871607"/>
          </a:xfrm>
          <a:prstGeom prst="rect">
            <a:avLst/>
          </a:prstGeom>
          <a:noFill/>
          <a:ln>
            <a:noFill/>
          </a:ln>
        </p:spPr>
      </p:pic>
      <p:sp>
        <p:nvSpPr>
          <p:cNvPr id="5" name="Прямоугольник 4"/>
          <p:cNvSpPr/>
          <p:nvPr/>
        </p:nvSpPr>
        <p:spPr>
          <a:xfrm>
            <a:off x="5439939" y="1179532"/>
            <a:ext cx="6477965" cy="2246769"/>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Але якось А виявив, що деякі цифри не сходяться, а деякі суми підправлені. Це означало, що довіряти один одному вони більше не можуть, і зрозумів, що мати загальний гросбух недостатньо. Він багато думав, і зрештою йому на думку спала блискуча ідея. Наступного дня він покликав усіх друзів на зустріч, щоб познайомити їх із новою системою.</a:t>
            </a:r>
            <a:endParaRPr lang="uk-UA"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169247" y="4051140"/>
            <a:ext cx="9235512" cy="1883657"/>
          </a:xfrm>
          <a:prstGeom prst="rect">
            <a:avLst/>
          </a:prstGeom>
        </p:spPr>
        <p:txBody>
          <a:bodyPr wrap="square">
            <a:spAutoFit/>
          </a:bodyPr>
          <a:lstStyle/>
          <a:p>
            <a:pPr algn="just">
              <a:lnSpc>
                <a:spcPct val="150000"/>
              </a:lnSpc>
            </a:pPr>
            <a:r>
              <a:rPr lang="uk-UA" sz="2000" dirty="0" smtClean="0">
                <a:latin typeface="Times New Roman" panose="02020603050405020304" pitchFamily="18" charset="0"/>
                <a:cs typeface="Times New Roman" panose="02020603050405020304" pitchFamily="18" charset="0"/>
              </a:rPr>
              <a:t>Він сказав: "Я придумав безвідмовний метод, щоб впоратися з цією проблемою. Кожному з вас я вручаю блокнот. Ми всі вестимемо записи по кожному рахунку і по тому, хто, скільки і кому винен. Таким чином, ми всі знатимемо, скільки у кожного коштів на рахунку, чи ви справді комусь ці гроші винні тощо.</a:t>
            </a:r>
            <a:endParaRPr lang="uk-UA" sz="2000" dirty="0">
              <a:latin typeface="Times New Roman" panose="02020603050405020304" pitchFamily="18" charset="0"/>
              <a:cs typeface="Times New Roman" panose="02020603050405020304" pitchFamily="18" charset="0"/>
            </a:endParaRPr>
          </a:p>
        </p:txBody>
      </p:sp>
      <p:sp>
        <p:nvSpPr>
          <p:cNvPr id="7" name="Заголовок 1"/>
          <p:cNvSpPr>
            <a:spLocks noGrp="1"/>
          </p:cNvSpPr>
          <p:nvPr>
            <p:ph type="title"/>
          </p:nvPr>
        </p:nvSpPr>
        <p:spPr>
          <a:xfrm>
            <a:off x="1765523" y="0"/>
            <a:ext cx="9639236" cy="787078"/>
          </a:xfrm>
        </p:spPr>
        <p:txBody>
          <a:bodyPr>
            <a:normAutofit/>
          </a:bodyPr>
          <a:lstStyle/>
          <a:p>
            <a:r>
              <a:rPr lang="ru-RU" dirty="0" err="1" smtClean="0">
                <a:solidFill>
                  <a:srgbClr val="000000"/>
                </a:solidFill>
                <a:latin typeface="Tahoma" panose="020B0604030504040204" pitchFamily="34" charset="0"/>
                <a:ea typeface="Calibri" panose="020F0502020204030204" pitchFamily="34" charset="0"/>
              </a:rPr>
              <a:t>Біткоїн</a:t>
            </a:r>
            <a:r>
              <a:rPr lang="ru-RU" dirty="0" smtClean="0">
                <a:solidFill>
                  <a:srgbClr val="000000"/>
                </a:solidFill>
                <a:latin typeface="Tahoma" panose="020B0604030504040204" pitchFamily="34" charset="0"/>
                <a:ea typeface="Calibri" panose="020F0502020204030204" pitchFamily="34" charset="0"/>
              </a:rPr>
              <a:t> для </a:t>
            </a:r>
            <a:r>
              <a:rPr lang="ru-RU" dirty="0" err="1" smtClean="0">
                <a:solidFill>
                  <a:srgbClr val="000000"/>
                </a:solidFill>
                <a:latin typeface="Tahoma" panose="020B0604030504040204" pitchFamily="34" charset="0"/>
                <a:ea typeface="Calibri" panose="020F0502020204030204" pitchFamily="34" charset="0"/>
              </a:rPr>
              <a:t>чайників</a:t>
            </a:r>
            <a:endParaRPr lang="en-US" dirty="0"/>
          </a:p>
        </p:txBody>
      </p:sp>
    </p:spTree>
    <p:extLst>
      <p:ext uri="{BB962C8B-B14F-4D97-AF65-F5344CB8AC3E}">
        <p14:creationId xmlns:p14="http://schemas.microsoft.com/office/powerpoint/2010/main" val="2166642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13995" y="702136"/>
            <a:ext cx="9815332" cy="6038641"/>
          </a:xfrm>
          <a:prstGeom prst="rect">
            <a:avLst/>
          </a:prstGeom>
        </p:spPr>
        <p:txBody>
          <a:bodyPr wrap="square">
            <a:spAutoFit/>
          </a:bodyPr>
          <a:lstStyle/>
          <a:p>
            <a:pPr algn="just">
              <a:lnSpc>
                <a:spcPct val="150000"/>
              </a:lnSpc>
              <a:spcAft>
                <a:spcPts val="1000"/>
              </a:spcAft>
            </a:pP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Наступного разу, наприклад, якщо В має </a:t>
            </a:r>
            <a:r>
              <a:rPr lang="uk-UA"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 </a:t>
            </a: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загальну суму за останні два походи в бар, ми перевіримо наші записи, щоб зрозуміти, чи це так насправді. А коли ми це зробимо, то підсумуємо загальну суму, після чого підрахуємо баланс, що залишився. Але ми не запам'ятовуватимемо цього. Якщо більш ніж 51% – це більшість із нас – згодні, що запропонована операція вірна, ми схвалимо її та оновимо інформацію в наших блокнотах маркером, а потім запевнимо це оновлення нашими підписами. Це </a:t>
            </a:r>
            <a:r>
              <a:rPr lang="uk-UA"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означатиме</a:t>
            </a: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що жодного запису не було стерто і всі записи були нами перевірені та затверджені. Записи можуть бути змінені тільки шляхом пропонування всім нам нової операції. У цьому випадку, якщо хтось хоче обдурити систему, він повинен буде змінити записи щонайменше у чотирьох блокнотах, у даному випадку – без дозволу їхніх власників. Зусилля та витрати, які він у це вкладе, зведуть нанівець будь-який прибуток, який він сподівається отримати. Таким чином, нам більше не потрібно довіряти один одному – нам потрібно довіритись системі”.</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Заголовок 1"/>
          <p:cNvSpPr>
            <a:spLocks noGrp="1"/>
          </p:cNvSpPr>
          <p:nvPr>
            <p:ph type="title"/>
          </p:nvPr>
        </p:nvSpPr>
        <p:spPr>
          <a:xfrm>
            <a:off x="1915993" y="0"/>
            <a:ext cx="9639236" cy="787078"/>
          </a:xfrm>
        </p:spPr>
        <p:txBody>
          <a:bodyPr>
            <a:normAutofit/>
          </a:bodyPr>
          <a:lstStyle/>
          <a:p>
            <a:r>
              <a:rPr lang="ru-RU" dirty="0" err="1" smtClean="0">
                <a:solidFill>
                  <a:srgbClr val="000000"/>
                </a:solidFill>
                <a:latin typeface="Tahoma" panose="020B0604030504040204" pitchFamily="34" charset="0"/>
                <a:ea typeface="Calibri" panose="020F0502020204030204" pitchFamily="34" charset="0"/>
              </a:rPr>
              <a:t>Біткоїн</a:t>
            </a:r>
            <a:r>
              <a:rPr lang="ru-RU" dirty="0" smtClean="0">
                <a:solidFill>
                  <a:srgbClr val="000000"/>
                </a:solidFill>
                <a:latin typeface="Tahoma" panose="020B0604030504040204" pitchFamily="34" charset="0"/>
                <a:ea typeface="Calibri" panose="020F0502020204030204" pitchFamily="34" charset="0"/>
              </a:rPr>
              <a:t> для </a:t>
            </a:r>
            <a:r>
              <a:rPr lang="ru-RU" dirty="0" err="1" smtClean="0">
                <a:solidFill>
                  <a:srgbClr val="000000"/>
                </a:solidFill>
                <a:latin typeface="Tahoma" panose="020B0604030504040204" pitchFamily="34" charset="0"/>
                <a:ea typeface="Calibri" panose="020F0502020204030204" pitchFamily="34" charset="0"/>
              </a:rPr>
              <a:t>чайників</a:t>
            </a:r>
            <a:endParaRPr lang="en-US" dirty="0"/>
          </a:p>
        </p:txBody>
      </p:sp>
    </p:spTree>
    <p:extLst>
      <p:ext uri="{BB962C8B-B14F-4D97-AF65-F5344CB8AC3E}">
        <p14:creationId xmlns:p14="http://schemas.microsoft.com/office/powerpoint/2010/main" val="240276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916" y="1339237"/>
            <a:ext cx="1750785" cy="19621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244" y="1339237"/>
            <a:ext cx="2419254" cy="196215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498" y="1339237"/>
            <a:ext cx="2619375" cy="196215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5916" y="3344929"/>
            <a:ext cx="2229532" cy="1743075"/>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8990" y="3344929"/>
            <a:ext cx="2324100" cy="1743075"/>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6632" y="3344929"/>
            <a:ext cx="2393043" cy="1743075"/>
          </a:xfrm>
          <a:prstGeom prst="rect">
            <a:avLst/>
          </a:prstGeom>
        </p:spPr>
      </p:pic>
      <p:sp>
        <p:nvSpPr>
          <p:cNvPr id="11" name="Прямоугольник 10"/>
          <p:cNvSpPr/>
          <p:nvPr/>
        </p:nvSpPr>
        <p:spPr>
          <a:xfrm>
            <a:off x="9203217" y="3344929"/>
            <a:ext cx="2365829" cy="1743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8800" dirty="0" smtClean="0">
                <a:latin typeface="Times New Roman" panose="02020603050405020304" pitchFamily="18" charset="0"/>
                <a:cs typeface="Times New Roman" panose="02020603050405020304" pitchFamily="18" charset="0"/>
              </a:rPr>
              <a:t>???</a:t>
            </a:r>
            <a:endParaRPr lang="ru-RU" sz="88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D57F1E4F-1CFF-5643-939E-217C01CDF565}" type="slidenum">
              <a:rPr lang="en-US" smtClean="0"/>
              <a:pPr/>
              <a:t>2</a:t>
            </a:fld>
            <a:endParaRPr lang="en-US" dirty="0"/>
          </a:p>
        </p:txBody>
      </p:sp>
      <p:sp>
        <p:nvSpPr>
          <p:cNvPr id="4" name="Заголовок 3"/>
          <p:cNvSpPr>
            <a:spLocks noGrp="1"/>
          </p:cNvSpPr>
          <p:nvPr>
            <p:ph type="ctrTitle"/>
          </p:nvPr>
        </p:nvSpPr>
        <p:spPr>
          <a:xfrm>
            <a:off x="2125917" y="1210056"/>
            <a:ext cx="8915399" cy="2262781"/>
          </a:xfrm>
        </p:spPr>
        <p:txBody>
          <a:bodyPr/>
          <a:lstStyle/>
          <a:p>
            <a:endParaRPr lang="en-US"/>
          </a:p>
        </p:txBody>
      </p:sp>
    </p:spTree>
    <p:extLst>
      <p:ext uri="{BB962C8B-B14F-4D97-AF65-F5344CB8AC3E}">
        <p14:creationId xmlns:p14="http://schemas.microsoft.com/office/powerpoint/2010/main" val="1018606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15993" y="907765"/>
            <a:ext cx="9919503" cy="5115311"/>
          </a:xfrm>
          <a:prstGeom prst="rect">
            <a:avLst/>
          </a:prstGeom>
        </p:spPr>
        <p:txBody>
          <a:bodyPr wrap="square">
            <a:spAutoFit/>
          </a:bodyPr>
          <a:lstStyle/>
          <a:p>
            <a:pPr algn="just">
              <a:lnSpc>
                <a:spcPct val="150000"/>
              </a:lnSpc>
            </a:pPr>
            <a:r>
              <a:rPr lang="uk-UA" sz="2000" b="1" dirty="0" err="1" smtClean="0">
                <a:latin typeface="Times New Roman" panose="02020603050405020304" pitchFamily="18" charset="0"/>
                <a:cs typeface="Times New Roman" panose="02020603050405020304" pitchFamily="18" charset="0"/>
              </a:rPr>
              <a:t>Біткоїн</a:t>
            </a:r>
            <a:r>
              <a:rPr lang="uk-UA" sz="2000" b="1"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цифрова валюта. У </a:t>
            </a:r>
            <a:r>
              <a:rPr lang="uk-UA" sz="2000" dirty="0" err="1" smtClean="0">
                <a:latin typeface="Times New Roman" panose="02020603050405020304" pitchFamily="18" charset="0"/>
                <a:cs typeface="Times New Roman" panose="02020603050405020304" pitchFamily="18" charset="0"/>
              </a:rPr>
              <a:t>біткоїну</a:t>
            </a:r>
            <a:r>
              <a:rPr lang="uk-UA" sz="2000" dirty="0" smtClean="0">
                <a:latin typeface="Times New Roman" panose="02020603050405020304" pitchFamily="18" charset="0"/>
                <a:cs typeface="Times New Roman" panose="02020603050405020304" pitchFamily="18" charset="0"/>
              </a:rPr>
              <a:t> немає фізичної форми, ця валюта повністю цифрова. Проте в загальному розумінні </a:t>
            </a:r>
            <a:r>
              <a:rPr lang="uk-UA" sz="2000" dirty="0" err="1" smtClean="0">
                <a:latin typeface="Times New Roman" panose="02020603050405020304" pitchFamily="18" charset="0"/>
                <a:cs typeface="Times New Roman" panose="02020603050405020304" pitchFamily="18" charset="0"/>
              </a:rPr>
              <a:t>біткоїн</a:t>
            </a:r>
            <a:r>
              <a:rPr lang="uk-UA" sz="2000" dirty="0" smtClean="0">
                <a:latin typeface="Times New Roman" panose="02020603050405020304" pitchFamily="18" charset="0"/>
                <a:cs typeface="Times New Roman" panose="02020603050405020304" pitchFamily="18" charset="0"/>
              </a:rPr>
              <a:t> трохи відрізняється від цифрової валюти. Цифрова валюта затверджується у місцевій валюті, а </a:t>
            </a:r>
            <a:r>
              <a:rPr lang="uk-UA" sz="2000" dirty="0" err="1" smtClean="0">
                <a:latin typeface="Times New Roman" panose="02020603050405020304" pitchFamily="18" charset="0"/>
                <a:cs typeface="Times New Roman" panose="02020603050405020304" pitchFamily="18" charset="0"/>
              </a:rPr>
              <a:t>біткоін</a:t>
            </a:r>
            <a:r>
              <a:rPr lang="uk-UA" sz="2000" dirty="0" smtClean="0">
                <a:latin typeface="Times New Roman" panose="02020603050405020304" pitchFamily="18" charset="0"/>
                <a:cs typeface="Times New Roman" panose="02020603050405020304" pitchFamily="18" charset="0"/>
              </a:rPr>
              <a:t> – це будь-яка валюта, яка має власну цінність, яка встановлюється у перерахунку на кожну валюту, наприклад, на рупії, ієни чи долари.</a:t>
            </a:r>
          </a:p>
          <a:p>
            <a:pPr algn="just">
              <a:lnSpc>
                <a:spcPct val="150000"/>
              </a:lnSpc>
            </a:pPr>
            <a:r>
              <a:rPr lang="uk-UA" sz="2000" b="1" dirty="0" err="1" smtClean="0">
                <a:latin typeface="Times New Roman" panose="02020603050405020304" pitchFamily="18" charset="0"/>
                <a:cs typeface="Times New Roman" panose="02020603050405020304" pitchFamily="18" charset="0"/>
              </a:rPr>
              <a:t>Біткоїн</a:t>
            </a:r>
            <a:r>
              <a:rPr lang="uk-UA" sz="2000" dirty="0" smtClean="0">
                <a:latin typeface="Times New Roman" panose="02020603050405020304" pitchFamily="18" charset="0"/>
                <a:cs typeface="Times New Roman" panose="02020603050405020304" pitchFamily="18" charset="0"/>
              </a:rPr>
              <a:t> - децентралізована валюта. Група з наведеного вище прикладу перейшла від загального блокнота із записами до індивідуальних блокнотів. Це і називається "децентралізованою системою бази даних".</a:t>
            </a:r>
          </a:p>
          <a:p>
            <a:pPr algn="just">
              <a:lnSpc>
                <a:spcPct val="150000"/>
              </a:lnSpc>
            </a:pPr>
            <a:r>
              <a:rPr lang="uk-UA" sz="2000" b="1" dirty="0" err="1" smtClean="0">
                <a:latin typeface="Times New Roman" panose="02020603050405020304" pitchFamily="18" charset="0"/>
                <a:cs typeface="Times New Roman" panose="02020603050405020304" pitchFamily="18" charset="0"/>
              </a:rPr>
              <a:t>Біткоїн</a:t>
            </a:r>
            <a:r>
              <a:rPr lang="uk-UA" sz="2000" dirty="0" smtClean="0">
                <a:latin typeface="Times New Roman" panose="02020603050405020304" pitchFamily="18" charset="0"/>
                <a:cs typeface="Times New Roman" panose="02020603050405020304" pitchFamily="18" charset="0"/>
              </a:rPr>
              <a:t> - це система без посередників. У центрі цієї системи немає нікого, хто б контролював схвалення транзакції. Кожен у групі залучений до цього процесу схвалення, і потрібен мінімальний консенсус 51%, щоб схвалити транзакцію.</a:t>
            </a:r>
          </a:p>
        </p:txBody>
      </p:sp>
      <p:sp>
        <p:nvSpPr>
          <p:cNvPr id="5" name="Заголовок 1"/>
          <p:cNvSpPr>
            <a:spLocks noGrp="1"/>
          </p:cNvSpPr>
          <p:nvPr>
            <p:ph type="title"/>
          </p:nvPr>
        </p:nvSpPr>
        <p:spPr>
          <a:xfrm>
            <a:off x="1915993" y="0"/>
            <a:ext cx="9639236" cy="787078"/>
          </a:xfrm>
        </p:spPr>
        <p:txBody>
          <a:bodyPr>
            <a:normAutofit/>
          </a:bodyPr>
          <a:lstStyle/>
          <a:p>
            <a:r>
              <a:rPr lang="ru-RU" dirty="0" smtClean="0">
                <a:solidFill>
                  <a:srgbClr val="000000"/>
                </a:solidFill>
                <a:latin typeface="Tahoma" panose="020B0604030504040204" pitchFamily="34" charset="0"/>
                <a:ea typeface="Calibri" panose="020F0502020204030204" pitchFamily="34" charset="0"/>
              </a:rPr>
              <a:t>А </a:t>
            </a:r>
            <a:r>
              <a:rPr lang="ru-RU" dirty="0" err="1" smtClean="0">
                <a:solidFill>
                  <a:srgbClr val="000000"/>
                </a:solidFill>
                <a:latin typeface="Tahoma" panose="020B0604030504040204" pitchFamily="34" charset="0"/>
                <a:ea typeface="Calibri" panose="020F0502020204030204" pitchFamily="34" charset="0"/>
              </a:rPr>
              <a:t>тепер</a:t>
            </a:r>
            <a:r>
              <a:rPr lang="ru-RU" dirty="0" smtClean="0">
                <a:solidFill>
                  <a:srgbClr val="000000"/>
                </a:solidFill>
                <a:latin typeface="Tahoma" panose="020B0604030504040204" pitchFamily="34" charset="0"/>
                <a:ea typeface="Calibri" panose="020F0502020204030204" pitchFamily="34" charset="0"/>
              </a:rPr>
              <a:t> не для </a:t>
            </a:r>
            <a:r>
              <a:rPr lang="ru-RU" dirty="0" err="1" smtClean="0">
                <a:solidFill>
                  <a:srgbClr val="000000"/>
                </a:solidFill>
                <a:latin typeface="Tahoma" panose="020B0604030504040204" pitchFamily="34" charset="0"/>
                <a:ea typeface="Calibri" panose="020F0502020204030204" pitchFamily="34" charset="0"/>
              </a:rPr>
              <a:t>чайників</a:t>
            </a:r>
            <a:r>
              <a:rPr lang="ru-RU" dirty="0" smtClean="0">
                <a:solidFill>
                  <a:srgbClr val="000000"/>
                </a:solidFill>
                <a:latin typeface="Tahoma" panose="020B060403050404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412703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3763" y="653123"/>
            <a:ext cx="10509812" cy="6077113"/>
          </a:xfrm>
          <a:prstGeom prst="rect">
            <a:avLst/>
          </a:prstGeom>
        </p:spPr>
        <p:txBody>
          <a:bodyPr wrap="square">
            <a:spAutoFit/>
          </a:bodyPr>
          <a:lstStyle/>
          <a:p>
            <a:pPr algn="just">
              <a:lnSpc>
                <a:spcPct val="140000"/>
              </a:lnSpc>
            </a:pPr>
            <a:r>
              <a:rPr lang="uk-UA" sz="2000" b="1" dirty="0" smtClean="0">
                <a:latin typeface="Times New Roman" panose="02020603050405020304" pitchFamily="18" charset="0"/>
                <a:cs typeface="Times New Roman" panose="02020603050405020304" pitchFamily="18" charset="0"/>
              </a:rPr>
              <a:t>Система </a:t>
            </a:r>
            <a:r>
              <a:rPr lang="uk-UA" sz="2000" b="1" dirty="0" err="1" smtClean="0">
                <a:latin typeface="Times New Roman" panose="02020603050405020304" pitchFamily="18" charset="0"/>
                <a:cs typeface="Times New Roman" panose="02020603050405020304" pitchFamily="18" charset="0"/>
              </a:rPr>
              <a:t>біткоїн</a:t>
            </a:r>
            <a:r>
              <a:rPr lang="uk-UA" sz="2000" b="1"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не створює напруги в учасників через недовіру один до одного і повністю анонімна: членам групи не обов'язково бути друзями і довіряти один одному, щоб брати участь у системі – довіряти потрібно лише самій системі. Система </a:t>
            </a:r>
            <a:r>
              <a:rPr lang="uk-UA" sz="2000" dirty="0" err="1" smtClean="0">
                <a:latin typeface="Times New Roman" panose="02020603050405020304" pitchFamily="18" charset="0"/>
                <a:cs typeface="Times New Roman" panose="02020603050405020304" pitchFamily="18" charset="0"/>
              </a:rPr>
              <a:t>біткоін</a:t>
            </a:r>
            <a:r>
              <a:rPr lang="uk-UA" sz="2000" dirty="0" smtClean="0">
                <a:latin typeface="Times New Roman" panose="02020603050405020304" pitchFamily="18" charset="0"/>
                <a:cs typeface="Times New Roman" panose="02020603050405020304" pitchFamily="18" charset="0"/>
              </a:rPr>
              <a:t>, на відміну вищенаведеного прикладу, немає ідентифікаторів особистості – всі особистості приховані. Ідентифікаторами служить набір алфавітно-цифрових символів, що генеруються випадковим чином. Це досягається за рахунок процесу, який називається "криптографічною хеш-функцією".</a:t>
            </a:r>
          </a:p>
          <a:p>
            <a:pPr algn="just">
              <a:lnSpc>
                <a:spcPct val="140000"/>
              </a:lnSpc>
            </a:pPr>
            <a:r>
              <a:rPr lang="uk-UA" sz="2000" b="1" dirty="0" smtClean="0">
                <a:latin typeface="Times New Roman" panose="02020603050405020304" pitchFamily="18" charset="0"/>
                <a:cs typeface="Times New Roman" panose="02020603050405020304" pitchFamily="18" charset="0"/>
              </a:rPr>
              <a:t>Система </a:t>
            </a:r>
            <a:r>
              <a:rPr lang="uk-UA" sz="2000" b="1" dirty="0" err="1" smtClean="0">
                <a:latin typeface="Times New Roman" panose="02020603050405020304" pitchFamily="18" charset="0"/>
                <a:cs typeface="Times New Roman" panose="02020603050405020304" pitchFamily="18" charset="0"/>
              </a:rPr>
              <a:t>біткоін</a:t>
            </a:r>
            <a:r>
              <a:rPr lang="uk-UA" sz="2000" b="1" dirty="0" smtClean="0">
                <a:latin typeface="Times New Roman" panose="02020603050405020304" pitchFamily="18" charset="0"/>
                <a:cs typeface="Times New Roman" panose="02020603050405020304" pitchFamily="18" charset="0"/>
              </a:rPr>
              <a:t> незмінна</a:t>
            </a:r>
            <a:r>
              <a:rPr lang="uk-UA" sz="2000" dirty="0" smtClean="0">
                <a:latin typeface="Times New Roman" panose="02020603050405020304" pitchFamily="18" charset="0"/>
                <a:cs typeface="Times New Roman" panose="02020603050405020304" pitchFamily="18" charset="0"/>
              </a:rPr>
              <a:t>. Це означає, що жодна з попередніх транзакцій не може бути змінена, щоб скасувати її дію або в той час, коли вона повинна бути запропонована системі.</a:t>
            </a:r>
          </a:p>
          <a:p>
            <a:pPr algn="just">
              <a:lnSpc>
                <a:spcPct val="140000"/>
              </a:lnSpc>
            </a:pPr>
            <a:r>
              <a:rPr lang="uk-UA" sz="2000" b="1" dirty="0" err="1">
                <a:latin typeface="Times New Roman" panose="02020603050405020304" pitchFamily="18" charset="0"/>
                <a:cs typeface="Times New Roman" panose="02020603050405020304" pitchFamily="18" charset="0"/>
              </a:rPr>
              <a:t>Біткоін</a:t>
            </a:r>
            <a:r>
              <a:rPr lang="uk-UA" sz="2000" dirty="0">
                <a:latin typeface="Times New Roman" panose="02020603050405020304" pitchFamily="18" charset="0"/>
                <a:cs typeface="Times New Roman" panose="02020603050405020304" pitchFamily="18" charset="0"/>
              </a:rPr>
              <a:t> - </a:t>
            </a:r>
            <a:r>
              <a:rPr lang="uk-UA" sz="2000" dirty="0" err="1">
                <a:latin typeface="Times New Roman" panose="02020603050405020304" pitchFamily="18" charset="0"/>
                <a:cs typeface="Times New Roman" panose="02020603050405020304" pitchFamily="18" charset="0"/>
              </a:rPr>
              <a:t>фіатна</a:t>
            </a:r>
            <a:r>
              <a:rPr lang="uk-UA" sz="2000" dirty="0">
                <a:latin typeface="Times New Roman" panose="02020603050405020304" pitchFamily="18" charset="0"/>
                <a:cs typeface="Times New Roman" panose="02020603050405020304" pitchFamily="18" charset="0"/>
              </a:rPr>
              <a:t> валюта. Вона не підкріплена якимись відчутними ресурсами, тільки невловимою – довірою. </a:t>
            </a:r>
            <a:r>
              <a:rPr lang="uk-UA" sz="2000" dirty="0" err="1">
                <a:latin typeface="Times New Roman" panose="02020603050405020304" pitchFamily="18" charset="0"/>
                <a:cs typeface="Times New Roman" panose="02020603050405020304" pitchFamily="18" charset="0"/>
              </a:rPr>
              <a:t>Біткоїн</a:t>
            </a:r>
            <a:r>
              <a:rPr lang="uk-UA" sz="2000" dirty="0">
                <a:latin typeface="Times New Roman" panose="02020603050405020304" pitchFamily="18" charset="0"/>
                <a:cs typeface="Times New Roman" panose="02020603050405020304" pitchFamily="18" charset="0"/>
              </a:rPr>
              <a:t> має цінність просто тому, що члени групи вірять у те, що він має цінність. Вони вірять у те, що всі члени групи, об'єднані мережею, приймуть цінність валюти </a:t>
            </a:r>
            <a:r>
              <a:rPr lang="uk-UA" sz="2000" dirty="0" err="1">
                <a:latin typeface="Times New Roman" panose="02020603050405020304" pitchFamily="18" charset="0"/>
                <a:cs typeface="Times New Roman" panose="02020603050405020304" pitchFamily="18" charset="0"/>
              </a:rPr>
              <a:t>біткоін</a:t>
            </a:r>
            <a:r>
              <a:rPr lang="uk-UA" sz="2000" dirty="0">
                <a:latin typeface="Times New Roman" panose="02020603050405020304" pitchFamily="18" charset="0"/>
                <a:cs typeface="Times New Roman" panose="02020603050405020304" pitchFamily="18" charset="0"/>
              </a:rPr>
              <a:t> і використовуватимуть її як законний засіб платежу, як будь-яку іншу валюту. (Прийнятий для будь-якої валюти невловимий ресурс – довіра державі, яка її випускає.)</a:t>
            </a:r>
          </a:p>
        </p:txBody>
      </p:sp>
      <p:sp>
        <p:nvSpPr>
          <p:cNvPr id="3" name="Заголовок 1"/>
          <p:cNvSpPr>
            <a:spLocks noGrp="1"/>
          </p:cNvSpPr>
          <p:nvPr>
            <p:ph type="title"/>
          </p:nvPr>
        </p:nvSpPr>
        <p:spPr>
          <a:xfrm>
            <a:off x="1915993" y="0"/>
            <a:ext cx="9639236" cy="787078"/>
          </a:xfrm>
        </p:spPr>
        <p:txBody>
          <a:bodyPr>
            <a:normAutofit/>
          </a:bodyPr>
          <a:lstStyle/>
          <a:p>
            <a:r>
              <a:rPr lang="ru-RU" dirty="0" smtClean="0">
                <a:solidFill>
                  <a:srgbClr val="000000"/>
                </a:solidFill>
                <a:latin typeface="Tahoma" panose="020B0604030504040204" pitchFamily="34" charset="0"/>
                <a:ea typeface="Calibri" panose="020F0502020204030204" pitchFamily="34" charset="0"/>
              </a:rPr>
              <a:t>А </a:t>
            </a:r>
            <a:r>
              <a:rPr lang="ru-RU" dirty="0" err="1" smtClean="0">
                <a:solidFill>
                  <a:srgbClr val="000000"/>
                </a:solidFill>
                <a:latin typeface="Tahoma" panose="020B0604030504040204" pitchFamily="34" charset="0"/>
                <a:ea typeface="Calibri" panose="020F0502020204030204" pitchFamily="34" charset="0"/>
              </a:rPr>
              <a:t>тепер</a:t>
            </a:r>
            <a:r>
              <a:rPr lang="ru-RU" dirty="0" smtClean="0">
                <a:solidFill>
                  <a:srgbClr val="000000"/>
                </a:solidFill>
                <a:latin typeface="Tahoma" panose="020B0604030504040204" pitchFamily="34" charset="0"/>
                <a:ea typeface="Calibri" panose="020F0502020204030204" pitchFamily="34" charset="0"/>
              </a:rPr>
              <a:t> не для </a:t>
            </a:r>
            <a:r>
              <a:rPr lang="ru-RU" dirty="0" err="1" smtClean="0">
                <a:solidFill>
                  <a:srgbClr val="000000"/>
                </a:solidFill>
                <a:latin typeface="Tahoma" panose="020B0604030504040204" pitchFamily="34" charset="0"/>
                <a:ea typeface="Calibri" panose="020F0502020204030204" pitchFamily="34" charset="0"/>
              </a:rPr>
              <a:t>чайників</a:t>
            </a:r>
            <a:r>
              <a:rPr lang="ru-RU" dirty="0" smtClean="0">
                <a:solidFill>
                  <a:srgbClr val="000000"/>
                </a:solidFill>
                <a:latin typeface="Tahoma" panose="020B060403050404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3154773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82188" y="641548"/>
            <a:ext cx="10309184" cy="5969391"/>
          </a:xfrm>
          <a:prstGeom prst="rect">
            <a:avLst/>
          </a:prstGeom>
        </p:spPr>
        <p:txBody>
          <a:bodyPr wrap="square">
            <a:spAutoFit/>
          </a:bodyPr>
          <a:lstStyle/>
          <a:p>
            <a:pPr algn="just">
              <a:lnSpc>
                <a:spcPct val="120000"/>
              </a:lnSpc>
            </a:pPr>
            <a:r>
              <a:rPr lang="uk-UA" sz="2000" b="1" dirty="0">
                <a:latin typeface="Times New Roman" panose="02020603050405020304" pitchFamily="18" charset="0"/>
                <a:cs typeface="Times New Roman" panose="02020603050405020304" pitchFamily="18" charset="0"/>
              </a:rPr>
              <a:t>Дешевизна валюти </a:t>
            </a:r>
            <a:r>
              <a:rPr lang="uk-UA" sz="2000" b="1" dirty="0" err="1">
                <a:latin typeface="Times New Roman" panose="02020603050405020304" pitchFamily="18" charset="0"/>
                <a:cs typeface="Times New Roman" panose="02020603050405020304" pitchFamily="18" charset="0"/>
              </a:rPr>
              <a:t>біткоїн</a:t>
            </a:r>
            <a:r>
              <a:rPr lang="uk-UA" sz="2000" dirty="0">
                <a:latin typeface="Times New Roman" panose="02020603050405020304" pitchFamily="18" charset="0"/>
                <a:cs typeface="Times New Roman" panose="02020603050405020304" pitchFamily="18" charset="0"/>
              </a:rPr>
              <a:t>. Так як у цій платіжній системі немає посередників, а члени групи використовують свою власну валюту, вони можуть змінювати гроші з мінімальними витратами – без участі посередника.</a:t>
            </a:r>
          </a:p>
          <a:p>
            <a:pPr algn="just">
              <a:lnSpc>
                <a:spcPct val="120000"/>
              </a:lnSpc>
            </a:pPr>
            <a:r>
              <a:rPr lang="uk-UA" sz="2000" dirty="0">
                <a:latin typeface="Times New Roman" panose="02020603050405020304" pitchFamily="18" charset="0"/>
                <a:cs typeface="Times New Roman" panose="02020603050405020304" pitchFamily="18" charset="0"/>
              </a:rPr>
              <a:t>У системі </a:t>
            </a:r>
            <a:r>
              <a:rPr lang="uk-UA" sz="2000" dirty="0" err="1">
                <a:latin typeface="Times New Roman" panose="02020603050405020304" pitchFamily="18" charset="0"/>
                <a:cs typeface="Times New Roman" panose="02020603050405020304" pitchFamily="18" charset="0"/>
              </a:rPr>
              <a:t>біткоїн</a:t>
            </a:r>
            <a:r>
              <a:rPr lang="uk-UA" sz="2000" dirty="0">
                <a:latin typeface="Times New Roman" panose="02020603050405020304" pitchFamily="18" charset="0"/>
                <a:cs typeface="Times New Roman" panose="02020603050405020304" pitchFamily="18" charset="0"/>
              </a:rPr>
              <a:t> забезпечується </a:t>
            </a:r>
            <a:r>
              <a:rPr lang="uk-UA" sz="2000" b="1" dirty="0">
                <a:latin typeface="Times New Roman" panose="02020603050405020304" pitchFamily="18" charset="0"/>
                <a:cs typeface="Times New Roman" panose="02020603050405020304" pitchFamily="18" charset="0"/>
              </a:rPr>
              <a:t>високий рівень безпеки. </a:t>
            </a:r>
            <a:r>
              <a:rPr lang="uk-UA" sz="2000" dirty="0">
                <a:latin typeface="Times New Roman" panose="02020603050405020304" pitchFamily="18" charset="0"/>
                <a:cs typeface="Times New Roman" panose="02020603050405020304" pitchFamily="18" charset="0"/>
              </a:rPr>
              <a:t>У наведеному вище прикладі друзі використовують підписи, щоб ідентифікувати себе в транзакціях. Проте система </a:t>
            </a:r>
            <a:r>
              <a:rPr lang="uk-UA" sz="2000" dirty="0" err="1" smtClean="0">
                <a:latin typeface="Times New Roman" panose="02020603050405020304" pitchFamily="18" charset="0"/>
                <a:cs typeface="Times New Roman" panose="02020603050405020304" pitchFamily="18" charset="0"/>
              </a:rPr>
              <a:t>биткоїн</a:t>
            </a:r>
            <a:r>
              <a:rPr lang="uk-UA" sz="2000" dirty="0">
                <a:latin typeface="Times New Roman" panose="02020603050405020304" pitchFamily="18" charset="0"/>
                <a:cs typeface="Times New Roman" panose="02020603050405020304" pitchFamily="18" charset="0"/>
              </a:rPr>
              <a:t>, як говорилося, з тією ж метою використовує набагато складніший криптографічний метод – </a:t>
            </a:r>
            <a:r>
              <a:rPr lang="uk-UA" sz="2000" dirty="0" err="1">
                <a:latin typeface="Times New Roman" panose="02020603050405020304" pitchFamily="18" charset="0"/>
                <a:cs typeface="Times New Roman" panose="02020603050405020304" pitchFamily="18" charset="0"/>
              </a:rPr>
              <a:t>криптографическую</a:t>
            </a:r>
            <a:r>
              <a:rPr lang="uk-UA" sz="2000" dirty="0">
                <a:latin typeface="Times New Roman" panose="02020603050405020304" pitchFamily="18" charset="0"/>
                <a:cs typeface="Times New Roman" panose="02020603050405020304" pitchFamily="18" charset="0"/>
              </a:rPr>
              <a:t> хеш-</a:t>
            </a:r>
            <a:r>
              <a:rPr lang="uk-UA" sz="2000" dirty="0" err="1">
                <a:latin typeface="Times New Roman" panose="02020603050405020304" pitchFamily="18" charset="0"/>
                <a:cs typeface="Times New Roman" panose="02020603050405020304" pitchFamily="18" charset="0"/>
              </a:rPr>
              <a:t>функцию</a:t>
            </a:r>
            <a:r>
              <a:rPr lang="uk-UA" sz="2000" dirty="0">
                <a:latin typeface="Times New Roman" panose="02020603050405020304" pitchFamily="18" charset="0"/>
                <a:cs typeface="Times New Roman" panose="02020603050405020304" pitchFamily="18" charset="0"/>
              </a:rPr>
              <a:t>.</a:t>
            </a:r>
          </a:p>
          <a:p>
            <a:pPr algn="just">
              <a:lnSpc>
                <a:spcPct val="120000"/>
              </a:lnSpc>
            </a:pPr>
            <a:r>
              <a:rPr lang="uk-UA" sz="2000" b="1" dirty="0" err="1">
                <a:latin typeface="Times New Roman" panose="02020603050405020304" pitchFamily="18" charset="0"/>
                <a:cs typeface="Times New Roman" panose="02020603050405020304" pitchFamily="18" charset="0"/>
              </a:rPr>
              <a:t>Біткоїн</a:t>
            </a:r>
            <a:r>
              <a:rPr lang="uk-UA" sz="2000" b="1" dirty="0">
                <a:latin typeface="Times New Roman" panose="02020603050405020304" pitchFamily="18" charset="0"/>
                <a:cs typeface="Times New Roman" panose="02020603050405020304" pitchFamily="18" charset="0"/>
              </a:rPr>
              <a:t> - </a:t>
            </a:r>
            <a:r>
              <a:rPr lang="uk-UA" sz="2000" dirty="0">
                <a:latin typeface="Times New Roman" panose="02020603050405020304" pitchFamily="18" charset="0"/>
                <a:cs typeface="Times New Roman" panose="02020603050405020304" pitchFamily="18" charset="0"/>
              </a:rPr>
              <a:t>це валюта, не схильна до інфляції. Існує ліміт у 21 мільйон </a:t>
            </a:r>
            <a:r>
              <a:rPr lang="uk-UA" sz="2000" dirty="0" err="1">
                <a:latin typeface="Times New Roman" panose="02020603050405020304" pitchFamily="18" charset="0"/>
                <a:cs typeface="Times New Roman" panose="02020603050405020304" pitchFamily="18" charset="0"/>
              </a:rPr>
              <a:t>біткоїнів</a:t>
            </a:r>
            <a:r>
              <a:rPr lang="uk-UA" sz="2000" dirty="0">
                <a:latin typeface="Times New Roman" panose="02020603050405020304" pitchFamily="18" charset="0"/>
                <a:cs typeface="Times New Roman" panose="02020603050405020304" pitchFamily="18" charset="0"/>
              </a:rPr>
              <a:t>, які будь-коли можуть бути здобуті. До того ж, кожен </a:t>
            </a:r>
            <a:r>
              <a:rPr lang="uk-UA" sz="2000" dirty="0" err="1">
                <a:latin typeface="Times New Roman" panose="02020603050405020304" pitchFamily="18" charset="0"/>
                <a:cs typeface="Times New Roman" panose="02020603050405020304" pitchFamily="18" charset="0"/>
              </a:rPr>
              <a:t>біткоїн</a:t>
            </a:r>
            <a:r>
              <a:rPr lang="uk-UA" sz="2000" dirty="0">
                <a:latin typeface="Times New Roman" panose="02020603050405020304" pitchFamily="18" charset="0"/>
                <a:cs typeface="Times New Roman" panose="02020603050405020304" pitchFamily="18" charset="0"/>
              </a:rPr>
              <a:t> може бути розділений на 10 мільйонів одиниць, і це підтверджує, що ця валюта не стане жертвою інфляції і що </a:t>
            </a:r>
            <a:r>
              <a:rPr lang="uk-UA" sz="2000" dirty="0" err="1">
                <a:latin typeface="Times New Roman" panose="02020603050405020304" pitchFamily="18" charset="0"/>
                <a:cs typeface="Times New Roman" panose="02020603050405020304" pitchFamily="18" charset="0"/>
              </a:rPr>
              <a:t>біткоїнів</a:t>
            </a:r>
            <a:r>
              <a:rPr lang="uk-UA" sz="2000" dirty="0">
                <a:latin typeface="Times New Roman" panose="02020603050405020304" pitchFamily="18" charset="0"/>
                <a:cs typeface="Times New Roman" panose="02020603050405020304" pitchFamily="18" charset="0"/>
              </a:rPr>
              <a:t> достатньо для всіх транзакцій</a:t>
            </a:r>
            <a:r>
              <a:rPr lang="uk-UA" sz="2000" dirty="0" smtClean="0">
                <a:latin typeface="Times New Roman" panose="02020603050405020304" pitchFamily="18" charset="0"/>
                <a:cs typeface="Times New Roman" panose="02020603050405020304" pitchFamily="18" charset="0"/>
              </a:rPr>
              <a:t>.</a:t>
            </a:r>
          </a:p>
          <a:p>
            <a:pPr algn="just">
              <a:lnSpc>
                <a:spcPct val="120000"/>
              </a:lnSpc>
            </a:pPr>
            <a:r>
              <a:rPr lang="uk-UA" sz="2000" dirty="0">
                <a:latin typeface="Times New Roman" panose="02020603050405020304" pitchFamily="18" charset="0"/>
                <a:cs typeface="Times New Roman" panose="02020603050405020304" pitchFamily="18" charset="0"/>
              </a:rPr>
              <a:t>Це не перший випадок в історії, коли робляться спроби створити цифрову валюту. Проте попередні спроби провалилися у процесі вирішення так званої проблеми "подвійної витрати". Одна одиниця цифрової валюти може копіюватися, що дозволяє користувачеві використовувати її більше одного разу. </a:t>
            </a:r>
            <a:r>
              <a:rPr lang="uk-UA" sz="2000" dirty="0" err="1">
                <a:latin typeface="Times New Roman" panose="02020603050405020304" pitchFamily="18" charset="0"/>
                <a:cs typeface="Times New Roman" panose="02020603050405020304" pitchFamily="18" charset="0"/>
              </a:rPr>
              <a:t>Біткоїн</a:t>
            </a:r>
            <a:r>
              <a:rPr lang="uk-UA" sz="2000" dirty="0">
                <a:latin typeface="Times New Roman" panose="02020603050405020304" pitchFamily="18" charset="0"/>
                <a:cs typeface="Times New Roman" panose="02020603050405020304" pitchFamily="18" charset="0"/>
              </a:rPr>
              <a:t> вирішує цю проблему застосуванням децентралізованої моделі верифікації.</a:t>
            </a:r>
          </a:p>
        </p:txBody>
      </p:sp>
      <p:sp>
        <p:nvSpPr>
          <p:cNvPr id="3" name="Заголовок 1"/>
          <p:cNvSpPr>
            <a:spLocks noGrp="1"/>
          </p:cNvSpPr>
          <p:nvPr>
            <p:ph type="title"/>
          </p:nvPr>
        </p:nvSpPr>
        <p:spPr>
          <a:xfrm>
            <a:off x="1915993" y="0"/>
            <a:ext cx="9639236" cy="787078"/>
          </a:xfrm>
        </p:spPr>
        <p:txBody>
          <a:bodyPr>
            <a:normAutofit/>
          </a:bodyPr>
          <a:lstStyle/>
          <a:p>
            <a:r>
              <a:rPr lang="ru-RU" dirty="0" smtClean="0">
                <a:solidFill>
                  <a:srgbClr val="000000"/>
                </a:solidFill>
                <a:latin typeface="Tahoma" panose="020B0604030504040204" pitchFamily="34" charset="0"/>
                <a:ea typeface="Calibri" panose="020F0502020204030204" pitchFamily="34" charset="0"/>
              </a:rPr>
              <a:t>А </a:t>
            </a:r>
            <a:r>
              <a:rPr lang="ru-RU" dirty="0" err="1" smtClean="0">
                <a:solidFill>
                  <a:srgbClr val="000000"/>
                </a:solidFill>
                <a:latin typeface="Tahoma" panose="020B0604030504040204" pitchFamily="34" charset="0"/>
                <a:ea typeface="Calibri" panose="020F0502020204030204" pitchFamily="34" charset="0"/>
              </a:rPr>
              <a:t>тепер</a:t>
            </a:r>
            <a:r>
              <a:rPr lang="ru-RU" dirty="0" smtClean="0">
                <a:solidFill>
                  <a:srgbClr val="000000"/>
                </a:solidFill>
                <a:latin typeface="Tahoma" panose="020B0604030504040204" pitchFamily="34" charset="0"/>
                <a:ea typeface="Calibri" panose="020F0502020204030204" pitchFamily="34" charset="0"/>
              </a:rPr>
              <a:t> не для </a:t>
            </a:r>
            <a:r>
              <a:rPr lang="ru-RU" dirty="0" err="1" smtClean="0">
                <a:solidFill>
                  <a:srgbClr val="000000"/>
                </a:solidFill>
                <a:latin typeface="Tahoma" panose="020B0604030504040204" pitchFamily="34" charset="0"/>
                <a:ea typeface="Calibri" panose="020F0502020204030204" pitchFamily="34" charset="0"/>
              </a:rPr>
              <a:t>чайників</a:t>
            </a:r>
            <a:r>
              <a:rPr lang="ru-RU" dirty="0" smtClean="0">
                <a:solidFill>
                  <a:srgbClr val="000000"/>
                </a:solidFill>
                <a:latin typeface="Tahoma" panose="020B060403050404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221658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2905" y="2753700"/>
            <a:ext cx="8911687" cy="1280890"/>
          </a:xfrm>
        </p:spPr>
        <p:txBody>
          <a:bodyPr/>
          <a:lstStyle/>
          <a:p>
            <a:pPr algn="ctr"/>
            <a:r>
              <a:rPr lang="ru-RU" dirty="0" smtClean="0"/>
              <a:t>До </a:t>
            </a:r>
            <a:r>
              <a:rPr lang="ru-RU" dirty="0" err="1" smtClean="0"/>
              <a:t>нової</a:t>
            </a:r>
            <a:r>
              <a:rPr lang="ru-RU" dirty="0" smtClean="0"/>
              <a:t> </a:t>
            </a:r>
            <a:r>
              <a:rPr lang="ru-RU" dirty="0" err="1" smtClean="0"/>
              <a:t>зустрічі</a:t>
            </a:r>
            <a:endParaRPr lang="ru-RU" dirty="0"/>
          </a:p>
        </p:txBody>
      </p:sp>
    </p:spTree>
    <p:extLst>
      <p:ext uri="{BB962C8B-B14F-4D97-AF65-F5344CB8AC3E}">
        <p14:creationId xmlns:p14="http://schemas.microsoft.com/office/powerpoint/2010/main" val="388140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41120" y="338096"/>
            <a:ext cx="10753344" cy="5831853"/>
          </a:xfrm>
          <a:prstGeom prst="rect">
            <a:avLst/>
          </a:prstGeom>
        </p:spPr>
        <p:txBody>
          <a:bodyPr wrap="square">
            <a:spAutoFit/>
          </a:bodyPr>
          <a:lstStyle/>
          <a:p>
            <a:pPr>
              <a:lnSpc>
                <a:spcPct val="150000"/>
              </a:lnSpc>
            </a:pPr>
            <a:r>
              <a:rPr lang="ru-RU"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Бартерну систему люди використовували 6000 років до нашої ери.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Потім</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з'явилися</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монети</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приблизно</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650 року до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зв</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е. Люди почали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застосовувати</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перші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форми</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друкованої</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валюти</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приблизно</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960 року, а перша форма чека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з'явилася</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приблизно</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1717 року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зв</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е.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Вперше</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ідея</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електронних</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грошей"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була</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запропонована</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американським</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фахівцем</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теорії</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складності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Девідом</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Чоумом</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ще</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наприкінці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70-х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років</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Перша система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електронних</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коштів</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PayPal </a:t>
            </a:r>
            <a:r>
              <a:rPr lang="ru-RU"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була представлена в 1998 році, в Росії -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WebMoney </a:t>
            </a:r>
            <a:r>
              <a:rPr lang="ru-RU"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також з'явилася в 1998 році. </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нарешті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2008 року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з'явилася</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ідея</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біткоїну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44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Початки </a:t>
            </a:r>
            <a:r>
              <a:rPr lang="ru-RU" dirty="0" err="1"/>
              <a:t>економіки</a:t>
            </a:r>
            <a:r>
              <a:rPr lang="ru-RU" dirty="0"/>
              <a:t>. </a:t>
            </a:r>
            <a:r>
              <a:rPr lang="ru-RU" dirty="0" err="1"/>
              <a:t>Простий</a:t>
            </a:r>
            <a:r>
              <a:rPr lang="ru-RU" dirty="0"/>
              <a:t> </a:t>
            </a:r>
            <a:r>
              <a:rPr lang="ru-RU" dirty="0" err="1"/>
              <a:t>натуральний</a:t>
            </a:r>
            <a:r>
              <a:rPr lang="ru-RU" dirty="0"/>
              <a:t> </a:t>
            </a:r>
            <a:r>
              <a:rPr lang="ru-RU" dirty="0" err="1"/>
              <a:t>обмін</a:t>
            </a:r>
            <a:endParaRPr lang="ru-RU" dirty="0"/>
          </a:p>
        </p:txBody>
      </p:sp>
      <p:pic>
        <p:nvPicPr>
          <p:cNvPr id="4" name="Рисунок 3"/>
          <p:cNvPicPr>
            <a:picLocks noChangeAspect="1"/>
          </p:cNvPicPr>
          <p:nvPr/>
        </p:nvPicPr>
        <p:blipFill>
          <a:blip r:embed="rId2"/>
          <a:stretch>
            <a:fillRect/>
          </a:stretch>
        </p:blipFill>
        <p:spPr>
          <a:xfrm>
            <a:off x="2153005" y="3056067"/>
            <a:ext cx="2979536" cy="3134677"/>
          </a:xfrm>
          <a:prstGeom prst="rect">
            <a:avLst/>
          </a:prstGeom>
        </p:spPr>
      </p:pic>
      <p:pic>
        <p:nvPicPr>
          <p:cNvPr id="5" name="Рисунок 4"/>
          <p:cNvPicPr>
            <a:picLocks noChangeAspect="1"/>
          </p:cNvPicPr>
          <p:nvPr/>
        </p:nvPicPr>
        <p:blipFill>
          <a:blip r:embed="rId3"/>
          <a:stretch>
            <a:fillRect/>
          </a:stretch>
        </p:blipFill>
        <p:spPr>
          <a:xfrm>
            <a:off x="8409187" y="3056067"/>
            <a:ext cx="3181872" cy="3134677"/>
          </a:xfrm>
          <a:prstGeom prst="rect">
            <a:avLst/>
          </a:prstGeom>
        </p:spPr>
      </p:pic>
      <p:pic>
        <p:nvPicPr>
          <p:cNvPr id="6" name="Рисунок 5"/>
          <p:cNvPicPr>
            <a:picLocks noChangeAspect="1"/>
          </p:cNvPicPr>
          <p:nvPr/>
        </p:nvPicPr>
        <p:blipFill>
          <a:blip r:embed="rId4"/>
          <a:stretch>
            <a:fillRect/>
          </a:stretch>
        </p:blipFill>
        <p:spPr>
          <a:xfrm>
            <a:off x="5132541" y="3056068"/>
            <a:ext cx="3276646" cy="3134677"/>
          </a:xfrm>
          <a:prstGeom prst="rect">
            <a:avLst/>
          </a:prstGeom>
        </p:spPr>
      </p:pic>
      <p:sp>
        <p:nvSpPr>
          <p:cNvPr id="8" name="TextBox 7"/>
          <p:cNvSpPr txBox="1"/>
          <p:nvPr/>
        </p:nvSpPr>
        <p:spPr>
          <a:xfrm>
            <a:off x="2592925" y="2538805"/>
            <a:ext cx="1191352" cy="369332"/>
          </a:xfrm>
          <a:prstGeom prst="rect">
            <a:avLst/>
          </a:prstGeom>
          <a:noFill/>
        </p:spPr>
        <p:txBody>
          <a:bodyPr wrap="none" rtlCol="0">
            <a:spAutoFit/>
          </a:bodyPr>
          <a:lstStyle/>
          <a:p>
            <a:r>
              <a:rPr lang="ru-RU" dirty="0" smtClean="0"/>
              <a:t>5 </a:t>
            </a:r>
            <a:r>
              <a:rPr lang="ru-RU" dirty="0" err="1" smtClean="0"/>
              <a:t>товарів</a:t>
            </a:r>
            <a:endParaRPr lang="ru-RU" dirty="0"/>
          </a:p>
        </p:txBody>
      </p:sp>
      <p:sp>
        <p:nvSpPr>
          <p:cNvPr id="9" name="TextBox 8"/>
          <p:cNvSpPr txBox="1"/>
          <p:nvPr/>
        </p:nvSpPr>
        <p:spPr>
          <a:xfrm>
            <a:off x="6123090" y="2538805"/>
            <a:ext cx="1319592" cy="369332"/>
          </a:xfrm>
          <a:prstGeom prst="rect">
            <a:avLst/>
          </a:prstGeom>
          <a:noFill/>
        </p:spPr>
        <p:txBody>
          <a:bodyPr wrap="none" rtlCol="0">
            <a:spAutoFit/>
          </a:bodyPr>
          <a:lstStyle/>
          <a:p>
            <a:r>
              <a:rPr lang="ru-RU" dirty="0" smtClean="0"/>
              <a:t>10 </a:t>
            </a:r>
            <a:r>
              <a:rPr lang="ru-RU" dirty="0" err="1" smtClean="0"/>
              <a:t>товарів</a:t>
            </a:r>
            <a:endParaRPr lang="ru-RU" dirty="0"/>
          </a:p>
        </p:txBody>
      </p:sp>
      <p:sp>
        <p:nvSpPr>
          <p:cNvPr id="10" name="TextBox 9"/>
          <p:cNvSpPr txBox="1"/>
          <p:nvPr/>
        </p:nvSpPr>
        <p:spPr>
          <a:xfrm>
            <a:off x="9352349" y="2538805"/>
            <a:ext cx="1447832" cy="369332"/>
          </a:xfrm>
          <a:prstGeom prst="rect">
            <a:avLst/>
          </a:prstGeom>
          <a:noFill/>
        </p:spPr>
        <p:txBody>
          <a:bodyPr wrap="none" rtlCol="0">
            <a:spAutoFit/>
          </a:bodyPr>
          <a:lstStyle/>
          <a:p>
            <a:r>
              <a:rPr lang="ru-RU" dirty="0" smtClean="0"/>
              <a:t>100 </a:t>
            </a:r>
            <a:r>
              <a:rPr lang="ru-RU" dirty="0" err="1" smtClean="0"/>
              <a:t>товарів</a:t>
            </a:r>
            <a:endParaRPr lang="ru-RU" dirty="0"/>
          </a:p>
        </p:txBody>
      </p:sp>
      <p:sp>
        <p:nvSpPr>
          <p:cNvPr id="3" name="Номер слайда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912284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2139602" y="1152907"/>
            <a:ext cx="7962900" cy="5334000"/>
          </a:xfrm>
          <a:prstGeom prst="rect">
            <a:avLst/>
          </a:prstGeom>
        </p:spPr>
      </p:pic>
      <p:sp>
        <p:nvSpPr>
          <p:cNvPr id="5" name="Заголовок 1"/>
          <p:cNvSpPr>
            <a:spLocks noGrp="1"/>
          </p:cNvSpPr>
          <p:nvPr>
            <p:ph type="title"/>
          </p:nvPr>
        </p:nvSpPr>
        <p:spPr>
          <a:xfrm>
            <a:off x="2476811" y="319310"/>
            <a:ext cx="8911687" cy="812804"/>
          </a:xfrm>
        </p:spPr>
        <p:txBody>
          <a:bodyPr/>
          <a:lstStyle/>
          <a:p>
            <a:r>
              <a:rPr lang="ru-RU" dirty="0" err="1"/>
              <a:t>Який</a:t>
            </a:r>
            <a:r>
              <a:rPr lang="ru-RU" dirty="0"/>
              <a:t> </a:t>
            </a:r>
            <a:r>
              <a:rPr lang="ru-RU" dirty="0" err="1"/>
              <a:t>буває</a:t>
            </a:r>
            <a:r>
              <a:rPr lang="ru-RU" dirty="0"/>
              <a:t> </a:t>
            </a:r>
            <a:r>
              <a:rPr lang="ru-RU" dirty="0" err="1"/>
              <a:t>універсальний</a:t>
            </a:r>
            <a:r>
              <a:rPr lang="ru-RU" dirty="0"/>
              <a:t> товар</a:t>
            </a:r>
          </a:p>
        </p:txBody>
      </p:sp>
      <p:sp>
        <p:nvSpPr>
          <p:cNvPr id="2" name="Номер слайда 1"/>
          <p:cNvSpPr>
            <a:spLocks noGrp="1"/>
          </p:cNvSpPr>
          <p:nvPr>
            <p:ph type="sldNum" sz="quarter" idx="12"/>
          </p:nvPr>
        </p:nvSpPr>
        <p:spPr/>
        <p:txBody>
          <a:bodyPr/>
          <a:lstStyle/>
          <a:p>
            <a:fld id="{D57F1E4F-1CFF-5643-939E-217C01CDF565}" type="slidenum">
              <a:rPr lang="en-US" smtClean="0"/>
              <a:pPr/>
              <a:t>5</a:t>
            </a:fld>
            <a:endParaRPr lang="en-US" dirty="0"/>
          </a:p>
        </p:txBody>
      </p:sp>
      <p:sp>
        <p:nvSpPr>
          <p:cNvPr id="3" name="Прямоугольник 2"/>
          <p:cNvSpPr/>
          <p:nvPr/>
        </p:nvSpPr>
        <p:spPr>
          <a:xfrm>
            <a:off x="2476811" y="2856027"/>
            <a:ext cx="1569096" cy="461665"/>
          </a:xfrm>
          <a:prstGeom prst="rect">
            <a:avLst/>
          </a:prstGeom>
        </p:spPr>
        <p:txBody>
          <a:bodyPr wrap="square">
            <a:spAutoFit/>
          </a:bodyPr>
          <a:lstStyle/>
          <a:p>
            <a:r>
              <a:rPr lang="ru-RU" sz="2400" b="1" dirty="0" smtClean="0"/>
              <a:t>худоба</a:t>
            </a:r>
            <a:endParaRPr lang="ru-RU" sz="2400" b="1" dirty="0"/>
          </a:p>
        </p:txBody>
      </p:sp>
      <p:sp>
        <p:nvSpPr>
          <p:cNvPr id="7" name="Прямоугольник 6"/>
          <p:cNvSpPr/>
          <p:nvPr/>
        </p:nvSpPr>
        <p:spPr>
          <a:xfrm>
            <a:off x="5336504" y="2856026"/>
            <a:ext cx="1569096" cy="461665"/>
          </a:xfrm>
          <a:prstGeom prst="rect">
            <a:avLst/>
          </a:prstGeom>
        </p:spPr>
        <p:txBody>
          <a:bodyPr wrap="square">
            <a:spAutoFit/>
          </a:bodyPr>
          <a:lstStyle/>
          <a:p>
            <a:r>
              <a:rPr lang="ru-RU" sz="2400" b="1" dirty="0" err="1" smtClean="0"/>
              <a:t>хутро</a:t>
            </a:r>
            <a:endParaRPr lang="ru-RU" sz="2400" b="1" dirty="0"/>
          </a:p>
        </p:txBody>
      </p:sp>
      <p:sp>
        <p:nvSpPr>
          <p:cNvPr id="8" name="Прямоугольник 7"/>
          <p:cNvSpPr/>
          <p:nvPr/>
        </p:nvSpPr>
        <p:spPr>
          <a:xfrm>
            <a:off x="8002877" y="2856025"/>
            <a:ext cx="1569096" cy="461665"/>
          </a:xfrm>
          <a:prstGeom prst="rect">
            <a:avLst/>
          </a:prstGeom>
        </p:spPr>
        <p:txBody>
          <a:bodyPr wrap="square">
            <a:spAutoFit/>
          </a:bodyPr>
          <a:lstStyle/>
          <a:p>
            <a:r>
              <a:rPr lang="ru-RU" sz="2400" b="1" dirty="0" smtClean="0"/>
              <a:t>тютюн</a:t>
            </a:r>
            <a:endParaRPr lang="ru-RU" sz="2400" b="1" dirty="0"/>
          </a:p>
        </p:txBody>
      </p:sp>
      <p:sp>
        <p:nvSpPr>
          <p:cNvPr id="9" name="Прямоугольник 8"/>
          <p:cNvSpPr/>
          <p:nvPr/>
        </p:nvSpPr>
        <p:spPr>
          <a:xfrm>
            <a:off x="2476811" y="5851835"/>
            <a:ext cx="3621277" cy="461665"/>
          </a:xfrm>
          <a:prstGeom prst="rect">
            <a:avLst/>
          </a:prstGeom>
        </p:spPr>
        <p:txBody>
          <a:bodyPr wrap="square">
            <a:spAutoFit/>
          </a:bodyPr>
          <a:lstStyle/>
          <a:p>
            <a:r>
              <a:rPr lang="ru-RU" sz="2400" b="1" dirty="0" err="1" smtClean="0"/>
              <a:t>дорогоцінне</a:t>
            </a:r>
            <a:r>
              <a:rPr lang="ru-RU" sz="2400" b="1" dirty="0" smtClean="0"/>
              <a:t> </a:t>
            </a:r>
            <a:r>
              <a:rPr lang="ru-RU" sz="2400" b="1" dirty="0" err="1" smtClean="0"/>
              <a:t>каміння</a:t>
            </a:r>
            <a:endParaRPr lang="ru-RU" sz="2400" b="1" dirty="0"/>
          </a:p>
        </p:txBody>
      </p:sp>
      <p:sp>
        <p:nvSpPr>
          <p:cNvPr id="11" name="Прямоугольник 10"/>
          <p:cNvSpPr/>
          <p:nvPr/>
        </p:nvSpPr>
        <p:spPr>
          <a:xfrm>
            <a:off x="7890143" y="5851835"/>
            <a:ext cx="1569096" cy="461665"/>
          </a:xfrm>
          <a:prstGeom prst="rect">
            <a:avLst/>
          </a:prstGeom>
        </p:spPr>
        <p:txBody>
          <a:bodyPr wrap="square">
            <a:spAutoFit/>
          </a:bodyPr>
          <a:lstStyle/>
          <a:p>
            <a:r>
              <a:rPr lang="ru-RU" sz="2400" b="1" dirty="0" smtClean="0"/>
              <a:t>зерно</a:t>
            </a:r>
            <a:endParaRPr lang="ru-RU" sz="2400" b="1" dirty="0"/>
          </a:p>
        </p:txBody>
      </p:sp>
      <p:sp>
        <p:nvSpPr>
          <p:cNvPr id="12" name="Прямоугольник 11"/>
          <p:cNvSpPr/>
          <p:nvPr/>
        </p:nvSpPr>
        <p:spPr>
          <a:xfrm>
            <a:off x="5535248" y="4671466"/>
            <a:ext cx="2116899" cy="461665"/>
          </a:xfrm>
          <a:prstGeom prst="rect">
            <a:avLst/>
          </a:prstGeom>
        </p:spPr>
        <p:txBody>
          <a:bodyPr wrap="square">
            <a:spAutoFit/>
          </a:bodyPr>
          <a:lstStyle/>
          <a:p>
            <a:r>
              <a:rPr lang="ru-RU" sz="2400" b="1" dirty="0" smtClean="0"/>
              <a:t>черепашки</a:t>
            </a:r>
            <a:endParaRPr lang="ru-RU" sz="2400" b="1" dirty="0"/>
          </a:p>
        </p:txBody>
      </p:sp>
    </p:spTree>
    <p:extLst>
      <p:ext uri="{BB962C8B-B14F-4D97-AF65-F5344CB8AC3E}">
        <p14:creationId xmlns:p14="http://schemas.microsoft.com/office/powerpoint/2010/main" val="3274144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a:t>
            </a:r>
            <a:r>
              <a:rPr lang="ru-RU" dirty="0" err="1" smtClean="0"/>
              <a:t>може</a:t>
            </a:r>
            <a:r>
              <a:rPr lang="ru-RU" dirty="0" smtClean="0"/>
              <a:t> бути…</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13" y="1509486"/>
            <a:ext cx="2189628" cy="1457098"/>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5" y="3113381"/>
            <a:ext cx="2025946" cy="1348175"/>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252" y="1509485"/>
            <a:ext cx="2025947" cy="1480300"/>
          </a:xfrm>
          <a:prstGeom prst="rect">
            <a:avLst/>
          </a:prstGeom>
        </p:spPr>
      </p:pic>
      <p:pic>
        <p:nvPicPr>
          <p:cNvPr id="14" name="Объект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169054" y="1600199"/>
            <a:ext cx="1568545" cy="1390777"/>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6313" y="3113381"/>
            <a:ext cx="2189628" cy="1348175"/>
          </a:xfrm>
          <a:prstGeom prst="rect">
            <a:avLst/>
          </a:prstGeom>
        </p:spPr>
      </p:pic>
      <p:sp>
        <p:nvSpPr>
          <p:cNvPr id="3" name="Номер слайда 2"/>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385025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Властивості</a:t>
            </a:r>
            <a:r>
              <a:rPr lang="ru-RU" dirty="0"/>
              <a:t> </a:t>
            </a:r>
            <a:r>
              <a:rPr lang="ru-RU" dirty="0" err="1"/>
              <a:t>універсального</a:t>
            </a:r>
            <a:r>
              <a:rPr lang="ru-RU" dirty="0"/>
              <a:t> товару</a:t>
            </a:r>
          </a:p>
        </p:txBody>
      </p:sp>
      <p:sp>
        <p:nvSpPr>
          <p:cNvPr id="3" name="Объект 2"/>
          <p:cNvSpPr>
            <a:spLocks noGrp="1"/>
          </p:cNvSpPr>
          <p:nvPr>
            <p:ph idx="1"/>
          </p:nvPr>
        </p:nvSpPr>
        <p:spPr>
          <a:xfrm>
            <a:off x="2386012" y="1567543"/>
            <a:ext cx="8915400" cy="4659086"/>
          </a:xfrm>
        </p:spPr>
        <p:txBody>
          <a:bodyPr>
            <a:noAutofit/>
          </a:bodyPr>
          <a:lstStyle/>
          <a:p>
            <a:pPr fontAlgn="base"/>
            <a:r>
              <a:rPr lang="ru-RU" sz="3200" dirty="0"/>
              <a:t>– </a:t>
            </a:r>
            <a:r>
              <a:rPr lang="ru-RU" sz="3200" dirty="0" err="1" smtClean="0"/>
              <a:t>однорідність</a:t>
            </a:r>
            <a:r>
              <a:rPr lang="ru-RU" sz="3200" dirty="0"/>
              <a:t>;</a:t>
            </a:r>
          </a:p>
          <a:p>
            <a:pPr fontAlgn="base"/>
            <a:r>
              <a:rPr lang="ru-RU" sz="3200" dirty="0"/>
              <a:t>–  </a:t>
            </a:r>
            <a:r>
              <a:rPr lang="ru-RU" sz="3200" dirty="0" err="1"/>
              <a:t>подільність</a:t>
            </a:r>
            <a:r>
              <a:rPr lang="ru-RU" sz="3200" dirty="0"/>
              <a:t>;</a:t>
            </a:r>
          </a:p>
          <a:p>
            <a:pPr fontAlgn="base"/>
            <a:r>
              <a:rPr lang="ru-RU" sz="3200" dirty="0"/>
              <a:t>–  </a:t>
            </a:r>
            <a:r>
              <a:rPr lang="ru-RU" sz="3200" dirty="0" err="1"/>
              <a:t>безвідходність</a:t>
            </a:r>
            <a:r>
              <a:rPr lang="ru-RU" sz="3200" dirty="0"/>
              <a:t>;</a:t>
            </a:r>
          </a:p>
          <a:p>
            <a:pPr fontAlgn="base"/>
            <a:r>
              <a:rPr lang="ru-RU" sz="3200" dirty="0"/>
              <a:t>–  </a:t>
            </a:r>
            <a:r>
              <a:rPr lang="ru-RU" sz="3200" dirty="0" err="1"/>
              <a:t>портативність</a:t>
            </a:r>
            <a:r>
              <a:rPr lang="ru-RU" sz="3200" dirty="0"/>
              <a:t>;</a:t>
            </a:r>
          </a:p>
          <a:p>
            <a:pPr fontAlgn="base"/>
            <a:r>
              <a:rPr lang="ru-RU" sz="3200" dirty="0"/>
              <a:t>–  </a:t>
            </a:r>
            <a:r>
              <a:rPr lang="ru-RU" sz="3200" dirty="0" err="1"/>
              <a:t>зручність</a:t>
            </a:r>
            <a:r>
              <a:rPr lang="ru-RU" sz="3200" dirty="0"/>
              <a:t> </a:t>
            </a:r>
            <a:r>
              <a:rPr lang="ru-RU" sz="3200" dirty="0" err="1"/>
              <a:t>транспортування</a:t>
            </a:r>
            <a:r>
              <a:rPr lang="ru-RU" sz="3200" dirty="0"/>
              <a:t>;</a:t>
            </a:r>
          </a:p>
          <a:p>
            <a:pPr fontAlgn="base"/>
            <a:r>
              <a:rPr lang="ru-RU" sz="3200" dirty="0"/>
              <a:t>– </a:t>
            </a:r>
            <a:r>
              <a:rPr lang="ru-RU" sz="3200" dirty="0" err="1"/>
              <a:t>збереженість</a:t>
            </a:r>
            <a:r>
              <a:rPr lang="ru-RU" sz="3200" dirty="0"/>
              <a:t> (</a:t>
            </a:r>
            <a:r>
              <a:rPr lang="ru-RU" sz="3200" dirty="0" err="1"/>
              <a:t>зносостійкість</a:t>
            </a:r>
            <a:r>
              <a:rPr lang="ru-RU" sz="3200" dirty="0"/>
              <a:t>);</a:t>
            </a:r>
          </a:p>
          <a:p>
            <a:pPr fontAlgn="base"/>
            <a:r>
              <a:rPr lang="ru-RU" sz="3200" dirty="0"/>
              <a:t>–  </a:t>
            </a:r>
            <a:r>
              <a:rPr lang="ru-RU" sz="3200" dirty="0" err="1"/>
              <a:t>універсальний</a:t>
            </a:r>
            <a:r>
              <a:rPr lang="ru-RU" sz="3200" dirty="0"/>
              <a:t> </a:t>
            </a:r>
            <a:r>
              <a:rPr lang="ru-RU" sz="3200" dirty="0" err="1"/>
              <a:t>засіб</a:t>
            </a:r>
            <a:r>
              <a:rPr lang="ru-RU" sz="3200" dirty="0"/>
              <a:t> </a:t>
            </a:r>
            <a:r>
              <a:rPr lang="ru-RU" sz="3200" dirty="0" err="1"/>
              <a:t>накопичення</a:t>
            </a:r>
            <a:r>
              <a:rPr lang="ru-RU" sz="3200" dirty="0"/>
              <a:t>.</a:t>
            </a:r>
          </a:p>
          <a:p>
            <a:endParaRPr lang="ru-RU" sz="3200"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213454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25719"/>
          </a:xfrm>
        </p:spPr>
        <p:txBody>
          <a:bodyPr>
            <a:normAutofit/>
          </a:bodyPr>
          <a:lstStyle/>
          <a:p>
            <a:pPr algn="ctr"/>
            <a:r>
              <a:rPr lang="uk-UA" dirty="0" smtClean="0"/>
              <a:t>Монетна платіжна система</a:t>
            </a:r>
            <a:endParaRPr lang="ru-RU" dirty="0"/>
          </a:p>
        </p:txBody>
      </p:sp>
      <p:pic>
        <p:nvPicPr>
          <p:cNvPr id="5" name="Рисунок 4"/>
          <p:cNvPicPr>
            <a:picLocks noChangeAspect="1"/>
          </p:cNvPicPr>
          <p:nvPr/>
        </p:nvPicPr>
        <p:blipFill>
          <a:blip r:embed="rId2"/>
          <a:stretch>
            <a:fillRect/>
          </a:stretch>
        </p:blipFill>
        <p:spPr>
          <a:xfrm>
            <a:off x="3248768" y="1486446"/>
            <a:ext cx="7600000" cy="5133333"/>
          </a:xfrm>
          <a:prstGeom prst="rect">
            <a:avLst/>
          </a:prstGeom>
        </p:spPr>
      </p:pic>
      <p:sp>
        <p:nvSpPr>
          <p:cNvPr id="3" name="Номер слайда 2"/>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719875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Паперові гроші. Третя революція</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296" y="3261088"/>
            <a:ext cx="4291316" cy="322707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822" y="1273357"/>
            <a:ext cx="1752600" cy="261937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405" y="1463516"/>
            <a:ext cx="3048000" cy="150495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183" y="4041184"/>
            <a:ext cx="3896024" cy="2527528"/>
          </a:xfrm>
          <a:prstGeom prst="rect">
            <a:avLst/>
          </a:prstGeom>
        </p:spPr>
      </p:pic>
      <p:sp>
        <p:nvSpPr>
          <p:cNvPr id="3" name="Номер слайда 2"/>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82759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304</TotalTime>
  <Words>2157</Words>
  <Application>Microsoft Office PowerPoint</Application>
  <PresentationFormat>Широкоэкранный</PresentationFormat>
  <Paragraphs>73</Paragraphs>
  <Slides>23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Calibri</vt:lpstr>
      <vt:lpstr>Century Gothic</vt:lpstr>
      <vt:lpstr>Tahoma</vt:lpstr>
      <vt:lpstr>Times New Roman</vt:lpstr>
      <vt:lpstr>Wingdings 3</vt:lpstr>
      <vt:lpstr>Легкий дым</vt:lpstr>
      <vt:lpstr>Технології на базі Blockchain та криптовалюти</vt:lpstr>
      <vt:lpstr>Презентация PowerPoint</vt:lpstr>
      <vt:lpstr>Презентация PowerPoint</vt:lpstr>
      <vt:lpstr>Початки економіки. Простий натуральний обмін</vt:lpstr>
      <vt:lpstr>Який буває універсальний товар</vt:lpstr>
      <vt:lpstr>А може бути…</vt:lpstr>
      <vt:lpstr>Властивості універсального товару</vt:lpstr>
      <vt:lpstr>Монетна платіжна система</vt:lpstr>
      <vt:lpstr>Паперові гроші. Третя революція</vt:lpstr>
      <vt:lpstr>Недоліки паперових грошей</vt:lpstr>
      <vt:lpstr>Чекова платіжна система</vt:lpstr>
      <vt:lpstr>Чекова платіжна система</vt:lpstr>
      <vt:lpstr>Платіжна система електронних гаманців</vt:lpstr>
      <vt:lpstr>Як змінити платіжну систему?</vt:lpstr>
      <vt:lpstr>Як змінити платіжну систему?</vt:lpstr>
      <vt:lpstr>Сутність біткоїну як цифрової валюти та її властивості</vt:lpstr>
      <vt:lpstr>Біткоїн для чайників</vt:lpstr>
      <vt:lpstr>Біткоїн для чайників</vt:lpstr>
      <vt:lpstr>Біткоїн для чайників</vt:lpstr>
      <vt:lpstr>А тепер не для чайників…</vt:lpstr>
      <vt:lpstr>А тепер не для чайників…</vt:lpstr>
      <vt:lpstr>А тепер не для чайників…</vt:lpstr>
      <vt:lpstr>До нової зустрічі</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Блокчейн и криптовалюты</dc:title>
  <dc:creator>Kozin</dc:creator>
  <cp:lastModifiedBy>User</cp:lastModifiedBy>
  <cp:revision>32</cp:revision>
  <dcterms:created xsi:type="dcterms:W3CDTF">2018-10-18T04:47:30Z</dcterms:created>
  <dcterms:modified xsi:type="dcterms:W3CDTF">2023-07-31T11:47:01Z</dcterms:modified>
</cp:coreProperties>
</file>