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Lst>
  <p:sldSz cx="9144000" cy="5143500" type="screen16x9"/>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n-lt"/>
        <a:ea typeface="+mn-ea"/>
        <a:cs typeface="+mn-cs"/>
        <a:sym typeface="Helvetica"/>
      </a:defRPr>
    </a:lvl1pPr>
    <a:lvl2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n-lt"/>
        <a:ea typeface="+mn-ea"/>
        <a:cs typeface="+mn-cs"/>
        <a:sym typeface="Helvetica"/>
      </a:defRPr>
    </a:lvl2pPr>
    <a:lvl3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n-lt"/>
        <a:ea typeface="+mn-ea"/>
        <a:cs typeface="+mn-cs"/>
        <a:sym typeface="Helvetica"/>
      </a:defRPr>
    </a:lvl3pPr>
    <a:lvl4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n-lt"/>
        <a:ea typeface="+mn-ea"/>
        <a:cs typeface="+mn-cs"/>
        <a:sym typeface="Helvetica"/>
      </a:defRPr>
    </a:lvl4pPr>
    <a:lvl5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n-lt"/>
        <a:ea typeface="+mn-ea"/>
        <a:cs typeface="+mn-cs"/>
        <a:sym typeface="Helvetica"/>
      </a:defRPr>
    </a:lvl5pPr>
    <a:lvl6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n-lt"/>
        <a:ea typeface="+mn-ea"/>
        <a:cs typeface="+mn-cs"/>
        <a:sym typeface="Helvetica"/>
      </a:defRPr>
    </a:lvl6pPr>
    <a:lvl7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n-lt"/>
        <a:ea typeface="+mn-ea"/>
        <a:cs typeface="+mn-cs"/>
        <a:sym typeface="Helvetica"/>
      </a:defRPr>
    </a:lvl7pPr>
    <a:lvl8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n-lt"/>
        <a:ea typeface="+mn-ea"/>
        <a:cs typeface="+mn-cs"/>
        <a:sym typeface="Helvetica"/>
      </a:defRPr>
    </a:lvl8pPr>
    <a:lvl9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n-lt"/>
        <a:ea typeface="+mn-ea"/>
        <a:cs typeface="+mn-cs"/>
        <a:sym typeface="Helvetica"/>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3D5FD"/>
          </a:solidFill>
        </a:fill>
      </a:tcStyle>
    </a:wholeTbl>
    <a:band2H>
      <a:tcTxStyle/>
      <a:tcStyle>
        <a:tcBdr/>
        <a:fill>
          <a:solidFill>
            <a:srgbClr val="EAEBFE"/>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FEAD1"/>
          </a:solidFill>
        </a:fill>
      </a:tcStyle>
    </a:wholeTbl>
    <a:band2H>
      <a:tcTxStyle/>
      <a:tcStyle>
        <a:tcBdr/>
        <a:fill>
          <a:solidFill>
            <a:srgbClr val="FFF5E9"/>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9E8E2"/>
          </a:solidFill>
        </a:fill>
      </a:tcStyle>
    </a:wholeTbl>
    <a:band2H>
      <a:tcTxStyle/>
      <a:tcStyle>
        <a:tcBdr/>
        <a:fill>
          <a:solidFill>
            <a:srgbClr val="FCF4F1"/>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54" d="100"/>
          <a:sy n="154" d="100"/>
        </p:scale>
        <p:origin x="-138" y="-756"/>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6" name="Shape 86"/>
          <p:cNvSpPr>
            <a:spLocks noGrp="1" noRot="1" noChangeAspect="1"/>
          </p:cNvSpPr>
          <p:nvPr>
            <p:ph type="sldImg"/>
          </p:nvPr>
        </p:nvSpPr>
        <p:spPr>
          <a:xfrm>
            <a:off x="1143000" y="685800"/>
            <a:ext cx="4572000" cy="3429000"/>
          </a:xfrm>
          <a:prstGeom prst="rect">
            <a:avLst/>
          </a:prstGeom>
        </p:spPr>
        <p:txBody>
          <a:bodyPr/>
          <a:lstStyle/>
          <a:p>
            <a:endParaRPr/>
          </a:p>
        </p:txBody>
      </p:sp>
      <p:sp>
        <p:nvSpPr>
          <p:cNvPr id="87" name="Shape 87"/>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1340887486"/>
      </p:ext>
    </p:extLst>
  </p:cSld>
  <p:clrMap bg1="lt1" tx1="dk1" bg2="lt2" tx2="dk2" accent1="accent1" accent2="accent2" accent3="accent3" accent4="accent4" accent5="accent5" accent6="accent6" hlink="hlink" folHlink="folHlink"/>
  <p:notesStyle>
    <a:lvl1pPr latinLnBrk="0">
      <a:defRPr sz="1400">
        <a:latin typeface="+mj-lt"/>
        <a:ea typeface="+mj-ea"/>
        <a:cs typeface="+mj-cs"/>
        <a:sym typeface="Arial"/>
      </a:defRPr>
    </a:lvl1pPr>
    <a:lvl2pPr indent="228600" latinLnBrk="0">
      <a:defRPr sz="1400">
        <a:latin typeface="+mj-lt"/>
        <a:ea typeface="+mj-ea"/>
        <a:cs typeface="+mj-cs"/>
        <a:sym typeface="Arial"/>
      </a:defRPr>
    </a:lvl2pPr>
    <a:lvl3pPr indent="457200" latinLnBrk="0">
      <a:defRPr sz="1400">
        <a:latin typeface="+mj-lt"/>
        <a:ea typeface="+mj-ea"/>
        <a:cs typeface="+mj-cs"/>
        <a:sym typeface="Arial"/>
      </a:defRPr>
    </a:lvl3pPr>
    <a:lvl4pPr indent="685800" latinLnBrk="0">
      <a:defRPr sz="1400">
        <a:latin typeface="+mj-lt"/>
        <a:ea typeface="+mj-ea"/>
        <a:cs typeface="+mj-cs"/>
        <a:sym typeface="Arial"/>
      </a:defRPr>
    </a:lvl4pPr>
    <a:lvl5pPr indent="914400" latinLnBrk="0">
      <a:defRPr sz="1400">
        <a:latin typeface="+mj-lt"/>
        <a:ea typeface="+mj-ea"/>
        <a:cs typeface="+mj-cs"/>
        <a:sym typeface="Arial"/>
      </a:defRPr>
    </a:lvl5pPr>
    <a:lvl6pPr indent="1143000" latinLnBrk="0">
      <a:defRPr sz="1400">
        <a:latin typeface="+mj-lt"/>
        <a:ea typeface="+mj-ea"/>
        <a:cs typeface="+mj-cs"/>
        <a:sym typeface="Arial"/>
      </a:defRPr>
    </a:lvl6pPr>
    <a:lvl7pPr indent="1371600" latinLnBrk="0">
      <a:defRPr sz="1400">
        <a:latin typeface="+mj-lt"/>
        <a:ea typeface="+mj-ea"/>
        <a:cs typeface="+mj-cs"/>
        <a:sym typeface="Arial"/>
      </a:defRPr>
    </a:lvl7pPr>
    <a:lvl8pPr indent="1600200" latinLnBrk="0">
      <a:defRPr sz="1400">
        <a:latin typeface="+mj-lt"/>
        <a:ea typeface="+mj-ea"/>
        <a:cs typeface="+mj-cs"/>
        <a:sym typeface="Arial"/>
      </a:defRPr>
    </a:lvl8pPr>
    <a:lvl9pPr indent="1828800" latinLnBrk="0">
      <a:defRPr sz="1400">
        <a:latin typeface="+mj-lt"/>
        <a:ea typeface="+mj-ea"/>
        <a:cs typeface="+mj-cs"/>
        <a:sym typeface="Arial"/>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MAIN_POINT">
    <p:spTree>
      <p:nvGrpSpPr>
        <p:cNvPr id="1" name=""/>
        <p:cNvGrpSpPr/>
        <p:nvPr/>
      </p:nvGrpSpPr>
      <p:grpSpPr>
        <a:xfrm>
          <a:off x="0" y="0"/>
          <a:ext cx="0" cy="0"/>
          <a:chOff x="0" y="0"/>
          <a:chExt cx="0" cy="0"/>
        </a:xfrm>
      </p:grpSpPr>
      <p:sp>
        <p:nvSpPr>
          <p:cNvPr id="11" name="Google Shape;98;p8"/>
          <p:cNvSpPr/>
          <p:nvPr/>
        </p:nvSpPr>
        <p:spPr>
          <a:xfrm>
            <a:off x="-9201" y="-2"/>
            <a:ext cx="9153302" cy="1498504"/>
          </a:xfrm>
          <a:prstGeom prst="rect">
            <a:avLst/>
          </a:prstGeom>
          <a:solidFill>
            <a:schemeClr val="accent4"/>
          </a:solidFill>
          <a:ln w="12700">
            <a:miter lim="400000"/>
          </a:ln>
        </p:spPr>
        <p:txBody>
          <a:bodyPr lIns="45718" tIns="45718" rIns="45718" bIns="45718" anchor="ctr"/>
          <a:lstStyle/>
          <a:p>
            <a:pPr>
              <a:defRPr>
                <a:latin typeface="+mj-lt"/>
                <a:ea typeface="+mj-ea"/>
                <a:cs typeface="+mj-cs"/>
                <a:sym typeface="Arial"/>
              </a:defRPr>
            </a:pPr>
            <a:endParaRPr/>
          </a:p>
        </p:txBody>
      </p:sp>
      <p:sp>
        <p:nvSpPr>
          <p:cNvPr id="12" name="Google Shape;99;p8"/>
          <p:cNvSpPr/>
          <p:nvPr/>
        </p:nvSpPr>
        <p:spPr>
          <a:xfrm>
            <a:off x="-631962" y="-403676"/>
            <a:ext cx="6729677" cy="271885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cubicBezTo>
                  <a:pt x="775" y="20190"/>
                  <a:pt x="3004" y="14052"/>
                  <a:pt x="4648" y="13140"/>
                </a:cubicBezTo>
                <a:cubicBezTo>
                  <a:pt x="6292" y="12229"/>
                  <a:pt x="8385" y="17079"/>
                  <a:pt x="9866" y="16129"/>
                </a:cubicBezTo>
                <a:cubicBezTo>
                  <a:pt x="11347" y="15180"/>
                  <a:pt x="12065" y="8845"/>
                  <a:pt x="13534" y="7444"/>
                </a:cubicBezTo>
                <a:cubicBezTo>
                  <a:pt x="15004" y="6044"/>
                  <a:pt x="17339" y="8967"/>
                  <a:pt x="18684" y="7726"/>
                </a:cubicBezTo>
                <a:cubicBezTo>
                  <a:pt x="20028" y="6486"/>
                  <a:pt x="21114" y="1288"/>
                  <a:pt x="21600" y="0"/>
                </a:cubicBezTo>
              </a:path>
            </a:pathLst>
          </a:custGeom>
          <a:ln w="19050">
            <a:solidFill>
              <a:schemeClr val="accent6"/>
            </a:solidFill>
            <a:prstDash val="dot"/>
          </a:ln>
        </p:spPr>
        <p:txBody>
          <a:bodyPr lIns="45718" tIns="45718" rIns="45718" bIns="45718"/>
          <a:lstStyle/>
          <a:p>
            <a:pPr>
              <a:defRPr>
                <a:latin typeface="+mj-lt"/>
                <a:ea typeface="+mj-ea"/>
                <a:cs typeface="+mj-cs"/>
                <a:sym typeface="Arial"/>
              </a:defRPr>
            </a:pPr>
            <a:endParaRPr/>
          </a:p>
        </p:txBody>
      </p:sp>
      <p:sp>
        <p:nvSpPr>
          <p:cNvPr id="13" name="Title Text"/>
          <p:cNvSpPr txBox="1">
            <a:spLocks noGrp="1"/>
          </p:cNvSpPr>
          <p:nvPr>
            <p:ph type="title"/>
          </p:nvPr>
        </p:nvSpPr>
        <p:spPr>
          <a:xfrm>
            <a:off x="1021875" y="539999"/>
            <a:ext cx="7100400" cy="1836001"/>
          </a:xfrm>
          <a:prstGeom prst="rect">
            <a:avLst/>
          </a:prstGeom>
        </p:spPr>
        <p:txBody>
          <a:bodyPr anchor="ctr">
            <a:normAutofit/>
          </a:bodyPr>
          <a:lstStyle>
            <a:lvl1pPr algn="ctr">
              <a:defRPr sz="6600">
                <a:solidFill>
                  <a:srgbClr val="FFFFFF"/>
                </a:solidFill>
              </a:defRPr>
            </a:lvl1pPr>
          </a:lstStyle>
          <a:p>
            <a:r>
              <a:t>Title Text</a:t>
            </a:r>
          </a:p>
        </p:txBody>
      </p:sp>
      <p:sp>
        <p:nvSpPr>
          <p:cNvPr id="14" name="Google Shape;101;p8"/>
          <p:cNvSpPr/>
          <p:nvPr/>
        </p:nvSpPr>
        <p:spPr>
          <a:xfrm>
            <a:off x="3868663" y="3052900"/>
            <a:ext cx="6729677" cy="271885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cubicBezTo>
                  <a:pt x="775" y="20190"/>
                  <a:pt x="3004" y="14052"/>
                  <a:pt x="4648" y="13140"/>
                </a:cubicBezTo>
                <a:cubicBezTo>
                  <a:pt x="6292" y="12229"/>
                  <a:pt x="8385" y="17079"/>
                  <a:pt x="9866" y="16129"/>
                </a:cubicBezTo>
                <a:cubicBezTo>
                  <a:pt x="11347" y="15180"/>
                  <a:pt x="12065" y="8845"/>
                  <a:pt x="13534" y="7444"/>
                </a:cubicBezTo>
                <a:cubicBezTo>
                  <a:pt x="15004" y="6044"/>
                  <a:pt x="17339" y="8967"/>
                  <a:pt x="18684" y="7726"/>
                </a:cubicBezTo>
                <a:cubicBezTo>
                  <a:pt x="20028" y="6486"/>
                  <a:pt x="21114" y="1288"/>
                  <a:pt x="21600" y="0"/>
                </a:cubicBezTo>
              </a:path>
            </a:pathLst>
          </a:custGeom>
          <a:ln w="19050">
            <a:solidFill>
              <a:schemeClr val="accent6"/>
            </a:solidFill>
            <a:prstDash val="dot"/>
          </a:ln>
        </p:spPr>
        <p:txBody>
          <a:bodyPr lIns="45718" tIns="45718" rIns="45718" bIns="45718"/>
          <a:lstStyle/>
          <a:p>
            <a:pPr>
              <a:defRPr>
                <a:latin typeface="+mj-lt"/>
                <a:ea typeface="+mj-ea"/>
                <a:cs typeface="+mj-cs"/>
                <a:sym typeface="Arial"/>
              </a:defRPr>
            </a:pPr>
            <a:endParaRPr/>
          </a:p>
        </p:txBody>
      </p:sp>
      <p:grpSp>
        <p:nvGrpSpPr>
          <p:cNvPr id="19" name="Google Shape;102;p8"/>
          <p:cNvGrpSpPr/>
          <p:nvPr/>
        </p:nvGrpSpPr>
        <p:grpSpPr>
          <a:xfrm>
            <a:off x="7165449" y="450973"/>
            <a:ext cx="1173377" cy="88204"/>
            <a:chOff x="-1" y="-1"/>
            <a:chExt cx="1173376" cy="88203"/>
          </a:xfrm>
        </p:grpSpPr>
        <p:sp>
          <p:nvSpPr>
            <p:cNvPr id="15" name="Google Shape;103;p8"/>
            <p:cNvSpPr/>
            <p:nvPr/>
          </p:nvSpPr>
          <p:spPr>
            <a:xfrm>
              <a:off x="410774" y="-2"/>
              <a:ext cx="762602" cy="88205"/>
            </a:xfrm>
            <a:prstGeom prst="rect">
              <a:avLst/>
            </a:prstGeom>
            <a:solidFill>
              <a:schemeClr val="accent2"/>
            </a:solidFill>
            <a:ln w="12700" cap="flat">
              <a:noFill/>
              <a:miter lim="400000"/>
            </a:ln>
            <a:effectLst/>
          </p:spPr>
          <p:txBody>
            <a:bodyPr wrap="square" lIns="45718" tIns="45718" rIns="45718" bIns="45718" numCol="1" anchor="ctr">
              <a:noAutofit/>
            </a:bodyPr>
            <a:lstStyle/>
            <a:p>
              <a:pPr>
                <a:defRPr>
                  <a:latin typeface="+mj-lt"/>
                  <a:ea typeface="+mj-ea"/>
                  <a:cs typeface="+mj-cs"/>
                  <a:sym typeface="Arial"/>
                </a:defRPr>
              </a:pPr>
              <a:endParaRPr/>
            </a:p>
          </p:txBody>
        </p:sp>
        <p:sp>
          <p:nvSpPr>
            <p:cNvPr id="16" name="Google Shape;104;p8"/>
            <p:cNvSpPr/>
            <p:nvPr/>
          </p:nvSpPr>
          <p:spPr>
            <a:xfrm>
              <a:off x="-2" y="-2"/>
              <a:ext cx="86402" cy="88205"/>
            </a:xfrm>
            <a:prstGeom prst="rect">
              <a:avLst/>
            </a:prstGeom>
            <a:solidFill>
              <a:schemeClr val="accent2"/>
            </a:solidFill>
            <a:ln w="12700" cap="flat">
              <a:noFill/>
              <a:miter lim="400000"/>
            </a:ln>
            <a:effectLst/>
          </p:spPr>
          <p:txBody>
            <a:bodyPr wrap="square" lIns="45718" tIns="45718" rIns="45718" bIns="45718" numCol="1" anchor="ctr">
              <a:noAutofit/>
            </a:bodyPr>
            <a:lstStyle/>
            <a:p>
              <a:pPr>
                <a:defRPr>
                  <a:latin typeface="+mj-lt"/>
                  <a:ea typeface="+mj-ea"/>
                  <a:cs typeface="+mj-cs"/>
                  <a:sym typeface="Arial"/>
                </a:defRPr>
              </a:pPr>
              <a:endParaRPr/>
            </a:p>
          </p:txBody>
        </p:sp>
        <p:sp>
          <p:nvSpPr>
            <p:cNvPr id="17" name="Google Shape;105;p8"/>
            <p:cNvSpPr/>
            <p:nvPr/>
          </p:nvSpPr>
          <p:spPr>
            <a:xfrm>
              <a:off x="136924" y="-2"/>
              <a:ext cx="86402" cy="88205"/>
            </a:xfrm>
            <a:prstGeom prst="rect">
              <a:avLst/>
            </a:prstGeom>
            <a:solidFill>
              <a:schemeClr val="accent2"/>
            </a:solidFill>
            <a:ln w="12700" cap="flat">
              <a:noFill/>
              <a:miter lim="400000"/>
            </a:ln>
            <a:effectLst/>
          </p:spPr>
          <p:txBody>
            <a:bodyPr wrap="square" lIns="45718" tIns="45718" rIns="45718" bIns="45718" numCol="1" anchor="ctr">
              <a:noAutofit/>
            </a:bodyPr>
            <a:lstStyle/>
            <a:p>
              <a:pPr>
                <a:defRPr>
                  <a:latin typeface="+mj-lt"/>
                  <a:ea typeface="+mj-ea"/>
                  <a:cs typeface="+mj-cs"/>
                  <a:sym typeface="Arial"/>
                </a:defRPr>
              </a:pPr>
              <a:endParaRPr/>
            </a:p>
          </p:txBody>
        </p:sp>
        <p:sp>
          <p:nvSpPr>
            <p:cNvPr id="18" name="Google Shape;106;p8"/>
            <p:cNvSpPr/>
            <p:nvPr/>
          </p:nvSpPr>
          <p:spPr>
            <a:xfrm>
              <a:off x="273849" y="-2"/>
              <a:ext cx="86402" cy="88205"/>
            </a:xfrm>
            <a:prstGeom prst="rect">
              <a:avLst/>
            </a:prstGeom>
            <a:solidFill>
              <a:schemeClr val="accent2"/>
            </a:solidFill>
            <a:ln w="12700" cap="flat">
              <a:noFill/>
              <a:miter lim="400000"/>
            </a:ln>
            <a:effectLst/>
          </p:spPr>
          <p:txBody>
            <a:bodyPr wrap="square" lIns="45718" tIns="45718" rIns="45718" bIns="45718" numCol="1" anchor="ctr">
              <a:noAutofit/>
            </a:bodyPr>
            <a:lstStyle/>
            <a:p>
              <a:pPr>
                <a:defRPr>
                  <a:latin typeface="+mj-lt"/>
                  <a:ea typeface="+mj-ea"/>
                  <a:cs typeface="+mj-cs"/>
                  <a:sym typeface="Arial"/>
                </a:defRPr>
              </a:pPr>
              <a:endParaRPr/>
            </a:p>
          </p:txBody>
        </p:sp>
      </p:grpSp>
      <p:grpSp>
        <p:nvGrpSpPr>
          <p:cNvPr id="24" name="Google Shape;107;p8"/>
          <p:cNvGrpSpPr/>
          <p:nvPr/>
        </p:nvGrpSpPr>
        <p:grpSpPr>
          <a:xfrm>
            <a:off x="822824" y="4603500"/>
            <a:ext cx="1173377" cy="88202"/>
            <a:chOff x="0" y="0"/>
            <a:chExt cx="1173376" cy="88200"/>
          </a:xfrm>
        </p:grpSpPr>
        <p:sp>
          <p:nvSpPr>
            <p:cNvPr id="20" name="Google Shape;108;p8"/>
            <p:cNvSpPr/>
            <p:nvPr/>
          </p:nvSpPr>
          <p:spPr>
            <a:xfrm flipH="1">
              <a:off x="0" y="0"/>
              <a:ext cx="762602" cy="88202"/>
            </a:xfrm>
            <a:prstGeom prst="rect">
              <a:avLst/>
            </a:prstGeom>
            <a:solidFill>
              <a:schemeClr val="accent2"/>
            </a:solidFill>
            <a:ln w="12700" cap="flat">
              <a:noFill/>
              <a:miter lim="400000"/>
            </a:ln>
            <a:effectLst/>
          </p:spPr>
          <p:txBody>
            <a:bodyPr wrap="square" lIns="45718" tIns="45718" rIns="45718" bIns="45718" numCol="1" anchor="ctr">
              <a:noAutofit/>
            </a:bodyPr>
            <a:lstStyle/>
            <a:p>
              <a:pPr>
                <a:defRPr>
                  <a:latin typeface="+mj-lt"/>
                  <a:ea typeface="+mj-ea"/>
                  <a:cs typeface="+mj-cs"/>
                  <a:sym typeface="Arial"/>
                </a:defRPr>
              </a:pPr>
              <a:endParaRPr/>
            </a:p>
          </p:txBody>
        </p:sp>
        <p:sp>
          <p:nvSpPr>
            <p:cNvPr id="21" name="Google Shape;109;p8"/>
            <p:cNvSpPr/>
            <p:nvPr/>
          </p:nvSpPr>
          <p:spPr>
            <a:xfrm flipH="1">
              <a:off x="1086975" y="0"/>
              <a:ext cx="86402" cy="88202"/>
            </a:xfrm>
            <a:prstGeom prst="rect">
              <a:avLst/>
            </a:prstGeom>
            <a:solidFill>
              <a:schemeClr val="accent2"/>
            </a:solidFill>
            <a:ln w="12700" cap="flat">
              <a:noFill/>
              <a:miter lim="400000"/>
            </a:ln>
            <a:effectLst/>
          </p:spPr>
          <p:txBody>
            <a:bodyPr wrap="square" lIns="45718" tIns="45718" rIns="45718" bIns="45718" numCol="1" anchor="ctr">
              <a:noAutofit/>
            </a:bodyPr>
            <a:lstStyle/>
            <a:p>
              <a:pPr>
                <a:defRPr>
                  <a:latin typeface="+mj-lt"/>
                  <a:ea typeface="+mj-ea"/>
                  <a:cs typeface="+mj-cs"/>
                  <a:sym typeface="Arial"/>
                </a:defRPr>
              </a:pPr>
              <a:endParaRPr/>
            </a:p>
          </p:txBody>
        </p:sp>
        <p:sp>
          <p:nvSpPr>
            <p:cNvPr id="22" name="Google Shape;110;p8"/>
            <p:cNvSpPr/>
            <p:nvPr/>
          </p:nvSpPr>
          <p:spPr>
            <a:xfrm flipH="1">
              <a:off x="950050" y="0"/>
              <a:ext cx="86402" cy="88202"/>
            </a:xfrm>
            <a:prstGeom prst="rect">
              <a:avLst/>
            </a:prstGeom>
            <a:solidFill>
              <a:schemeClr val="accent2"/>
            </a:solidFill>
            <a:ln w="12700" cap="flat">
              <a:noFill/>
              <a:miter lim="400000"/>
            </a:ln>
            <a:effectLst/>
          </p:spPr>
          <p:txBody>
            <a:bodyPr wrap="square" lIns="45718" tIns="45718" rIns="45718" bIns="45718" numCol="1" anchor="ctr">
              <a:noAutofit/>
            </a:bodyPr>
            <a:lstStyle/>
            <a:p>
              <a:pPr>
                <a:defRPr>
                  <a:latin typeface="+mj-lt"/>
                  <a:ea typeface="+mj-ea"/>
                  <a:cs typeface="+mj-cs"/>
                  <a:sym typeface="Arial"/>
                </a:defRPr>
              </a:pPr>
              <a:endParaRPr/>
            </a:p>
          </p:txBody>
        </p:sp>
        <p:sp>
          <p:nvSpPr>
            <p:cNvPr id="23" name="Google Shape;111;p8"/>
            <p:cNvSpPr/>
            <p:nvPr/>
          </p:nvSpPr>
          <p:spPr>
            <a:xfrm flipH="1">
              <a:off x="813125" y="0"/>
              <a:ext cx="86402" cy="88202"/>
            </a:xfrm>
            <a:prstGeom prst="rect">
              <a:avLst/>
            </a:prstGeom>
            <a:solidFill>
              <a:schemeClr val="accent2"/>
            </a:solidFill>
            <a:ln w="12700" cap="flat">
              <a:noFill/>
              <a:miter lim="400000"/>
            </a:ln>
            <a:effectLst/>
          </p:spPr>
          <p:txBody>
            <a:bodyPr wrap="square" lIns="45718" tIns="45718" rIns="45718" bIns="45718" numCol="1" anchor="ctr">
              <a:noAutofit/>
            </a:bodyPr>
            <a:lstStyle/>
            <a:p>
              <a:pPr>
                <a:defRPr>
                  <a:latin typeface="+mj-lt"/>
                  <a:ea typeface="+mj-ea"/>
                  <a:cs typeface="+mj-cs"/>
                  <a:sym typeface="Arial"/>
                </a:defRPr>
              </a:pPr>
              <a:endParaRPr/>
            </a:p>
          </p:txBody>
        </p:sp>
      </p:grpSp>
      <p:sp>
        <p:nvSpPr>
          <p:cNvPr id="25" name="Google Shape;112;p8"/>
          <p:cNvSpPr/>
          <p:nvPr/>
        </p:nvSpPr>
        <p:spPr>
          <a:xfrm>
            <a:off x="249105" y="792558"/>
            <a:ext cx="756771" cy="274785"/>
          </a:xfrm>
          <a:custGeom>
            <a:avLst/>
            <a:gdLst/>
            <a:ahLst/>
            <a:cxnLst>
              <a:cxn ang="0">
                <a:pos x="wd2" y="hd2"/>
              </a:cxn>
              <a:cxn ang="5400000">
                <a:pos x="wd2" y="hd2"/>
              </a:cxn>
              <a:cxn ang="10800000">
                <a:pos x="wd2" y="hd2"/>
              </a:cxn>
              <a:cxn ang="16200000">
                <a:pos x="wd2" y="hd2"/>
              </a:cxn>
            </a:cxnLst>
            <a:rect l="0" t="0" r="r" b="b"/>
            <a:pathLst>
              <a:path w="21600" h="21600" extrusionOk="0">
                <a:moveTo>
                  <a:pt x="8187" y="0"/>
                </a:moveTo>
                <a:cubicBezTo>
                  <a:pt x="6655" y="0"/>
                  <a:pt x="5401" y="3453"/>
                  <a:pt x="5401" y="7779"/>
                </a:cubicBezTo>
                <a:cubicBezTo>
                  <a:pt x="5401" y="8926"/>
                  <a:pt x="5504" y="10084"/>
                  <a:pt x="5680" y="11137"/>
                </a:cubicBezTo>
                <a:cubicBezTo>
                  <a:pt x="5542" y="11042"/>
                  <a:pt x="5401" y="11042"/>
                  <a:pt x="5263" y="11042"/>
                </a:cubicBezTo>
                <a:cubicBezTo>
                  <a:pt x="4109" y="11042"/>
                  <a:pt x="3172" y="13347"/>
                  <a:pt x="2997" y="16316"/>
                </a:cubicBezTo>
                <a:cubicBezTo>
                  <a:pt x="2683" y="15842"/>
                  <a:pt x="2335" y="15548"/>
                  <a:pt x="1950" y="15548"/>
                </a:cubicBezTo>
                <a:cubicBezTo>
                  <a:pt x="871" y="15548"/>
                  <a:pt x="0" y="17948"/>
                  <a:pt x="0" y="20926"/>
                </a:cubicBezTo>
                <a:lnTo>
                  <a:pt x="0" y="21600"/>
                </a:lnTo>
                <a:lnTo>
                  <a:pt x="21600" y="21600"/>
                </a:lnTo>
                <a:cubicBezTo>
                  <a:pt x="21600" y="19191"/>
                  <a:pt x="20904" y="17274"/>
                  <a:pt x="20067" y="17274"/>
                </a:cubicBezTo>
                <a:cubicBezTo>
                  <a:pt x="19929" y="17274"/>
                  <a:pt x="19788" y="17379"/>
                  <a:pt x="19688" y="17464"/>
                </a:cubicBezTo>
                <a:cubicBezTo>
                  <a:pt x="19513" y="14590"/>
                  <a:pt x="18641" y="12389"/>
                  <a:pt x="17560" y="12095"/>
                </a:cubicBezTo>
                <a:cubicBezTo>
                  <a:pt x="17560" y="8168"/>
                  <a:pt x="16413" y="4990"/>
                  <a:pt x="15018" y="4990"/>
                </a:cubicBezTo>
                <a:cubicBezTo>
                  <a:pt x="14181" y="4990"/>
                  <a:pt x="13416" y="6147"/>
                  <a:pt x="12961" y="7874"/>
                </a:cubicBezTo>
                <a:cubicBezTo>
                  <a:pt x="12648" y="7010"/>
                  <a:pt x="12231" y="6526"/>
                  <a:pt x="11776" y="6526"/>
                </a:cubicBezTo>
                <a:cubicBezTo>
                  <a:pt x="11497" y="6526"/>
                  <a:pt x="11256" y="6716"/>
                  <a:pt x="11008" y="7105"/>
                </a:cubicBezTo>
                <a:cubicBezTo>
                  <a:pt x="10871" y="3074"/>
                  <a:pt x="9686" y="0"/>
                  <a:pt x="8187" y="0"/>
                </a:cubicBezTo>
                <a:close/>
              </a:path>
            </a:pathLst>
          </a:custGeom>
          <a:solidFill>
            <a:schemeClr val="accent5"/>
          </a:solidFill>
          <a:ln w="12700">
            <a:miter lim="400000"/>
          </a:ln>
        </p:spPr>
        <p:txBody>
          <a:bodyPr lIns="45718" tIns="45718" rIns="45718" bIns="45718" anchor="ctr"/>
          <a:lstStyle/>
          <a:p>
            <a:pPr>
              <a:defRPr>
                <a:latin typeface="+mj-lt"/>
                <a:ea typeface="+mj-ea"/>
                <a:cs typeface="+mj-cs"/>
                <a:sym typeface="Arial"/>
              </a:defRPr>
            </a:pPr>
            <a:endParaRPr/>
          </a:p>
        </p:txBody>
      </p:sp>
      <p:sp>
        <p:nvSpPr>
          <p:cNvPr id="26" name="Google Shape;113;p8"/>
          <p:cNvSpPr/>
          <p:nvPr/>
        </p:nvSpPr>
        <p:spPr>
          <a:xfrm>
            <a:off x="2162637" y="279264"/>
            <a:ext cx="628611" cy="227115"/>
          </a:xfrm>
          <a:custGeom>
            <a:avLst/>
            <a:gdLst/>
            <a:ahLst/>
            <a:cxnLst>
              <a:cxn ang="0">
                <a:pos x="wd2" y="hd2"/>
              </a:cxn>
              <a:cxn ang="5400000">
                <a:pos x="wd2" y="hd2"/>
              </a:cxn>
              <a:cxn ang="10800000">
                <a:pos x="wd2" y="hd2"/>
              </a:cxn>
              <a:cxn ang="16200000">
                <a:pos x="wd2" y="hd2"/>
              </a:cxn>
            </a:cxnLst>
            <a:rect l="0" t="0" r="r" b="b"/>
            <a:pathLst>
              <a:path w="21600" h="21600" extrusionOk="0">
                <a:moveTo>
                  <a:pt x="13377" y="0"/>
                </a:moveTo>
                <a:cubicBezTo>
                  <a:pt x="11913" y="0"/>
                  <a:pt x="10694" y="3145"/>
                  <a:pt x="10570" y="7093"/>
                </a:cubicBezTo>
                <a:cubicBezTo>
                  <a:pt x="10358" y="6737"/>
                  <a:pt x="10068" y="6508"/>
                  <a:pt x="9815" y="6508"/>
                </a:cubicBezTo>
                <a:cubicBezTo>
                  <a:pt x="9351" y="6508"/>
                  <a:pt x="8932" y="7093"/>
                  <a:pt x="8642" y="7896"/>
                </a:cubicBezTo>
                <a:cubicBezTo>
                  <a:pt x="8177" y="6163"/>
                  <a:pt x="7423" y="4993"/>
                  <a:pt x="6585" y="4993"/>
                </a:cubicBezTo>
                <a:cubicBezTo>
                  <a:pt x="5158" y="4993"/>
                  <a:pt x="4026" y="8252"/>
                  <a:pt x="4026" y="12074"/>
                </a:cubicBezTo>
                <a:lnTo>
                  <a:pt x="4026" y="12200"/>
                </a:lnTo>
                <a:cubicBezTo>
                  <a:pt x="2936" y="12430"/>
                  <a:pt x="2098" y="14633"/>
                  <a:pt x="1928" y="17537"/>
                </a:cubicBezTo>
                <a:cubicBezTo>
                  <a:pt x="1804" y="17411"/>
                  <a:pt x="1679" y="17411"/>
                  <a:pt x="1551" y="17411"/>
                </a:cubicBezTo>
                <a:cubicBezTo>
                  <a:pt x="672" y="17411"/>
                  <a:pt x="0" y="19270"/>
                  <a:pt x="0" y="21600"/>
                </a:cubicBezTo>
                <a:lnTo>
                  <a:pt x="21559" y="21600"/>
                </a:lnTo>
                <a:cubicBezTo>
                  <a:pt x="21559" y="21485"/>
                  <a:pt x="21600" y="21256"/>
                  <a:pt x="21600" y="21015"/>
                </a:cubicBezTo>
                <a:cubicBezTo>
                  <a:pt x="21600" y="17996"/>
                  <a:pt x="20721" y="15563"/>
                  <a:pt x="19630" y="15563"/>
                </a:cubicBezTo>
                <a:cubicBezTo>
                  <a:pt x="19253" y="15563"/>
                  <a:pt x="18876" y="15907"/>
                  <a:pt x="18581" y="16378"/>
                </a:cubicBezTo>
                <a:cubicBezTo>
                  <a:pt x="18411" y="13359"/>
                  <a:pt x="17491" y="11030"/>
                  <a:pt x="16317" y="11030"/>
                </a:cubicBezTo>
                <a:cubicBezTo>
                  <a:pt x="16193" y="11030"/>
                  <a:pt x="16064" y="11144"/>
                  <a:pt x="15940" y="11144"/>
                </a:cubicBezTo>
                <a:cubicBezTo>
                  <a:pt x="16106" y="10111"/>
                  <a:pt x="16193" y="8941"/>
                  <a:pt x="16193" y="7782"/>
                </a:cubicBezTo>
                <a:cubicBezTo>
                  <a:pt x="16193" y="3489"/>
                  <a:pt x="14932" y="0"/>
                  <a:pt x="13377" y="0"/>
                </a:cubicBezTo>
                <a:close/>
              </a:path>
            </a:pathLst>
          </a:custGeom>
          <a:solidFill>
            <a:schemeClr val="accent5"/>
          </a:solidFill>
          <a:ln w="12700">
            <a:miter lim="400000"/>
          </a:ln>
        </p:spPr>
        <p:txBody>
          <a:bodyPr lIns="45718" tIns="45718" rIns="45718" bIns="45718" anchor="ctr"/>
          <a:lstStyle/>
          <a:p>
            <a:pPr>
              <a:defRPr>
                <a:latin typeface="+mj-lt"/>
                <a:ea typeface="+mj-ea"/>
                <a:cs typeface="+mj-cs"/>
                <a:sym typeface="Arial"/>
              </a:defRPr>
            </a:pPr>
            <a:endParaRPr/>
          </a:p>
        </p:txBody>
      </p:sp>
      <p:sp>
        <p:nvSpPr>
          <p:cNvPr id="27" name="Google Shape;114;p8"/>
          <p:cNvSpPr/>
          <p:nvPr/>
        </p:nvSpPr>
        <p:spPr>
          <a:xfrm>
            <a:off x="507844" y="429504"/>
            <a:ext cx="24379" cy="23172"/>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cubicBezTo>
                  <a:pt x="5453" y="0"/>
                  <a:pt x="0" y="4500"/>
                  <a:pt x="0" y="10238"/>
                </a:cubicBezTo>
                <a:cubicBezTo>
                  <a:pt x="0" y="16987"/>
                  <a:pt x="5453" y="21600"/>
                  <a:pt x="10800" y="21600"/>
                </a:cubicBezTo>
                <a:cubicBezTo>
                  <a:pt x="17323" y="21600"/>
                  <a:pt x="21600" y="16987"/>
                  <a:pt x="21600" y="10238"/>
                </a:cubicBezTo>
                <a:cubicBezTo>
                  <a:pt x="21600" y="4500"/>
                  <a:pt x="17323" y="0"/>
                  <a:pt x="10800" y="0"/>
                </a:cubicBezTo>
                <a:close/>
              </a:path>
            </a:pathLst>
          </a:custGeom>
          <a:solidFill>
            <a:schemeClr val="accent5"/>
          </a:solidFill>
          <a:ln w="12700">
            <a:miter lim="400000"/>
          </a:ln>
        </p:spPr>
        <p:txBody>
          <a:bodyPr lIns="45718" tIns="45718" rIns="45718" bIns="45718" anchor="ctr"/>
          <a:lstStyle/>
          <a:p>
            <a:pPr>
              <a:defRPr>
                <a:latin typeface="+mj-lt"/>
                <a:ea typeface="+mj-ea"/>
                <a:cs typeface="+mj-cs"/>
                <a:sym typeface="Arial"/>
              </a:defRPr>
            </a:pPr>
            <a:endParaRPr/>
          </a:p>
        </p:txBody>
      </p:sp>
      <p:sp>
        <p:nvSpPr>
          <p:cNvPr id="28" name="Google Shape;115;p8"/>
          <p:cNvSpPr/>
          <p:nvPr/>
        </p:nvSpPr>
        <p:spPr>
          <a:xfrm>
            <a:off x="1425836" y="1180239"/>
            <a:ext cx="41516" cy="41516"/>
          </a:xfrm>
          <a:custGeom>
            <a:avLst/>
            <a:gdLst/>
            <a:ahLst/>
            <a:cxnLst>
              <a:cxn ang="0">
                <a:pos x="wd2" y="hd2"/>
              </a:cxn>
              <a:cxn ang="5400000">
                <a:pos x="wd2" y="hd2"/>
              </a:cxn>
              <a:cxn ang="10800000">
                <a:pos x="wd2" y="hd2"/>
              </a:cxn>
              <a:cxn ang="16200000">
                <a:pos x="wd2" y="hd2"/>
              </a:cxn>
            </a:cxnLst>
            <a:rect l="0" t="0" r="r" b="b"/>
            <a:pathLst>
              <a:path w="21600" h="21600" extrusionOk="0">
                <a:moveTo>
                  <a:pt x="10863" y="0"/>
                </a:moveTo>
                <a:lnTo>
                  <a:pt x="7033" y="6970"/>
                </a:lnTo>
                <a:lnTo>
                  <a:pt x="0" y="10800"/>
                </a:lnTo>
                <a:lnTo>
                  <a:pt x="7033" y="14630"/>
                </a:lnTo>
                <a:lnTo>
                  <a:pt x="10863" y="21600"/>
                </a:lnTo>
                <a:lnTo>
                  <a:pt x="14630" y="14630"/>
                </a:lnTo>
                <a:lnTo>
                  <a:pt x="21600" y="10800"/>
                </a:lnTo>
                <a:lnTo>
                  <a:pt x="14630" y="6970"/>
                </a:lnTo>
                <a:lnTo>
                  <a:pt x="10863" y="0"/>
                </a:lnTo>
                <a:close/>
              </a:path>
            </a:pathLst>
          </a:custGeom>
          <a:solidFill>
            <a:schemeClr val="accent5"/>
          </a:solidFill>
          <a:ln w="12700">
            <a:miter lim="400000"/>
          </a:ln>
        </p:spPr>
        <p:txBody>
          <a:bodyPr lIns="45718" tIns="45718" rIns="45718" bIns="45718" anchor="ctr"/>
          <a:lstStyle/>
          <a:p>
            <a:pPr>
              <a:defRPr>
                <a:latin typeface="+mj-lt"/>
                <a:ea typeface="+mj-ea"/>
                <a:cs typeface="+mj-cs"/>
                <a:sym typeface="Arial"/>
              </a:defRPr>
            </a:pPr>
            <a:endParaRPr/>
          </a:p>
        </p:txBody>
      </p:sp>
      <p:sp>
        <p:nvSpPr>
          <p:cNvPr id="29" name="Google Shape;116;p8"/>
          <p:cNvSpPr/>
          <p:nvPr/>
        </p:nvSpPr>
        <p:spPr>
          <a:xfrm>
            <a:off x="1080457" y="372062"/>
            <a:ext cx="41516" cy="41515"/>
          </a:xfrm>
          <a:custGeom>
            <a:avLst/>
            <a:gdLst/>
            <a:ahLst/>
            <a:cxnLst>
              <a:cxn ang="0">
                <a:pos x="wd2" y="hd2"/>
              </a:cxn>
              <a:cxn ang="5400000">
                <a:pos x="wd2" y="hd2"/>
              </a:cxn>
              <a:cxn ang="10800000">
                <a:pos x="wd2" y="hd2"/>
              </a:cxn>
              <a:cxn ang="16200000">
                <a:pos x="wd2" y="hd2"/>
              </a:cxn>
            </a:cxnLst>
            <a:rect l="0" t="0" r="r" b="b"/>
            <a:pathLst>
              <a:path w="21600" h="21600" extrusionOk="0">
                <a:moveTo>
                  <a:pt x="10737" y="0"/>
                </a:moveTo>
                <a:lnTo>
                  <a:pt x="6970" y="7033"/>
                </a:lnTo>
                <a:lnTo>
                  <a:pt x="0" y="10800"/>
                </a:lnTo>
                <a:lnTo>
                  <a:pt x="6970" y="14630"/>
                </a:lnTo>
                <a:lnTo>
                  <a:pt x="10737" y="21600"/>
                </a:lnTo>
                <a:lnTo>
                  <a:pt x="14567" y="14630"/>
                </a:lnTo>
                <a:lnTo>
                  <a:pt x="21600" y="10800"/>
                </a:lnTo>
                <a:lnTo>
                  <a:pt x="14567" y="7033"/>
                </a:lnTo>
                <a:lnTo>
                  <a:pt x="10737" y="0"/>
                </a:lnTo>
                <a:close/>
              </a:path>
            </a:pathLst>
          </a:custGeom>
          <a:solidFill>
            <a:schemeClr val="accent5"/>
          </a:solidFill>
          <a:ln w="12700">
            <a:miter lim="400000"/>
          </a:ln>
        </p:spPr>
        <p:txBody>
          <a:bodyPr lIns="45718" tIns="45718" rIns="45718" bIns="45718" anchor="ctr"/>
          <a:lstStyle/>
          <a:p>
            <a:pPr>
              <a:defRPr>
                <a:latin typeface="+mj-lt"/>
                <a:ea typeface="+mj-ea"/>
                <a:cs typeface="+mj-cs"/>
                <a:sym typeface="Arial"/>
              </a:defRPr>
            </a:pPr>
            <a:endParaRPr/>
          </a:p>
        </p:txBody>
      </p:sp>
      <p:sp>
        <p:nvSpPr>
          <p:cNvPr id="30" name="Google Shape;117;p8"/>
          <p:cNvSpPr/>
          <p:nvPr/>
        </p:nvSpPr>
        <p:spPr>
          <a:xfrm>
            <a:off x="1766509" y="429504"/>
            <a:ext cx="49963" cy="48876"/>
          </a:xfrm>
          <a:custGeom>
            <a:avLst/>
            <a:gdLst/>
            <a:ahLst/>
            <a:cxnLst>
              <a:cxn ang="0">
                <a:pos x="wd2" y="hd2"/>
              </a:cxn>
              <a:cxn ang="5400000">
                <a:pos x="wd2" y="hd2"/>
              </a:cxn>
              <a:cxn ang="10800000">
                <a:pos x="wd2" y="hd2"/>
              </a:cxn>
              <a:cxn ang="16200000">
                <a:pos x="wd2" y="hd2"/>
              </a:cxn>
            </a:cxnLst>
            <a:rect l="0" t="0" r="r" b="b"/>
            <a:pathLst>
              <a:path w="21600" h="21600" extrusionOk="0">
                <a:moveTo>
                  <a:pt x="10539" y="0"/>
                </a:moveTo>
                <a:lnTo>
                  <a:pt x="6835" y="6987"/>
                </a:lnTo>
                <a:lnTo>
                  <a:pt x="0" y="10773"/>
                </a:lnTo>
                <a:lnTo>
                  <a:pt x="6835" y="14560"/>
                </a:lnTo>
                <a:lnTo>
                  <a:pt x="10539" y="21600"/>
                </a:lnTo>
                <a:lnTo>
                  <a:pt x="14765" y="14560"/>
                </a:lnTo>
                <a:lnTo>
                  <a:pt x="21600" y="10773"/>
                </a:lnTo>
                <a:lnTo>
                  <a:pt x="14765" y="6987"/>
                </a:lnTo>
                <a:lnTo>
                  <a:pt x="10539" y="0"/>
                </a:lnTo>
                <a:close/>
              </a:path>
            </a:pathLst>
          </a:custGeom>
          <a:solidFill>
            <a:schemeClr val="accent5"/>
          </a:solidFill>
          <a:ln w="12700">
            <a:miter lim="400000"/>
          </a:ln>
        </p:spPr>
        <p:txBody>
          <a:bodyPr lIns="45718" tIns="45718" rIns="45718" bIns="45718" anchor="ctr"/>
          <a:lstStyle/>
          <a:p>
            <a:pPr>
              <a:defRPr>
                <a:latin typeface="+mj-lt"/>
                <a:ea typeface="+mj-ea"/>
                <a:cs typeface="+mj-cs"/>
                <a:sym typeface="Arial"/>
              </a:defRPr>
            </a:pPr>
            <a:endParaRPr/>
          </a:p>
        </p:txBody>
      </p:sp>
      <p:sp>
        <p:nvSpPr>
          <p:cNvPr id="31" name="Google Shape;118;p8"/>
          <p:cNvSpPr/>
          <p:nvPr/>
        </p:nvSpPr>
        <p:spPr>
          <a:xfrm>
            <a:off x="2452560" y="1065474"/>
            <a:ext cx="48756" cy="50084"/>
          </a:xfrm>
          <a:custGeom>
            <a:avLst/>
            <a:gdLst/>
            <a:ahLst/>
            <a:cxnLst>
              <a:cxn ang="0">
                <a:pos x="wd2" y="hd2"/>
              </a:cxn>
              <a:cxn ang="5400000">
                <a:pos x="wd2" y="hd2"/>
              </a:cxn>
              <a:cxn ang="10800000">
                <a:pos x="wd2" y="hd2"/>
              </a:cxn>
              <a:cxn ang="16200000">
                <a:pos x="wd2" y="hd2"/>
              </a:cxn>
            </a:cxnLst>
            <a:rect l="0" t="0" r="r" b="b"/>
            <a:pathLst>
              <a:path w="21600" h="21600" extrusionOk="0">
                <a:moveTo>
                  <a:pt x="10800" y="0"/>
                </a:moveTo>
                <a:lnTo>
                  <a:pt x="7004" y="6870"/>
                </a:lnTo>
                <a:lnTo>
                  <a:pt x="0" y="11086"/>
                </a:lnTo>
                <a:lnTo>
                  <a:pt x="7004" y="14730"/>
                </a:lnTo>
                <a:lnTo>
                  <a:pt x="10800" y="21600"/>
                </a:lnTo>
                <a:lnTo>
                  <a:pt x="14596" y="14730"/>
                </a:lnTo>
                <a:lnTo>
                  <a:pt x="21600" y="11086"/>
                </a:lnTo>
                <a:lnTo>
                  <a:pt x="14596" y="6870"/>
                </a:lnTo>
                <a:lnTo>
                  <a:pt x="10800" y="0"/>
                </a:lnTo>
                <a:close/>
              </a:path>
            </a:pathLst>
          </a:custGeom>
          <a:solidFill>
            <a:schemeClr val="accent5"/>
          </a:solidFill>
          <a:ln w="12700">
            <a:miter lim="400000"/>
          </a:ln>
        </p:spPr>
        <p:txBody>
          <a:bodyPr lIns="45718" tIns="45718" rIns="45718" bIns="45718" anchor="ctr"/>
          <a:lstStyle/>
          <a:p>
            <a:pPr>
              <a:defRPr>
                <a:latin typeface="+mj-lt"/>
                <a:ea typeface="+mj-ea"/>
                <a:cs typeface="+mj-cs"/>
                <a:sym typeface="Arial"/>
              </a:defRPr>
            </a:pPr>
            <a:endParaRPr/>
          </a:p>
        </p:txBody>
      </p:sp>
      <p:sp>
        <p:nvSpPr>
          <p:cNvPr id="32"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3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CUSTOM_2">
    <p:spTree>
      <p:nvGrpSpPr>
        <p:cNvPr id="1" name=""/>
        <p:cNvGrpSpPr/>
        <p:nvPr/>
      </p:nvGrpSpPr>
      <p:grpSpPr>
        <a:xfrm>
          <a:off x="0" y="0"/>
          <a:ext cx="0" cy="0"/>
          <a:chOff x="0" y="0"/>
          <a:chExt cx="0" cy="0"/>
        </a:xfrm>
      </p:grpSpPr>
      <p:sp>
        <p:nvSpPr>
          <p:cNvPr id="46" name="Google Shape;386;p22"/>
          <p:cNvSpPr/>
          <p:nvPr/>
        </p:nvSpPr>
        <p:spPr>
          <a:xfrm>
            <a:off x="-9201" y="-2"/>
            <a:ext cx="9153302" cy="798904"/>
          </a:xfrm>
          <a:prstGeom prst="rect">
            <a:avLst/>
          </a:prstGeom>
          <a:solidFill>
            <a:schemeClr val="accent4"/>
          </a:solidFill>
          <a:ln w="12700">
            <a:miter lim="400000"/>
          </a:ln>
        </p:spPr>
        <p:txBody>
          <a:bodyPr lIns="45718" tIns="45718" rIns="45718" bIns="45718" anchor="ctr"/>
          <a:lstStyle/>
          <a:p>
            <a:pPr>
              <a:defRPr>
                <a:latin typeface="+mj-lt"/>
                <a:ea typeface="+mj-ea"/>
                <a:cs typeface="+mj-cs"/>
                <a:sym typeface="Arial"/>
              </a:defRPr>
            </a:pPr>
            <a:endParaRPr/>
          </a:p>
        </p:txBody>
      </p:sp>
      <p:sp>
        <p:nvSpPr>
          <p:cNvPr id="47" name="Google Shape;387;p22"/>
          <p:cNvSpPr/>
          <p:nvPr/>
        </p:nvSpPr>
        <p:spPr>
          <a:xfrm>
            <a:off x="-2700851" y="-698876"/>
            <a:ext cx="6729678" cy="271885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cubicBezTo>
                  <a:pt x="775" y="20190"/>
                  <a:pt x="3004" y="14052"/>
                  <a:pt x="4648" y="13140"/>
                </a:cubicBezTo>
                <a:cubicBezTo>
                  <a:pt x="6292" y="12229"/>
                  <a:pt x="8385" y="17079"/>
                  <a:pt x="9866" y="16129"/>
                </a:cubicBezTo>
                <a:cubicBezTo>
                  <a:pt x="11347" y="15180"/>
                  <a:pt x="12065" y="8845"/>
                  <a:pt x="13534" y="7444"/>
                </a:cubicBezTo>
                <a:cubicBezTo>
                  <a:pt x="15004" y="6044"/>
                  <a:pt x="17339" y="8967"/>
                  <a:pt x="18684" y="7726"/>
                </a:cubicBezTo>
                <a:cubicBezTo>
                  <a:pt x="20028" y="6486"/>
                  <a:pt x="21114" y="1288"/>
                  <a:pt x="21600" y="0"/>
                </a:cubicBezTo>
              </a:path>
            </a:pathLst>
          </a:custGeom>
          <a:ln w="19050">
            <a:solidFill>
              <a:schemeClr val="accent6"/>
            </a:solidFill>
            <a:prstDash val="dot"/>
          </a:ln>
        </p:spPr>
        <p:txBody>
          <a:bodyPr lIns="45718" tIns="45718" rIns="45718" bIns="45718"/>
          <a:lstStyle/>
          <a:p>
            <a:pPr>
              <a:defRPr>
                <a:latin typeface="+mj-lt"/>
                <a:ea typeface="+mj-ea"/>
                <a:cs typeface="+mj-cs"/>
                <a:sym typeface="Arial"/>
              </a:defRPr>
            </a:pPr>
            <a:endParaRPr/>
          </a:p>
        </p:txBody>
      </p:sp>
      <p:grpSp>
        <p:nvGrpSpPr>
          <p:cNvPr id="52" name="Google Shape;388;p22"/>
          <p:cNvGrpSpPr/>
          <p:nvPr/>
        </p:nvGrpSpPr>
        <p:grpSpPr>
          <a:xfrm>
            <a:off x="7165449" y="450973"/>
            <a:ext cx="1173377" cy="88204"/>
            <a:chOff x="-1" y="-1"/>
            <a:chExt cx="1173376" cy="88203"/>
          </a:xfrm>
        </p:grpSpPr>
        <p:sp>
          <p:nvSpPr>
            <p:cNvPr id="48" name="Google Shape;389;p22"/>
            <p:cNvSpPr/>
            <p:nvPr/>
          </p:nvSpPr>
          <p:spPr>
            <a:xfrm>
              <a:off x="410774" y="-2"/>
              <a:ext cx="762602" cy="88205"/>
            </a:xfrm>
            <a:prstGeom prst="rect">
              <a:avLst/>
            </a:prstGeom>
            <a:solidFill>
              <a:schemeClr val="accent2"/>
            </a:solidFill>
            <a:ln w="12700" cap="flat">
              <a:noFill/>
              <a:miter lim="400000"/>
            </a:ln>
            <a:effectLst/>
          </p:spPr>
          <p:txBody>
            <a:bodyPr wrap="square" lIns="45718" tIns="45718" rIns="45718" bIns="45718" numCol="1" anchor="ctr">
              <a:noAutofit/>
            </a:bodyPr>
            <a:lstStyle/>
            <a:p>
              <a:pPr>
                <a:defRPr>
                  <a:latin typeface="+mj-lt"/>
                  <a:ea typeface="+mj-ea"/>
                  <a:cs typeface="+mj-cs"/>
                  <a:sym typeface="Arial"/>
                </a:defRPr>
              </a:pPr>
              <a:endParaRPr/>
            </a:p>
          </p:txBody>
        </p:sp>
        <p:sp>
          <p:nvSpPr>
            <p:cNvPr id="49" name="Google Shape;390;p22"/>
            <p:cNvSpPr/>
            <p:nvPr/>
          </p:nvSpPr>
          <p:spPr>
            <a:xfrm>
              <a:off x="-2" y="-2"/>
              <a:ext cx="86402" cy="88205"/>
            </a:xfrm>
            <a:prstGeom prst="rect">
              <a:avLst/>
            </a:prstGeom>
            <a:solidFill>
              <a:schemeClr val="accent2"/>
            </a:solidFill>
            <a:ln w="12700" cap="flat">
              <a:noFill/>
              <a:miter lim="400000"/>
            </a:ln>
            <a:effectLst/>
          </p:spPr>
          <p:txBody>
            <a:bodyPr wrap="square" lIns="45718" tIns="45718" rIns="45718" bIns="45718" numCol="1" anchor="ctr">
              <a:noAutofit/>
            </a:bodyPr>
            <a:lstStyle/>
            <a:p>
              <a:pPr>
                <a:defRPr>
                  <a:latin typeface="+mj-lt"/>
                  <a:ea typeface="+mj-ea"/>
                  <a:cs typeface="+mj-cs"/>
                  <a:sym typeface="Arial"/>
                </a:defRPr>
              </a:pPr>
              <a:endParaRPr/>
            </a:p>
          </p:txBody>
        </p:sp>
        <p:sp>
          <p:nvSpPr>
            <p:cNvPr id="50" name="Google Shape;391;p22"/>
            <p:cNvSpPr/>
            <p:nvPr/>
          </p:nvSpPr>
          <p:spPr>
            <a:xfrm>
              <a:off x="136924" y="-2"/>
              <a:ext cx="86402" cy="88205"/>
            </a:xfrm>
            <a:prstGeom prst="rect">
              <a:avLst/>
            </a:prstGeom>
            <a:solidFill>
              <a:schemeClr val="accent2"/>
            </a:solidFill>
            <a:ln w="12700" cap="flat">
              <a:noFill/>
              <a:miter lim="400000"/>
            </a:ln>
            <a:effectLst/>
          </p:spPr>
          <p:txBody>
            <a:bodyPr wrap="square" lIns="45718" tIns="45718" rIns="45718" bIns="45718" numCol="1" anchor="ctr">
              <a:noAutofit/>
            </a:bodyPr>
            <a:lstStyle/>
            <a:p>
              <a:pPr>
                <a:defRPr>
                  <a:latin typeface="+mj-lt"/>
                  <a:ea typeface="+mj-ea"/>
                  <a:cs typeface="+mj-cs"/>
                  <a:sym typeface="Arial"/>
                </a:defRPr>
              </a:pPr>
              <a:endParaRPr/>
            </a:p>
          </p:txBody>
        </p:sp>
        <p:sp>
          <p:nvSpPr>
            <p:cNvPr id="51" name="Google Shape;392;p22"/>
            <p:cNvSpPr/>
            <p:nvPr/>
          </p:nvSpPr>
          <p:spPr>
            <a:xfrm>
              <a:off x="273849" y="-2"/>
              <a:ext cx="86402" cy="88205"/>
            </a:xfrm>
            <a:prstGeom prst="rect">
              <a:avLst/>
            </a:prstGeom>
            <a:solidFill>
              <a:schemeClr val="accent2"/>
            </a:solidFill>
            <a:ln w="12700" cap="flat">
              <a:noFill/>
              <a:miter lim="400000"/>
            </a:ln>
            <a:effectLst/>
          </p:spPr>
          <p:txBody>
            <a:bodyPr wrap="square" lIns="45718" tIns="45718" rIns="45718" bIns="45718" numCol="1" anchor="ctr">
              <a:noAutofit/>
            </a:bodyPr>
            <a:lstStyle/>
            <a:p>
              <a:pPr>
                <a:defRPr>
                  <a:latin typeface="+mj-lt"/>
                  <a:ea typeface="+mj-ea"/>
                  <a:cs typeface="+mj-cs"/>
                  <a:sym typeface="Arial"/>
                </a:defRPr>
              </a:pPr>
              <a:endParaRPr/>
            </a:p>
          </p:txBody>
        </p:sp>
      </p:grpSp>
      <p:grpSp>
        <p:nvGrpSpPr>
          <p:cNvPr id="57" name="Google Shape;393;p22"/>
          <p:cNvGrpSpPr/>
          <p:nvPr/>
        </p:nvGrpSpPr>
        <p:grpSpPr>
          <a:xfrm>
            <a:off x="822824" y="4603500"/>
            <a:ext cx="1173377" cy="88202"/>
            <a:chOff x="0" y="0"/>
            <a:chExt cx="1173376" cy="88200"/>
          </a:xfrm>
        </p:grpSpPr>
        <p:sp>
          <p:nvSpPr>
            <p:cNvPr id="53" name="Google Shape;394;p22"/>
            <p:cNvSpPr/>
            <p:nvPr/>
          </p:nvSpPr>
          <p:spPr>
            <a:xfrm flipH="1">
              <a:off x="0" y="0"/>
              <a:ext cx="762602" cy="88202"/>
            </a:xfrm>
            <a:prstGeom prst="rect">
              <a:avLst/>
            </a:prstGeom>
            <a:solidFill>
              <a:schemeClr val="accent2"/>
            </a:solidFill>
            <a:ln w="12700" cap="flat">
              <a:noFill/>
              <a:miter lim="400000"/>
            </a:ln>
            <a:effectLst/>
          </p:spPr>
          <p:txBody>
            <a:bodyPr wrap="square" lIns="45718" tIns="45718" rIns="45718" bIns="45718" numCol="1" anchor="ctr">
              <a:noAutofit/>
            </a:bodyPr>
            <a:lstStyle/>
            <a:p>
              <a:pPr>
                <a:defRPr>
                  <a:latin typeface="+mj-lt"/>
                  <a:ea typeface="+mj-ea"/>
                  <a:cs typeface="+mj-cs"/>
                  <a:sym typeface="Arial"/>
                </a:defRPr>
              </a:pPr>
              <a:endParaRPr/>
            </a:p>
          </p:txBody>
        </p:sp>
        <p:sp>
          <p:nvSpPr>
            <p:cNvPr id="54" name="Google Shape;395;p22"/>
            <p:cNvSpPr/>
            <p:nvPr/>
          </p:nvSpPr>
          <p:spPr>
            <a:xfrm flipH="1">
              <a:off x="1086975" y="0"/>
              <a:ext cx="86402" cy="88202"/>
            </a:xfrm>
            <a:prstGeom prst="rect">
              <a:avLst/>
            </a:prstGeom>
            <a:solidFill>
              <a:schemeClr val="accent2"/>
            </a:solidFill>
            <a:ln w="12700" cap="flat">
              <a:noFill/>
              <a:miter lim="400000"/>
            </a:ln>
            <a:effectLst/>
          </p:spPr>
          <p:txBody>
            <a:bodyPr wrap="square" lIns="45718" tIns="45718" rIns="45718" bIns="45718" numCol="1" anchor="ctr">
              <a:noAutofit/>
            </a:bodyPr>
            <a:lstStyle/>
            <a:p>
              <a:pPr>
                <a:defRPr>
                  <a:latin typeface="+mj-lt"/>
                  <a:ea typeface="+mj-ea"/>
                  <a:cs typeface="+mj-cs"/>
                  <a:sym typeface="Arial"/>
                </a:defRPr>
              </a:pPr>
              <a:endParaRPr/>
            </a:p>
          </p:txBody>
        </p:sp>
        <p:sp>
          <p:nvSpPr>
            <p:cNvPr id="55" name="Google Shape;396;p22"/>
            <p:cNvSpPr/>
            <p:nvPr/>
          </p:nvSpPr>
          <p:spPr>
            <a:xfrm flipH="1">
              <a:off x="950050" y="0"/>
              <a:ext cx="86402" cy="88202"/>
            </a:xfrm>
            <a:prstGeom prst="rect">
              <a:avLst/>
            </a:prstGeom>
            <a:solidFill>
              <a:schemeClr val="accent2"/>
            </a:solidFill>
            <a:ln w="12700" cap="flat">
              <a:noFill/>
              <a:miter lim="400000"/>
            </a:ln>
            <a:effectLst/>
          </p:spPr>
          <p:txBody>
            <a:bodyPr wrap="square" lIns="45718" tIns="45718" rIns="45718" bIns="45718" numCol="1" anchor="ctr">
              <a:noAutofit/>
            </a:bodyPr>
            <a:lstStyle/>
            <a:p>
              <a:pPr>
                <a:defRPr>
                  <a:latin typeface="+mj-lt"/>
                  <a:ea typeface="+mj-ea"/>
                  <a:cs typeface="+mj-cs"/>
                  <a:sym typeface="Arial"/>
                </a:defRPr>
              </a:pPr>
              <a:endParaRPr/>
            </a:p>
          </p:txBody>
        </p:sp>
        <p:sp>
          <p:nvSpPr>
            <p:cNvPr id="56" name="Google Shape;397;p22"/>
            <p:cNvSpPr/>
            <p:nvPr/>
          </p:nvSpPr>
          <p:spPr>
            <a:xfrm flipH="1">
              <a:off x="813125" y="0"/>
              <a:ext cx="86402" cy="88202"/>
            </a:xfrm>
            <a:prstGeom prst="rect">
              <a:avLst/>
            </a:prstGeom>
            <a:solidFill>
              <a:schemeClr val="accent2"/>
            </a:solidFill>
            <a:ln w="12700" cap="flat">
              <a:noFill/>
              <a:miter lim="400000"/>
            </a:ln>
            <a:effectLst/>
          </p:spPr>
          <p:txBody>
            <a:bodyPr wrap="square" lIns="45718" tIns="45718" rIns="45718" bIns="45718" numCol="1" anchor="ctr">
              <a:noAutofit/>
            </a:bodyPr>
            <a:lstStyle/>
            <a:p>
              <a:pPr>
                <a:defRPr>
                  <a:latin typeface="+mj-lt"/>
                  <a:ea typeface="+mj-ea"/>
                  <a:cs typeface="+mj-cs"/>
                  <a:sym typeface="Arial"/>
                </a:defRPr>
              </a:pPr>
              <a:endParaRPr/>
            </a:p>
          </p:txBody>
        </p:sp>
      </p:gr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itle slide">
    <p:spTree>
      <p:nvGrpSpPr>
        <p:cNvPr id="1" name=""/>
        <p:cNvGrpSpPr/>
        <p:nvPr/>
      </p:nvGrpSpPr>
      <p:grpSpPr>
        <a:xfrm>
          <a:off x="0" y="0"/>
          <a:ext cx="0" cy="0"/>
          <a:chOff x="0" y="0"/>
          <a:chExt cx="0" cy="0"/>
        </a:xfrm>
      </p:grpSpPr>
      <p:sp>
        <p:nvSpPr>
          <p:cNvPr id="65" name="Google Shape;9;p2"/>
          <p:cNvSpPr/>
          <p:nvPr/>
        </p:nvSpPr>
        <p:spPr>
          <a:xfrm>
            <a:off x="-9201" y="2613025"/>
            <a:ext cx="9153302" cy="2530500"/>
          </a:xfrm>
          <a:prstGeom prst="rect">
            <a:avLst/>
          </a:prstGeom>
          <a:solidFill>
            <a:schemeClr val="accent4"/>
          </a:solidFill>
          <a:ln w="12700">
            <a:miter lim="400000"/>
          </a:ln>
        </p:spPr>
        <p:txBody>
          <a:bodyPr lIns="45718" tIns="45718" rIns="45718" bIns="45718" anchor="ctr"/>
          <a:lstStyle/>
          <a:p>
            <a:pPr>
              <a:defRPr>
                <a:latin typeface="+mj-lt"/>
                <a:ea typeface="+mj-ea"/>
                <a:cs typeface="+mj-cs"/>
                <a:sym typeface="Arial"/>
              </a:defRPr>
            </a:pPr>
            <a:endParaRPr/>
          </a:p>
        </p:txBody>
      </p:sp>
      <p:sp>
        <p:nvSpPr>
          <p:cNvPr id="66" name="Google Shape;10;p2"/>
          <p:cNvSpPr/>
          <p:nvPr/>
        </p:nvSpPr>
        <p:spPr>
          <a:xfrm>
            <a:off x="2729775" y="2509774"/>
            <a:ext cx="6729677" cy="271885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cubicBezTo>
                  <a:pt x="775" y="20190"/>
                  <a:pt x="3004" y="14052"/>
                  <a:pt x="4648" y="13140"/>
                </a:cubicBezTo>
                <a:cubicBezTo>
                  <a:pt x="6292" y="12229"/>
                  <a:pt x="8385" y="17079"/>
                  <a:pt x="9866" y="16129"/>
                </a:cubicBezTo>
                <a:cubicBezTo>
                  <a:pt x="11347" y="15180"/>
                  <a:pt x="12065" y="8845"/>
                  <a:pt x="13534" y="7444"/>
                </a:cubicBezTo>
                <a:cubicBezTo>
                  <a:pt x="15004" y="6044"/>
                  <a:pt x="17339" y="8967"/>
                  <a:pt x="18684" y="7726"/>
                </a:cubicBezTo>
                <a:cubicBezTo>
                  <a:pt x="20028" y="6486"/>
                  <a:pt x="21114" y="1288"/>
                  <a:pt x="21600" y="0"/>
                </a:cubicBezTo>
              </a:path>
            </a:pathLst>
          </a:custGeom>
          <a:ln w="19050">
            <a:solidFill>
              <a:schemeClr val="accent6"/>
            </a:solidFill>
            <a:prstDash val="dot"/>
          </a:ln>
        </p:spPr>
        <p:txBody>
          <a:bodyPr lIns="45718" tIns="45718" rIns="45718" bIns="45718"/>
          <a:lstStyle/>
          <a:p>
            <a:pPr>
              <a:defRPr>
                <a:latin typeface="+mj-lt"/>
                <a:ea typeface="+mj-ea"/>
                <a:cs typeface="+mj-cs"/>
                <a:sym typeface="Arial"/>
              </a:defRPr>
            </a:pPr>
            <a:endParaRPr/>
          </a:p>
        </p:txBody>
      </p:sp>
      <p:grpSp>
        <p:nvGrpSpPr>
          <p:cNvPr id="71" name="Google Shape;11;p2"/>
          <p:cNvGrpSpPr/>
          <p:nvPr/>
        </p:nvGrpSpPr>
        <p:grpSpPr>
          <a:xfrm>
            <a:off x="822822" y="450973"/>
            <a:ext cx="1173378" cy="88204"/>
            <a:chOff x="-1" y="-1"/>
            <a:chExt cx="1173376" cy="88203"/>
          </a:xfrm>
        </p:grpSpPr>
        <p:sp>
          <p:nvSpPr>
            <p:cNvPr id="67" name="Google Shape;12;p2"/>
            <p:cNvSpPr/>
            <p:nvPr/>
          </p:nvSpPr>
          <p:spPr>
            <a:xfrm>
              <a:off x="410774" y="-2"/>
              <a:ext cx="762602" cy="88205"/>
            </a:xfrm>
            <a:prstGeom prst="rect">
              <a:avLst/>
            </a:prstGeom>
            <a:solidFill>
              <a:schemeClr val="accent1"/>
            </a:solidFill>
            <a:ln w="12700" cap="flat">
              <a:noFill/>
              <a:miter lim="400000"/>
            </a:ln>
            <a:effectLst/>
          </p:spPr>
          <p:txBody>
            <a:bodyPr wrap="square" lIns="45718" tIns="45718" rIns="45718" bIns="45718" numCol="1" anchor="ctr">
              <a:noAutofit/>
            </a:bodyPr>
            <a:lstStyle/>
            <a:p>
              <a:pPr>
                <a:defRPr>
                  <a:latin typeface="+mj-lt"/>
                  <a:ea typeface="+mj-ea"/>
                  <a:cs typeface="+mj-cs"/>
                  <a:sym typeface="Arial"/>
                </a:defRPr>
              </a:pPr>
              <a:endParaRPr/>
            </a:p>
          </p:txBody>
        </p:sp>
        <p:sp>
          <p:nvSpPr>
            <p:cNvPr id="68" name="Google Shape;13;p2"/>
            <p:cNvSpPr/>
            <p:nvPr/>
          </p:nvSpPr>
          <p:spPr>
            <a:xfrm>
              <a:off x="-2" y="-2"/>
              <a:ext cx="86402" cy="88205"/>
            </a:xfrm>
            <a:prstGeom prst="rect">
              <a:avLst/>
            </a:prstGeom>
            <a:solidFill>
              <a:schemeClr val="accent1"/>
            </a:solidFill>
            <a:ln w="12700" cap="flat">
              <a:noFill/>
              <a:miter lim="400000"/>
            </a:ln>
            <a:effectLst/>
          </p:spPr>
          <p:txBody>
            <a:bodyPr wrap="square" lIns="45718" tIns="45718" rIns="45718" bIns="45718" numCol="1" anchor="ctr">
              <a:noAutofit/>
            </a:bodyPr>
            <a:lstStyle/>
            <a:p>
              <a:pPr>
                <a:defRPr>
                  <a:latin typeface="+mj-lt"/>
                  <a:ea typeface="+mj-ea"/>
                  <a:cs typeface="+mj-cs"/>
                  <a:sym typeface="Arial"/>
                </a:defRPr>
              </a:pPr>
              <a:endParaRPr/>
            </a:p>
          </p:txBody>
        </p:sp>
        <p:sp>
          <p:nvSpPr>
            <p:cNvPr id="69" name="Google Shape;14;p2"/>
            <p:cNvSpPr/>
            <p:nvPr/>
          </p:nvSpPr>
          <p:spPr>
            <a:xfrm>
              <a:off x="136924" y="-2"/>
              <a:ext cx="86402" cy="88205"/>
            </a:xfrm>
            <a:prstGeom prst="rect">
              <a:avLst/>
            </a:prstGeom>
            <a:solidFill>
              <a:schemeClr val="accent1"/>
            </a:solidFill>
            <a:ln w="12700" cap="flat">
              <a:noFill/>
              <a:miter lim="400000"/>
            </a:ln>
            <a:effectLst/>
          </p:spPr>
          <p:txBody>
            <a:bodyPr wrap="square" lIns="45718" tIns="45718" rIns="45718" bIns="45718" numCol="1" anchor="ctr">
              <a:noAutofit/>
            </a:bodyPr>
            <a:lstStyle/>
            <a:p>
              <a:pPr>
                <a:defRPr>
                  <a:latin typeface="+mj-lt"/>
                  <a:ea typeface="+mj-ea"/>
                  <a:cs typeface="+mj-cs"/>
                  <a:sym typeface="Arial"/>
                </a:defRPr>
              </a:pPr>
              <a:endParaRPr/>
            </a:p>
          </p:txBody>
        </p:sp>
        <p:sp>
          <p:nvSpPr>
            <p:cNvPr id="70" name="Google Shape;15;p2"/>
            <p:cNvSpPr/>
            <p:nvPr/>
          </p:nvSpPr>
          <p:spPr>
            <a:xfrm>
              <a:off x="273849" y="-2"/>
              <a:ext cx="86402" cy="88205"/>
            </a:xfrm>
            <a:prstGeom prst="rect">
              <a:avLst/>
            </a:prstGeom>
            <a:solidFill>
              <a:schemeClr val="accent1"/>
            </a:solidFill>
            <a:ln w="12700" cap="flat">
              <a:noFill/>
              <a:miter lim="400000"/>
            </a:ln>
            <a:effectLst/>
          </p:spPr>
          <p:txBody>
            <a:bodyPr wrap="square" lIns="45718" tIns="45718" rIns="45718" bIns="45718" numCol="1" anchor="ctr">
              <a:noAutofit/>
            </a:bodyPr>
            <a:lstStyle/>
            <a:p>
              <a:pPr>
                <a:defRPr>
                  <a:latin typeface="+mj-lt"/>
                  <a:ea typeface="+mj-ea"/>
                  <a:cs typeface="+mj-cs"/>
                  <a:sym typeface="Arial"/>
                </a:defRPr>
              </a:pPr>
              <a:endParaRPr/>
            </a:p>
          </p:txBody>
        </p:sp>
      </p:grpSp>
      <p:grpSp>
        <p:nvGrpSpPr>
          <p:cNvPr id="76" name="Google Shape;16;p2"/>
          <p:cNvGrpSpPr/>
          <p:nvPr/>
        </p:nvGrpSpPr>
        <p:grpSpPr>
          <a:xfrm>
            <a:off x="822824" y="4603500"/>
            <a:ext cx="1173377" cy="88202"/>
            <a:chOff x="0" y="0"/>
            <a:chExt cx="1173376" cy="88200"/>
          </a:xfrm>
        </p:grpSpPr>
        <p:sp>
          <p:nvSpPr>
            <p:cNvPr id="72" name="Google Shape;17;p2"/>
            <p:cNvSpPr/>
            <p:nvPr/>
          </p:nvSpPr>
          <p:spPr>
            <a:xfrm flipH="1">
              <a:off x="0" y="0"/>
              <a:ext cx="762602" cy="88202"/>
            </a:xfrm>
            <a:prstGeom prst="rect">
              <a:avLst/>
            </a:prstGeom>
            <a:solidFill>
              <a:schemeClr val="accent1"/>
            </a:solidFill>
            <a:ln w="12700" cap="flat">
              <a:noFill/>
              <a:miter lim="400000"/>
            </a:ln>
            <a:effectLst/>
          </p:spPr>
          <p:txBody>
            <a:bodyPr wrap="square" lIns="45718" tIns="45718" rIns="45718" bIns="45718" numCol="1" anchor="ctr">
              <a:noAutofit/>
            </a:bodyPr>
            <a:lstStyle/>
            <a:p>
              <a:pPr>
                <a:defRPr>
                  <a:latin typeface="+mj-lt"/>
                  <a:ea typeface="+mj-ea"/>
                  <a:cs typeface="+mj-cs"/>
                  <a:sym typeface="Arial"/>
                </a:defRPr>
              </a:pPr>
              <a:endParaRPr/>
            </a:p>
          </p:txBody>
        </p:sp>
        <p:sp>
          <p:nvSpPr>
            <p:cNvPr id="73" name="Google Shape;18;p2"/>
            <p:cNvSpPr/>
            <p:nvPr/>
          </p:nvSpPr>
          <p:spPr>
            <a:xfrm flipH="1">
              <a:off x="1086975" y="0"/>
              <a:ext cx="86402" cy="88202"/>
            </a:xfrm>
            <a:prstGeom prst="rect">
              <a:avLst/>
            </a:prstGeom>
            <a:solidFill>
              <a:schemeClr val="accent1"/>
            </a:solidFill>
            <a:ln w="12700" cap="flat">
              <a:noFill/>
              <a:miter lim="400000"/>
            </a:ln>
            <a:effectLst/>
          </p:spPr>
          <p:txBody>
            <a:bodyPr wrap="square" lIns="45718" tIns="45718" rIns="45718" bIns="45718" numCol="1" anchor="ctr">
              <a:noAutofit/>
            </a:bodyPr>
            <a:lstStyle/>
            <a:p>
              <a:pPr>
                <a:defRPr>
                  <a:latin typeface="+mj-lt"/>
                  <a:ea typeface="+mj-ea"/>
                  <a:cs typeface="+mj-cs"/>
                  <a:sym typeface="Arial"/>
                </a:defRPr>
              </a:pPr>
              <a:endParaRPr/>
            </a:p>
          </p:txBody>
        </p:sp>
        <p:sp>
          <p:nvSpPr>
            <p:cNvPr id="74" name="Google Shape;19;p2"/>
            <p:cNvSpPr/>
            <p:nvPr/>
          </p:nvSpPr>
          <p:spPr>
            <a:xfrm flipH="1">
              <a:off x="950050" y="0"/>
              <a:ext cx="86402" cy="88202"/>
            </a:xfrm>
            <a:prstGeom prst="rect">
              <a:avLst/>
            </a:prstGeom>
            <a:solidFill>
              <a:schemeClr val="accent1"/>
            </a:solidFill>
            <a:ln w="12700" cap="flat">
              <a:noFill/>
              <a:miter lim="400000"/>
            </a:ln>
            <a:effectLst/>
          </p:spPr>
          <p:txBody>
            <a:bodyPr wrap="square" lIns="45718" tIns="45718" rIns="45718" bIns="45718" numCol="1" anchor="ctr">
              <a:noAutofit/>
            </a:bodyPr>
            <a:lstStyle/>
            <a:p>
              <a:pPr>
                <a:defRPr>
                  <a:latin typeface="+mj-lt"/>
                  <a:ea typeface="+mj-ea"/>
                  <a:cs typeface="+mj-cs"/>
                  <a:sym typeface="Arial"/>
                </a:defRPr>
              </a:pPr>
              <a:endParaRPr/>
            </a:p>
          </p:txBody>
        </p:sp>
        <p:sp>
          <p:nvSpPr>
            <p:cNvPr id="75" name="Google Shape;20;p2"/>
            <p:cNvSpPr/>
            <p:nvPr/>
          </p:nvSpPr>
          <p:spPr>
            <a:xfrm flipH="1">
              <a:off x="813125" y="0"/>
              <a:ext cx="86402" cy="88202"/>
            </a:xfrm>
            <a:prstGeom prst="rect">
              <a:avLst/>
            </a:prstGeom>
            <a:solidFill>
              <a:schemeClr val="accent1"/>
            </a:solidFill>
            <a:ln w="12700" cap="flat">
              <a:noFill/>
              <a:miter lim="400000"/>
            </a:ln>
            <a:effectLst/>
          </p:spPr>
          <p:txBody>
            <a:bodyPr wrap="square" lIns="45718" tIns="45718" rIns="45718" bIns="45718" numCol="1" anchor="ctr">
              <a:noAutofit/>
            </a:bodyPr>
            <a:lstStyle/>
            <a:p>
              <a:pPr>
                <a:defRPr>
                  <a:latin typeface="+mj-lt"/>
                  <a:ea typeface="+mj-ea"/>
                  <a:cs typeface="+mj-cs"/>
                  <a:sym typeface="Arial"/>
                </a:defRPr>
              </a:pPr>
              <a:endParaRPr/>
            </a:p>
          </p:txBody>
        </p:sp>
      </p:grpSp>
      <p:sp>
        <p:nvSpPr>
          <p:cNvPr id="77" name="Google Shape;21;p2"/>
          <p:cNvSpPr/>
          <p:nvPr/>
        </p:nvSpPr>
        <p:spPr>
          <a:xfrm>
            <a:off x="-507300" y="-748576"/>
            <a:ext cx="6729677" cy="2718851"/>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cubicBezTo>
                  <a:pt x="775" y="20190"/>
                  <a:pt x="3004" y="14052"/>
                  <a:pt x="4648" y="13140"/>
                </a:cubicBezTo>
                <a:cubicBezTo>
                  <a:pt x="6292" y="12229"/>
                  <a:pt x="8385" y="17079"/>
                  <a:pt x="9866" y="16129"/>
                </a:cubicBezTo>
                <a:cubicBezTo>
                  <a:pt x="11347" y="15180"/>
                  <a:pt x="12065" y="8845"/>
                  <a:pt x="13534" y="7444"/>
                </a:cubicBezTo>
                <a:cubicBezTo>
                  <a:pt x="15004" y="6044"/>
                  <a:pt x="17339" y="8967"/>
                  <a:pt x="18684" y="7726"/>
                </a:cubicBezTo>
                <a:cubicBezTo>
                  <a:pt x="20028" y="6486"/>
                  <a:pt x="21114" y="1288"/>
                  <a:pt x="21600" y="0"/>
                </a:cubicBezTo>
              </a:path>
            </a:pathLst>
          </a:custGeom>
          <a:ln w="19050">
            <a:solidFill>
              <a:schemeClr val="accent6"/>
            </a:solidFill>
            <a:prstDash val="dot"/>
          </a:ln>
        </p:spPr>
        <p:txBody>
          <a:bodyPr lIns="45718" tIns="45718" rIns="45718" bIns="45718"/>
          <a:lstStyle/>
          <a:p>
            <a:pPr>
              <a:defRPr>
                <a:latin typeface="+mj-lt"/>
                <a:ea typeface="+mj-ea"/>
                <a:cs typeface="+mj-cs"/>
                <a:sym typeface="Arial"/>
              </a:defRPr>
            </a:pPr>
            <a:endParaRPr/>
          </a:p>
        </p:txBody>
      </p:sp>
      <p:sp>
        <p:nvSpPr>
          <p:cNvPr id="78" name="Title Text"/>
          <p:cNvSpPr txBox="1">
            <a:spLocks noGrp="1"/>
          </p:cNvSpPr>
          <p:nvPr>
            <p:ph type="title"/>
          </p:nvPr>
        </p:nvSpPr>
        <p:spPr>
          <a:xfrm>
            <a:off x="731661" y="1119923"/>
            <a:ext cx="6369003" cy="2052603"/>
          </a:xfrm>
          <a:prstGeom prst="rect">
            <a:avLst/>
          </a:prstGeom>
        </p:spPr>
        <p:txBody>
          <a:bodyPr anchor="b">
            <a:normAutofit/>
          </a:bodyPr>
          <a:lstStyle>
            <a:lvl1pPr>
              <a:defRPr sz="6000"/>
            </a:lvl1pPr>
          </a:lstStyle>
          <a:p>
            <a:r>
              <a:t>Title Text</a:t>
            </a:r>
          </a:p>
        </p:txBody>
      </p:sp>
      <p:sp>
        <p:nvSpPr>
          <p:cNvPr id="79" name="Body Level One…"/>
          <p:cNvSpPr txBox="1">
            <a:spLocks noGrp="1"/>
          </p:cNvSpPr>
          <p:nvPr>
            <p:ph type="body" sz="quarter" idx="1"/>
          </p:nvPr>
        </p:nvSpPr>
        <p:spPr>
          <a:xfrm>
            <a:off x="731661" y="3209475"/>
            <a:ext cx="6369003" cy="465902"/>
          </a:xfrm>
          <a:prstGeom prst="rect">
            <a:avLst/>
          </a:prstGeom>
        </p:spPr>
        <p:txBody>
          <a:bodyPr>
            <a:normAutofit/>
          </a:bodyPr>
          <a:lstStyle>
            <a:lvl1pPr marL="203200" indent="-76200">
              <a:buClrTx/>
              <a:buSzTx/>
              <a:buFontTx/>
              <a:buNone/>
            </a:lvl1pPr>
            <a:lvl2pPr marL="203200" indent="127000">
              <a:buClrTx/>
              <a:buSzTx/>
              <a:buFontTx/>
              <a:buNone/>
            </a:lvl2pPr>
            <a:lvl3pPr marL="203200" indent="127000">
              <a:buClrTx/>
              <a:buSzTx/>
              <a:buFontTx/>
              <a:buNone/>
            </a:lvl3pPr>
            <a:lvl4pPr marL="203200" indent="127000">
              <a:buClrTx/>
              <a:buSzTx/>
              <a:buFontTx/>
              <a:buNone/>
            </a:lvl4pPr>
            <a:lvl5pPr marL="203200" indent="127000">
              <a:buClrTx/>
              <a:buSzTx/>
              <a:buFontTx/>
              <a:buNone/>
            </a:lvl5pPr>
          </a:lstStyle>
          <a:p>
            <a:r>
              <a:t>Body Level One</a:t>
            </a:r>
          </a:p>
          <a:p>
            <a:pPr lvl="1"/>
            <a:r>
              <a:t>Body Level Two</a:t>
            </a:r>
          </a:p>
          <a:p>
            <a:pPr lvl="2"/>
            <a:r>
              <a:t>Body Level Three</a:t>
            </a:r>
          </a:p>
          <a:p>
            <a:pPr lvl="3"/>
            <a:r>
              <a:t>Body Level Four</a:t>
            </a:r>
          </a:p>
          <a:p>
            <a:pPr lvl="4"/>
            <a:r>
              <a:t>Body Level Five</a:t>
            </a:r>
          </a:p>
        </p:txBody>
      </p:sp>
      <p:sp>
        <p:nvSpPr>
          <p:cNvPr id="8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lide Number"/>
          <p:cNvSpPr txBox="1">
            <a:spLocks noGrp="1"/>
          </p:cNvSpPr>
          <p:nvPr>
            <p:ph type="sldNum" sz="quarter" idx="2"/>
          </p:nvPr>
        </p:nvSpPr>
        <p:spPr>
          <a:xfrm>
            <a:off x="6279546" y="4635136"/>
            <a:ext cx="273654" cy="264253"/>
          </a:xfrm>
          <a:prstGeom prst="rect">
            <a:avLst/>
          </a:prstGeom>
          <a:ln w="12700">
            <a:miter lim="400000"/>
          </a:ln>
        </p:spPr>
        <p:txBody>
          <a:bodyPr wrap="none" lIns="45718" tIns="45718" rIns="45718" bIns="45718" anchor="ctr">
            <a:spAutoFit/>
          </a:bodyPr>
          <a:lstStyle>
            <a:lvl1pPr algn="r">
              <a:defRPr sz="1200">
                <a:latin typeface="+mj-lt"/>
                <a:ea typeface="+mj-ea"/>
                <a:cs typeface="+mj-cs"/>
                <a:sym typeface="Arial"/>
              </a:defRPr>
            </a:lvl1pPr>
          </a:lstStyle>
          <a:p>
            <a:fld id="{86CB4B4D-7CA3-9044-876B-883B54F8677D}" type="slidenum">
              <a:t>‹#›</a:t>
            </a:fld>
            <a:endParaRPr/>
          </a:p>
        </p:txBody>
      </p:sp>
      <p:sp>
        <p:nvSpPr>
          <p:cNvPr id="3" name="Title Text"/>
          <p:cNvSpPr txBox="1">
            <a:spLocks noGrp="1"/>
          </p:cNvSpPr>
          <p:nvPr>
            <p:ph type="title"/>
          </p:nvPr>
        </p:nvSpPr>
        <p:spPr>
          <a:xfrm>
            <a:off x="1370012" y="1028700"/>
            <a:ext cx="7315201" cy="8001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91423" tIns="91423" rIns="91423" bIns="91423"/>
          <a:lstStyle/>
          <a:p>
            <a:r>
              <a:t>Title Text</a:t>
            </a:r>
          </a:p>
        </p:txBody>
      </p:sp>
      <p:sp>
        <p:nvSpPr>
          <p:cNvPr id="4" name="Body Level One…"/>
          <p:cNvSpPr txBox="1">
            <a:spLocks noGrp="1"/>
          </p:cNvSpPr>
          <p:nvPr>
            <p:ph type="body" idx="1"/>
          </p:nvPr>
        </p:nvSpPr>
        <p:spPr>
          <a:xfrm>
            <a:off x="5103812" y="1828800"/>
            <a:ext cx="3581401" cy="33147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91423" tIns="91423" rIns="91423" bIns="91423"/>
          <a:lstStyle/>
          <a:p>
            <a:r>
              <a:t>Body Level One</a:t>
            </a:r>
          </a:p>
          <a:p>
            <a:pPr lvl="1"/>
            <a:r>
              <a:t>Body Level Two</a:t>
            </a:r>
          </a:p>
          <a:p>
            <a:pPr lvl="2"/>
            <a:r>
              <a:t>Body Level Three</a:t>
            </a:r>
          </a:p>
          <a:p>
            <a:pPr lvl="3"/>
            <a:r>
              <a:t>Body Level Four</a:t>
            </a:r>
          </a:p>
          <a:p>
            <a:pPr lvl="4"/>
            <a:r>
              <a:t>Body Level Five</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transition spd="med"/>
  <p:txStyles>
    <p:titleStyle>
      <a:lvl1pPr marL="0" marR="0" indent="0" algn="l" defTabSz="914400" rtl="0" latinLnBrk="0">
        <a:lnSpc>
          <a:spcPct val="100000"/>
        </a:lnSpc>
        <a:spcBef>
          <a:spcPts val="0"/>
        </a:spcBef>
        <a:spcAft>
          <a:spcPts val="0"/>
        </a:spcAft>
        <a:buClrTx/>
        <a:buSzTx/>
        <a:buFontTx/>
        <a:buNone/>
        <a:tabLst/>
        <a:defRPr sz="3000" b="1" i="0" u="none" strike="noStrike" cap="none" spc="0" baseline="0">
          <a:solidFill>
            <a:srgbClr val="000000"/>
          </a:solidFill>
          <a:uFillTx/>
          <a:latin typeface="Lexend Deca"/>
          <a:ea typeface="Lexend Deca"/>
          <a:cs typeface="Lexend Deca"/>
          <a:sym typeface="Lexend Deca"/>
        </a:defRPr>
      </a:lvl1pPr>
      <a:lvl2pPr marL="0" marR="0" indent="0" algn="l" defTabSz="914400" rtl="0" latinLnBrk="0">
        <a:lnSpc>
          <a:spcPct val="100000"/>
        </a:lnSpc>
        <a:spcBef>
          <a:spcPts val="0"/>
        </a:spcBef>
        <a:spcAft>
          <a:spcPts val="0"/>
        </a:spcAft>
        <a:buClrTx/>
        <a:buSzTx/>
        <a:buFontTx/>
        <a:buNone/>
        <a:tabLst/>
        <a:defRPr sz="3000" b="1" i="0" u="none" strike="noStrike" cap="none" spc="0" baseline="0">
          <a:solidFill>
            <a:srgbClr val="000000"/>
          </a:solidFill>
          <a:uFillTx/>
          <a:latin typeface="Lexend Deca"/>
          <a:ea typeface="Lexend Deca"/>
          <a:cs typeface="Lexend Deca"/>
          <a:sym typeface="Lexend Deca"/>
        </a:defRPr>
      </a:lvl2pPr>
      <a:lvl3pPr marL="0" marR="0" indent="0" algn="l" defTabSz="914400" rtl="0" latinLnBrk="0">
        <a:lnSpc>
          <a:spcPct val="100000"/>
        </a:lnSpc>
        <a:spcBef>
          <a:spcPts val="0"/>
        </a:spcBef>
        <a:spcAft>
          <a:spcPts val="0"/>
        </a:spcAft>
        <a:buClrTx/>
        <a:buSzTx/>
        <a:buFontTx/>
        <a:buNone/>
        <a:tabLst/>
        <a:defRPr sz="3000" b="1" i="0" u="none" strike="noStrike" cap="none" spc="0" baseline="0">
          <a:solidFill>
            <a:srgbClr val="000000"/>
          </a:solidFill>
          <a:uFillTx/>
          <a:latin typeface="Lexend Deca"/>
          <a:ea typeface="Lexend Deca"/>
          <a:cs typeface="Lexend Deca"/>
          <a:sym typeface="Lexend Deca"/>
        </a:defRPr>
      </a:lvl3pPr>
      <a:lvl4pPr marL="0" marR="0" indent="0" algn="l" defTabSz="914400" rtl="0" latinLnBrk="0">
        <a:lnSpc>
          <a:spcPct val="100000"/>
        </a:lnSpc>
        <a:spcBef>
          <a:spcPts val="0"/>
        </a:spcBef>
        <a:spcAft>
          <a:spcPts val="0"/>
        </a:spcAft>
        <a:buClrTx/>
        <a:buSzTx/>
        <a:buFontTx/>
        <a:buNone/>
        <a:tabLst/>
        <a:defRPr sz="3000" b="1" i="0" u="none" strike="noStrike" cap="none" spc="0" baseline="0">
          <a:solidFill>
            <a:srgbClr val="000000"/>
          </a:solidFill>
          <a:uFillTx/>
          <a:latin typeface="Lexend Deca"/>
          <a:ea typeface="Lexend Deca"/>
          <a:cs typeface="Lexend Deca"/>
          <a:sym typeface="Lexend Deca"/>
        </a:defRPr>
      </a:lvl4pPr>
      <a:lvl5pPr marL="0" marR="0" indent="0" algn="l" defTabSz="914400" rtl="0" latinLnBrk="0">
        <a:lnSpc>
          <a:spcPct val="100000"/>
        </a:lnSpc>
        <a:spcBef>
          <a:spcPts val="0"/>
        </a:spcBef>
        <a:spcAft>
          <a:spcPts val="0"/>
        </a:spcAft>
        <a:buClrTx/>
        <a:buSzTx/>
        <a:buFontTx/>
        <a:buNone/>
        <a:tabLst/>
        <a:defRPr sz="3000" b="1" i="0" u="none" strike="noStrike" cap="none" spc="0" baseline="0">
          <a:solidFill>
            <a:srgbClr val="000000"/>
          </a:solidFill>
          <a:uFillTx/>
          <a:latin typeface="Lexend Deca"/>
          <a:ea typeface="Lexend Deca"/>
          <a:cs typeface="Lexend Deca"/>
          <a:sym typeface="Lexend Deca"/>
        </a:defRPr>
      </a:lvl5pPr>
      <a:lvl6pPr marL="0" marR="0" indent="0" algn="l" defTabSz="914400" rtl="0" latinLnBrk="0">
        <a:lnSpc>
          <a:spcPct val="100000"/>
        </a:lnSpc>
        <a:spcBef>
          <a:spcPts val="0"/>
        </a:spcBef>
        <a:spcAft>
          <a:spcPts val="0"/>
        </a:spcAft>
        <a:buClrTx/>
        <a:buSzTx/>
        <a:buFontTx/>
        <a:buNone/>
        <a:tabLst/>
        <a:defRPr sz="3000" b="1" i="0" u="none" strike="noStrike" cap="none" spc="0" baseline="0">
          <a:solidFill>
            <a:srgbClr val="000000"/>
          </a:solidFill>
          <a:uFillTx/>
          <a:latin typeface="Lexend Deca"/>
          <a:ea typeface="Lexend Deca"/>
          <a:cs typeface="Lexend Deca"/>
          <a:sym typeface="Lexend Deca"/>
        </a:defRPr>
      </a:lvl6pPr>
      <a:lvl7pPr marL="0" marR="0" indent="0" algn="l" defTabSz="914400" rtl="0" latinLnBrk="0">
        <a:lnSpc>
          <a:spcPct val="100000"/>
        </a:lnSpc>
        <a:spcBef>
          <a:spcPts val="0"/>
        </a:spcBef>
        <a:spcAft>
          <a:spcPts val="0"/>
        </a:spcAft>
        <a:buClrTx/>
        <a:buSzTx/>
        <a:buFontTx/>
        <a:buNone/>
        <a:tabLst/>
        <a:defRPr sz="3000" b="1" i="0" u="none" strike="noStrike" cap="none" spc="0" baseline="0">
          <a:solidFill>
            <a:srgbClr val="000000"/>
          </a:solidFill>
          <a:uFillTx/>
          <a:latin typeface="Lexend Deca"/>
          <a:ea typeface="Lexend Deca"/>
          <a:cs typeface="Lexend Deca"/>
          <a:sym typeface="Lexend Deca"/>
        </a:defRPr>
      </a:lvl7pPr>
      <a:lvl8pPr marL="0" marR="0" indent="0" algn="l" defTabSz="914400" rtl="0" latinLnBrk="0">
        <a:lnSpc>
          <a:spcPct val="100000"/>
        </a:lnSpc>
        <a:spcBef>
          <a:spcPts val="0"/>
        </a:spcBef>
        <a:spcAft>
          <a:spcPts val="0"/>
        </a:spcAft>
        <a:buClrTx/>
        <a:buSzTx/>
        <a:buFontTx/>
        <a:buNone/>
        <a:tabLst/>
        <a:defRPr sz="3000" b="1" i="0" u="none" strike="noStrike" cap="none" spc="0" baseline="0">
          <a:solidFill>
            <a:srgbClr val="000000"/>
          </a:solidFill>
          <a:uFillTx/>
          <a:latin typeface="Lexend Deca"/>
          <a:ea typeface="Lexend Deca"/>
          <a:cs typeface="Lexend Deca"/>
          <a:sym typeface="Lexend Deca"/>
        </a:defRPr>
      </a:lvl8pPr>
      <a:lvl9pPr marL="0" marR="0" indent="0" algn="l" defTabSz="914400" rtl="0" latinLnBrk="0">
        <a:lnSpc>
          <a:spcPct val="100000"/>
        </a:lnSpc>
        <a:spcBef>
          <a:spcPts val="0"/>
        </a:spcBef>
        <a:spcAft>
          <a:spcPts val="0"/>
        </a:spcAft>
        <a:buClrTx/>
        <a:buSzTx/>
        <a:buFontTx/>
        <a:buNone/>
        <a:tabLst/>
        <a:defRPr sz="3000" b="1" i="0" u="none" strike="noStrike" cap="none" spc="0" baseline="0">
          <a:solidFill>
            <a:srgbClr val="000000"/>
          </a:solidFill>
          <a:uFillTx/>
          <a:latin typeface="Lexend Deca"/>
          <a:ea typeface="Lexend Deca"/>
          <a:cs typeface="Lexend Deca"/>
          <a:sym typeface="Lexend Deca"/>
        </a:defRPr>
      </a:lvl9pPr>
    </p:titleStyle>
    <p:bodyStyle>
      <a:lvl1pPr marL="457200" marR="0" indent="-330200" algn="l" defTabSz="914400" rtl="0" latinLnBrk="0">
        <a:lnSpc>
          <a:spcPct val="100000"/>
        </a:lnSpc>
        <a:spcBef>
          <a:spcPts val="0"/>
        </a:spcBef>
        <a:spcAft>
          <a:spcPts val="0"/>
        </a:spcAft>
        <a:buClr>
          <a:srgbClr val="000000"/>
        </a:buClr>
        <a:buSzPts val="1600"/>
        <a:buFont typeface="Helvetica"/>
        <a:buChar char="●"/>
        <a:tabLst/>
        <a:defRPr sz="1600" b="0" i="0" u="none" strike="noStrike" cap="none" spc="0" baseline="0">
          <a:solidFill>
            <a:srgbClr val="000000"/>
          </a:solidFill>
          <a:uFillTx/>
          <a:latin typeface="M PLUS Rounded 1c"/>
          <a:ea typeface="M PLUS Rounded 1c"/>
          <a:cs typeface="M PLUS Rounded 1c"/>
          <a:sym typeface="M PLUS Rounded 1c"/>
        </a:defRPr>
      </a:lvl1pPr>
      <a:lvl2pPr marL="914400" marR="0" indent="-330200" algn="l" defTabSz="914400" rtl="0" latinLnBrk="0">
        <a:lnSpc>
          <a:spcPct val="100000"/>
        </a:lnSpc>
        <a:spcBef>
          <a:spcPts val="0"/>
        </a:spcBef>
        <a:spcAft>
          <a:spcPts val="0"/>
        </a:spcAft>
        <a:buClr>
          <a:srgbClr val="000000"/>
        </a:buClr>
        <a:buSzPts val="1600"/>
        <a:buFont typeface="Helvetica"/>
        <a:buChar char="○"/>
        <a:tabLst/>
        <a:defRPr sz="1600" b="0" i="0" u="none" strike="noStrike" cap="none" spc="0" baseline="0">
          <a:solidFill>
            <a:srgbClr val="000000"/>
          </a:solidFill>
          <a:uFillTx/>
          <a:latin typeface="M PLUS Rounded 1c"/>
          <a:ea typeface="M PLUS Rounded 1c"/>
          <a:cs typeface="M PLUS Rounded 1c"/>
          <a:sym typeface="M PLUS Rounded 1c"/>
        </a:defRPr>
      </a:lvl2pPr>
      <a:lvl3pPr marL="1371600" marR="0" indent="-330200" algn="l" defTabSz="914400" rtl="0" latinLnBrk="0">
        <a:lnSpc>
          <a:spcPct val="100000"/>
        </a:lnSpc>
        <a:spcBef>
          <a:spcPts val="0"/>
        </a:spcBef>
        <a:spcAft>
          <a:spcPts val="0"/>
        </a:spcAft>
        <a:buClr>
          <a:srgbClr val="000000"/>
        </a:buClr>
        <a:buSzPts val="1600"/>
        <a:buFont typeface="Helvetica"/>
        <a:buChar char="■"/>
        <a:tabLst/>
        <a:defRPr sz="1600" b="0" i="0" u="none" strike="noStrike" cap="none" spc="0" baseline="0">
          <a:solidFill>
            <a:srgbClr val="000000"/>
          </a:solidFill>
          <a:uFillTx/>
          <a:latin typeface="M PLUS Rounded 1c"/>
          <a:ea typeface="M PLUS Rounded 1c"/>
          <a:cs typeface="M PLUS Rounded 1c"/>
          <a:sym typeface="M PLUS Rounded 1c"/>
        </a:defRPr>
      </a:lvl3pPr>
      <a:lvl4pPr marL="1828800" marR="0" indent="-330200" algn="l" defTabSz="914400" rtl="0" latinLnBrk="0">
        <a:lnSpc>
          <a:spcPct val="100000"/>
        </a:lnSpc>
        <a:spcBef>
          <a:spcPts val="0"/>
        </a:spcBef>
        <a:spcAft>
          <a:spcPts val="0"/>
        </a:spcAft>
        <a:buClr>
          <a:srgbClr val="000000"/>
        </a:buClr>
        <a:buSzPts val="1600"/>
        <a:buFont typeface="Helvetica"/>
        <a:buChar char="●"/>
        <a:tabLst/>
        <a:defRPr sz="1600" b="0" i="0" u="none" strike="noStrike" cap="none" spc="0" baseline="0">
          <a:solidFill>
            <a:srgbClr val="000000"/>
          </a:solidFill>
          <a:uFillTx/>
          <a:latin typeface="M PLUS Rounded 1c"/>
          <a:ea typeface="M PLUS Rounded 1c"/>
          <a:cs typeface="M PLUS Rounded 1c"/>
          <a:sym typeface="M PLUS Rounded 1c"/>
        </a:defRPr>
      </a:lvl4pPr>
      <a:lvl5pPr marL="2286000" marR="0" indent="-330200" algn="l" defTabSz="914400" rtl="0" latinLnBrk="0">
        <a:lnSpc>
          <a:spcPct val="100000"/>
        </a:lnSpc>
        <a:spcBef>
          <a:spcPts val="0"/>
        </a:spcBef>
        <a:spcAft>
          <a:spcPts val="0"/>
        </a:spcAft>
        <a:buClr>
          <a:srgbClr val="000000"/>
        </a:buClr>
        <a:buSzPts val="1600"/>
        <a:buFont typeface="Helvetica"/>
        <a:buChar char="○"/>
        <a:tabLst/>
        <a:defRPr sz="1600" b="0" i="0" u="none" strike="noStrike" cap="none" spc="0" baseline="0">
          <a:solidFill>
            <a:srgbClr val="000000"/>
          </a:solidFill>
          <a:uFillTx/>
          <a:latin typeface="M PLUS Rounded 1c"/>
          <a:ea typeface="M PLUS Rounded 1c"/>
          <a:cs typeface="M PLUS Rounded 1c"/>
          <a:sym typeface="M PLUS Rounded 1c"/>
        </a:defRPr>
      </a:lvl5pPr>
      <a:lvl6pPr marL="2743200" marR="0" indent="-330200" algn="l" defTabSz="914400" rtl="0" latinLnBrk="0">
        <a:lnSpc>
          <a:spcPct val="100000"/>
        </a:lnSpc>
        <a:spcBef>
          <a:spcPts val="0"/>
        </a:spcBef>
        <a:spcAft>
          <a:spcPts val="0"/>
        </a:spcAft>
        <a:buClr>
          <a:srgbClr val="000000"/>
        </a:buClr>
        <a:buSzPts val="1600"/>
        <a:buFont typeface="Helvetica"/>
        <a:buChar char="■"/>
        <a:tabLst/>
        <a:defRPr sz="1600" b="0" i="0" u="none" strike="noStrike" cap="none" spc="0" baseline="0">
          <a:solidFill>
            <a:srgbClr val="000000"/>
          </a:solidFill>
          <a:uFillTx/>
          <a:latin typeface="M PLUS Rounded 1c"/>
          <a:ea typeface="M PLUS Rounded 1c"/>
          <a:cs typeface="M PLUS Rounded 1c"/>
          <a:sym typeface="M PLUS Rounded 1c"/>
        </a:defRPr>
      </a:lvl6pPr>
      <a:lvl7pPr marL="3200400" marR="0" indent="-330200" algn="l" defTabSz="914400" rtl="0" latinLnBrk="0">
        <a:lnSpc>
          <a:spcPct val="100000"/>
        </a:lnSpc>
        <a:spcBef>
          <a:spcPts val="0"/>
        </a:spcBef>
        <a:spcAft>
          <a:spcPts val="0"/>
        </a:spcAft>
        <a:buClr>
          <a:srgbClr val="000000"/>
        </a:buClr>
        <a:buSzPts val="1600"/>
        <a:buFont typeface="Helvetica"/>
        <a:buChar char="●"/>
        <a:tabLst/>
        <a:defRPr sz="1600" b="0" i="0" u="none" strike="noStrike" cap="none" spc="0" baseline="0">
          <a:solidFill>
            <a:srgbClr val="000000"/>
          </a:solidFill>
          <a:uFillTx/>
          <a:latin typeface="M PLUS Rounded 1c"/>
          <a:ea typeface="M PLUS Rounded 1c"/>
          <a:cs typeface="M PLUS Rounded 1c"/>
          <a:sym typeface="M PLUS Rounded 1c"/>
        </a:defRPr>
      </a:lvl7pPr>
      <a:lvl8pPr marL="3657600" marR="0" indent="-330200" algn="l" defTabSz="914400" rtl="0" latinLnBrk="0">
        <a:lnSpc>
          <a:spcPct val="100000"/>
        </a:lnSpc>
        <a:spcBef>
          <a:spcPts val="0"/>
        </a:spcBef>
        <a:spcAft>
          <a:spcPts val="0"/>
        </a:spcAft>
        <a:buClr>
          <a:srgbClr val="000000"/>
        </a:buClr>
        <a:buSzPts val="1600"/>
        <a:buFont typeface="Helvetica"/>
        <a:buChar char="○"/>
        <a:tabLst/>
        <a:defRPr sz="1600" b="0" i="0" u="none" strike="noStrike" cap="none" spc="0" baseline="0">
          <a:solidFill>
            <a:srgbClr val="000000"/>
          </a:solidFill>
          <a:uFillTx/>
          <a:latin typeface="M PLUS Rounded 1c"/>
          <a:ea typeface="M PLUS Rounded 1c"/>
          <a:cs typeface="M PLUS Rounded 1c"/>
          <a:sym typeface="M PLUS Rounded 1c"/>
        </a:defRPr>
      </a:lvl8pPr>
      <a:lvl9pPr marL="4114800" marR="0" indent="-330200" algn="l" defTabSz="914400" rtl="0" latinLnBrk="0">
        <a:lnSpc>
          <a:spcPct val="100000"/>
        </a:lnSpc>
        <a:spcBef>
          <a:spcPts val="0"/>
        </a:spcBef>
        <a:spcAft>
          <a:spcPts val="0"/>
        </a:spcAft>
        <a:buClr>
          <a:srgbClr val="000000"/>
        </a:buClr>
        <a:buSzPts val="1600"/>
        <a:buFont typeface="Helvetica"/>
        <a:buChar char="■"/>
        <a:tabLst/>
        <a:defRPr sz="1600" b="0" i="0" u="none" strike="noStrike" cap="none" spc="0" baseline="0">
          <a:solidFill>
            <a:srgbClr val="000000"/>
          </a:solidFill>
          <a:uFillTx/>
          <a:latin typeface="M PLUS Rounded 1c"/>
          <a:ea typeface="M PLUS Rounded 1c"/>
          <a:cs typeface="M PLUS Rounded 1c"/>
          <a:sym typeface="M PLUS Rounded 1c"/>
        </a:defRPr>
      </a:lvl9pPr>
    </p:bodyStyle>
    <p:otherStyle>
      <a:lvl1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Arial"/>
        </a:defRPr>
      </a:lvl1pPr>
      <a:lvl2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Arial"/>
        </a:defRPr>
      </a:lvl2pPr>
      <a:lvl3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Arial"/>
        </a:defRPr>
      </a:lvl3pPr>
      <a:lvl4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Arial"/>
        </a:defRPr>
      </a:lvl4pPr>
      <a:lvl5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Arial"/>
        </a:defRPr>
      </a:lvl5pPr>
      <a:lvl6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Arial"/>
        </a:defRPr>
      </a:lvl6pPr>
      <a:lvl7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Arial"/>
        </a:defRPr>
      </a:lvl7pPr>
      <a:lvl8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Arial"/>
        </a:defRPr>
      </a:lvl8pPr>
      <a:lvl9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4.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 name="Google Shape;429;p26"/>
          <p:cNvSpPr txBox="1">
            <a:spLocks noGrp="1"/>
          </p:cNvSpPr>
          <p:nvPr>
            <p:ph type="title"/>
          </p:nvPr>
        </p:nvSpPr>
        <p:spPr>
          <a:xfrm>
            <a:off x="486433" y="2661610"/>
            <a:ext cx="7592070" cy="793317"/>
          </a:xfrm>
          <a:prstGeom prst="rect">
            <a:avLst/>
          </a:prstGeom>
        </p:spPr>
        <p:txBody>
          <a:bodyPr/>
          <a:lstStyle/>
          <a:p>
            <a:pPr algn="ctr" defTabSz="841247">
              <a:defRPr sz="1932">
                <a:latin typeface="Tahoma"/>
                <a:ea typeface="Tahoma"/>
                <a:cs typeface="Tahoma"/>
                <a:sym typeface="Tahoma"/>
              </a:defRPr>
            </a:pPr>
            <a:r>
              <a:t>Модуль 2 «Історія формування феномену європейської толерантності»</a:t>
            </a:r>
          </a:p>
        </p:txBody>
      </p:sp>
      <p:grpSp>
        <p:nvGrpSpPr>
          <p:cNvPr id="94" name="Группа 1"/>
          <p:cNvGrpSpPr/>
          <p:nvPr/>
        </p:nvGrpSpPr>
        <p:grpSpPr>
          <a:xfrm>
            <a:off x="282598" y="-249949"/>
            <a:ext cx="8492812" cy="1887706"/>
            <a:chOff x="-1" y="0"/>
            <a:chExt cx="8492810" cy="1887704"/>
          </a:xfrm>
        </p:grpSpPr>
        <p:pic>
          <p:nvPicPr>
            <p:cNvPr id="90" name="Picture 4" descr="Picture 4"/>
            <p:cNvPicPr>
              <a:picLocks noChangeAspect="1"/>
            </p:cNvPicPr>
            <p:nvPr/>
          </p:nvPicPr>
          <p:blipFill>
            <a:blip r:embed="rId2">
              <a:extLst/>
            </a:blip>
            <a:stretch>
              <a:fillRect/>
            </a:stretch>
          </p:blipFill>
          <p:spPr>
            <a:xfrm>
              <a:off x="7301001" y="496925"/>
              <a:ext cx="1191809" cy="893858"/>
            </a:xfrm>
            <a:prstGeom prst="rect">
              <a:avLst/>
            </a:prstGeom>
            <a:ln w="12700" cap="flat">
              <a:noFill/>
              <a:miter lim="400000"/>
            </a:ln>
            <a:effectLst/>
          </p:spPr>
        </p:pic>
        <p:pic>
          <p:nvPicPr>
            <p:cNvPr id="91" name="Рисунок 9" descr="Рисунок 9"/>
            <p:cNvPicPr>
              <a:picLocks noChangeAspect="1"/>
            </p:cNvPicPr>
            <p:nvPr/>
          </p:nvPicPr>
          <p:blipFill>
            <a:blip r:embed="rId3">
              <a:extLst/>
            </a:blip>
            <a:srcRect l="51241" t="23530" b="19743"/>
            <a:stretch>
              <a:fillRect/>
            </a:stretch>
          </p:blipFill>
          <p:spPr>
            <a:xfrm>
              <a:off x="5227099" y="496924"/>
              <a:ext cx="1649289" cy="899448"/>
            </a:xfrm>
            <a:prstGeom prst="rect">
              <a:avLst/>
            </a:prstGeom>
            <a:ln w="12700" cap="flat">
              <a:noFill/>
              <a:miter lim="400000"/>
            </a:ln>
            <a:effectLst/>
          </p:spPr>
        </p:pic>
        <p:pic>
          <p:nvPicPr>
            <p:cNvPr id="92" name="Рисунок 10" descr="Рисунок 10"/>
            <p:cNvPicPr>
              <a:picLocks noChangeAspect="1"/>
            </p:cNvPicPr>
            <p:nvPr/>
          </p:nvPicPr>
          <p:blipFill>
            <a:blip r:embed="rId4">
              <a:extLst/>
            </a:blip>
            <a:stretch>
              <a:fillRect/>
            </a:stretch>
          </p:blipFill>
          <p:spPr>
            <a:xfrm>
              <a:off x="-2" y="496922"/>
              <a:ext cx="3056020" cy="893858"/>
            </a:xfrm>
            <a:prstGeom prst="rect">
              <a:avLst/>
            </a:prstGeom>
            <a:ln w="12700" cap="flat">
              <a:noFill/>
              <a:miter lim="400000"/>
            </a:ln>
            <a:effectLst/>
          </p:spPr>
        </p:pic>
        <p:pic>
          <p:nvPicPr>
            <p:cNvPr id="93" name="Рисунок 3" descr="Рисунок 3"/>
            <p:cNvPicPr>
              <a:picLocks noChangeAspect="1"/>
            </p:cNvPicPr>
            <p:nvPr/>
          </p:nvPicPr>
          <p:blipFill>
            <a:blip r:embed="rId5">
              <a:extLst/>
            </a:blip>
            <a:stretch>
              <a:fillRect/>
            </a:stretch>
          </p:blipFill>
          <p:spPr>
            <a:xfrm>
              <a:off x="3056015" y="-1"/>
              <a:ext cx="1887704" cy="1887706"/>
            </a:xfrm>
            <a:prstGeom prst="rect">
              <a:avLst/>
            </a:prstGeom>
            <a:ln w="12700" cap="flat">
              <a:noFill/>
              <a:miter lim="400000"/>
            </a:ln>
            <a:effectLst/>
          </p:spPr>
        </p:pic>
      </p:grpSp>
      <p:sp>
        <p:nvSpPr>
          <p:cNvPr id="95" name="Подзаголовок 2"/>
          <p:cNvSpPr txBox="1">
            <a:spLocks noGrp="1"/>
          </p:cNvSpPr>
          <p:nvPr>
            <p:ph type="body" sz="quarter" idx="1"/>
          </p:nvPr>
        </p:nvSpPr>
        <p:spPr>
          <a:xfrm>
            <a:off x="356347" y="3833221"/>
            <a:ext cx="5078847" cy="541270"/>
          </a:xfrm>
          <a:prstGeom prst="rect">
            <a:avLst/>
          </a:prstGeom>
        </p:spPr>
        <p:txBody>
          <a:bodyPr/>
          <a:lstStyle/>
          <a:p>
            <a:pPr marL="178815" indent="-67055" defTabSz="804672">
              <a:lnSpc>
                <a:spcPct val="90000"/>
              </a:lnSpc>
              <a:defRPr sz="1200" b="1">
                <a:latin typeface="Montserrat"/>
                <a:ea typeface="Montserrat"/>
                <a:cs typeface="Montserrat"/>
                <a:sym typeface="Montserrat"/>
              </a:defRPr>
            </a:pPr>
            <a:r>
              <a:t>Викладач: Воронкова Валентина Григорівна, </a:t>
            </a:r>
          </a:p>
          <a:p>
            <a:pPr marL="178815" indent="-67055" defTabSz="804672">
              <a:lnSpc>
                <a:spcPct val="90000"/>
              </a:lnSpc>
              <a:defRPr sz="1200" b="1">
                <a:latin typeface="Montserrat"/>
                <a:ea typeface="Montserrat"/>
                <a:cs typeface="Montserrat"/>
                <a:sym typeface="Montserrat"/>
              </a:defRPr>
            </a:pPr>
            <a:r>
              <a:t>доктор філософських наук, професор</a:t>
            </a:r>
          </a:p>
        </p:txBody>
      </p:sp>
      <p:sp>
        <p:nvSpPr>
          <p:cNvPr id="96" name="TextBox 11"/>
          <p:cNvSpPr txBox="1"/>
          <p:nvPr/>
        </p:nvSpPr>
        <p:spPr>
          <a:xfrm>
            <a:off x="106231" y="4752786"/>
            <a:ext cx="9059283" cy="30733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a:defRPr b="1">
                <a:solidFill>
                  <a:schemeClr val="accent1"/>
                </a:solidFill>
                <a:latin typeface="Montserrat"/>
                <a:ea typeface="Montserrat"/>
                <a:cs typeface="Montserrat"/>
                <a:sym typeface="Montserrat"/>
              </a:defRPr>
            </a:lvl1pPr>
          </a:lstStyle>
          <a:p>
            <a:r>
              <a:t>Спецкурс «Європейська гуманістична візія в управлінні людськими ресурсами» (HumEU)</a:t>
            </a:r>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 name="Заголовок 1"/>
          <p:cNvSpPr txBox="1"/>
          <p:nvPr/>
        </p:nvSpPr>
        <p:spPr>
          <a:xfrm>
            <a:off x="1526743" y="224120"/>
            <a:ext cx="6090514" cy="35066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algn="ctr">
              <a:defRPr sz="1800" b="1">
                <a:solidFill>
                  <a:srgbClr val="FF0000"/>
                </a:solidFill>
                <a:latin typeface="+mj-lt"/>
                <a:ea typeface="+mj-ea"/>
                <a:cs typeface="+mj-cs"/>
                <a:sym typeface="Arial"/>
              </a:defRPr>
            </a:lvl1pPr>
          </a:lstStyle>
          <a:p>
            <a:r>
              <a:t>Толерантність у римській філософії</a:t>
            </a:r>
          </a:p>
        </p:txBody>
      </p:sp>
      <p:sp>
        <p:nvSpPr>
          <p:cNvPr id="142" name="TextBox 2"/>
          <p:cNvSpPr txBox="1"/>
          <p:nvPr/>
        </p:nvSpPr>
        <p:spPr>
          <a:xfrm>
            <a:off x="630473" y="1133009"/>
            <a:ext cx="7883054" cy="332993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p>
            <a:pPr algn="just">
              <a:defRPr b="1">
                <a:latin typeface="Tahoma"/>
                <a:ea typeface="Tahoma"/>
                <a:cs typeface="Tahoma"/>
                <a:sym typeface="Tahoma"/>
              </a:defRPr>
            </a:pPr>
            <a:r>
              <a:t>1. Римське право. 2. Стоїцизм. 3. Сенека. 4. Епіктет. 5. Марк Аврелій Антоній. 6. Лукрецій Кар. 7. Цицерон. Римське право включає три частини: 1) природне право; 2) право народів; 3) право громадян. У Давньому Римі дотримувався принцип: «Хай загине світ, але буде дотриманий закон». Філософія Сенеки зводиться до моралі. Розумність людини робить їх напівбогами. Дійсна релігія  - це культ добра, все у світі здійснюється за законами природи і все від Бога.  Марк Аврелій Антоній розвиває ідеї про державу з рівними для всіх законами, рівності та справедливості. З часом почала руйнуватися система «договірних відносин» між людьми та богами: на думку людей, боги вже не забезпечували їм комфортного життя, внаслідок чого почалися сумніви у вірі, що посилило кризові тенденції. Виникнення кризових ситуацій у соціально-політичній системі пов'язані з великою кількістю чинників. Римська держава регулярно, а часом і жорстоко втручалася у релігійні справи. Релігійні розбіжності стали чинником суперечок. В результаті лінія терпимості і діюча система цінностей набула рис інтолерантного характеру.</a:t>
            </a:r>
          </a:p>
        </p:txBody>
      </p:sp>
      <p:pic>
        <p:nvPicPr>
          <p:cNvPr id="143" name="Рисунок 3" descr="Рисунок 3"/>
          <p:cNvPicPr>
            <a:picLocks noChangeAspect="1"/>
          </p:cNvPicPr>
          <p:nvPr/>
        </p:nvPicPr>
        <p:blipFill>
          <a:blip r:embed="rId2">
            <a:extLst/>
          </a:blip>
          <a:stretch>
            <a:fillRect/>
          </a:stretch>
        </p:blipFill>
        <p:spPr>
          <a:xfrm>
            <a:off x="-311844" y="-121187"/>
            <a:ext cx="1590042" cy="1590043"/>
          </a:xfrm>
          <a:prstGeom prst="rect">
            <a:avLst/>
          </a:prstGeom>
          <a:ln w="12700">
            <a:miter lim="400000"/>
          </a:ln>
        </p:spPr>
      </p:pic>
      <p:sp>
        <p:nvSpPr>
          <p:cNvPr id="144" name="Slide Number"/>
          <p:cNvSpPr txBox="1">
            <a:spLocks noGrp="1"/>
          </p:cNvSpPr>
          <p:nvPr>
            <p:ph type="sldNum" sz="quarter" idx="2"/>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10</a:t>
            </a:fld>
            <a:endParaRPr/>
          </a:p>
        </p:txBody>
      </p:sp>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 name="Заголовок 1"/>
          <p:cNvSpPr txBox="1"/>
          <p:nvPr/>
        </p:nvSpPr>
        <p:spPr>
          <a:xfrm>
            <a:off x="1526743" y="224120"/>
            <a:ext cx="6090514" cy="35066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algn="ctr">
              <a:defRPr sz="1800" b="1">
                <a:solidFill>
                  <a:srgbClr val="FF0000"/>
                </a:solidFill>
                <a:latin typeface="+mj-lt"/>
                <a:ea typeface="+mj-ea"/>
                <a:cs typeface="+mj-cs"/>
                <a:sym typeface="Arial"/>
              </a:defRPr>
            </a:lvl1pPr>
          </a:lstStyle>
          <a:p>
            <a:r>
              <a:t>Толерантність у Середньовічній Європі</a:t>
            </a:r>
          </a:p>
        </p:txBody>
      </p:sp>
      <p:sp>
        <p:nvSpPr>
          <p:cNvPr id="147" name="Прямоугольник 2"/>
          <p:cNvSpPr txBox="1"/>
          <p:nvPr/>
        </p:nvSpPr>
        <p:spPr>
          <a:xfrm>
            <a:off x="1038240" y="1106538"/>
            <a:ext cx="6965345" cy="293042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lgn="just">
              <a:defRPr b="1">
                <a:latin typeface="+mj-lt"/>
                <a:ea typeface="+mj-ea"/>
                <a:cs typeface="+mj-cs"/>
                <a:sym typeface="Arial"/>
              </a:defRPr>
            </a:pPr>
            <a:r>
              <a:t>Основну роль в оформленні та остаточному закріпленні толерантності у середньовічній Європі зіграв </a:t>
            </a:r>
            <a:r>
              <a:rPr>
                <a:solidFill>
                  <a:srgbClr val="FF0000"/>
                </a:solidFill>
              </a:rPr>
              <a:t>феномен середньовічного університету</a:t>
            </a:r>
            <a:r>
              <a:t>, де пріоритетом було вивчення та дослідження релігійних дисциплін та догм, почав своє існування науковий дискурс. Толерантне ставлення до світу у середньовічній Європі було закріплено за допомогою філософських навчань, релігійних канонів. Функціонування нового інституту було спрямоване на генерування у суспільства витримки, спокою та покірності. Вчені сходяться на думці, що цей інструмент управління залишається актуальним до сьогодні.  Поява та розвиток феномена університету, формування класу освічених і щодо вільнодумних людей призвело до того, що сформувалася «влада інтелектуалів», </a:t>
            </a:r>
            <a:r>
              <a:rPr>
                <a:solidFill>
                  <a:srgbClr val="FF0000"/>
                </a:solidFill>
              </a:rPr>
              <a:t>що постала третьою владою</a:t>
            </a:r>
            <a:r>
              <a:t>, поряд із церковною та світською політичною владою. Толерантність постає у контексті середньовічної культури як формування нових міжособистісних відносин, нових категорій, способів ставлення до Іншого.</a:t>
            </a:r>
          </a:p>
        </p:txBody>
      </p:sp>
      <p:pic>
        <p:nvPicPr>
          <p:cNvPr id="148" name="Рисунок 3" descr="Рисунок 3"/>
          <p:cNvPicPr>
            <a:picLocks noChangeAspect="1"/>
          </p:cNvPicPr>
          <p:nvPr/>
        </p:nvPicPr>
        <p:blipFill>
          <a:blip r:embed="rId2">
            <a:extLst/>
          </a:blip>
          <a:stretch>
            <a:fillRect/>
          </a:stretch>
        </p:blipFill>
        <p:spPr>
          <a:xfrm>
            <a:off x="-311844" y="-121187"/>
            <a:ext cx="1590042" cy="1590043"/>
          </a:xfrm>
          <a:prstGeom prst="rect">
            <a:avLst/>
          </a:prstGeom>
          <a:ln w="12700">
            <a:miter lim="400000"/>
          </a:ln>
        </p:spPr>
      </p:pic>
      <p:sp>
        <p:nvSpPr>
          <p:cNvPr id="149" name="Slide Number"/>
          <p:cNvSpPr txBox="1">
            <a:spLocks noGrp="1"/>
          </p:cNvSpPr>
          <p:nvPr>
            <p:ph type="sldNum" sz="quarter" idx="2"/>
          </p:nvPr>
        </p:nvSpPr>
        <p:spPr>
          <a:xfrm>
            <a:off x="6290857" y="4635136"/>
            <a:ext cx="262344" cy="264253"/>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11</a:t>
            </a:fld>
            <a:endParaRPr/>
          </a:p>
        </p:txBody>
      </p:sp>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 name="Заголовок 1"/>
          <p:cNvSpPr txBox="1"/>
          <p:nvPr/>
        </p:nvSpPr>
        <p:spPr>
          <a:xfrm>
            <a:off x="2547346" y="90770"/>
            <a:ext cx="4049308" cy="61736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p>
            <a:pPr algn="ctr">
              <a:defRPr sz="1800" b="1">
                <a:solidFill>
                  <a:srgbClr val="FF0000"/>
                </a:solidFill>
                <a:latin typeface="+mj-lt"/>
                <a:ea typeface="+mj-ea"/>
                <a:cs typeface="+mj-cs"/>
                <a:sym typeface="Arial"/>
              </a:defRPr>
            </a:pPr>
            <a:r>
              <a:t>3. Зародження релігійної толерантності в епоху Ренесансу</a:t>
            </a:r>
          </a:p>
        </p:txBody>
      </p:sp>
      <p:sp>
        <p:nvSpPr>
          <p:cNvPr id="152" name="Прямоугольник 2"/>
          <p:cNvSpPr txBox="1"/>
          <p:nvPr/>
        </p:nvSpPr>
        <p:spPr>
          <a:xfrm>
            <a:off x="621275" y="931188"/>
            <a:ext cx="7901450" cy="354002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lgn="just">
              <a:defRPr b="1">
                <a:latin typeface="+mj-lt"/>
                <a:ea typeface="+mj-ea"/>
                <a:cs typeface="+mj-cs"/>
                <a:sym typeface="Arial"/>
              </a:defRPr>
            </a:pPr>
            <a:r>
              <a:t>          Ренесанс - епоха в європейській культурі, яка тривала з 14 по 17 ст і виявився між середньовічною культурою і сучасною історією, естетичні ідеали якої визначаються відродженням античного ідеалу гармонійної, урівноваженої краси, відкриттям самостійної цінності людини й світу, секуляризацією мистецтва та суспільного життя. Толерантність розуміється як терпимість, терпіння, витривалість. розуміння багатого різноманіття культур іншого світу, форм самовираження людської особистості. Формуванню толерантності сприяють знання, відкритість, спілкування та свобода думки, совісті,  переконань. Толерантність - це єдність у різноманітті. Пік нетерпимості виявлявся в релігійних війнах, походах проти іновірців. Особливо трагічно нетерпимість проявилася під час Реформації. Толерантність у сучасному розумінні з'явилася як повага, шанування природних прав людини. Толерантність у католицькій літературі пов’язана з поняттям «упередження». </a:t>
            </a:r>
            <a:r>
              <a:rPr>
                <a:solidFill>
                  <a:srgbClr val="FF0000"/>
                </a:solidFill>
              </a:rPr>
              <a:t>Співвідношення між свободою совісті та релігійною свободою слід розглядати у режимі толерантності</a:t>
            </a:r>
            <a:r>
              <a:t>. Спільною ниткою є толерантність до критики релігій, яка має привести всіх до згоди жити разом у Республіці. Прийняти критику, карикатуру, богохульство - це відкритися критиці, релятивізувати свою віру, відмовитися від фундаменталізму. Розум повинен керувати нами, а не релігійна нетерпимість сліпої віри. </a:t>
            </a:r>
          </a:p>
        </p:txBody>
      </p:sp>
      <p:pic>
        <p:nvPicPr>
          <p:cNvPr id="153" name="Рисунок 3" descr="Рисунок 3"/>
          <p:cNvPicPr>
            <a:picLocks noChangeAspect="1"/>
          </p:cNvPicPr>
          <p:nvPr/>
        </p:nvPicPr>
        <p:blipFill>
          <a:blip r:embed="rId2">
            <a:extLst/>
          </a:blip>
          <a:stretch>
            <a:fillRect/>
          </a:stretch>
        </p:blipFill>
        <p:spPr>
          <a:xfrm>
            <a:off x="-311844" y="-121187"/>
            <a:ext cx="1590042" cy="1590043"/>
          </a:xfrm>
          <a:prstGeom prst="rect">
            <a:avLst/>
          </a:prstGeom>
          <a:ln w="12700">
            <a:miter lim="400000"/>
          </a:ln>
        </p:spPr>
      </p:pic>
      <p:sp>
        <p:nvSpPr>
          <p:cNvPr id="154" name="Slide Number"/>
          <p:cNvSpPr txBox="1">
            <a:spLocks noGrp="1"/>
          </p:cNvSpPr>
          <p:nvPr>
            <p:ph type="sldNum" sz="quarter" idx="2"/>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12</a:t>
            </a:fld>
            <a:endParaRPr/>
          </a:p>
        </p:txBody>
      </p:sp>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 name="Заголовок 1"/>
          <p:cNvSpPr txBox="1"/>
          <p:nvPr/>
        </p:nvSpPr>
        <p:spPr>
          <a:xfrm>
            <a:off x="2504766" y="90770"/>
            <a:ext cx="4134468" cy="61736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algn="ctr">
              <a:defRPr sz="1800" b="1">
                <a:solidFill>
                  <a:srgbClr val="FF0000"/>
                </a:solidFill>
                <a:latin typeface="+mj-lt"/>
                <a:ea typeface="+mj-ea"/>
                <a:cs typeface="+mj-cs"/>
                <a:sym typeface="Arial"/>
              </a:defRPr>
            </a:lvl1pPr>
          </a:lstStyle>
          <a:p>
            <a:r>
              <a:t>Еразм Роттердамський (1466-1536) як маяк нової культури  і гуманізму </a:t>
            </a:r>
          </a:p>
        </p:txBody>
      </p:sp>
      <p:sp>
        <p:nvSpPr>
          <p:cNvPr id="157" name="Прямоугольник 3"/>
          <p:cNvSpPr txBox="1"/>
          <p:nvPr/>
        </p:nvSpPr>
        <p:spPr>
          <a:xfrm>
            <a:off x="909307" y="903338"/>
            <a:ext cx="7325386" cy="333682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lgn="just">
              <a:defRPr b="1">
                <a:latin typeface="+mj-lt"/>
                <a:ea typeface="+mj-ea"/>
                <a:cs typeface="+mj-cs"/>
                <a:sym typeface="Arial"/>
              </a:defRPr>
            </a:pPr>
            <a:r>
              <a:t>Філософ 16 століття, якого одностайно вважають одним із найвидатніших учених Північного Відродження </a:t>
            </a:r>
            <a:r>
              <a:rPr>
                <a:solidFill>
                  <a:srgbClr val="FF0000"/>
                </a:solidFill>
              </a:rPr>
              <a:t>як  маяк нової культури, що представляє нові цінності гуманізму</a:t>
            </a:r>
            <a:r>
              <a:t>. Він передавав їх по всій Європі завдяки своєму листуванню з ученими з усіх країн. Під час протестантської Реформації, коли релігійні переслідування були звичним явищем у Європі, Еразм </a:t>
            </a:r>
            <a:r>
              <a:rPr>
                <a:solidFill>
                  <a:srgbClr val="FF0000"/>
                </a:solidFill>
              </a:rPr>
              <a:t>був головним прихильником релігійної толерантності та миру</a:t>
            </a:r>
            <a:r>
              <a:t>. Прогом усього свого життя він захищав розум від забобонів, толерантність від переслідувань і мир від війни і допомагав встановити інтелектуальні основи свободи в сучасному світі. У дитинстві він був свідком багатьох сцен релігійного насильства,, вплине на його майбутні переконання, починає зневажати суворі правила та методи, якими користуються його релігійні вихователі У 1500 році він зібрав і переклав 818 латинських і грецьких прислів’їв у формі тома під назвою Collectanea Adagiorum, спрямованих на те, </a:t>
            </a:r>
            <a:r>
              <a:rPr>
                <a:solidFill>
                  <a:srgbClr val="FF0000"/>
                </a:solidFill>
              </a:rPr>
              <a:t>щоб покласти край монополії Церкви на науку</a:t>
            </a:r>
            <a:r>
              <a:t>. Протягом свого життя Еразм постійно доповнював цю книгу. На момент його смерті в 1536 році було понад 4151 записів. Він виступав проти насильства правителів, проповідників, які підтримують війни у власних інтересах. </a:t>
            </a:r>
          </a:p>
        </p:txBody>
      </p:sp>
      <p:pic>
        <p:nvPicPr>
          <p:cNvPr id="158" name="Рисунок 3" descr="Рисунок 3"/>
          <p:cNvPicPr>
            <a:picLocks noChangeAspect="1"/>
          </p:cNvPicPr>
          <p:nvPr/>
        </p:nvPicPr>
        <p:blipFill>
          <a:blip r:embed="rId2">
            <a:extLst/>
          </a:blip>
          <a:stretch>
            <a:fillRect/>
          </a:stretch>
        </p:blipFill>
        <p:spPr>
          <a:xfrm>
            <a:off x="-311844" y="-121187"/>
            <a:ext cx="1590042" cy="1590043"/>
          </a:xfrm>
          <a:prstGeom prst="rect">
            <a:avLst/>
          </a:prstGeom>
          <a:ln w="12700">
            <a:miter lim="400000"/>
          </a:ln>
        </p:spPr>
      </p:pic>
      <p:sp>
        <p:nvSpPr>
          <p:cNvPr id="159" name="Slide Number"/>
          <p:cNvSpPr txBox="1">
            <a:spLocks noGrp="1"/>
          </p:cNvSpPr>
          <p:nvPr>
            <p:ph type="sldNum" sz="quarter" idx="2"/>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13</a:t>
            </a:fld>
            <a:endParaRPr/>
          </a:p>
        </p:txBody>
      </p:sp>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 name="Заголовок 1"/>
          <p:cNvSpPr txBox="1"/>
          <p:nvPr/>
        </p:nvSpPr>
        <p:spPr>
          <a:xfrm>
            <a:off x="1526743" y="224120"/>
            <a:ext cx="6090514" cy="35066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algn="ctr">
              <a:defRPr sz="1800" b="1">
                <a:solidFill>
                  <a:srgbClr val="FF0000"/>
                </a:solidFill>
                <a:latin typeface="+mj-lt"/>
                <a:ea typeface="+mj-ea"/>
                <a:cs typeface="+mj-cs"/>
                <a:sym typeface="Arial"/>
              </a:defRPr>
            </a:lvl1pPr>
          </a:lstStyle>
          <a:p>
            <a:r>
              <a:t>Нове бачення світу і релігії </a:t>
            </a:r>
          </a:p>
        </p:txBody>
      </p:sp>
      <p:sp>
        <p:nvSpPr>
          <p:cNvPr id="162" name="Прямоугольник 1"/>
          <p:cNvSpPr txBox="1"/>
          <p:nvPr/>
        </p:nvSpPr>
        <p:spPr>
          <a:xfrm>
            <a:off x="837299" y="1032788"/>
            <a:ext cx="7469402" cy="333682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lgn="just">
              <a:defRPr b="1">
                <a:latin typeface="+mj-lt"/>
                <a:ea typeface="+mj-ea"/>
                <a:cs typeface="+mj-cs"/>
                <a:sym typeface="Arial"/>
              </a:defRPr>
            </a:pPr>
            <a:r>
              <a:t>У Європі п'ятнадцятого і шістнадцятого століть в інтелектуальних і релігійних колах з'явилося нове бачення людства, світу і релігії. Люди, які стояли біля витоків цього руху, дивились на попередні часи, як втрачений золотий вік. На їхню думку, Середньовіччя відвернулося від ідей греко-римської античності (знову відкритої з надходженням рукописів, привезених візантійцями), біженців після падіння Константинополя) та оригінального християнського послання. Вони хотіли більше правдивих перекладів Біблії,фундаментальних текстів, розвивали новий науково-технічний дух. Їх цікаво вивчати людей, стосунки з Богом, їхнє місце та дії у світі. Своєю рефлексією вони сприяли входженню Заходу в сучасність. 1. Це був період протестантської Реформації та появи нових реформаторів, які принесли  новий погляд на релігію. 3. З’явився новий релігійний клімат, в основі якого бажання повернутися до джерел християнства. 3. Віруючі хотіли змінити своє ставлення до релігії та божества. 4.Християнська релігія, яку практикували в середні віки, була релігією спільноти. 4. Ці люди не хотіли розриву з Католицькою Церквою, а прагнули покращити її для кращої євангелізації населення.</a:t>
            </a:r>
          </a:p>
        </p:txBody>
      </p:sp>
      <p:pic>
        <p:nvPicPr>
          <p:cNvPr id="163" name="Рисунок 3" descr="Рисунок 3"/>
          <p:cNvPicPr>
            <a:picLocks noChangeAspect="1"/>
          </p:cNvPicPr>
          <p:nvPr/>
        </p:nvPicPr>
        <p:blipFill>
          <a:blip r:embed="rId2">
            <a:extLst/>
          </a:blip>
          <a:stretch>
            <a:fillRect/>
          </a:stretch>
        </p:blipFill>
        <p:spPr>
          <a:xfrm>
            <a:off x="-311844" y="-121187"/>
            <a:ext cx="1590042" cy="1590043"/>
          </a:xfrm>
          <a:prstGeom prst="rect">
            <a:avLst/>
          </a:prstGeom>
          <a:ln w="12700">
            <a:miter lim="400000"/>
          </a:ln>
        </p:spPr>
      </p:pic>
      <p:sp>
        <p:nvSpPr>
          <p:cNvPr id="164" name="Slide Number"/>
          <p:cNvSpPr txBox="1">
            <a:spLocks noGrp="1"/>
          </p:cNvSpPr>
          <p:nvPr>
            <p:ph type="sldNum" sz="quarter" idx="2"/>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14</a:t>
            </a:fld>
            <a:endParaRPr/>
          </a:p>
        </p:txBody>
      </p:sp>
    </p:spTree>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 name="Заголовок 1"/>
          <p:cNvSpPr txBox="1"/>
          <p:nvPr/>
        </p:nvSpPr>
        <p:spPr>
          <a:xfrm>
            <a:off x="2570057" y="90770"/>
            <a:ext cx="4003886" cy="61736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algn="ctr">
              <a:defRPr sz="1800" b="1">
                <a:solidFill>
                  <a:srgbClr val="FF0000"/>
                </a:solidFill>
                <a:latin typeface="+mj-lt"/>
                <a:ea typeface="+mj-ea"/>
                <a:cs typeface="+mj-cs"/>
                <a:sym typeface="Arial"/>
              </a:defRPr>
            </a:lvl1pPr>
          </a:lstStyle>
          <a:p>
            <a:r>
              <a:t>Мартін Лютер як засновник протестантської Реформації</a:t>
            </a:r>
          </a:p>
        </p:txBody>
      </p:sp>
      <p:sp>
        <p:nvSpPr>
          <p:cNvPr id="167" name="Прямоугольник 1"/>
          <p:cNvSpPr txBox="1"/>
          <p:nvPr/>
        </p:nvSpPr>
        <p:spPr>
          <a:xfrm>
            <a:off x="945311" y="829588"/>
            <a:ext cx="7253378" cy="374322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lgn="just">
              <a:defRPr b="1">
                <a:latin typeface="+mj-lt"/>
                <a:ea typeface="+mj-ea"/>
                <a:cs typeface="+mj-cs"/>
                <a:sym typeface="Arial"/>
              </a:defRPr>
            </a:pPr>
            <a:r>
              <a:t>Мартін Лютер, німецький чернець і професор теології, засновник протестантської Реформації, реформатор не тільки випробував на собі вплив культури Відродження, але й в інтересах боротьби з «папістами» прагнув використовувати народну культуру та багато зробив для її розвитку. Велике значення мав виконаний </a:t>
            </a:r>
            <a:r>
              <a:rPr>
                <a:solidFill>
                  <a:srgbClr val="FF0000"/>
                </a:solidFill>
              </a:rPr>
              <a:t>Лютером переклад на німецьку мову Біблії (1522–1542)</a:t>
            </a:r>
            <a:r>
              <a:t>, в якому йому вдалося затвердити норми загальнонімецької національної мов, Після зародження релігійного поділу у західному християнському світі, протестував проти системи індульгенцій, обіцяних Папою всім віруючим. Конфлікт між ним і папством продовжував наростати, закінчився відкиданням догматів та ієрархії католицької церкви. Лютер відстоює ідею індивідуальної релігії та пише першу програму Реформації як зародження протестантизму. Повернення до протестантизму дозволило захопити майно католицької церкви. </a:t>
            </a:r>
            <a:r>
              <a:rPr>
                <a:solidFill>
                  <a:srgbClr val="FF0000"/>
                </a:solidFill>
              </a:rPr>
              <a:t>Після  нового розколу у християнській релігії, вона була розділена між католиками, православними та протестантами</a:t>
            </a:r>
            <a:r>
              <a:t>. За вченням Лютера, Бог створив два царства: Боже і світське через двоїсту природу людини, що є водночас і духовною, і тілесною. Лютер наставляв правителів прислухатися до голосу розуму, реалістично пристосовуватися до ситуації, виступав за  поєднання сили з мудрістю у здійсненні державної влади.</a:t>
            </a:r>
          </a:p>
        </p:txBody>
      </p:sp>
      <p:pic>
        <p:nvPicPr>
          <p:cNvPr id="168" name="Рисунок 3" descr="Рисунок 3"/>
          <p:cNvPicPr>
            <a:picLocks noChangeAspect="1"/>
          </p:cNvPicPr>
          <p:nvPr/>
        </p:nvPicPr>
        <p:blipFill>
          <a:blip r:embed="rId2">
            <a:extLst/>
          </a:blip>
          <a:stretch>
            <a:fillRect/>
          </a:stretch>
        </p:blipFill>
        <p:spPr>
          <a:xfrm>
            <a:off x="-311844" y="-121187"/>
            <a:ext cx="1590042" cy="1590043"/>
          </a:xfrm>
          <a:prstGeom prst="rect">
            <a:avLst/>
          </a:prstGeom>
          <a:ln w="12700">
            <a:miter lim="400000"/>
          </a:ln>
        </p:spPr>
      </p:pic>
      <p:sp>
        <p:nvSpPr>
          <p:cNvPr id="169" name="Slide Number"/>
          <p:cNvSpPr txBox="1">
            <a:spLocks noGrp="1"/>
          </p:cNvSpPr>
          <p:nvPr>
            <p:ph type="sldNum" sz="quarter" idx="2"/>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15</a:t>
            </a:fld>
            <a:endParaRPr/>
          </a:p>
        </p:txBody>
      </p:sp>
    </p:spTree>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 name="Заголовок 1"/>
          <p:cNvSpPr txBox="1"/>
          <p:nvPr/>
        </p:nvSpPr>
        <p:spPr>
          <a:xfrm>
            <a:off x="2073729" y="90770"/>
            <a:ext cx="4996542" cy="61736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algn="ctr">
              <a:defRPr sz="1800" b="1">
                <a:solidFill>
                  <a:srgbClr val="FF0000"/>
                </a:solidFill>
                <a:latin typeface="+mj-lt"/>
                <a:ea typeface="+mj-ea"/>
                <a:cs typeface="+mj-cs"/>
                <a:sym typeface="Arial"/>
              </a:defRPr>
            </a:lvl1pPr>
          </a:lstStyle>
          <a:p>
            <a:r>
              <a:t>Європейська філософія 18 століття: гуманізм, віротерпимість та толерантність</a:t>
            </a:r>
          </a:p>
        </p:txBody>
      </p:sp>
      <p:sp>
        <p:nvSpPr>
          <p:cNvPr id="172" name="Прямоугольник 1"/>
          <p:cNvSpPr txBox="1"/>
          <p:nvPr/>
        </p:nvSpPr>
        <p:spPr>
          <a:xfrm>
            <a:off x="945311" y="1004938"/>
            <a:ext cx="7253378" cy="313362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just">
              <a:defRPr b="1">
                <a:latin typeface="+mj-lt"/>
                <a:ea typeface="+mj-ea"/>
                <a:cs typeface="+mj-cs"/>
                <a:sym typeface="Arial"/>
              </a:defRPr>
            </a:lvl1pPr>
          </a:lstStyle>
          <a:p>
            <a:r>
              <a:t>У 18 столітті, в епоху Просвітництва, філософія повертається до гуманізму. Хоча є кілька відмінностей: філософія Просвітництва відновлює віру в людський прогрес. Гуманізм — течія думки, яка добре закріпилася у своєму часі, так як він вплинув на  пізніших філософів, а його ідеї продовжували розвиватися. Тому гуманізм не можна відокремити від історичного контексту, з якого він виник. Оптимістичне бачення людини, передане гуманізмом, буде дещо змінено протягом 17 століття. Саме в цей період, особливо завдяки працям Паскаля, це бачення наблизилося до релігії. Дійсно, Паскаль вважає стан людини невиправно гріховним, що значно відрізняється від свободи волі 16 століття. Співвідношення між свободою совісті та релігійною свободою слід розглядати у режимі толерантності. Спільним для гуманізму 18 ст. є віротепимість і  толерантність, толерантність до критики релігій, яка має привести всіх до згоди жити разом у Республіці. Прийняти критику - релятивізувати свою віру та відмовитися від фундаменталізму. Розум повинен керувати нами, а не релігійна нетерпимість сліпої віри. </a:t>
            </a:r>
          </a:p>
        </p:txBody>
      </p:sp>
      <p:pic>
        <p:nvPicPr>
          <p:cNvPr id="173" name="Рисунок 3" descr="Рисунок 3"/>
          <p:cNvPicPr>
            <a:picLocks noChangeAspect="1"/>
          </p:cNvPicPr>
          <p:nvPr/>
        </p:nvPicPr>
        <p:blipFill>
          <a:blip r:embed="rId2">
            <a:extLst/>
          </a:blip>
          <a:stretch>
            <a:fillRect/>
          </a:stretch>
        </p:blipFill>
        <p:spPr>
          <a:xfrm>
            <a:off x="-311844" y="-121187"/>
            <a:ext cx="1590042" cy="1590043"/>
          </a:xfrm>
          <a:prstGeom prst="rect">
            <a:avLst/>
          </a:prstGeom>
          <a:ln w="12700">
            <a:miter lim="400000"/>
          </a:ln>
        </p:spPr>
      </p:pic>
      <p:sp>
        <p:nvSpPr>
          <p:cNvPr id="174" name="Slide Number"/>
          <p:cNvSpPr txBox="1">
            <a:spLocks noGrp="1"/>
          </p:cNvSpPr>
          <p:nvPr>
            <p:ph type="sldNum" sz="quarter" idx="2"/>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16</a:t>
            </a:fld>
            <a:endParaRPr/>
          </a:p>
        </p:txBody>
      </p:sp>
    </p:spTree>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 name="Заголовок 1"/>
          <p:cNvSpPr txBox="1"/>
          <p:nvPr/>
        </p:nvSpPr>
        <p:spPr>
          <a:xfrm>
            <a:off x="2559790" y="90770"/>
            <a:ext cx="4024420" cy="61736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algn="ctr">
              <a:defRPr sz="1800" b="1">
                <a:solidFill>
                  <a:srgbClr val="FF0000"/>
                </a:solidFill>
                <a:latin typeface="+mj-lt"/>
                <a:ea typeface="+mj-ea"/>
                <a:cs typeface="+mj-cs"/>
                <a:sym typeface="Arial"/>
              </a:defRPr>
            </a:lvl1pPr>
          </a:lstStyle>
          <a:p>
            <a:r>
              <a:t>Класична теорія толерантності Дж. Локка (1632-1704) та Вольтера</a:t>
            </a:r>
          </a:p>
        </p:txBody>
      </p:sp>
      <p:sp>
        <p:nvSpPr>
          <p:cNvPr id="177" name="Прямоугольник 2"/>
          <p:cNvSpPr txBox="1"/>
          <p:nvPr/>
        </p:nvSpPr>
        <p:spPr>
          <a:xfrm>
            <a:off x="909307" y="1004938"/>
            <a:ext cx="7325386" cy="313362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just">
              <a:defRPr b="1">
                <a:latin typeface="+mj-lt"/>
                <a:ea typeface="+mj-ea"/>
                <a:cs typeface="+mj-cs"/>
                <a:sym typeface="Arial"/>
              </a:defRPr>
            </a:lvl1pPr>
          </a:lstStyle>
          <a:p>
            <a:r>
              <a:t>Дж. Локк – аглійський просвітник, релігійний діяч, політичний мислитель, виступив проти релігійного фанатизму, закликав до віротерпимості. «Лист про віротерпимість» (1695). Творчість Дж. Лока має велике значення для розвитку ідеї толерантності, він виступає як рішучий антиклерикал, прихильник повного невтручання держави  і церкви, висунув три природжених права - на життя, свободу, власність, що являють основу правової держави. Він  виступив з принципами розподілу влади, що робить його одним з теоретиків лібералізму, виступав за те, щоб розмежувати поле, де застосована толерантність, і де немає місця терпимості, а діє втручання репресивного апарату держави. Одне з центральних питань - проблема віротерпимості.  Як критерій визначення меж толерантності Локк виділив можливість негативних громадських наслідків- заворушень, безчинств. Віротерпимість є можливою доти, доки вона не стане причиною суспільних заворушень. Природжені права ввійшли майже в усі буржуазні конституції. Дж. Локк вважається одним з філософів, на чиїй стороні була вдача. </a:t>
            </a:r>
          </a:p>
        </p:txBody>
      </p:sp>
      <p:pic>
        <p:nvPicPr>
          <p:cNvPr id="178" name="Рисунок 3" descr="Рисунок 3"/>
          <p:cNvPicPr>
            <a:picLocks noChangeAspect="1"/>
          </p:cNvPicPr>
          <p:nvPr/>
        </p:nvPicPr>
        <p:blipFill>
          <a:blip r:embed="rId2">
            <a:extLst/>
          </a:blip>
          <a:stretch>
            <a:fillRect/>
          </a:stretch>
        </p:blipFill>
        <p:spPr>
          <a:xfrm>
            <a:off x="-311844" y="-121187"/>
            <a:ext cx="1590042" cy="1590043"/>
          </a:xfrm>
          <a:prstGeom prst="rect">
            <a:avLst/>
          </a:prstGeom>
          <a:ln w="12700">
            <a:miter lim="400000"/>
          </a:ln>
        </p:spPr>
      </p:pic>
      <p:sp>
        <p:nvSpPr>
          <p:cNvPr id="179" name="Slide Number"/>
          <p:cNvSpPr txBox="1">
            <a:spLocks noGrp="1"/>
          </p:cNvSpPr>
          <p:nvPr>
            <p:ph type="sldNum" sz="quarter" idx="2"/>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17</a:t>
            </a:fld>
            <a:endParaRPr/>
          </a:p>
        </p:txBody>
      </p:sp>
    </p:spTree>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 name="Заголовок 1"/>
          <p:cNvSpPr txBox="1"/>
          <p:nvPr/>
        </p:nvSpPr>
        <p:spPr>
          <a:xfrm>
            <a:off x="1526743" y="224120"/>
            <a:ext cx="6090514" cy="35066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algn="ctr">
              <a:defRPr sz="1800" b="1">
                <a:solidFill>
                  <a:srgbClr val="FF0000"/>
                </a:solidFill>
                <a:latin typeface="+mj-lt"/>
                <a:ea typeface="+mj-ea"/>
                <a:cs typeface="+mj-cs"/>
                <a:sym typeface="Arial"/>
              </a:defRPr>
            </a:lvl1pPr>
          </a:lstStyle>
          <a:p>
            <a:r>
              <a:t>Франсуа Марі Аруе Вольтер (1694-1778)</a:t>
            </a:r>
          </a:p>
        </p:txBody>
      </p:sp>
      <p:sp>
        <p:nvSpPr>
          <p:cNvPr id="182" name="TextBox 2"/>
          <p:cNvSpPr txBox="1"/>
          <p:nvPr/>
        </p:nvSpPr>
        <p:spPr>
          <a:xfrm>
            <a:off x="890101" y="1023054"/>
            <a:ext cx="7363799" cy="335629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p>
            <a:pPr algn="just">
              <a:defRPr b="1">
                <a:latin typeface="Tahoma"/>
                <a:ea typeface="Tahoma"/>
                <a:cs typeface="Tahoma"/>
                <a:sym typeface="Tahoma"/>
              </a:defRPr>
            </a:pPr>
            <a:r>
              <a:t>Ф.М.А. Вольтер - </a:t>
            </a:r>
            <a:r>
              <a:rPr>
                <a:latin typeface="+mj-lt"/>
                <a:ea typeface="+mj-ea"/>
                <a:cs typeface="+mj-cs"/>
                <a:sym typeface="Arial"/>
              </a:rPr>
              <a:t>видатний філософ і мислитель, письменник, публіцист, чиї погляди сплелися з рілігійними. Його боротьба з католицькою церквою сформувалася коротко: «роздавити гадину», так як у релігії вбачав невігластво і обман. </a:t>
            </a:r>
          </a:p>
          <a:p>
            <a:pPr algn="just">
              <a:defRPr b="1">
                <a:latin typeface="+mj-lt"/>
                <a:ea typeface="+mj-ea"/>
                <a:cs typeface="+mj-cs"/>
                <a:sym typeface="Arial"/>
              </a:defRPr>
            </a:pPr>
            <a:r>
              <a:t>Формування теорії толерантності відбулося було з суспільним запитом на толерантність як основну цінність, моральну установку у розвитку правничий та політичних інститутів. Такий запит обумовлений розширенням рамок свободи, бажанням людини реалізуватися як суб'єкту творчої діяльності. </a:t>
            </a:r>
          </a:p>
          <a:p>
            <a:pPr algn="just">
              <a:defRPr b="1">
                <a:latin typeface="+mj-lt"/>
                <a:ea typeface="+mj-ea"/>
                <a:cs typeface="+mj-cs"/>
                <a:sym typeface="Arial"/>
              </a:defRPr>
            </a:pPr>
            <a:r>
              <a:t>Розвиток теорії природного права та правової системи загалом вимагало встановлення меж толерантності. Незважаючи на те, що перехід до європейської культури пов'язаний із секуляризацією європейської свідомості, необхідно відзначити вплив релігії на філософські теорії даного періоду. Не стала винятком і толерантність, концептуалізація якої розглядається з позиції суб'єкта, правителя, носія влади, які мають насамперед забезпечити громадський порядок. </a:t>
            </a:r>
          </a:p>
          <a:p>
            <a:pPr algn="just">
              <a:defRPr b="1">
                <a:latin typeface="+mj-lt"/>
                <a:ea typeface="+mj-ea"/>
                <a:cs typeface="+mj-cs"/>
                <a:sym typeface="Arial"/>
              </a:defRPr>
            </a:pPr>
            <a:r>
              <a:t>Саме це дозволяє толерантності сприяти розвитку гуманістичного права</a:t>
            </a:r>
            <a:r>
              <a:rPr sz="1200">
                <a:latin typeface="Times New Roman"/>
                <a:ea typeface="Times New Roman"/>
                <a:cs typeface="Times New Roman"/>
                <a:sym typeface="Times New Roman"/>
              </a:rPr>
              <a:t>.</a:t>
            </a:r>
          </a:p>
        </p:txBody>
      </p:sp>
      <p:pic>
        <p:nvPicPr>
          <p:cNvPr id="183" name="Рисунок 3" descr="Рисунок 3"/>
          <p:cNvPicPr>
            <a:picLocks noChangeAspect="1"/>
          </p:cNvPicPr>
          <p:nvPr/>
        </p:nvPicPr>
        <p:blipFill>
          <a:blip r:embed="rId2">
            <a:extLst/>
          </a:blip>
          <a:stretch>
            <a:fillRect/>
          </a:stretch>
        </p:blipFill>
        <p:spPr>
          <a:xfrm>
            <a:off x="-311844" y="-121187"/>
            <a:ext cx="1590042" cy="1590043"/>
          </a:xfrm>
          <a:prstGeom prst="rect">
            <a:avLst/>
          </a:prstGeom>
          <a:ln w="12700">
            <a:miter lim="400000"/>
          </a:ln>
        </p:spPr>
      </p:pic>
      <p:sp>
        <p:nvSpPr>
          <p:cNvPr id="184" name="Slide Number"/>
          <p:cNvSpPr txBox="1">
            <a:spLocks noGrp="1"/>
          </p:cNvSpPr>
          <p:nvPr>
            <p:ph type="sldNum" sz="quarter" idx="2"/>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18</a:t>
            </a:fld>
            <a:endParaRPr/>
          </a:p>
        </p:txBody>
      </p:sp>
    </p:spTree>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 name="Заголовок 1"/>
          <p:cNvSpPr txBox="1"/>
          <p:nvPr/>
        </p:nvSpPr>
        <p:spPr>
          <a:xfrm>
            <a:off x="1526743" y="224120"/>
            <a:ext cx="6090514" cy="35066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algn="ctr">
              <a:defRPr sz="1800" b="1">
                <a:solidFill>
                  <a:srgbClr val="FF0000"/>
                </a:solidFill>
                <a:latin typeface="+mj-lt"/>
                <a:ea typeface="+mj-ea"/>
                <a:cs typeface="+mj-cs"/>
                <a:sym typeface="Arial"/>
              </a:defRPr>
            </a:lvl1pPr>
          </a:lstStyle>
          <a:p>
            <a:r>
              <a:t>Концепція толерантності Ф.М.А. Вольтера</a:t>
            </a:r>
          </a:p>
        </p:txBody>
      </p:sp>
      <p:sp>
        <p:nvSpPr>
          <p:cNvPr id="187" name="Прямоугольник 2"/>
          <p:cNvSpPr txBox="1"/>
          <p:nvPr/>
        </p:nvSpPr>
        <p:spPr>
          <a:xfrm>
            <a:off x="801297" y="1032788"/>
            <a:ext cx="7541406" cy="333682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just">
              <a:defRPr b="1">
                <a:latin typeface="+mj-lt"/>
                <a:ea typeface="+mj-ea"/>
                <a:cs typeface="+mj-cs"/>
                <a:sym typeface="Arial"/>
              </a:defRPr>
            </a:lvl1pPr>
          </a:lstStyle>
          <a:p>
            <a:r>
              <a:t>В основі концепції – боротьба проти марновірства та нетерпимості, яка належить розумові, який щодня проникає до крамниць торговців і палаців можновладців. Розумові належить викривати безглуздя страшних обрядів, як інквізиція, віра силоміць. У концепції толерантності він іде далі Дж.Локка: атеїзм аж ніяк не є синонімом толерантності і може скотитися до фанатизму, як і будь-яка релігія. Толерантність - це антитеза фанатизму, може запліднити собою закони та звичаї, коли люди, обмінюючись своїми відмінностями, збагатяться духом. На його думку, цінність містить у собі складники доброти,  що означає поблажливість. У боротьбі проти нетолерантності слід користуватися іронією та гумором, аби виявити непослідовність. Фанатизм не лише огидний, він абсурдний. Жодний народ і жодна людина не повинні страждати від нетерпимості, а всіх людей треба розглядати як братів. Національні установчі збори 26 серпня 1789 р. У Декларації прав людини та громадянина проголосили свободу думки та поглядів, за що весь свій вік боровся Вольтер. У статтях 10 та 11 цієї Деклараціїбуло викладено філософські та правничі засади толерантності в найширшому розумінні цього терміну, хоч сам термін там відсутній.</a:t>
            </a:r>
          </a:p>
        </p:txBody>
      </p:sp>
      <p:pic>
        <p:nvPicPr>
          <p:cNvPr id="188" name="Рисунок 3" descr="Рисунок 3"/>
          <p:cNvPicPr>
            <a:picLocks noChangeAspect="1"/>
          </p:cNvPicPr>
          <p:nvPr/>
        </p:nvPicPr>
        <p:blipFill>
          <a:blip r:embed="rId2">
            <a:extLst/>
          </a:blip>
          <a:stretch>
            <a:fillRect/>
          </a:stretch>
        </p:blipFill>
        <p:spPr>
          <a:xfrm>
            <a:off x="-311844" y="-121187"/>
            <a:ext cx="1590042" cy="1590043"/>
          </a:xfrm>
          <a:prstGeom prst="rect">
            <a:avLst/>
          </a:prstGeom>
          <a:ln w="12700">
            <a:miter lim="400000"/>
          </a:ln>
        </p:spPr>
      </p:pic>
      <p:sp>
        <p:nvSpPr>
          <p:cNvPr id="189" name="Slide Number"/>
          <p:cNvSpPr txBox="1">
            <a:spLocks noGrp="1"/>
          </p:cNvSpPr>
          <p:nvPr>
            <p:ph type="sldNum" sz="quarter" idx="2"/>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19</a:t>
            </a:fld>
            <a:endParaRP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0" name="Заголовок 1"/>
          <p:cNvGrpSpPr/>
          <p:nvPr/>
        </p:nvGrpSpPr>
        <p:grpSpPr>
          <a:xfrm>
            <a:off x="1481021" y="207292"/>
            <a:ext cx="6181957" cy="572704"/>
            <a:chOff x="0" y="0"/>
            <a:chExt cx="6181956" cy="572703"/>
          </a:xfrm>
        </p:grpSpPr>
        <p:sp>
          <p:nvSpPr>
            <p:cNvPr id="98" name="Rectangle"/>
            <p:cNvSpPr/>
            <p:nvPr/>
          </p:nvSpPr>
          <p:spPr>
            <a:xfrm>
              <a:off x="-1" y="-1"/>
              <a:ext cx="6181957" cy="572705"/>
            </a:xfrm>
            <a:prstGeom prst="rect">
              <a:avLst/>
            </a:prstGeom>
            <a:solidFill>
              <a:srgbClr val="FFFFFF"/>
            </a:solidFill>
            <a:ln w="25400" cap="flat">
              <a:solidFill>
                <a:schemeClr val="accent2"/>
              </a:solidFill>
              <a:prstDash val="solid"/>
              <a:round/>
            </a:ln>
            <a:effectLst/>
          </p:spPr>
          <p:txBody>
            <a:bodyPr wrap="square" lIns="45718" tIns="45718" rIns="45718" bIns="45718" numCol="1" anchor="t">
              <a:noAutofit/>
            </a:bodyPr>
            <a:lstStyle/>
            <a:p>
              <a:pPr algn="ctr">
                <a:defRPr sz="3000" b="1">
                  <a:ln w="12700" cap="flat">
                    <a:solidFill>
                      <a:srgbClr val="FF4F4E"/>
                    </a:solidFill>
                    <a:prstDash val="solid"/>
                    <a:round/>
                  </a:ln>
                  <a:solidFill>
                    <a:srgbClr val="FF6F6F"/>
                  </a:solidFill>
                  <a:effectLst>
                    <a:outerShdw blurRad="38100" dist="20320" dir="1800000" rotWithShape="0">
                      <a:srgbClr val="000000">
                        <a:alpha val="40000"/>
                      </a:srgbClr>
                    </a:outerShdw>
                  </a:effectLst>
                  <a:latin typeface="+mj-lt"/>
                  <a:ea typeface="+mj-ea"/>
                  <a:cs typeface="+mj-cs"/>
                  <a:sym typeface="Arial"/>
                </a:defRPr>
              </a:pPr>
              <a:endParaRPr/>
            </a:p>
          </p:txBody>
        </p:sp>
        <p:sp>
          <p:nvSpPr>
            <p:cNvPr id="99" name="ПЛАН ЛЕКЦІЇ"/>
            <p:cNvSpPr txBox="1"/>
            <p:nvPr/>
          </p:nvSpPr>
          <p:spPr>
            <a:xfrm>
              <a:off x="58418" y="12699"/>
              <a:ext cx="6065118" cy="510774"/>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8" tIns="45718" rIns="45718" bIns="45718" numCol="1" anchor="t">
              <a:spAutoFit/>
            </a:bodyPr>
            <a:lstStyle>
              <a:lvl1pPr algn="ctr">
                <a:defRPr sz="3000" b="1">
                  <a:ln w="12700" cap="flat">
                    <a:solidFill>
                      <a:srgbClr val="FF4F4E"/>
                    </a:solidFill>
                    <a:prstDash val="solid"/>
                    <a:round/>
                  </a:ln>
                  <a:solidFill>
                    <a:srgbClr val="FF6F6F"/>
                  </a:solidFill>
                  <a:effectLst>
                    <a:outerShdw blurRad="38100" dist="20320" dir="1800000" rotWithShape="0">
                      <a:srgbClr val="000000">
                        <a:alpha val="40000"/>
                      </a:srgbClr>
                    </a:outerShdw>
                  </a:effectLst>
                  <a:latin typeface="+mj-lt"/>
                  <a:ea typeface="+mj-ea"/>
                  <a:cs typeface="+mj-cs"/>
                  <a:sym typeface="Arial"/>
                </a:defRPr>
              </a:lvl1pPr>
            </a:lstStyle>
            <a:p>
              <a:r>
                <a:t>ПЛАН ЛЕКЦІЇ</a:t>
              </a:r>
            </a:p>
          </p:txBody>
        </p:sp>
      </p:grpSp>
      <p:sp>
        <p:nvSpPr>
          <p:cNvPr id="101" name="TextBox 2"/>
          <p:cNvSpPr txBox="1"/>
          <p:nvPr/>
        </p:nvSpPr>
        <p:spPr>
          <a:xfrm>
            <a:off x="439292" y="1269948"/>
            <a:ext cx="8265416" cy="117093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p>
            <a:pPr>
              <a:defRPr b="1">
                <a:latin typeface="Tahoma"/>
                <a:ea typeface="Tahoma"/>
                <a:cs typeface="Tahoma"/>
                <a:sym typeface="Tahoma"/>
              </a:defRPr>
            </a:pPr>
            <a:r>
              <a:t> </a:t>
            </a:r>
          </a:p>
          <a:p>
            <a:pPr>
              <a:defRPr b="1">
                <a:latin typeface="Tahoma"/>
                <a:ea typeface="Tahoma"/>
                <a:cs typeface="Tahoma"/>
                <a:sym typeface="Tahoma"/>
              </a:defRPr>
            </a:pPr>
            <a:endParaRPr/>
          </a:p>
          <a:p>
            <a:pPr>
              <a:defRPr b="1">
                <a:latin typeface="Tahoma"/>
                <a:ea typeface="Tahoma"/>
                <a:cs typeface="Tahoma"/>
                <a:sym typeface="Tahoma"/>
              </a:defRPr>
            </a:pPr>
            <a:endParaRPr/>
          </a:p>
          <a:p>
            <a:pPr>
              <a:defRPr b="1">
                <a:latin typeface="Tahoma"/>
                <a:ea typeface="Tahoma"/>
                <a:cs typeface="Tahoma"/>
                <a:sym typeface="Tahoma"/>
              </a:defRPr>
            </a:pPr>
            <a:endParaRPr/>
          </a:p>
        </p:txBody>
      </p:sp>
      <p:pic>
        <p:nvPicPr>
          <p:cNvPr id="102" name="Рисунок 3" descr="Рисунок 3"/>
          <p:cNvPicPr>
            <a:picLocks noChangeAspect="1"/>
          </p:cNvPicPr>
          <p:nvPr/>
        </p:nvPicPr>
        <p:blipFill>
          <a:blip r:embed="rId2">
            <a:extLst/>
          </a:blip>
          <a:stretch>
            <a:fillRect/>
          </a:stretch>
        </p:blipFill>
        <p:spPr>
          <a:xfrm>
            <a:off x="-311844" y="-121187"/>
            <a:ext cx="1590042" cy="1590043"/>
          </a:xfrm>
          <a:prstGeom prst="rect">
            <a:avLst/>
          </a:prstGeom>
          <a:ln w="12700">
            <a:miter lim="400000"/>
          </a:ln>
        </p:spPr>
      </p:pic>
      <p:sp>
        <p:nvSpPr>
          <p:cNvPr id="103" name="Прямоугольник 3"/>
          <p:cNvSpPr txBox="1"/>
          <p:nvPr/>
        </p:nvSpPr>
        <p:spPr>
          <a:xfrm>
            <a:off x="799207" y="1219771"/>
            <a:ext cx="7545586" cy="270395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lnSpc>
                <a:spcPct val="150000"/>
              </a:lnSpc>
              <a:defRPr b="1">
                <a:latin typeface="+mj-lt"/>
                <a:ea typeface="+mj-ea"/>
                <a:cs typeface="+mj-cs"/>
                <a:sym typeface="Arial"/>
              </a:defRPr>
            </a:pPr>
            <a:r>
              <a:t>1. Підходи до тлумачення толерантності.</a:t>
            </a:r>
          </a:p>
          <a:p>
            <a:pPr>
              <a:lnSpc>
                <a:spcPct val="150000"/>
              </a:lnSpc>
              <a:defRPr b="1">
                <a:latin typeface="+mj-lt"/>
                <a:ea typeface="+mj-ea"/>
                <a:cs typeface="+mj-cs"/>
                <a:sym typeface="Arial"/>
              </a:defRPr>
            </a:pPr>
            <a:r>
              <a:t>2. Античне та середньовічне  коріння толерантності. </a:t>
            </a:r>
          </a:p>
          <a:p>
            <a:pPr>
              <a:lnSpc>
                <a:spcPct val="150000"/>
              </a:lnSpc>
              <a:defRPr b="1">
                <a:latin typeface="+mj-lt"/>
                <a:ea typeface="+mj-ea"/>
                <a:cs typeface="+mj-cs"/>
                <a:sym typeface="Arial"/>
              </a:defRPr>
            </a:pPr>
            <a:r>
              <a:t>3. Зародження релігійної толерантності в епоху Ренесансу. </a:t>
            </a:r>
          </a:p>
          <a:p>
            <a:pPr>
              <a:lnSpc>
                <a:spcPct val="150000"/>
              </a:lnSpc>
              <a:defRPr b="1">
                <a:latin typeface="+mj-lt"/>
                <a:ea typeface="+mj-ea"/>
                <a:cs typeface="+mj-cs"/>
                <a:sym typeface="Arial"/>
              </a:defRPr>
            </a:pPr>
            <a:r>
              <a:t>4. Класична теорія толерантності Дж. Локка, Ф.М.А. Вольтера, Ш.Л.Монтеск’є </a:t>
            </a:r>
          </a:p>
          <a:p>
            <a:pPr>
              <a:lnSpc>
                <a:spcPct val="150000"/>
              </a:lnSpc>
              <a:defRPr b="1">
                <a:latin typeface="+mj-lt"/>
                <a:ea typeface="+mj-ea"/>
                <a:cs typeface="+mj-cs"/>
                <a:sym typeface="Arial"/>
              </a:defRPr>
            </a:pPr>
            <a:r>
              <a:t>5. Розвиток ідеї толерантності в роботі Д. С. Мілля «Про свободу». </a:t>
            </a:r>
          </a:p>
          <a:p>
            <a:pPr>
              <a:lnSpc>
                <a:spcPct val="150000"/>
              </a:lnSpc>
              <a:defRPr b="1">
                <a:latin typeface="+mj-lt"/>
                <a:ea typeface="+mj-ea"/>
                <a:cs typeface="+mj-cs"/>
                <a:sym typeface="Arial"/>
              </a:defRPr>
            </a:pPr>
            <a:r>
              <a:t>6. Критика ліберальної теорії толерантності з боку неомарксистів франкфуртської школи, комунітаристів і прихильників «теорії відмінності».</a:t>
            </a:r>
          </a:p>
          <a:p>
            <a:pPr>
              <a:lnSpc>
                <a:spcPct val="150000"/>
              </a:lnSpc>
              <a:defRPr b="1">
                <a:latin typeface="+mj-lt"/>
                <a:ea typeface="+mj-ea"/>
                <a:cs typeface="+mj-cs"/>
                <a:sym typeface="Arial"/>
              </a:defRPr>
            </a:pPr>
            <a:r>
              <a:t>7. Трансформаційні процеси концепції толерантності під впливом критики.</a:t>
            </a:r>
          </a:p>
          <a:p>
            <a:pPr>
              <a:lnSpc>
                <a:spcPct val="150000"/>
              </a:lnSpc>
              <a:defRPr b="1">
                <a:latin typeface="+mj-lt"/>
                <a:ea typeface="+mj-ea"/>
                <a:cs typeface="+mj-cs"/>
                <a:sym typeface="Arial"/>
              </a:defRPr>
            </a:pPr>
            <a:r>
              <a:t>8.  Сучасний стан розвитку концепції толерантності в Європі.</a:t>
            </a:r>
          </a:p>
        </p:txBody>
      </p:sp>
      <p:sp>
        <p:nvSpPr>
          <p:cNvPr id="104" name="Slide Number"/>
          <p:cNvSpPr txBox="1">
            <a:spLocks noGrp="1"/>
          </p:cNvSpPr>
          <p:nvPr>
            <p:ph type="sldNum" sz="quarter" idx="2"/>
          </p:nvPr>
        </p:nvSpPr>
        <p:spPr>
          <a:xfrm>
            <a:off x="6364304" y="4635136"/>
            <a:ext cx="188897" cy="264253"/>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2</a:t>
            </a:fld>
            <a:endParaRPr/>
          </a:p>
        </p:txBody>
      </p:sp>
    </p:spTree>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 name="Заголовок 1"/>
          <p:cNvSpPr txBox="1"/>
          <p:nvPr/>
        </p:nvSpPr>
        <p:spPr>
          <a:xfrm>
            <a:off x="2061788" y="90770"/>
            <a:ext cx="5020424" cy="61736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algn="ctr">
              <a:defRPr sz="1800" b="1">
                <a:solidFill>
                  <a:srgbClr val="FF0000"/>
                </a:solidFill>
                <a:latin typeface="+mj-lt"/>
                <a:ea typeface="+mj-ea"/>
                <a:cs typeface="+mj-cs"/>
                <a:sym typeface="Arial"/>
              </a:defRPr>
            </a:lvl1pPr>
          </a:lstStyle>
          <a:p>
            <a:r>
              <a:t>Ш.Л. Монтеск’є (1689-1755) як представник філософії просвітництва 18 ст.</a:t>
            </a:r>
          </a:p>
        </p:txBody>
      </p:sp>
      <p:sp>
        <p:nvSpPr>
          <p:cNvPr id="192" name="Прямоугольник 1"/>
          <p:cNvSpPr txBox="1"/>
          <p:nvPr/>
        </p:nvSpPr>
        <p:spPr>
          <a:xfrm>
            <a:off x="867718" y="881396"/>
            <a:ext cx="7613417" cy="354002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lgn="just">
              <a:defRPr b="1">
                <a:latin typeface="+mj-lt"/>
                <a:ea typeface="+mj-ea"/>
                <a:cs typeface="+mj-cs"/>
                <a:sym typeface="Arial"/>
              </a:defRPr>
            </a:pPr>
            <a:r>
              <a:t>	Ідеї толерантності знаходять розвиток у працях «Перські листи»,«Про дух законів», у яких мислитель звертається до проблеми співвідношення закону, влади та свободи, щоб  показати найбільш прийнятну форму устрою влади. Монтеск'є продовжує розвивати теорію Локка про необхідність державного регулювання прав терпимого ставлення до реалізації свобод. Для гармонійного устрою суспільства необхідне існування політичних свобод та контролю їх виконання з боку держави. Свободу Монтеск'є розуміє як можливість здійснювати діяльність, яку слід бажати здійснювати, а також відсутність примусу до цієї діяльності. </a:t>
            </a:r>
          </a:p>
          <a:p>
            <a:pPr algn="just">
              <a:defRPr b="1">
                <a:latin typeface="+mj-lt"/>
                <a:ea typeface="+mj-ea"/>
                <a:cs typeface="+mj-cs"/>
                <a:sym typeface="Arial"/>
              </a:defRPr>
            </a:pPr>
            <a:r>
              <a:t>	Державне управління має застосовуватися помірковано, бо інакше влада буде зловживати правами, в результаті чого свобода може бути повноцінно реалізована. Сутність філософської свободи вбачається у можливості безперешкодно виявляти свою волю, релізувати політичну свободу як безпеку людини. Толерантність у такій ситуації виступає регулятором соціальних відносин, що  дозволяє праву гармонійно реалізуватися. Толерантність покликана створювати умови для існування громадянського суспільства та правової держави. Право покликане сприяти реалізації свободи, підвищенню ступеня довіри до влади як гаранту свободи.</a:t>
            </a:r>
          </a:p>
        </p:txBody>
      </p:sp>
      <p:pic>
        <p:nvPicPr>
          <p:cNvPr id="193" name="Рисунок 3" descr="Рисунок 3"/>
          <p:cNvPicPr>
            <a:picLocks noChangeAspect="1"/>
          </p:cNvPicPr>
          <p:nvPr/>
        </p:nvPicPr>
        <p:blipFill>
          <a:blip r:embed="rId2">
            <a:extLst/>
          </a:blip>
          <a:stretch>
            <a:fillRect/>
          </a:stretch>
        </p:blipFill>
        <p:spPr>
          <a:xfrm>
            <a:off x="-311844" y="-121187"/>
            <a:ext cx="1590042" cy="1590043"/>
          </a:xfrm>
          <a:prstGeom prst="rect">
            <a:avLst/>
          </a:prstGeom>
          <a:ln w="12700">
            <a:miter lim="400000"/>
          </a:ln>
        </p:spPr>
      </p:pic>
      <p:sp>
        <p:nvSpPr>
          <p:cNvPr id="194" name="Slide Number"/>
          <p:cNvSpPr txBox="1">
            <a:spLocks noGrp="1"/>
          </p:cNvSpPr>
          <p:nvPr>
            <p:ph type="sldNum" sz="quarter" idx="2"/>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20</a:t>
            </a:fld>
            <a:endParaRPr/>
          </a:p>
        </p:txBody>
      </p:sp>
    </p:spTree>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 name="Заголовок 1"/>
          <p:cNvSpPr txBox="1"/>
          <p:nvPr/>
        </p:nvSpPr>
        <p:spPr>
          <a:xfrm>
            <a:off x="2283542" y="90770"/>
            <a:ext cx="4576916" cy="61736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p>
            <a:pPr algn="ctr">
              <a:defRPr sz="1800" b="1">
                <a:solidFill>
                  <a:srgbClr val="FF0000"/>
                </a:solidFill>
                <a:latin typeface="+mj-lt"/>
                <a:ea typeface="+mj-ea"/>
                <a:cs typeface="+mj-cs"/>
                <a:sym typeface="Arial"/>
              </a:defRPr>
            </a:pPr>
            <a:r>
              <a:t>5. Розвиток ідеї толерантності в роботі Д. С. Мілля «Про свободу» </a:t>
            </a:r>
          </a:p>
        </p:txBody>
      </p:sp>
      <p:sp>
        <p:nvSpPr>
          <p:cNvPr id="197" name="Прямоугольник 2"/>
          <p:cNvSpPr txBox="1"/>
          <p:nvPr/>
        </p:nvSpPr>
        <p:spPr>
          <a:xfrm>
            <a:off x="837299" y="1032788"/>
            <a:ext cx="7469402" cy="333682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lgn="just">
              <a:defRPr b="1">
                <a:latin typeface="+mj-lt"/>
                <a:ea typeface="+mj-ea"/>
                <a:cs typeface="+mj-cs"/>
                <a:sym typeface="Arial"/>
              </a:defRPr>
            </a:pPr>
            <a:r>
              <a:t>	Джон Стюарт Мілль – англійський філософ-позитивіст, один із найвпливовіших ідеологів ліберальної думки XIX ст., на творчість якого вплинули ідеї  Джеремі Бентама, Огюста Конта, Мальтуса, Вільгельма фон Гумбольдта та ін. У роботі «Про свободу» Дж. С. Мілль досить часто звертається до ліберальної позиції Вільгельма фон Гумбольдта. Стаття «Про свободу» написана  самостійно 1859 року, під час розквіту демократичних республік, напередодні скасування рабства в Америці. Основна ідея твору проявляється у розумінні сфери індивідуальної свободи та визначенні ступеня суспільного втручання у цю сферу. Джон Стюарт Мілль досить специфічно визначає рамки індивідуальної свободи, сфера індивідуальної свободи – це сфера людського життя, яка має пряме і безпосереднє відношення до самого індивідуума. Сюди автор включає свободу совісті, свободу слова, абсолютну свободу думки, почуття та думки, що стосуються будь-якої сфери життєдіяльності людини. До сфери індивідуальної свободи Мілль відносить свободу вибору і переслідування самостійно обраної мети, свободу влаштовувати своє життя на власний розсуд і діяти спільно з іншими індивідуумами, з'єднуватися з ними для досягнення такої мети.</a:t>
            </a:r>
          </a:p>
        </p:txBody>
      </p:sp>
      <p:pic>
        <p:nvPicPr>
          <p:cNvPr id="198" name="Рисунок 3" descr="Рисунок 3"/>
          <p:cNvPicPr>
            <a:picLocks noChangeAspect="1"/>
          </p:cNvPicPr>
          <p:nvPr/>
        </p:nvPicPr>
        <p:blipFill>
          <a:blip r:embed="rId2">
            <a:extLst/>
          </a:blip>
          <a:stretch>
            <a:fillRect/>
          </a:stretch>
        </p:blipFill>
        <p:spPr>
          <a:xfrm>
            <a:off x="-311844" y="-121187"/>
            <a:ext cx="1590042" cy="1590043"/>
          </a:xfrm>
          <a:prstGeom prst="rect">
            <a:avLst/>
          </a:prstGeom>
          <a:ln w="12700">
            <a:miter lim="400000"/>
          </a:ln>
        </p:spPr>
      </p:pic>
      <p:sp>
        <p:nvSpPr>
          <p:cNvPr id="199" name="Slide Number"/>
          <p:cNvSpPr txBox="1">
            <a:spLocks noGrp="1"/>
          </p:cNvSpPr>
          <p:nvPr>
            <p:ph type="sldNum" sz="quarter" idx="2"/>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21</a:t>
            </a:fld>
            <a:endParaRPr/>
          </a:p>
        </p:txBody>
      </p:sp>
    </p:spTree>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 name="Заголовок 1"/>
          <p:cNvSpPr txBox="1"/>
          <p:nvPr/>
        </p:nvSpPr>
        <p:spPr>
          <a:xfrm>
            <a:off x="2465990" y="224120"/>
            <a:ext cx="4212021" cy="35066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algn="ctr">
              <a:defRPr sz="1800" b="1">
                <a:solidFill>
                  <a:srgbClr val="3366FF"/>
                </a:solidFill>
                <a:latin typeface="+mj-lt"/>
                <a:ea typeface="+mj-ea"/>
                <a:cs typeface="+mj-cs"/>
                <a:sym typeface="Arial"/>
              </a:defRPr>
            </a:lvl1pPr>
          </a:lstStyle>
          <a:p>
            <a:r>
              <a:t>Індивідуальна свобода</a:t>
            </a:r>
          </a:p>
        </p:txBody>
      </p:sp>
      <p:sp>
        <p:nvSpPr>
          <p:cNvPr id="202" name="Прямоугольник 1"/>
          <p:cNvSpPr txBox="1"/>
          <p:nvPr/>
        </p:nvSpPr>
        <p:spPr>
          <a:xfrm>
            <a:off x="909307" y="1032788"/>
            <a:ext cx="7325386" cy="333682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just">
              <a:defRPr b="1">
                <a:latin typeface="+mj-lt"/>
                <a:ea typeface="+mj-ea"/>
                <a:cs typeface="+mj-cs"/>
                <a:sym typeface="Arial"/>
              </a:defRPr>
            </a:lvl1pPr>
          </a:lstStyle>
          <a:p>
            <a:r>
              <a:t>Індивідуальна свобода повинна бути обмежена таким чином: індивід не повинен бути шкідливим для людей. Якщо ж він діє за своїми нахилами і за своїми думками, коли його дії стосуються безпосередньо тільки його самого, то за таких умов необхідна повна свобода дій, абсолютна свобода здійснювати свої бажання в дійсному житті на власний страх і ризик. Мілль максимально розширює межі свободи: індивідуум має право на будь-які вчинені безумства, якщо при цьому він не завдає шкоди нікому, крім самого себе. У його розумінні свобода суспільно корисна, та наполягає на наданні повного простору різноманітним індивідуальним характерам. Мілль пояснює, що кожна людина, яка користується заступництвом суспільства, зобов'язана за це винагородою, і це робить неминучим виконувати відомі правила поведінки по відношенню до інших людей, а саме: не порушувати інтересів інших людей, яких закон визнає за ними, як право, і виконувати частину праць і робіт, що припадає на його частку, необхідних для захисту суспільства або його членів від будь-якої шкоди. Як ліберал Мілль вважав, що держава повинна перш за все захищати права власності,  повинна відігравати певну роль у перерозподілі багатства.</a:t>
            </a:r>
          </a:p>
        </p:txBody>
      </p:sp>
      <p:pic>
        <p:nvPicPr>
          <p:cNvPr id="203" name="Рисунок 3" descr="Рисунок 3"/>
          <p:cNvPicPr>
            <a:picLocks noChangeAspect="1"/>
          </p:cNvPicPr>
          <p:nvPr/>
        </p:nvPicPr>
        <p:blipFill>
          <a:blip r:embed="rId2">
            <a:extLst/>
          </a:blip>
          <a:stretch>
            <a:fillRect/>
          </a:stretch>
        </p:blipFill>
        <p:spPr>
          <a:xfrm>
            <a:off x="-311844" y="-121187"/>
            <a:ext cx="1590042" cy="1590043"/>
          </a:xfrm>
          <a:prstGeom prst="rect">
            <a:avLst/>
          </a:prstGeom>
          <a:ln w="12700">
            <a:miter lim="400000"/>
          </a:ln>
        </p:spPr>
      </p:pic>
      <p:sp>
        <p:nvSpPr>
          <p:cNvPr id="204" name="Slide Number"/>
          <p:cNvSpPr txBox="1">
            <a:spLocks noGrp="1"/>
          </p:cNvSpPr>
          <p:nvPr>
            <p:ph type="sldNum" sz="quarter" idx="2"/>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22</a:t>
            </a:fld>
            <a:endParaRPr/>
          </a:p>
        </p:txBody>
      </p:sp>
    </p:spTree>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 name="Заголовок 1"/>
          <p:cNvSpPr txBox="1"/>
          <p:nvPr/>
        </p:nvSpPr>
        <p:spPr>
          <a:xfrm>
            <a:off x="1933512" y="128454"/>
            <a:ext cx="5276977" cy="54199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algn="ctr">
              <a:defRPr sz="1600" b="1">
                <a:solidFill>
                  <a:srgbClr val="FF0000"/>
                </a:solidFill>
                <a:latin typeface="+mj-lt"/>
                <a:ea typeface="+mj-ea"/>
                <a:cs typeface="+mj-cs"/>
                <a:sym typeface="Arial"/>
              </a:defRPr>
            </a:lvl1pPr>
          </a:lstStyle>
          <a:p>
            <a:r>
              <a:t>6. Неомарксисти франкфуртської школи, комунітаристи і прихильники «теорії відмінності».</a:t>
            </a:r>
          </a:p>
        </p:txBody>
      </p:sp>
      <p:sp>
        <p:nvSpPr>
          <p:cNvPr id="207" name="Прямоугольник 1"/>
          <p:cNvSpPr txBox="1"/>
          <p:nvPr/>
        </p:nvSpPr>
        <p:spPr>
          <a:xfrm>
            <a:off x="1197760" y="1003935"/>
            <a:ext cx="6748480" cy="354002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just">
              <a:defRPr b="1">
                <a:latin typeface="+mj-lt"/>
                <a:ea typeface="+mj-ea"/>
                <a:cs typeface="+mj-cs"/>
                <a:sym typeface="Arial"/>
              </a:defRPr>
            </a:lvl1pPr>
          </a:lstStyle>
          <a:p>
            <a:r>
              <a:t>Термін «Франкфуртська школа» пов’язаний  з  виникненням  у 20-х рр. ХХ ст. радикального  лівого напрямку  у Німеччині (Франкфурт). Керівником  Франкфуртського інституту суспільних  досліджень  був  професор  Горкхаймер, який стояв  біля витоків Франкфуртської школи, яка має  своїх вихідців - талановитих, інтелектуальних соціологів Адорно, Маркузе, Фром, Габермас. Юрген Габермас вважається одним із  останніх  німецьких соціологів Франкфуртської школи. Франкфуртська школа представлена  колективними працями (1930-1960-х рр.): «Потьмарення розуму» (спільно з Адорно); «Діалектика просвітництва»;«Розум та революція», «Ерос та цивілізація»,«Контрреволюція та бунт». Франкфуртська школа відіграла велику роль у становленні  неомарксизму та піддавала критиці капіталізм:1) проводила аналіз  капіталізму крізь призму проблеми відчуження; 2) критикувала сучасне суспільство за антигуманність; 3) розробляла концепцію авторитарної особи. Неомарксизм  Франкфуртської  школи привів до змін в капіталізмі та соціалізмі, намагаючись  у такий спосіб покращити  становище у політиці, економіці і суспільстві  другої половини ХХ ст.</a:t>
            </a:r>
          </a:p>
        </p:txBody>
      </p:sp>
      <p:pic>
        <p:nvPicPr>
          <p:cNvPr id="208" name="Рисунок 3" descr="Рисунок 3"/>
          <p:cNvPicPr>
            <a:picLocks noChangeAspect="1"/>
          </p:cNvPicPr>
          <p:nvPr/>
        </p:nvPicPr>
        <p:blipFill>
          <a:blip r:embed="rId2">
            <a:extLst/>
          </a:blip>
          <a:stretch>
            <a:fillRect/>
          </a:stretch>
        </p:blipFill>
        <p:spPr>
          <a:xfrm>
            <a:off x="-311844" y="-121187"/>
            <a:ext cx="1590042" cy="1590043"/>
          </a:xfrm>
          <a:prstGeom prst="rect">
            <a:avLst/>
          </a:prstGeom>
          <a:ln w="12700">
            <a:miter lim="400000"/>
          </a:ln>
        </p:spPr>
      </p:pic>
      <p:sp>
        <p:nvSpPr>
          <p:cNvPr id="209" name="Slide Number"/>
          <p:cNvSpPr txBox="1">
            <a:spLocks noGrp="1"/>
          </p:cNvSpPr>
          <p:nvPr>
            <p:ph type="sldNum" sz="quarter" idx="2"/>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23</a:t>
            </a:fld>
            <a:endParaRPr/>
          </a:p>
        </p:txBody>
      </p:sp>
    </p:spTree>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 name="Заголовок 1"/>
          <p:cNvSpPr txBox="1"/>
          <p:nvPr/>
        </p:nvSpPr>
        <p:spPr>
          <a:xfrm>
            <a:off x="2517281" y="90770"/>
            <a:ext cx="4109438" cy="61736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algn="ctr">
              <a:defRPr sz="1800" b="1">
                <a:solidFill>
                  <a:srgbClr val="FF0000"/>
                </a:solidFill>
                <a:latin typeface="+mj-lt"/>
                <a:ea typeface="+mj-ea"/>
                <a:cs typeface="+mj-cs"/>
                <a:sym typeface="Arial"/>
              </a:defRPr>
            </a:lvl1pPr>
          </a:lstStyle>
          <a:p>
            <a:r>
              <a:t>Ю.Габермас (1929 р.) як теоретик «комунікативної дії»</a:t>
            </a:r>
          </a:p>
        </p:txBody>
      </p:sp>
      <p:sp>
        <p:nvSpPr>
          <p:cNvPr id="212" name="Прямоугольник 1"/>
          <p:cNvSpPr txBox="1"/>
          <p:nvPr/>
        </p:nvSpPr>
        <p:spPr>
          <a:xfrm>
            <a:off x="943426" y="931188"/>
            <a:ext cx="7257148" cy="354002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just">
              <a:defRPr b="1">
                <a:latin typeface="+mj-lt"/>
                <a:ea typeface="+mj-ea"/>
                <a:cs typeface="+mj-cs"/>
                <a:sym typeface="Arial"/>
              </a:defRPr>
            </a:lvl1pPr>
          </a:lstStyle>
          <a:p>
            <a:r>
              <a:t>Юрген Габермас є найвидатнішим представником третього покоління Франкфуртської школи, самим головним філософом Німеччини, послідовиком філософії І. Канта. Як наступник Горкхаймера він користується репутацією виконавця Франкфуртської школи. У 1964 році зайняв кафедру філософії та соціології у Франкфуртському університеті від Макса Горкхаймера, який протягом багатьох років очолював Інститут соціальних досліджень у Франкфурті та разом із Теодором Адорно був співзасновником Франкфуртської школи. Габермас перетворив критичну теорію Франкфуртської школи на теорію «комунікативної дії». У праці «Теорія комунікативної дії» переписав критичну теорію Франкфуртської школи, яку називав  «теорією дискурсу». Щоб змінити суспільство, більше не потрібно чинити опір несправедливості, важливіше обґрунтувати різні інтереси у суспільстві. Ця «комунікативна дія» є трансформуючою силою, яка заснована на обов'язкових нормах, які визначають взаємні поведінкові очікування, які повинні бути визнані діючими суб'єктами. Інституційну структуру суспільства формують норми, які керують взаємодією, опосередкованою мовою. Критична теорія була перероблена як теорія дискурсу, за допомогою якої тепер усе можна «критично обговорювати».</a:t>
            </a:r>
          </a:p>
        </p:txBody>
      </p:sp>
      <p:pic>
        <p:nvPicPr>
          <p:cNvPr id="213" name="Рисунок 3" descr="Рисунок 3"/>
          <p:cNvPicPr>
            <a:picLocks noChangeAspect="1"/>
          </p:cNvPicPr>
          <p:nvPr/>
        </p:nvPicPr>
        <p:blipFill>
          <a:blip r:embed="rId2">
            <a:extLst/>
          </a:blip>
          <a:stretch>
            <a:fillRect/>
          </a:stretch>
        </p:blipFill>
        <p:spPr>
          <a:xfrm>
            <a:off x="-311844" y="-121187"/>
            <a:ext cx="1590042" cy="1590043"/>
          </a:xfrm>
          <a:prstGeom prst="rect">
            <a:avLst/>
          </a:prstGeom>
          <a:ln w="12700">
            <a:miter lim="400000"/>
          </a:ln>
        </p:spPr>
      </p:pic>
      <p:sp>
        <p:nvSpPr>
          <p:cNvPr id="214" name="Slide Number"/>
          <p:cNvSpPr txBox="1">
            <a:spLocks noGrp="1"/>
          </p:cNvSpPr>
          <p:nvPr>
            <p:ph type="sldNum" sz="quarter" idx="2"/>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24</a:t>
            </a:fld>
            <a:endParaRPr/>
          </a:p>
        </p:txBody>
      </p:sp>
    </p:spTree>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 name="Заголовок 1"/>
          <p:cNvSpPr txBox="1"/>
          <p:nvPr/>
        </p:nvSpPr>
        <p:spPr>
          <a:xfrm>
            <a:off x="1526743" y="224120"/>
            <a:ext cx="6090514" cy="35066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algn="ctr">
              <a:defRPr sz="1800" b="1">
                <a:solidFill>
                  <a:srgbClr val="FF0000"/>
                </a:solidFill>
                <a:latin typeface="+mj-lt"/>
                <a:ea typeface="+mj-ea"/>
                <a:cs typeface="+mj-cs"/>
                <a:sym typeface="Arial"/>
              </a:defRPr>
            </a:lvl1pPr>
          </a:lstStyle>
          <a:p>
            <a:r>
              <a:t>Комунітаризм як ідеологія</a:t>
            </a:r>
          </a:p>
        </p:txBody>
      </p:sp>
      <p:sp>
        <p:nvSpPr>
          <p:cNvPr id="217" name="Прямоугольник 1"/>
          <p:cNvSpPr txBox="1"/>
          <p:nvPr/>
        </p:nvSpPr>
        <p:spPr>
          <a:xfrm>
            <a:off x="1000211" y="1032788"/>
            <a:ext cx="7143578" cy="333682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lgn="just">
              <a:defRPr b="1">
                <a:latin typeface="+mj-lt"/>
                <a:ea typeface="+mj-ea"/>
                <a:cs typeface="+mj-cs"/>
                <a:sym typeface="Arial"/>
              </a:defRPr>
            </a:pPr>
            <a:r>
              <a:t>Комунітаризм заявив у 1990 р., коли у США виникла  комунітарна мережа - рух інтелектуалів, став видаватися журнал руху «Відповідальна community: вдача і обов'язки». Комунітарні гуртки з'явилися в Канаді, Великобританії, Німеччині та ряді інших західних країн. Засновник комунітаризму - американський соціолог А. Етціоні (нар. 1929 р.) написав у 1993 р. книгу «Дух громади». Серед видатних теоретиків комунітаризму виділяються також А. Макінтайр, Р. Беллах, М. Вальзер. Комунітаристи виступають за підпорядкування політики цілям громадянського суспільства. Комунітарний рух - громадський рух, учасників якого об'єднує зміна суспільства шляхом внутрішнього духовного переродження кожної окремої людини в умовах невеликої громади. До елементів комунітаризму належать: критика ринкової економіки; розвиток окремої людини слід розглядати у контексті соціального середовища, необхідність культурної диверсифікації, системоутворююче поняття «спільноти» та прихильність до цінностей спільноти («комуни») як сталого об'єднання людей, пов'язаних загальними традиціями, історією та мораллю, проголошення найважливішої ролі моральних норм. </a:t>
            </a:r>
          </a:p>
        </p:txBody>
      </p:sp>
      <p:pic>
        <p:nvPicPr>
          <p:cNvPr id="218" name="Рисунок 3" descr="Рисунок 3"/>
          <p:cNvPicPr>
            <a:picLocks noChangeAspect="1"/>
          </p:cNvPicPr>
          <p:nvPr/>
        </p:nvPicPr>
        <p:blipFill>
          <a:blip r:embed="rId2">
            <a:extLst/>
          </a:blip>
          <a:stretch>
            <a:fillRect/>
          </a:stretch>
        </p:blipFill>
        <p:spPr>
          <a:xfrm>
            <a:off x="-311844" y="-121187"/>
            <a:ext cx="1590042" cy="1590043"/>
          </a:xfrm>
          <a:prstGeom prst="rect">
            <a:avLst/>
          </a:prstGeom>
          <a:ln w="12700">
            <a:miter lim="400000"/>
          </a:ln>
        </p:spPr>
      </p:pic>
      <p:sp>
        <p:nvSpPr>
          <p:cNvPr id="219" name="Slide Number"/>
          <p:cNvSpPr txBox="1">
            <a:spLocks noGrp="1"/>
          </p:cNvSpPr>
          <p:nvPr>
            <p:ph type="sldNum" sz="quarter" idx="2"/>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25</a:t>
            </a:fld>
            <a:endParaRPr/>
          </a:p>
        </p:txBody>
      </p:sp>
    </p:spTree>
  </p:cSld>
  <p:clrMapOvr>
    <a:masterClrMapping/>
  </p:clrMapOvr>
  <p:transition spd="med"/>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 name="Заголовок 1"/>
          <p:cNvSpPr txBox="1"/>
          <p:nvPr/>
        </p:nvSpPr>
        <p:spPr>
          <a:xfrm>
            <a:off x="1526743" y="224120"/>
            <a:ext cx="6090514" cy="35066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algn="ctr">
              <a:defRPr sz="1800" b="1">
                <a:solidFill>
                  <a:srgbClr val="FF0000"/>
                </a:solidFill>
                <a:latin typeface="+mj-lt"/>
                <a:ea typeface="+mj-ea"/>
                <a:cs typeface="+mj-cs"/>
                <a:sym typeface="Arial"/>
              </a:defRPr>
            </a:lvl1pPr>
          </a:lstStyle>
          <a:p>
            <a:r>
              <a:t>Концепція комунітаризму</a:t>
            </a:r>
          </a:p>
        </p:txBody>
      </p:sp>
      <p:sp>
        <p:nvSpPr>
          <p:cNvPr id="222" name="Прямоугольник 1"/>
          <p:cNvSpPr txBox="1"/>
          <p:nvPr/>
        </p:nvSpPr>
        <p:spPr>
          <a:xfrm>
            <a:off x="873303" y="829588"/>
            <a:ext cx="7397394" cy="374322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just">
              <a:defRPr b="1">
                <a:latin typeface="+mj-lt"/>
                <a:ea typeface="+mj-ea"/>
                <a:cs typeface="+mj-cs"/>
                <a:sym typeface="Arial"/>
              </a:defRPr>
            </a:lvl1pPr>
          </a:lstStyle>
          <a:p>
            <a:r>
              <a:t>Концепція  комунітаризму розкривається через наукову критику лібералізму її прихильниками, виражену американським політичним філософом Джоном Ролзом у його роботі «Теорія справедливості» (1971). Ролз стверджує, що справедливість заснована на природних правах кожної людини, яка має недоторканість, що базується на справедливості, яку навіть добробут суспільства не може переважити. Істинно справедливе суспільство не може існувати, коли добробут спільноти досягається за рахунок прав особистості. Комунітаризм підкреслює відповідальність кожної людини у служінні «спільному добру» та соціальну значущість сім'ї.  Комунітаристи виступають проти крайніх форм індивідуалізму та нерегульованої капіталістичної політики,  що може загрожувати загальному благу спільноти. Філософія комунітаризму розглядає співтовариство як групу людей, які живуть в одному місці, поділяють інтереси, традиції, моральні цінності, вироблені спільною історією. Комунітаризм підкреслює відповідальність кожної людини у служінні «спільному добру». Комунітаристи запозичили від традицій західного лібералізму ідеї (свобода особистості), консерватизму (захист традиційних цінностей), соціалізму (захист колективізму) та має реальні шанси висунутись до однієї з провідних ідеологій нового століття.</a:t>
            </a:r>
          </a:p>
        </p:txBody>
      </p:sp>
      <p:pic>
        <p:nvPicPr>
          <p:cNvPr id="223" name="Рисунок 3" descr="Рисунок 3"/>
          <p:cNvPicPr>
            <a:picLocks noChangeAspect="1"/>
          </p:cNvPicPr>
          <p:nvPr/>
        </p:nvPicPr>
        <p:blipFill>
          <a:blip r:embed="rId2">
            <a:extLst/>
          </a:blip>
          <a:stretch>
            <a:fillRect/>
          </a:stretch>
        </p:blipFill>
        <p:spPr>
          <a:xfrm>
            <a:off x="-311844" y="-121187"/>
            <a:ext cx="1590042" cy="1590043"/>
          </a:xfrm>
          <a:prstGeom prst="rect">
            <a:avLst/>
          </a:prstGeom>
          <a:ln w="12700">
            <a:miter lim="400000"/>
          </a:ln>
        </p:spPr>
      </p:pic>
      <p:sp>
        <p:nvSpPr>
          <p:cNvPr id="224" name="Slide Number"/>
          <p:cNvSpPr txBox="1">
            <a:spLocks noGrp="1"/>
          </p:cNvSpPr>
          <p:nvPr>
            <p:ph type="sldNum" sz="quarter" idx="2"/>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26</a:t>
            </a:fld>
            <a:endParaRPr/>
          </a:p>
        </p:txBody>
      </p:sp>
    </p:spTree>
  </p:cSld>
  <p:clrMapOvr>
    <a:masterClrMapping/>
  </p:clrMapOvr>
  <p:transition spd="med"/>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 name="Заголовок 1"/>
          <p:cNvSpPr txBox="1"/>
          <p:nvPr/>
        </p:nvSpPr>
        <p:spPr>
          <a:xfrm>
            <a:off x="1526743" y="224120"/>
            <a:ext cx="6090514" cy="35066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algn="ctr">
              <a:defRPr sz="1800" b="1">
                <a:solidFill>
                  <a:srgbClr val="FF0000"/>
                </a:solidFill>
                <a:latin typeface="+mj-lt"/>
                <a:ea typeface="+mj-ea"/>
                <a:cs typeface="+mj-cs"/>
                <a:sym typeface="Arial"/>
              </a:defRPr>
            </a:lvl1pPr>
          </a:lstStyle>
          <a:p>
            <a:r>
              <a:t>Комунітаризм як нова політична ідеологія</a:t>
            </a:r>
          </a:p>
        </p:txBody>
      </p:sp>
      <p:sp>
        <p:nvSpPr>
          <p:cNvPr id="227" name="Прямоугольник 1"/>
          <p:cNvSpPr txBox="1"/>
          <p:nvPr/>
        </p:nvSpPr>
        <p:spPr>
          <a:xfrm>
            <a:off x="1091214" y="924600"/>
            <a:ext cx="6961572" cy="333682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lgn="just">
              <a:defRPr b="1">
                <a:latin typeface="+mj-lt"/>
                <a:ea typeface="+mj-ea"/>
                <a:cs typeface="+mj-cs"/>
                <a:sym typeface="Arial"/>
              </a:defRPr>
            </a:pPr>
            <a:r>
              <a:t>Комунітаризм як нова соціально-політична ідеологія, яка ставить потреби чи «загальне благо» суспільства вище за потреби та права окремих осіб.</a:t>
            </a:r>
          </a:p>
          <a:p>
            <a:pPr algn="just">
              <a:defRPr b="1">
                <a:latin typeface="+mj-lt"/>
                <a:ea typeface="+mj-ea"/>
                <a:cs typeface="+mj-cs"/>
                <a:sym typeface="Arial"/>
              </a:defRPr>
            </a:pPr>
            <a:r>
              <a:t>Ставлячи інтереси суспільства вище за інтереси окремих громадян, комунітаризм вважається протилежністю лібералізму. </a:t>
            </a:r>
          </a:p>
          <a:p>
            <a:pPr algn="just">
              <a:defRPr b="1">
                <a:latin typeface="+mj-lt"/>
                <a:ea typeface="+mj-ea"/>
                <a:cs typeface="+mj-cs"/>
                <a:sym typeface="Arial"/>
              </a:defRPr>
            </a:pPr>
            <a:r>
              <a:t>Його прихильники  заперечують проти крайнього індивідуалізму та неконтрольованого капіталізму laissez-faire. </a:t>
            </a:r>
          </a:p>
          <a:p>
            <a:pPr algn="just">
              <a:defRPr b="1">
                <a:latin typeface="+mj-lt"/>
                <a:ea typeface="+mj-ea"/>
                <a:cs typeface="+mj-cs"/>
                <a:sym typeface="Arial"/>
              </a:defRPr>
            </a:pPr>
            <a:r>
              <a:t>Комунітаризм як нова політична ідеолоігя розроблялася протягом 20 століття політичними філософами та громадськими діячами, такими як Фердінанд Тонніс, Амітай Еціоні та Дороті Дей. Комунітаризм виступає за використання повноважень уряду для захисту прав особистості, закликає захищати права особистості шляхом обмеження повноважень уряду.</a:t>
            </a:r>
          </a:p>
          <a:p>
            <a:pPr algn="just">
              <a:defRPr b="1">
                <a:latin typeface="+mj-lt"/>
                <a:ea typeface="+mj-ea"/>
                <a:cs typeface="+mj-cs"/>
                <a:sym typeface="Arial"/>
              </a:defRPr>
            </a:pPr>
            <a:r>
              <a:t> Прихильники комунітаризму виступили за комунітарну революцію та лібертаріанський капіталізм і що індивідуальні свободи можуть бути збережені через посередництво захисту громадянського суспільства, для чого встановити баланс між правами особистості і соціальною відповідальністю держави.</a:t>
            </a:r>
          </a:p>
        </p:txBody>
      </p:sp>
      <p:pic>
        <p:nvPicPr>
          <p:cNvPr id="228" name="Рисунок 3" descr="Рисунок 3"/>
          <p:cNvPicPr>
            <a:picLocks noChangeAspect="1"/>
          </p:cNvPicPr>
          <p:nvPr/>
        </p:nvPicPr>
        <p:blipFill>
          <a:blip r:embed="rId2">
            <a:extLst/>
          </a:blip>
          <a:stretch>
            <a:fillRect/>
          </a:stretch>
        </p:blipFill>
        <p:spPr>
          <a:xfrm>
            <a:off x="-311844" y="-121187"/>
            <a:ext cx="1590042" cy="1590043"/>
          </a:xfrm>
          <a:prstGeom prst="rect">
            <a:avLst/>
          </a:prstGeom>
          <a:ln w="12700">
            <a:miter lim="400000"/>
          </a:ln>
        </p:spPr>
      </p:pic>
      <p:sp>
        <p:nvSpPr>
          <p:cNvPr id="229" name="Slide Number"/>
          <p:cNvSpPr txBox="1">
            <a:spLocks noGrp="1"/>
          </p:cNvSpPr>
          <p:nvPr>
            <p:ph type="sldNum" sz="quarter" idx="2"/>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27</a:t>
            </a:fld>
            <a:endParaRPr/>
          </a:p>
        </p:txBody>
      </p:sp>
    </p:spTree>
  </p:cSld>
  <p:clrMapOvr>
    <a:masterClrMapping/>
  </p:clrMapOvr>
  <p:transition spd="med"/>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 name="Заголовок 1"/>
          <p:cNvSpPr txBox="1"/>
          <p:nvPr/>
        </p:nvSpPr>
        <p:spPr>
          <a:xfrm>
            <a:off x="1526743" y="186394"/>
            <a:ext cx="6090514" cy="61736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algn="ctr">
              <a:defRPr sz="1800" b="1">
                <a:solidFill>
                  <a:srgbClr val="FF0000"/>
                </a:solidFill>
                <a:latin typeface="+mj-lt"/>
                <a:ea typeface="+mj-ea"/>
                <a:cs typeface="+mj-cs"/>
                <a:sym typeface="Arial"/>
              </a:defRPr>
            </a:lvl1pPr>
          </a:lstStyle>
          <a:p>
            <a:r>
              <a:t>7. Трансформаційні процеси концепції толерантності під впливом критики</a:t>
            </a:r>
          </a:p>
        </p:txBody>
      </p:sp>
      <p:sp>
        <p:nvSpPr>
          <p:cNvPr id="232" name="Прямоугольник 1"/>
          <p:cNvSpPr txBox="1"/>
          <p:nvPr/>
        </p:nvSpPr>
        <p:spPr>
          <a:xfrm>
            <a:off x="945311" y="931188"/>
            <a:ext cx="7253378" cy="354002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b="1">
                <a:latin typeface="+mj-lt"/>
                <a:ea typeface="+mj-ea"/>
                <a:cs typeface="+mj-cs"/>
                <a:sym typeface="Arial"/>
              </a:defRPr>
            </a:pPr>
            <a:r>
              <a:t>У сучасному розумінні толерантність розуміється як здатність окремих осіб, груп та інституцій поважати протилежні, погляди, ставлення, цінності, способи поведінки. Більше не обмежуючись простим прийняттям Іншого (des Anderen), толерантність сьогодні означає активне гарантування відмінності, передбачає визнання вільної сфери дій  Іншого. Питання толерантності торкається суттєвих проблем людського спілкування, що часто зводитьтся до переслідувань, репресій, залякувань,  зловживання владою, тому проблема толерантності завжди співіснує з внутрішньою протилежністю - нетерпимістю. Неможлива концепція толерантності. Ми будемо називати толерантністю лінію поведінки, яка полягає у наданні іншим свободи висловлювати думки, які ми не поділяємо, і, перш за все, жити згідно з принципами, які не є нашими. Толерантність полягатиме «не у відмові від своїх переконань чи утриманні від їх прояву, захисту чи поширення, а в забороні будь-яких насильницьких засобів, образливих чи шахрайських; одним словом, пропонувати свої думки, не намагаючись їх нав'язати».Толерантність означає поведінку, за допомогою якої закон дозволяє те, що він забороняє, негативна цінність оголошується позитивною, нецінність займає місце цінності. </a:t>
            </a:r>
          </a:p>
        </p:txBody>
      </p:sp>
      <p:pic>
        <p:nvPicPr>
          <p:cNvPr id="233" name="Рисунок 3" descr="Рисунок 3"/>
          <p:cNvPicPr>
            <a:picLocks noChangeAspect="1"/>
          </p:cNvPicPr>
          <p:nvPr/>
        </p:nvPicPr>
        <p:blipFill>
          <a:blip r:embed="rId2">
            <a:extLst/>
          </a:blip>
          <a:stretch>
            <a:fillRect/>
          </a:stretch>
        </p:blipFill>
        <p:spPr>
          <a:xfrm>
            <a:off x="-311844" y="-121187"/>
            <a:ext cx="1590042" cy="1590043"/>
          </a:xfrm>
          <a:prstGeom prst="rect">
            <a:avLst/>
          </a:prstGeom>
          <a:ln w="12700">
            <a:miter lim="400000"/>
          </a:ln>
        </p:spPr>
      </p:pic>
      <p:sp>
        <p:nvSpPr>
          <p:cNvPr id="234" name="Slide Number"/>
          <p:cNvSpPr txBox="1">
            <a:spLocks noGrp="1"/>
          </p:cNvSpPr>
          <p:nvPr>
            <p:ph type="sldNum" sz="quarter" idx="2"/>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28</a:t>
            </a:fld>
            <a:endParaRPr/>
          </a:p>
        </p:txBody>
      </p:sp>
    </p:spTree>
  </p:cSld>
  <p:clrMapOvr>
    <a:masterClrMapping/>
  </p:clrMapOvr>
  <p:transition spd="med"/>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 name="Заголовок 1"/>
          <p:cNvSpPr txBox="1"/>
          <p:nvPr/>
        </p:nvSpPr>
        <p:spPr>
          <a:xfrm>
            <a:off x="2140106" y="103262"/>
            <a:ext cx="4863788" cy="59237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algn="ctr">
              <a:defRPr sz="1700" b="1">
                <a:solidFill>
                  <a:srgbClr val="FF0000"/>
                </a:solidFill>
                <a:latin typeface="+mj-lt"/>
                <a:ea typeface="+mj-ea"/>
                <a:cs typeface="+mj-cs"/>
                <a:sym typeface="Arial"/>
              </a:defRPr>
            </a:lvl1pPr>
          </a:lstStyle>
          <a:p>
            <a:r>
              <a:t>Три «Т» економічного розвитку: технологія, талант, толерантність (Р. Флорида)</a:t>
            </a:r>
          </a:p>
        </p:txBody>
      </p:sp>
      <p:sp>
        <p:nvSpPr>
          <p:cNvPr id="237" name="TextBox 2"/>
          <p:cNvSpPr txBox="1"/>
          <p:nvPr/>
        </p:nvSpPr>
        <p:spPr>
          <a:xfrm>
            <a:off x="913588" y="931189"/>
            <a:ext cx="7316825" cy="354002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algn="just">
              <a:defRPr b="1">
                <a:latin typeface="+mj-lt"/>
                <a:ea typeface="+mj-ea"/>
                <a:cs typeface="+mj-cs"/>
                <a:sym typeface="Arial"/>
              </a:defRPr>
            </a:lvl1pPr>
          </a:lstStyle>
          <a:p>
            <a:r>
              <a:t>Толерантність є третім «Т» економічного розвитку, в основі якого розмаїття для хорошого економічного розвитку хороших економічних показників, розмаїття форм і виробничих галузей. Джон Квіглі стверджує, що регіональні економіки отримають вигоди від розташування фірм і виробництв, розмаїття людей. Толерантність і відкритість до розмаїття є частиною та передумовою широкого культурного зсуву до постматеріалістичних цінностей. Найбільш ефективні ідеї народжуються у тих місцях, де толеруються різні когнітивні стилі. Толерантність та відкритість розмаїття є одним з ресурсів до конкурентної переваги в економіці, яка працює рядом з технологією та талантом. Місця, які є найбільш відкритими до нових ідей і які притягують до себе талановитих і креативних людей з усього світу, розширюють свої технологічні можливості й посилюють свій потенціал талантів. Більшість економістів схильні вважати технологію і талант основними фінансовими фондами як сировину чи природні ресурси, а ці місця, які їх притягують, є відкритими, розмаїтими і толерантними. Ці місця є привітними для іммігрантів, митців, геїв, представників богеми, схильними до соціально-економічної та расової інтеграції, то й в цих місцях високо еконолімчне зростання. Це підтверджено на практиці.</a:t>
            </a:r>
          </a:p>
        </p:txBody>
      </p:sp>
      <p:pic>
        <p:nvPicPr>
          <p:cNvPr id="238" name="Рисунок 3" descr="Рисунок 3"/>
          <p:cNvPicPr>
            <a:picLocks noChangeAspect="1"/>
          </p:cNvPicPr>
          <p:nvPr/>
        </p:nvPicPr>
        <p:blipFill>
          <a:blip r:embed="rId2">
            <a:extLst/>
          </a:blip>
          <a:stretch>
            <a:fillRect/>
          </a:stretch>
        </p:blipFill>
        <p:spPr>
          <a:xfrm>
            <a:off x="-311844" y="-121187"/>
            <a:ext cx="1590042" cy="1590043"/>
          </a:xfrm>
          <a:prstGeom prst="rect">
            <a:avLst/>
          </a:prstGeom>
          <a:ln w="12700">
            <a:miter lim="400000"/>
          </a:ln>
        </p:spPr>
      </p:pic>
      <p:sp>
        <p:nvSpPr>
          <p:cNvPr id="239" name="Slide Number"/>
          <p:cNvSpPr txBox="1">
            <a:spLocks noGrp="1"/>
          </p:cNvSpPr>
          <p:nvPr>
            <p:ph type="sldNum" sz="quarter" idx="2"/>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29</a:t>
            </a:fld>
            <a:endParaRP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Заголовок 1"/>
          <p:cNvSpPr txBox="1"/>
          <p:nvPr/>
        </p:nvSpPr>
        <p:spPr>
          <a:xfrm>
            <a:off x="2194303" y="224120"/>
            <a:ext cx="4755393" cy="35066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p>
            <a:pPr algn="ctr">
              <a:defRPr sz="1800" b="1">
                <a:solidFill>
                  <a:srgbClr val="FF0000"/>
                </a:solidFill>
                <a:latin typeface="+mj-lt"/>
                <a:ea typeface="+mj-ea"/>
                <a:cs typeface="+mj-cs"/>
                <a:sym typeface="Arial"/>
              </a:defRPr>
            </a:pPr>
            <a:r>
              <a:t>1. Підходи до тлумачення толерантності</a:t>
            </a:r>
          </a:p>
        </p:txBody>
      </p:sp>
      <p:sp>
        <p:nvSpPr>
          <p:cNvPr id="107" name="Прямоугольник 1"/>
          <p:cNvSpPr txBox="1"/>
          <p:nvPr/>
        </p:nvSpPr>
        <p:spPr>
          <a:xfrm>
            <a:off x="956525" y="903338"/>
            <a:ext cx="7230950" cy="333682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lgn="just">
              <a:defRPr b="1">
                <a:latin typeface="+mj-lt"/>
                <a:ea typeface="+mj-ea"/>
                <a:cs typeface="+mj-cs"/>
                <a:sym typeface="Arial"/>
              </a:defRPr>
            </a:pPr>
            <a:r>
              <a:t>Толерантність, від латинського tolerare (підтримувати) і tolerantia (витривалість, терпіння, змирення), означає здатність дозволяти те, чого людина не схвалює, тобто те, від чого зазвичай слід відмовлятися.</a:t>
            </a:r>
          </a:p>
          <a:p>
            <a:pPr algn="just">
              <a:defRPr b="1">
                <a:latin typeface="+mj-lt"/>
                <a:ea typeface="+mj-ea"/>
                <a:cs typeface="+mj-cs"/>
                <a:sym typeface="Arial"/>
              </a:defRPr>
            </a:pPr>
            <a:r>
              <a:t>Толерантність є основною чеснотою західних суспільств щодо вираження поведінки, думок і переконань, які вважаються лише питаннями індивідуальної свідомості. </a:t>
            </a:r>
          </a:p>
          <a:p>
            <a:pPr algn="just">
              <a:defRPr b="1">
                <a:latin typeface="+mj-lt"/>
                <a:ea typeface="+mj-ea"/>
                <a:cs typeface="+mj-cs"/>
                <a:sym typeface="Arial"/>
              </a:defRPr>
            </a:pPr>
            <a:r>
              <a:t>Латинське "tolero" перекладається буквально як "тримати", "терпіти", "нести"; англійське "tolerance" - "припускати";</a:t>
            </a:r>
          </a:p>
          <a:p>
            <a:pPr algn="just">
              <a:defRPr b="1">
                <a:latin typeface="+mj-lt"/>
                <a:ea typeface="+mj-ea"/>
                <a:cs typeface="+mj-cs"/>
                <a:sym typeface="Arial"/>
              </a:defRPr>
            </a:pPr>
            <a:r>
              <a:t>французьке - значення поваги до свободи іншого;</a:t>
            </a:r>
          </a:p>
          <a:p>
            <a:pPr algn="just">
              <a:defRPr b="1">
                <a:latin typeface="+mj-lt"/>
                <a:ea typeface="+mj-ea"/>
                <a:cs typeface="+mj-cs"/>
                <a:sym typeface="Arial"/>
              </a:defRPr>
            </a:pPr>
            <a:r>
              <a:t>іспанське – здатність визнавати чужі переконання;</a:t>
            </a:r>
          </a:p>
          <a:p>
            <a:pPr algn="just">
              <a:defRPr b="1">
                <a:latin typeface="+mj-lt"/>
                <a:ea typeface="+mj-ea"/>
                <a:cs typeface="+mj-cs"/>
                <a:sym typeface="Arial"/>
              </a:defRPr>
            </a:pPr>
            <a:r>
              <a:t>китайське залишатися великодушним; арабське – виявляти співчуття.</a:t>
            </a:r>
          </a:p>
          <a:p>
            <a:pPr algn="just">
              <a:defRPr b="1">
                <a:latin typeface="+mj-lt"/>
                <a:ea typeface="+mj-ea"/>
                <a:cs typeface="+mj-cs"/>
                <a:sym typeface="Arial"/>
              </a:defRPr>
            </a:pPr>
            <a:r>
              <a:t>У рефлексії щодо толерантності треба враховувати певні "етапи осмислення толерантності:</a:t>
            </a:r>
          </a:p>
          <a:p>
            <a:pPr algn="just">
              <a:defRPr b="1">
                <a:latin typeface="+mj-lt"/>
                <a:ea typeface="+mj-ea"/>
                <a:cs typeface="+mj-cs"/>
                <a:sym typeface="Arial"/>
              </a:defRPr>
            </a:pPr>
            <a:r>
              <a:t>1) міфологічний; 2) античний; 3) релігійний;</a:t>
            </a:r>
          </a:p>
          <a:p>
            <a:pPr algn="just">
              <a:defRPr b="1">
                <a:latin typeface="+mj-lt"/>
                <a:ea typeface="+mj-ea"/>
                <a:cs typeface="+mj-cs"/>
                <a:sym typeface="Arial"/>
              </a:defRPr>
            </a:pPr>
            <a:r>
              <a:t>4) реформаторський; 5) секулярний; 6) науково-суспільний.</a:t>
            </a:r>
          </a:p>
        </p:txBody>
      </p:sp>
      <p:pic>
        <p:nvPicPr>
          <p:cNvPr id="108" name="Рисунок 3" descr="Рисунок 3"/>
          <p:cNvPicPr>
            <a:picLocks noChangeAspect="1"/>
          </p:cNvPicPr>
          <p:nvPr/>
        </p:nvPicPr>
        <p:blipFill>
          <a:blip r:embed="rId2">
            <a:extLst/>
          </a:blip>
          <a:stretch>
            <a:fillRect/>
          </a:stretch>
        </p:blipFill>
        <p:spPr>
          <a:xfrm>
            <a:off x="-311844" y="-121187"/>
            <a:ext cx="1590042" cy="1590043"/>
          </a:xfrm>
          <a:prstGeom prst="rect">
            <a:avLst/>
          </a:prstGeom>
          <a:ln w="12700">
            <a:miter lim="400000"/>
          </a:ln>
        </p:spPr>
      </p:pic>
      <p:sp>
        <p:nvSpPr>
          <p:cNvPr id="109" name="Slide Number"/>
          <p:cNvSpPr txBox="1">
            <a:spLocks noGrp="1"/>
          </p:cNvSpPr>
          <p:nvPr>
            <p:ph type="sldNum" sz="quarter" idx="2"/>
          </p:nvPr>
        </p:nvSpPr>
        <p:spPr>
          <a:xfrm>
            <a:off x="6364304" y="4635136"/>
            <a:ext cx="188897" cy="264253"/>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3</a:t>
            </a:fld>
            <a:endParaRPr/>
          </a:p>
        </p:txBody>
      </p:sp>
    </p:spTree>
  </p:cSld>
  <p:clrMapOvr>
    <a:masterClrMapping/>
  </p:clrMapOvr>
  <p:transition spd="med"/>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 name="Заголовок 1"/>
          <p:cNvSpPr txBox="1"/>
          <p:nvPr/>
        </p:nvSpPr>
        <p:spPr>
          <a:xfrm>
            <a:off x="2351591" y="14154"/>
            <a:ext cx="4440818" cy="77059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algn="ctr">
              <a:defRPr sz="1600" b="1">
                <a:solidFill>
                  <a:srgbClr val="FF0000"/>
                </a:solidFill>
                <a:latin typeface="+mj-lt"/>
                <a:ea typeface="+mj-ea"/>
                <a:cs typeface="+mj-cs"/>
                <a:sym typeface="Arial"/>
              </a:defRPr>
            </a:lvl1pPr>
          </a:lstStyle>
          <a:p>
            <a:r>
              <a:t>Кореляція між Гей-індексом і високотехнологічною індустрією, згідно Р.Флорида та його статистичних даних</a:t>
            </a:r>
          </a:p>
        </p:txBody>
      </p:sp>
      <p:sp>
        <p:nvSpPr>
          <p:cNvPr id="242" name="TextBox 2"/>
          <p:cNvSpPr txBox="1"/>
          <p:nvPr/>
        </p:nvSpPr>
        <p:spPr>
          <a:xfrm>
            <a:off x="760163" y="1235989"/>
            <a:ext cx="7623674" cy="293042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a:defRPr b="1">
                <a:latin typeface="+mj-lt"/>
                <a:ea typeface="+mj-ea"/>
                <a:cs typeface="+mj-cs"/>
                <a:sym typeface="Arial"/>
              </a:defRPr>
            </a:lvl1pPr>
          </a:lstStyle>
          <a:p>
            <a:r>
              <a:t>Сучасне інформаційне і цифрове суспільство культивує високотехнологічні галузі виробництва. Річард Флорида у роботі «Креативний клас. Як новий клас завойовує світ» доводить, що Гей-індекс  має тісний зв’язок з регіональною концентрацією й концентрацією високотехнологічної індустрії, що корелює з її розвитком. При цьому місто Сан-Франциско  у цьому індексі лідирує (2,22) і має пряму кореляцію з креативним класом. Сильна та розмаїта гей-громада є потужним провідним індикатором відкритості певної спільноти до різного типу людей. Якщо у якомусь місці геї почуваються комфортно, говорить Р.Флорида, то так само комфортно в ньому, найімовірніше, почуватимуться комфортно іммігранти, представники етнічних меншин, не кажучи вже про високу публіку, усіляких ексцентриків та диваків, які є джерелом нових ідей. Хочемо ми говорити про це чи не хочемо,  це є реальністю сутності толерантності передових західних суспільств і дискримінації тут не може бути у цьому питанні. Це саме намагаються довести передові європейські суспільства .</a:t>
            </a:r>
          </a:p>
        </p:txBody>
      </p:sp>
      <p:pic>
        <p:nvPicPr>
          <p:cNvPr id="243" name="Рисунок 3" descr="Рисунок 3"/>
          <p:cNvPicPr>
            <a:picLocks noChangeAspect="1"/>
          </p:cNvPicPr>
          <p:nvPr/>
        </p:nvPicPr>
        <p:blipFill>
          <a:blip r:embed="rId2">
            <a:extLst/>
          </a:blip>
          <a:stretch>
            <a:fillRect/>
          </a:stretch>
        </p:blipFill>
        <p:spPr>
          <a:xfrm>
            <a:off x="-311844" y="-121187"/>
            <a:ext cx="1590042" cy="1590043"/>
          </a:xfrm>
          <a:prstGeom prst="rect">
            <a:avLst/>
          </a:prstGeom>
          <a:ln w="12700">
            <a:miter lim="400000"/>
          </a:ln>
        </p:spPr>
      </p:pic>
      <p:sp>
        <p:nvSpPr>
          <p:cNvPr id="244" name="Slide Number"/>
          <p:cNvSpPr txBox="1">
            <a:spLocks noGrp="1"/>
          </p:cNvSpPr>
          <p:nvPr>
            <p:ph type="sldNum" sz="quarter" idx="2"/>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30</a:t>
            </a:fld>
            <a:endParaRPr/>
          </a:p>
        </p:txBody>
      </p:sp>
    </p:spTree>
  </p:cSld>
  <p:clrMapOvr>
    <a:masterClrMapping/>
  </p:clrMapOvr>
  <p:transition spd="med"/>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 name="Заголовок 1"/>
          <p:cNvSpPr txBox="1"/>
          <p:nvPr/>
        </p:nvSpPr>
        <p:spPr>
          <a:xfrm>
            <a:off x="1526743" y="224120"/>
            <a:ext cx="6090514" cy="35066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algn="ctr">
              <a:defRPr sz="1800" b="1">
                <a:solidFill>
                  <a:srgbClr val="FF0000"/>
                </a:solidFill>
                <a:latin typeface="+mj-lt"/>
                <a:ea typeface="+mj-ea"/>
                <a:cs typeface="+mj-cs"/>
                <a:sym typeface="Arial"/>
              </a:defRPr>
            </a:lvl1pPr>
          </a:lstStyle>
          <a:p>
            <a:r>
              <a:t>Чинник та індекс богеми</a:t>
            </a:r>
          </a:p>
        </p:txBody>
      </p:sp>
      <p:sp>
        <p:nvSpPr>
          <p:cNvPr id="247" name="TextBox 2"/>
          <p:cNvSpPr txBox="1"/>
          <p:nvPr/>
        </p:nvSpPr>
        <p:spPr>
          <a:xfrm>
            <a:off x="811938" y="1235989"/>
            <a:ext cx="7520124" cy="293042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a:defRPr b="1">
                <a:latin typeface="+mj-lt"/>
                <a:ea typeface="+mj-ea"/>
                <a:cs typeface="+mj-cs"/>
                <a:sym typeface="Arial"/>
              </a:defRPr>
            </a:lvl1pPr>
          </a:lstStyle>
          <a:p>
            <a:r>
              <a:t>Як вказують сучасні дослідження, велику роль в економічному розвитку та дослідженні толерантності відіграєвигоди, зручноісті і комфорт. Однією з перших розвідок у цьому напрямку можна назвати працю Пола Готтліба про зв’язок  між наявністю зручностей і присутністю високотехнологічних компаній у багатьох європейських містах, де молодь віддає перевагу локаціям з високим рівнем комфорту, де фірми стають мобільнішими, а споживачі багатшими. Міста, які є центрами культури і моди, залучають талановитих людей, які стають центрами певних високотехнологічних галузей, що пов'язують митецький й креативний клімат, толерантність й економічний розвиток у яких концентруються митці, письменники, дизайнери, актори. Найвищу сходинку посідає місто Лос-Анджелес,  за ним йдуть Нью-Йорк, Сан-Франциско та інші університетські міста, де підвищується якість життя та зручності інфраструктури міста. Ціни на житло при цьому є вищими у місцях з великою часткою високотехнологічних галузей (приклад Кремнієва долина).</a:t>
            </a:r>
          </a:p>
        </p:txBody>
      </p:sp>
      <p:pic>
        <p:nvPicPr>
          <p:cNvPr id="248" name="Рисунок 3" descr="Рисунок 3"/>
          <p:cNvPicPr>
            <a:picLocks noChangeAspect="1"/>
          </p:cNvPicPr>
          <p:nvPr/>
        </p:nvPicPr>
        <p:blipFill>
          <a:blip r:embed="rId2">
            <a:extLst/>
          </a:blip>
          <a:stretch>
            <a:fillRect/>
          </a:stretch>
        </p:blipFill>
        <p:spPr>
          <a:xfrm>
            <a:off x="-311844" y="-121187"/>
            <a:ext cx="1590042" cy="1590043"/>
          </a:xfrm>
          <a:prstGeom prst="rect">
            <a:avLst/>
          </a:prstGeom>
          <a:ln w="12700">
            <a:miter lim="400000"/>
          </a:ln>
        </p:spPr>
      </p:pic>
      <p:sp>
        <p:nvSpPr>
          <p:cNvPr id="249" name="Slide Number"/>
          <p:cNvSpPr txBox="1">
            <a:spLocks noGrp="1"/>
          </p:cNvSpPr>
          <p:nvPr>
            <p:ph type="sldNum" sz="quarter" idx="2"/>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31</a:t>
            </a:fld>
            <a:endParaRPr/>
          </a:p>
        </p:txBody>
      </p:sp>
    </p:spTree>
  </p:cSld>
  <p:clrMapOvr>
    <a:masterClrMapping/>
  </p:clrMapOvr>
  <p:transition spd="med"/>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1" name="Заголовок 1"/>
          <p:cNvSpPr txBox="1"/>
          <p:nvPr/>
        </p:nvSpPr>
        <p:spPr>
          <a:xfrm>
            <a:off x="1526743" y="224120"/>
            <a:ext cx="6090514" cy="35066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algn="ctr">
              <a:defRPr sz="1800" b="1">
                <a:solidFill>
                  <a:srgbClr val="FF0000"/>
                </a:solidFill>
                <a:latin typeface="+mj-lt"/>
                <a:ea typeface="+mj-ea"/>
                <a:cs typeface="+mj-cs"/>
                <a:sym typeface="Arial"/>
              </a:defRPr>
            </a:lvl1pPr>
          </a:lstStyle>
          <a:p>
            <a:r>
              <a:t>Індекс розмаїття і толерантності</a:t>
            </a:r>
          </a:p>
        </p:txBody>
      </p:sp>
      <p:sp>
        <p:nvSpPr>
          <p:cNvPr id="252" name="TextBox 2"/>
          <p:cNvSpPr txBox="1"/>
          <p:nvPr/>
        </p:nvSpPr>
        <p:spPr>
          <a:xfrm>
            <a:off x="549097" y="1032789"/>
            <a:ext cx="8045806" cy="333682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algn="just">
              <a:defRPr b="1">
                <a:latin typeface="+mj-lt"/>
                <a:ea typeface="+mj-ea"/>
                <a:cs typeface="+mj-cs"/>
                <a:sym typeface="Arial"/>
              </a:defRPr>
            </a:lvl1pPr>
          </a:lstStyle>
          <a:p>
            <a:r>
              <a:t>        При аналізі толерантності слід говорити і про індекс розмаїття та толерантності (ЗІР). Зведеним індексом різноманіття увійшли чотири показники різноманіття: 1) Гей-індекс; 2) Індекс плавильного котла (показник концентрації іммігрантів); 3) Індекс  богеми; 4) Індекс, народжених за кордоном; 5)  Індекс расової інтегрованості на противагу до расової сепарації у певному місті чи міському регіоні, який назвали Індексом інтеграції; 6) індекс високих технологій.  Індекс розмаїття і толерантності включає вище перераховані індекси, носить назву ЗІР, що дав нам змогу довести, якими важливим  для стимулювання інновацій та економічного зростання є поєднання розмаїття індексів з креативною працею. Статистична кореляція між індексом високих технологій і ЗІР є досить високою, при цьому враховується відсоток людей з вищою освітою у певному регіоні, характеристики населення, показники  культури, рекреації, клімат, розвиток високих технологій. Расове розмаїття не пов'язане зі зростанням високих технологій та інновацій.  Індекс толерантності включає: частка іммігрантів або резидентів, народжених за кордоном, Гей-індекс та Індекс інтеграції. За оновленим індексом толерантності на першому місці знаходиться місто Сан-Дієго, що підтверджено незалежними дослідженнями. </a:t>
            </a:r>
          </a:p>
        </p:txBody>
      </p:sp>
      <p:pic>
        <p:nvPicPr>
          <p:cNvPr id="253" name="Рисунок 3" descr="Рисунок 3"/>
          <p:cNvPicPr>
            <a:picLocks noChangeAspect="1"/>
          </p:cNvPicPr>
          <p:nvPr/>
        </p:nvPicPr>
        <p:blipFill>
          <a:blip r:embed="rId2">
            <a:extLst/>
          </a:blip>
          <a:stretch>
            <a:fillRect/>
          </a:stretch>
        </p:blipFill>
        <p:spPr>
          <a:xfrm>
            <a:off x="-311844" y="-121187"/>
            <a:ext cx="1590042" cy="1590043"/>
          </a:xfrm>
          <a:prstGeom prst="rect">
            <a:avLst/>
          </a:prstGeom>
          <a:ln w="12700">
            <a:miter lim="400000"/>
          </a:ln>
        </p:spPr>
      </p:pic>
      <p:sp>
        <p:nvSpPr>
          <p:cNvPr id="254" name="Slide Number"/>
          <p:cNvSpPr txBox="1">
            <a:spLocks noGrp="1"/>
          </p:cNvSpPr>
          <p:nvPr>
            <p:ph type="sldNum" sz="quarter" idx="2"/>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32</a:t>
            </a:fld>
            <a:endParaRPr/>
          </a:p>
        </p:txBody>
      </p:sp>
    </p:spTree>
  </p:cSld>
  <p:clrMapOvr>
    <a:masterClrMapping/>
  </p:clrMapOvr>
  <p:transition spd="med"/>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 name="Заголовок 1"/>
          <p:cNvSpPr txBox="1"/>
          <p:nvPr/>
        </p:nvSpPr>
        <p:spPr>
          <a:xfrm>
            <a:off x="2411548" y="90770"/>
            <a:ext cx="4085303" cy="61736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algn="ctr">
              <a:defRPr sz="1800" b="1">
                <a:solidFill>
                  <a:srgbClr val="FF0000"/>
                </a:solidFill>
                <a:latin typeface="+mj-lt"/>
                <a:ea typeface="+mj-ea"/>
                <a:cs typeface="+mj-cs"/>
                <a:sym typeface="Arial"/>
              </a:defRPr>
            </a:lvl1pPr>
          </a:lstStyle>
          <a:p>
            <a:r>
              <a:t>Розвиток людських ресурсів у високотехнологічних галузях</a:t>
            </a:r>
          </a:p>
        </p:txBody>
      </p:sp>
      <p:sp>
        <p:nvSpPr>
          <p:cNvPr id="257" name="TextBox 2"/>
          <p:cNvSpPr txBox="1"/>
          <p:nvPr/>
        </p:nvSpPr>
        <p:spPr>
          <a:xfrm>
            <a:off x="675273" y="931189"/>
            <a:ext cx="7793454" cy="354002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p>
            <a:pPr algn="just">
              <a:defRPr b="1">
                <a:latin typeface="+mj-lt"/>
                <a:ea typeface="+mj-ea"/>
                <a:cs typeface="+mj-cs"/>
                <a:sym typeface="Arial"/>
              </a:defRPr>
            </a:pPr>
            <a:r>
              <a:t>    Таким чином,  відмітимо, що дослідження, які проведені у високотехнологічних регіонах Заходу свідчать, що тут відбувається скупчення креативної маси, яка працює у  креативних галузях та професіях;  відбуваються  інвестиції в інфраструктуру цих галузей; вартість житла у цих регіонах є набагато дорожчою з розрахунку від зручності (красиві пляжі, можливості для шопінгу, велосипедні доріжки, креатвині міста). Експерти визнають, що джентрифікація (висока вартість житла) пов'язана з тим, що у багатих районах проживає багата богема. Було прослідковано тісні зв'язки між високотехнологічною індустрією,  людським капіталом, високооплачуваними працівниками, відповідними професіями,  заробітними платами і тим, скільки серед міського населення митців, представників богеми,  гомосексуалістів, дизайнерів, які відкриті до інновацій, підприємництва, ст воерння нових компаній. Це підтверджує попередню нашу тезу, </a:t>
            </a:r>
            <a:r>
              <a:rPr>
                <a:solidFill>
                  <a:srgbClr val="FF0000"/>
                </a:solidFill>
              </a:rPr>
              <a:t>що велику роль відіграє різноманітність, відкритість і толерантність</a:t>
            </a:r>
            <a:r>
              <a:t>, яка приваблює таланти й людський капітал за межами расового, етнічного чи будь-якого іншого розподілу. Прихильники цієї групи – митці, геї та інші цінують </a:t>
            </a:r>
            <a:r>
              <a:rPr>
                <a:solidFill>
                  <a:srgbClr val="FF0000"/>
                </a:solidFill>
              </a:rPr>
              <a:t>відкритість,  самовираження, толерантне відношення до </a:t>
            </a:r>
            <a:r>
              <a:t>Іншого, які змушені вибудовувати свої мережі та розгортати свої здібності і капітал, що стимулює інновації та розвиток.</a:t>
            </a:r>
          </a:p>
        </p:txBody>
      </p:sp>
      <p:pic>
        <p:nvPicPr>
          <p:cNvPr id="258" name="Рисунок 3" descr="Рисунок 3"/>
          <p:cNvPicPr>
            <a:picLocks noChangeAspect="1"/>
          </p:cNvPicPr>
          <p:nvPr/>
        </p:nvPicPr>
        <p:blipFill>
          <a:blip r:embed="rId2">
            <a:extLst/>
          </a:blip>
          <a:stretch>
            <a:fillRect/>
          </a:stretch>
        </p:blipFill>
        <p:spPr>
          <a:xfrm>
            <a:off x="-311844" y="-121187"/>
            <a:ext cx="1590042" cy="1590043"/>
          </a:xfrm>
          <a:prstGeom prst="rect">
            <a:avLst/>
          </a:prstGeom>
          <a:ln w="12700">
            <a:miter lim="400000"/>
          </a:ln>
        </p:spPr>
      </p:pic>
      <p:sp>
        <p:nvSpPr>
          <p:cNvPr id="259" name="Slide Number"/>
          <p:cNvSpPr txBox="1">
            <a:spLocks noGrp="1"/>
          </p:cNvSpPr>
          <p:nvPr>
            <p:ph type="sldNum" sz="quarter" idx="2"/>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33</a:t>
            </a:fld>
            <a:endParaRPr/>
          </a:p>
        </p:txBody>
      </p:sp>
    </p:spTree>
  </p:cSld>
  <p:clrMapOvr>
    <a:masterClrMapping/>
  </p:clrMapOvr>
  <p:transition spd="med"/>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1" name="Заголовок 1"/>
          <p:cNvSpPr txBox="1"/>
          <p:nvPr/>
        </p:nvSpPr>
        <p:spPr>
          <a:xfrm>
            <a:off x="2454711" y="90770"/>
            <a:ext cx="3989732" cy="61736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algn="ctr">
              <a:defRPr sz="1800" b="1">
                <a:solidFill>
                  <a:srgbClr val="FF0000"/>
                </a:solidFill>
                <a:latin typeface="+mj-lt"/>
                <a:ea typeface="+mj-ea"/>
                <a:cs typeface="+mj-cs"/>
                <a:sym typeface="Arial"/>
              </a:defRPr>
            </a:lvl1pPr>
          </a:lstStyle>
          <a:p>
            <a:r>
              <a:t>8. Сучасний стан розвитку концепції толерантності в Європі.</a:t>
            </a:r>
          </a:p>
        </p:txBody>
      </p:sp>
      <p:sp>
        <p:nvSpPr>
          <p:cNvPr id="262" name="Прямоугольник 1"/>
          <p:cNvSpPr txBox="1"/>
          <p:nvPr/>
        </p:nvSpPr>
        <p:spPr>
          <a:xfrm>
            <a:off x="839647" y="829588"/>
            <a:ext cx="7464706" cy="375487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just">
              <a:defRPr b="1">
                <a:latin typeface="+mj-lt"/>
                <a:ea typeface="+mj-ea"/>
                <a:cs typeface="+mj-cs"/>
                <a:sym typeface="Arial"/>
              </a:defRPr>
            </a:lvl1pPr>
          </a:lstStyle>
          <a:p>
            <a:r>
              <a:rPr dirty="0"/>
              <a:t>    </a:t>
            </a:r>
            <a:r>
              <a:rPr dirty="0" err="1"/>
              <a:t>Національний</a:t>
            </a:r>
            <a:r>
              <a:rPr dirty="0"/>
              <a:t> </a:t>
            </a:r>
            <a:r>
              <a:rPr dirty="0" err="1"/>
              <a:t>закон</a:t>
            </a:r>
            <a:r>
              <a:rPr dirty="0"/>
              <a:t> </a:t>
            </a:r>
            <a:r>
              <a:rPr dirty="0" err="1"/>
              <a:t>про</a:t>
            </a:r>
            <a:r>
              <a:rPr dirty="0"/>
              <a:t> </a:t>
            </a:r>
            <a:r>
              <a:rPr dirty="0" err="1"/>
              <a:t>розвиток</a:t>
            </a:r>
            <a:r>
              <a:rPr dirty="0"/>
              <a:t> </a:t>
            </a:r>
            <a:r>
              <a:rPr dirty="0" err="1"/>
              <a:t>толерантності</a:t>
            </a:r>
            <a:r>
              <a:rPr dirty="0"/>
              <a:t> (2012 р.) </a:t>
            </a:r>
            <a:r>
              <a:rPr dirty="0" err="1"/>
              <a:t>підготовлений</a:t>
            </a:r>
            <a:r>
              <a:rPr dirty="0"/>
              <a:t> </a:t>
            </a:r>
            <a:r>
              <a:rPr dirty="0" err="1"/>
              <a:t>під</a:t>
            </a:r>
            <a:r>
              <a:rPr dirty="0"/>
              <a:t> </a:t>
            </a:r>
            <a:r>
              <a:rPr dirty="0" err="1"/>
              <a:t>егідою</a:t>
            </a:r>
            <a:r>
              <a:rPr dirty="0"/>
              <a:t> </a:t>
            </a:r>
            <a:r>
              <a:rPr dirty="0" err="1"/>
              <a:t>Європейської</a:t>
            </a:r>
            <a:r>
              <a:rPr dirty="0"/>
              <a:t> </a:t>
            </a:r>
            <a:r>
              <a:rPr dirty="0" err="1"/>
              <a:t>ради</a:t>
            </a:r>
            <a:r>
              <a:rPr dirty="0"/>
              <a:t> з </a:t>
            </a:r>
            <a:r>
              <a:rPr dirty="0" err="1"/>
              <a:t>толерантності</a:t>
            </a:r>
            <a:r>
              <a:rPr dirty="0"/>
              <a:t> </a:t>
            </a:r>
            <a:r>
              <a:rPr dirty="0" err="1"/>
              <a:t>та</a:t>
            </a:r>
            <a:r>
              <a:rPr dirty="0"/>
              <a:t> </a:t>
            </a:r>
            <a:r>
              <a:rPr dirty="0" err="1"/>
              <a:t>примирення</a:t>
            </a:r>
            <a:r>
              <a:rPr dirty="0"/>
              <a:t>, </a:t>
            </a:r>
            <a:r>
              <a:rPr dirty="0" err="1"/>
              <a:t>прописує</a:t>
            </a:r>
            <a:r>
              <a:rPr dirty="0"/>
              <a:t> </a:t>
            </a:r>
            <a:r>
              <a:rPr dirty="0" err="1"/>
              <a:t>взаємовідносин</a:t>
            </a:r>
            <a:r>
              <a:rPr dirty="0"/>
              <a:t> </a:t>
            </a:r>
            <a:r>
              <a:rPr dirty="0" err="1"/>
              <a:t>між</a:t>
            </a:r>
            <a:r>
              <a:rPr dirty="0"/>
              <a:t> </a:t>
            </a:r>
            <a:r>
              <a:rPr dirty="0" err="1"/>
              <a:t>різними</a:t>
            </a:r>
            <a:r>
              <a:rPr dirty="0"/>
              <a:t> </a:t>
            </a:r>
            <a:r>
              <a:rPr dirty="0" err="1"/>
              <a:t>соціальними</a:t>
            </a:r>
            <a:r>
              <a:rPr dirty="0"/>
              <a:t> </a:t>
            </a:r>
            <a:r>
              <a:rPr dirty="0" err="1"/>
              <a:t>групами</a:t>
            </a:r>
            <a:r>
              <a:rPr dirty="0"/>
              <a:t>, </a:t>
            </a:r>
            <a:r>
              <a:rPr dirty="0" err="1"/>
              <a:t>мігрантами</a:t>
            </a:r>
            <a:r>
              <a:rPr dirty="0"/>
              <a:t> </a:t>
            </a:r>
            <a:r>
              <a:rPr dirty="0" err="1"/>
              <a:t>та</a:t>
            </a:r>
            <a:r>
              <a:rPr dirty="0"/>
              <a:t> </a:t>
            </a:r>
            <a:r>
              <a:rPr dirty="0" err="1"/>
              <a:t>корінним</a:t>
            </a:r>
            <a:r>
              <a:rPr dirty="0"/>
              <a:t> </a:t>
            </a:r>
            <a:r>
              <a:rPr dirty="0" err="1"/>
              <a:t>населенням</a:t>
            </a:r>
            <a:r>
              <a:rPr dirty="0"/>
              <a:t>, </a:t>
            </a:r>
            <a:r>
              <a:rPr dirty="0" err="1"/>
              <a:t>гарантує</a:t>
            </a:r>
            <a:r>
              <a:rPr dirty="0"/>
              <a:t> </a:t>
            </a:r>
            <a:r>
              <a:rPr dirty="0" err="1"/>
              <a:t>низку</a:t>
            </a:r>
            <a:r>
              <a:rPr dirty="0"/>
              <a:t> </a:t>
            </a:r>
            <a:r>
              <a:rPr dirty="0" err="1"/>
              <a:t>демократичних</a:t>
            </a:r>
            <a:r>
              <a:rPr dirty="0"/>
              <a:t> </a:t>
            </a:r>
            <a:r>
              <a:rPr dirty="0" err="1"/>
              <a:t>свобод</a:t>
            </a:r>
            <a:r>
              <a:rPr dirty="0"/>
              <a:t>, </a:t>
            </a:r>
            <a:r>
              <a:rPr dirty="0" err="1"/>
              <a:t>обов'язки</a:t>
            </a:r>
            <a:r>
              <a:rPr dirty="0"/>
              <a:t> в </a:t>
            </a:r>
            <a:r>
              <a:rPr dirty="0" err="1"/>
              <a:t>галузі</a:t>
            </a:r>
            <a:r>
              <a:rPr dirty="0"/>
              <a:t> </a:t>
            </a:r>
            <a:r>
              <a:rPr dirty="0" err="1"/>
              <a:t>освіти</a:t>
            </a:r>
            <a:r>
              <a:rPr dirty="0"/>
              <a:t>, </a:t>
            </a:r>
            <a:r>
              <a:rPr dirty="0" err="1"/>
              <a:t>регламентує</a:t>
            </a:r>
            <a:r>
              <a:rPr dirty="0"/>
              <a:t> </a:t>
            </a:r>
            <a:r>
              <a:rPr dirty="0" err="1"/>
              <a:t>взаємовідносини</a:t>
            </a:r>
            <a:r>
              <a:rPr dirty="0"/>
              <a:t> </a:t>
            </a:r>
            <a:r>
              <a:rPr dirty="0" err="1"/>
              <a:t>зі</a:t>
            </a:r>
            <a:r>
              <a:rPr dirty="0"/>
              <a:t> ЗМІ. </a:t>
            </a:r>
            <a:r>
              <a:rPr lang="uk-UA" dirty="0" smtClean="0"/>
              <a:t>С</a:t>
            </a:r>
            <a:r>
              <a:rPr dirty="0" err="1" smtClean="0"/>
              <a:t>творити</a:t>
            </a:r>
            <a:r>
              <a:rPr dirty="0" smtClean="0"/>
              <a:t> </a:t>
            </a:r>
            <a:r>
              <a:rPr dirty="0" err="1" smtClean="0"/>
              <a:t>єдине</a:t>
            </a:r>
            <a:r>
              <a:rPr dirty="0" smtClean="0"/>
              <a:t> </a:t>
            </a:r>
            <a:r>
              <a:rPr dirty="0" err="1"/>
              <a:t>визначення</a:t>
            </a:r>
            <a:r>
              <a:rPr dirty="0"/>
              <a:t> </a:t>
            </a:r>
            <a:r>
              <a:rPr dirty="0" err="1"/>
              <a:t>принципів</a:t>
            </a:r>
            <a:r>
              <a:rPr dirty="0"/>
              <a:t> і </a:t>
            </a:r>
            <a:r>
              <a:rPr dirty="0" err="1"/>
              <a:t>понять</a:t>
            </a:r>
            <a:r>
              <a:rPr dirty="0"/>
              <a:t> </a:t>
            </a:r>
            <a:r>
              <a:rPr dirty="0" err="1"/>
              <a:t>толерантності</a:t>
            </a:r>
            <a:r>
              <a:rPr dirty="0"/>
              <a:t> </a:t>
            </a:r>
            <a:r>
              <a:rPr dirty="0" err="1"/>
              <a:t>по</a:t>
            </a:r>
            <a:r>
              <a:rPr dirty="0"/>
              <a:t> </a:t>
            </a:r>
            <a:r>
              <a:rPr dirty="0" err="1"/>
              <a:t>відношенню</a:t>
            </a:r>
            <a:r>
              <a:rPr dirty="0"/>
              <a:t> </a:t>
            </a:r>
            <a:r>
              <a:rPr dirty="0" err="1"/>
              <a:t>до</a:t>
            </a:r>
            <a:r>
              <a:rPr dirty="0"/>
              <a:t> </a:t>
            </a:r>
            <a:r>
              <a:rPr dirty="0" err="1"/>
              <a:t>будь-якої</a:t>
            </a:r>
            <a:r>
              <a:rPr dirty="0"/>
              <a:t> </a:t>
            </a:r>
            <a:r>
              <a:rPr dirty="0" err="1"/>
              <a:t>складової</a:t>
            </a:r>
            <a:r>
              <a:rPr dirty="0"/>
              <a:t> </a:t>
            </a:r>
            <a:r>
              <a:rPr dirty="0" err="1"/>
              <a:t>суспільства</a:t>
            </a:r>
            <a:r>
              <a:rPr dirty="0"/>
              <a:t>, </a:t>
            </a:r>
            <a:r>
              <a:rPr dirty="0" err="1"/>
              <a:t>по</a:t>
            </a:r>
            <a:r>
              <a:rPr dirty="0"/>
              <a:t> </a:t>
            </a:r>
            <a:r>
              <a:rPr dirty="0" err="1"/>
              <a:t>відношенню</a:t>
            </a:r>
            <a:r>
              <a:rPr dirty="0"/>
              <a:t> </a:t>
            </a:r>
            <a:r>
              <a:rPr dirty="0" err="1"/>
              <a:t>до</a:t>
            </a:r>
            <a:r>
              <a:rPr dirty="0"/>
              <a:t> </a:t>
            </a:r>
            <a:r>
              <a:rPr dirty="0" err="1"/>
              <a:t>людей</a:t>
            </a:r>
            <a:r>
              <a:rPr dirty="0"/>
              <a:t>, </a:t>
            </a:r>
            <a:r>
              <a:rPr dirty="0" err="1"/>
              <a:t>об'єднаних</a:t>
            </a:r>
            <a:r>
              <a:rPr dirty="0"/>
              <a:t> </a:t>
            </a:r>
            <a:r>
              <a:rPr dirty="0" err="1"/>
              <a:t>національним</a:t>
            </a:r>
            <a:r>
              <a:rPr dirty="0"/>
              <a:t> </a:t>
            </a:r>
            <a:r>
              <a:rPr dirty="0" err="1"/>
              <a:t>чи</a:t>
            </a:r>
            <a:r>
              <a:rPr dirty="0"/>
              <a:t> </a:t>
            </a:r>
            <a:r>
              <a:rPr dirty="0" err="1"/>
              <a:t>культурним</a:t>
            </a:r>
            <a:r>
              <a:rPr dirty="0"/>
              <a:t> </a:t>
            </a:r>
            <a:r>
              <a:rPr dirty="0" err="1"/>
              <a:t>корінням</a:t>
            </a:r>
            <a:r>
              <a:rPr dirty="0"/>
              <a:t>, </a:t>
            </a:r>
            <a:r>
              <a:rPr dirty="0" err="1"/>
              <a:t>етнічним</a:t>
            </a:r>
            <a:r>
              <a:rPr dirty="0"/>
              <a:t> </a:t>
            </a:r>
            <a:r>
              <a:rPr dirty="0" err="1"/>
              <a:t>походженням</a:t>
            </a:r>
            <a:r>
              <a:rPr dirty="0"/>
              <a:t>, </a:t>
            </a:r>
            <a:r>
              <a:rPr dirty="0" err="1"/>
              <a:t>релігійною</a:t>
            </a:r>
            <a:r>
              <a:rPr dirty="0"/>
              <a:t> </a:t>
            </a:r>
            <a:r>
              <a:rPr dirty="0" err="1"/>
              <a:t>приналежністю</a:t>
            </a:r>
            <a:r>
              <a:rPr dirty="0"/>
              <a:t> </a:t>
            </a:r>
            <a:r>
              <a:rPr dirty="0" err="1"/>
              <a:t>чи</a:t>
            </a:r>
            <a:r>
              <a:rPr dirty="0"/>
              <a:t> </a:t>
            </a:r>
            <a:r>
              <a:rPr dirty="0" err="1"/>
              <a:t>лінгвістичними</a:t>
            </a:r>
            <a:r>
              <a:rPr dirty="0"/>
              <a:t> </a:t>
            </a:r>
            <a:r>
              <a:rPr dirty="0" err="1"/>
              <a:t>зв'язками</a:t>
            </a:r>
            <a:r>
              <a:rPr dirty="0"/>
              <a:t>, </a:t>
            </a:r>
            <a:r>
              <a:rPr dirty="0" err="1"/>
              <a:t>сексуальною</a:t>
            </a:r>
            <a:r>
              <a:rPr dirty="0"/>
              <a:t> </a:t>
            </a:r>
            <a:r>
              <a:rPr dirty="0" err="1" smtClean="0"/>
              <a:t>орієнтацією</a:t>
            </a:r>
            <a:r>
              <a:rPr dirty="0"/>
              <a:t>. </a:t>
            </a:r>
            <a:r>
              <a:rPr lang="uk-UA" dirty="0" smtClean="0"/>
              <a:t>З</a:t>
            </a:r>
            <a:r>
              <a:rPr dirty="0" err="1" smtClean="0"/>
              <a:t>аборонити</a:t>
            </a:r>
            <a:r>
              <a:rPr dirty="0" smtClean="0"/>
              <a:t> </a:t>
            </a:r>
            <a:r>
              <a:rPr dirty="0"/>
              <a:t>в ЄС </a:t>
            </a:r>
            <a:r>
              <a:rPr dirty="0" err="1"/>
              <a:t>дискредитацію</a:t>
            </a:r>
            <a:r>
              <a:rPr dirty="0"/>
              <a:t> </a:t>
            </a:r>
            <a:r>
              <a:rPr dirty="0" err="1" smtClean="0"/>
              <a:t>груп</a:t>
            </a:r>
            <a:r>
              <a:rPr dirty="0" smtClean="0"/>
              <a:t> </a:t>
            </a:r>
            <a:r>
              <a:rPr dirty="0" err="1"/>
              <a:t>наклепами</a:t>
            </a:r>
            <a:r>
              <a:rPr dirty="0"/>
              <a:t>, </a:t>
            </a:r>
            <a:r>
              <a:rPr dirty="0" err="1"/>
              <a:t>закликами</a:t>
            </a:r>
            <a:r>
              <a:rPr dirty="0"/>
              <a:t> </a:t>
            </a:r>
            <a:r>
              <a:rPr dirty="0" err="1"/>
              <a:t>до</a:t>
            </a:r>
            <a:r>
              <a:rPr dirty="0"/>
              <a:t> </a:t>
            </a:r>
            <a:r>
              <a:rPr dirty="0" err="1"/>
              <a:t>насильства</a:t>
            </a:r>
            <a:r>
              <a:rPr dirty="0"/>
              <a:t>, </a:t>
            </a:r>
            <a:r>
              <a:rPr dirty="0" err="1" smtClean="0"/>
              <a:t>образ</a:t>
            </a:r>
            <a:r>
              <a:rPr lang="uk-UA" dirty="0" err="1" smtClean="0"/>
              <a:t>аии</a:t>
            </a:r>
            <a:r>
              <a:rPr dirty="0" smtClean="0"/>
              <a:t>, </a:t>
            </a:r>
            <a:r>
              <a:rPr dirty="0" err="1"/>
              <a:t>хибними</a:t>
            </a:r>
            <a:r>
              <a:rPr dirty="0"/>
              <a:t> </a:t>
            </a:r>
            <a:r>
              <a:rPr dirty="0" err="1"/>
              <a:t>звинуваченнями</a:t>
            </a:r>
            <a:r>
              <a:rPr dirty="0"/>
              <a:t> </a:t>
            </a:r>
            <a:r>
              <a:rPr dirty="0" err="1"/>
              <a:t>та</a:t>
            </a:r>
            <a:r>
              <a:rPr dirty="0"/>
              <a:t> </a:t>
            </a:r>
            <a:r>
              <a:rPr dirty="0" err="1"/>
              <a:t>криміналізує</a:t>
            </a:r>
            <a:r>
              <a:rPr dirty="0"/>
              <a:t> </a:t>
            </a:r>
            <a:r>
              <a:rPr dirty="0" err="1"/>
              <a:t>навмисні</a:t>
            </a:r>
            <a:r>
              <a:rPr dirty="0"/>
              <a:t> </a:t>
            </a:r>
            <a:r>
              <a:rPr dirty="0" err="1"/>
              <a:t>злочинні</a:t>
            </a:r>
            <a:r>
              <a:rPr dirty="0"/>
              <a:t> </a:t>
            </a:r>
            <a:r>
              <a:rPr dirty="0" err="1"/>
              <a:t>дії</a:t>
            </a:r>
            <a:r>
              <a:rPr dirty="0"/>
              <a:t> </a:t>
            </a:r>
            <a:r>
              <a:rPr dirty="0" err="1"/>
              <a:t>щодо</a:t>
            </a:r>
            <a:r>
              <a:rPr dirty="0"/>
              <a:t> </a:t>
            </a:r>
            <a:r>
              <a:rPr dirty="0" err="1"/>
              <a:t>таких</a:t>
            </a:r>
            <a:r>
              <a:rPr dirty="0"/>
              <a:t> </a:t>
            </a:r>
            <a:r>
              <a:rPr dirty="0" err="1"/>
              <a:t>груп</a:t>
            </a:r>
            <a:r>
              <a:rPr dirty="0"/>
              <a:t>.  </a:t>
            </a:r>
            <a:r>
              <a:rPr dirty="0" err="1"/>
              <a:t>Толерантність</a:t>
            </a:r>
            <a:r>
              <a:rPr dirty="0"/>
              <a:t> </a:t>
            </a:r>
            <a:r>
              <a:rPr dirty="0" err="1"/>
              <a:t>визначається</a:t>
            </a:r>
            <a:r>
              <a:rPr dirty="0"/>
              <a:t> </a:t>
            </a:r>
            <a:r>
              <a:rPr dirty="0" err="1"/>
              <a:t>як</a:t>
            </a:r>
            <a:r>
              <a:rPr dirty="0"/>
              <a:t> </a:t>
            </a:r>
            <a:r>
              <a:rPr dirty="0" err="1"/>
              <a:t>повага</a:t>
            </a:r>
            <a:r>
              <a:rPr dirty="0"/>
              <a:t> </a:t>
            </a:r>
            <a:r>
              <a:rPr dirty="0" err="1"/>
              <a:t>до</a:t>
            </a:r>
            <a:r>
              <a:rPr dirty="0"/>
              <a:t> </a:t>
            </a:r>
            <a:r>
              <a:rPr dirty="0" err="1"/>
              <a:t>прояву</a:t>
            </a:r>
            <a:r>
              <a:rPr dirty="0"/>
              <a:t>, </a:t>
            </a:r>
            <a:r>
              <a:rPr dirty="0" err="1"/>
              <a:t>збереження</a:t>
            </a:r>
            <a:r>
              <a:rPr dirty="0"/>
              <a:t> </a:t>
            </a:r>
            <a:r>
              <a:rPr dirty="0" err="1"/>
              <a:t>та</a:t>
            </a:r>
            <a:r>
              <a:rPr dirty="0"/>
              <a:t> </a:t>
            </a:r>
            <a:r>
              <a:rPr dirty="0" err="1"/>
              <a:t>розвитку</a:t>
            </a:r>
            <a:r>
              <a:rPr dirty="0"/>
              <a:t> </a:t>
            </a:r>
            <a:r>
              <a:rPr dirty="0" err="1"/>
              <a:t>таких</a:t>
            </a:r>
            <a:r>
              <a:rPr dirty="0"/>
              <a:t> </a:t>
            </a:r>
            <a:r>
              <a:rPr dirty="0" err="1"/>
              <a:t>груп</a:t>
            </a:r>
            <a:r>
              <a:rPr dirty="0"/>
              <a:t>, </a:t>
            </a:r>
            <a:r>
              <a:rPr dirty="0" err="1"/>
              <a:t>пропонується</a:t>
            </a:r>
            <a:r>
              <a:rPr dirty="0"/>
              <a:t> </a:t>
            </a:r>
            <a:r>
              <a:rPr dirty="0" err="1"/>
              <a:t>забезпечити</a:t>
            </a:r>
            <a:r>
              <a:rPr dirty="0"/>
              <a:t> </a:t>
            </a:r>
            <a:r>
              <a:rPr dirty="0" err="1"/>
              <a:t>низку</a:t>
            </a:r>
            <a:r>
              <a:rPr dirty="0"/>
              <a:t> </a:t>
            </a:r>
            <a:r>
              <a:rPr dirty="0" err="1"/>
              <a:t>нових</a:t>
            </a:r>
            <a:r>
              <a:rPr dirty="0"/>
              <a:t> </a:t>
            </a:r>
            <a:r>
              <a:rPr dirty="0" err="1"/>
              <a:t>законодавчих</a:t>
            </a:r>
            <a:r>
              <a:rPr dirty="0"/>
              <a:t> </a:t>
            </a:r>
            <a:r>
              <a:rPr dirty="0" err="1"/>
              <a:t>прав</a:t>
            </a:r>
            <a:r>
              <a:rPr dirty="0"/>
              <a:t> </a:t>
            </a:r>
            <a:r>
              <a:rPr dirty="0" err="1"/>
              <a:t>та</a:t>
            </a:r>
            <a:r>
              <a:rPr dirty="0"/>
              <a:t> </a:t>
            </a:r>
            <a:r>
              <a:rPr dirty="0" err="1"/>
              <a:t>привілеїв</a:t>
            </a:r>
            <a:r>
              <a:rPr dirty="0"/>
              <a:t>. </a:t>
            </a:r>
            <a:r>
              <a:rPr lang="uk-UA" dirty="0" smtClean="0"/>
              <a:t>Н</a:t>
            </a:r>
            <a:r>
              <a:rPr dirty="0" err="1" smtClean="0"/>
              <a:t>аціональні</a:t>
            </a:r>
            <a:r>
              <a:rPr dirty="0" smtClean="0"/>
              <a:t> </a:t>
            </a:r>
            <a:r>
              <a:rPr dirty="0" err="1"/>
              <a:t>уряди</a:t>
            </a:r>
            <a:r>
              <a:rPr dirty="0"/>
              <a:t> ЄС </a:t>
            </a:r>
            <a:r>
              <a:rPr dirty="0" err="1"/>
              <a:t>прийняти</a:t>
            </a:r>
            <a:r>
              <a:rPr dirty="0"/>
              <a:t> </a:t>
            </a:r>
            <a:r>
              <a:rPr dirty="0" err="1"/>
              <a:t>відповідальність</a:t>
            </a:r>
            <a:r>
              <a:rPr dirty="0"/>
              <a:t> </a:t>
            </a:r>
            <a:r>
              <a:rPr dirty="0" err="1"/>
              <a:t>за</a:t>
            </a:r>
            <a:r>
              <a:rPr dirty="0"/>
              <a:t> </a:t>
            </a:r>
            <a:r>
              <a:rPr dirty="0" err="1"/>
              <a:t>захист</a:t>
            </a:r>
            <a:r>
              <a:rPr dirty="0"/>
              <a:t> </a:t>
            </a:r>
            <a:r>
              <a:rPr dirty="0" err="1" smtClean="0"/>
              <a:t>вразливих</a:t>
            </a:r>
            <a:r>
              <a:rPr dirty="0" smtClean="0"/>
              <a:t> </a:t>
            </a:r>
            <a:r>
              <a:rPr dirty="0" err="1"/>
              <a:t>та</a:t>
            </a:r>
            <a:r>
              <a:rPr dirty="0"/>
              <a:t> </a:t>
            </a:r>
            <a:r>
              <a:rPr dirty="0" err="1"/>
              <a:t>соціально</a:t>
            </a:r>
            <a:r>
              <a:rPr dirty="0"/>
              <a:t> </a:t>
            </a:r>
            <a:r>
              <a:rPr dirty="0" err="1"/>
              <a:t>незахищених</a:t>
            </a:r>
            <a:r>
              <a:rPr dirty="0"/>
              <a:t> </a:t>
            </a:r>
            <a:r>
              <a:rPr dirty="0" err="1"/>
              <a:t>груп</a:t>
            </a:r>
            <a:r>
              <a:rPr dirty="0"/>
              <a:t>, </a:t>
            </a:r>
            <a:r>
              <a:rPr dirty="0" err="1"/>
              <a:t>забезпечити</a:t>
            </a:r>
            <a:r>
              <a:rPr dirty="0"/>
              <a:t> </a:t>
            </a:r>
            <a:r>
              <a:rPr dirty="0" err="1"/>
              <a:t>включення</a:t>
            </a:r>
            <a:r>
              <a:rPr dirty="0"/>
              <a:t> </a:t>
            </a:r>
            <a:r>
              <a:rPr dirty="0" err="1"/>
              <a:t>до</a:t>
            </a:r>
            <a:r>
              <a:rPr dirty="0"/>
              <a:t> </a:t>
            </a:r>
            <a:r>
              <a:rPr dirty="0" err="1"/>
              <a:t>шкільних</a:t>
            </a:r>
            <a:r>
              <a:rPr dirty="0"/>
              <a:t> </a:t>
            </a:r>
            <a:r>
              <a:rPr dirty="0" err="1"/>
              <a:t>програм</a:t>
            </a:r>
            <a:r>
              <a:rPr dirty="0"/>
              <a:t> </a:t>
            </a:r>
            <a:r>
              <a:rPr dirty="0" err="1"/>
              <a:t>курси</a:t>
            </a:r>
            <a:r>
              <a:rPr dirty="0"/>
              <a:t>, </a:t>
            </a:r>
            <a:r>
              <a:rPr dirty="0" err="1"/>
              <a:t>що</a:t>
            </a:r>
            <a:r>
              <a:rPr dirty="0"/>
              <a:t> </a:t>
            </a:r>
            <a:r>
              <a:rPr dirty="0" err="1"/>
              <a:t>дозволяють</a:t>
            </a:r>
            <a:r>
              <a:rPr dirty="0"/>
              <a:t> </a:t>
            </a:r>
            <a:r>
              <a:rPr dirty="0" err="1"/>
              <a:t>прийняти</a:t>
            </a:r>
            <a:r>
              <a:rPr dirty="0"/>
              <a:t> </a:t>
            </a:r>
            <a:r>
              <a:rPr dirty="0" err="1"/>
              <a:t>культурну</a:t>
            </a:r>
            <a:r>
              <a:rPr dirty="0"/>
              <a:t> </a:t>
            </a:r>
            <a:r>
              <a:rPr dirty="0" err="1"/>
              <a:t>різноманітність</a:t>
            </a:r>
            <a:r>
              <a:rPr dirty="0"/>
              <a:t>, </a:t>
            </a:r>
            <a:r>
              <a:rPr dirty="0" err="1"/>
              <a:t>забезпечити</a:t>
            </a:r>
            <a:r>
              <a:rPr dirty="0"/>
              <a:t> </a:t>
            </a:r>
            <a:r>
              <a:rPr dirty="0" err="1"/>
              <a:t>прийняття</a:t>
            </a:r>
            <a:r>
              <a:rPr dirty="0"/>
              <a:t> в </a:t>
            </a:r>
            <a:r>
              <a:rPr dirty="0" err="1"/>
              <a:t>країні</a:t>
            </a:r>
            <a:r>
              <a:rPr dirty="0"/>
              <a:t> </a:t>
            </a:r>
            <a:r>
              <a:rPr dirty="0" err="1"/>
              <a:t>етичного</a:t>
            </a:r>
            <a:r>
              <a:rPr dirty="0"/>
              <a:t> </a:t>
            </a:r>
            <a:r>
              <a:rPr dirty="0" err="1"/>
              <a:t>кодексу</a:t>
            </a:r>
            <a:r>
              <a:rPr dirty="0"/>
              <a:t> ЗМІ, </a:t>
            </a:r>
            <a:r>
              <a:rPr dirty="0" err="1"/>
              <a:t>що</a:t>
            </a:r>
            <a:r>
              <a:rPr dirty="0"/>
              <a:t> </a:t>
            </a:r>
            <a:r>
              <a:rPr dirty="0" err="1"/>
              <a:t>обмежує</a:t>
            </a:r>
            <a:r>
              <a:rPr dirty="0"/>
              <a:t> </a:t>
            </a:r>
            <a:r>
              <a:rPr dirty="0" err="1"/>
              <a:t>пропаганду</a:t>
            </a:r>
            <a:r>
              <a:rPr dirty="0"/>
              <a:t> </a:t>
            </a:r>
            <a:r>
              <a:rPr dirty="0" err="1"/>
              <a:t>ксенофобії</a:t>
            </a:r>
            <a:r>
              <a:rPr dirty="0"/>
              <a:t>. </a:t>
            </a:r>
          </a:p>
        </p:txBody>
      </p:sp>
      <p:pic>
        <p:nvPicPr>
          <p:cNvPr id="263" name="Рисунок 3" descr="Рисунок 3"/>
          <p:cNvPicPr>
            <a:picLocks noChangeAspect="1"/>
          </p:cNvPicPr>
          <p:nvPr/>
        </p:nvPicPr>
        <p:blipFill>
          <a:blip r:embed="rId2">
            <a:extLst/>
          </a:blip>
          <a:stretch>
            <a:fillRect/>
          </a:stretch>
        </p:blipFill>
        <p:spPr>
          <a:xfrm>
            <a:off x="-311844" y="-121187"/>
            <a:ext cx="1590042" cy="1590043"/>
          </a:xfrm>
          <a:prstGeom prst="rect">
            <a:avLst/>
          </a:prstGeom>
          <a:ln w="12700">
            <a:miter lim="400000"/>
          </a:ln>
        </p:spPr>
      </p:pic>
      <p:sp>
        <p:nvSpPr>
          <p:cNvPr id="264" name="Slide Number"/>
          <p:cNvSpPr txBox="1">
            <a:spLocks noGrp="1"/>
          </p:cNvSpPr>
          <p:nvPr>
            <p:ph type="sldNum" sz="quarter" idx="2"/>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34</a:t>
            </a:fld>
            <a:endParaRPr/>
          </a:p>
        </p:txBody>
      </p:sp>
    </p:spTree>
  </p:cSld>
  <p:clrMapOvr>
    <a:masterClrMapping/>
  </p:clrMapOvr>
  <p:transition spd="med"/>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 name="Заголовок 1"/>
          <p:cNvSpPr txBox="1"/>
          <p:nvPr/>
        </p:nvSpPr>
        <p:spPr>
          <a:xfrm>
            <a:off x="2652850" y="90770"/>
            <a:ext cx="3838300" cy="61736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algn="ctr">
              <a:defRPr sz="1800" b="1">
                <a:solidFill>
                  <a:srgbClr val="FF0000"/>
                </a:solidFill>
                <a:latin typeface="+mj-lt"/>
                <a:ea typeface="+mj-ea"/>
                <a:cs typeface="+mj-cs"/>
                <a:sym typeface="Arial"/>
              </a:defRPr>
            </a:lvl1pPr>
          </a:lstStyle>
          <a:p>
            <a:r>
              <a:t>Головна мета – підтримка соціокультурного різноманіття</a:t>
            </a:r>
          </a:p>
        </p:txBody>
      </p:sp>
      <p:sp>
        <p:nvSpPr>
          <p:cNvPr id="267" name="Прямоугольник 1"/>
          <p:cNvSpPr txBox="1"/>
          <p:nvPr/>
        </p:nvSpPr>
        <p:spPr>
          <a:xfrm>
            <a:off x="729287" y="1032788"/>
            <a:ext cx="7685426" cy="333682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b="1">
                <a:latin typeface="+mj-lt"/>
                <a:ea typeface="+mj-ea"/>
                <a:cs typeface="+mj-cs"/>
                <a:sym typeface="Arial"/>
              </a:defRPr>
            </a:pPr>
            <a:r>
              <a:t>        У суспільстві, яке вступило у епоху нелінійного розвитку, межі толерантності є відкритими: розуміння толерантності істотно розширюється, набуває амбівалентного характеру. </a:t>
            </a:r>
          </a:p>
          <a:p>
            <a:pPr>
              <a:defRPr b="1">
                <a:latin typeface="+mj-lt"/>
                <a:ea typeface="+mj-ea"/>
                <a:cs typeface="+mj-cs"/>
                <a:sym typeface="Arial"/>
              </a:defRPr>
            </a:pPr>
            <a:r>
              <a:t>Кордони толерантності є історично мінливими: нова соціальна реальність ХХІ століття, що отримала концептуальне осмислення, розширює межі.</a:t>
            </a:r>
          </a:p>
          <a:p>
            <a:pPr>
              <a:defRPr b="1">
                <a:latin typeface="+mj-lt"/>
                <a:ea typeface="+mj-ea"/>
                <a:cs typeface="+mj-cs"/>
                <a:sym typeface="Arial"/>
              </a:defRPr>
            </a:pPr>
            <a:r>
              <a:t>У сучасному світі вирішальне значення має не нейтральна толерантність по відношенню до представників інших суспільств, культур, релігійних та етнічних спільнот, а активна, зацікавлена толерантність, заснована на рефлексивному відношенні до власної позиції, конструктивній комунікативній взаємодії з представниками інших соціокультур. </a:t>
            </a:r>
          </a:p>
          <a:p>
            <a:pPr>
              <a:defRPr b="1">
                <a:latin typeface="+mj-lt"/>
                <a:ea typeface="+mj-ea"/>
                <a:cs typeface="+mj-cs"/>
                <a:sym typeface="Arial"/>
              </a:defRPr>
            </a:pPr>
            <a:r>
              <a:t>Метою толерантної взаємодії є не гомогенізація, а підтримка соціокультурного різноманіття в рамках взаємозацікавленої комунікації. Толерантність досягає своїх меж у тому випадку, якщо учасник соціальної взаємодії заперечує самі умови можливості толерантної комунікативної взаємодії (наприклад, як це маємо місце у разі застосування терористичних способів досягнення соціальних та політичних цілей).</a:t>
            </a:r>
          </a:p>
        </p:txBody>
      </p:sp>
      <p:pic>
        <p:nvPicPr>
          <p:cNvPr id="268" name="Рисунок 3" descr="Рисунок 3"/>
          <p:cNvPicPr>
            <a:picLocks noChangeAspect="1"/>
          </p:cNvPicPr>
          <p:nvPr/>
        </p:nvPicPr>
        <p:blipFill>
          <a:blip r:embed="rId2">
            <a:extLst/>
          </a:blip>
          <a:stretch>
            <a:fillRect/>
          </a:stretch>
        </p:blipFill>
        <p:spPr>
          <a:xfrm>
            <a:off x="-311844" y="-121187"/>
            <a:ext cx="1590042" cy="1590043"/>
          </a:xfrm>
          <a:prstGeom prst="rect">
            <a:avLst/>
          </a:prstGeom>
          <a:ln w="12700">
            <a:miter lim="400000"/>
          </a:ln>
        </p:spPr>
      </p:pic>
      <p:sp>
        <p:nvSpPr>
          <p:cNvPr id="269" name="Slide Number"/>
          <p:cNvSpPr txBox="1">
            <a:spLocks noGrp="1"/>
          </p:cNvSpPr>
          <p:nvPr>
            <p:ph type="sldNum" sz="quarter" idx="2"/>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35</a:t>
            </a:fld>
            <a:endParaRPr/>
          </a:p>
        </p:txBody>
      </p:sp>
    </p:spTree>
  </p:cSld>
  <p:clrMapOvr>
    <a:masterClrMapping/>
  </p:clrMapOvr>
  <p:transition spd="med"/>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1" name="Заголовок 1"/>
          <p:cNvSpPr txBox="1"/>
          <p:nvPr/>
        </p:nvSpPr>
        <p:spPr>
          <a:xfrm>
            <a:off x="1526743" y="224120"/>
            <a:ext cx="6090514" cy="35066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algn="ctr">
              <a:defRPr sz="1800" b="1">
                <a:solidFill>
                  <a:srgbClr val="FF0000"/>
                </a:solidFill>
                <a:latin typeface="+mj-lt"/>
                <a:ea typeface="+mj-ea"/>
                <a:cs typeface="+mj-cs"/>
                <a:sym typeface="Arial"/>
              </a:defRPr>
            </a:lvl1pPr>
          </a:lstStyle>
          <a:p>
            <a:r>
              <a:t>Нетолерантність як порушення прав людини </a:t>
            </a:r>
          </a:p>
        </p:txBody>
      </p:sp>
      <p:sp>
        <p:nvSpPr>
          <p:cNvPr id="272" name="Прямоугольник 1"/>
          <p:cNvSpPr txBox="1"/>
          <p:nvPr/>
        </p:nvSpPr>
        <p:spPr>
          <a:xfrm>
            <a:off x="765291" y="1032788"/>
            <a:ext cx="7613418" cy="354002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lgn="just">
              <a:defRPr b="1">
                <a:latin typeface="+mj-lt"/>
                <a:ea typeface="+mj-ea"/>
                <a:cs typeface="+mj-cs"/>
                <a:sym typeface="Arial"/>
              </a:defRPr>
            </a:pPr>
            <a:r>
              <a:t>       У преамбулі Статуту ООН відмічається, що толерантність –це  жити разом у мирі один з одним як добрі сусіди. Відповідно до Декларації принципів,  толерантність визначається як цінність і соціальна норма громадянського суспільства, право всіх індивідів громадянського суспільства,  щоб бути різними, забезпечуючи стійку гармонію між конфесіями, політичними, етнічними та іншими соціальними групами. Протилежним поняттям «толерантності» є поняття «нетолерантність», пов’язане з дискримінацією та упередженням, які є однією з найбільших перешкод у процесі спільної діяльності у полікультурному суспільстві. Людство накопичило величезний досвід: рухи, які несуть нетерпимість і непорозуміння, суспільство поляризується, проявляється неповага до членів суспільства з різними соціальними ідентичністями (національною, етнічною, племінною, релігійною, сексуальною), заснованих на упередженнях, які призводять до порушення прав людини</a:t>
            </a:r>
            <a:r>
              <a:rPr b="0"/>
              <a:t>. </a:t>
            </a:r>
            <a:r>
              <a:t>Толерантність виступає правовою цінністю у царині свободи вираження поглядів, зумовлює широку сферу реалізації свободи, слугує підставою її юридичного обмеження. Треба поважати різноманіття – культурне, релігійне, сексуальне, етнонаціональне, расове, що є частиною сучасного зсуву суспільства. </a:t>
            </a:r>
          </a:p>
        </p:txBody>
      </p:sp>
      <p:pic>
        <p:nvPicPr>
          <p:cNvPr id="273" name="Рисунок 3" descr="Рисунок 3"/>
          <p:cNvPicPr>
            <a:picLocks noChangeAspect="1"/>
          </p:cNvPicPr>
          <p:nvPr/>
        </p:nvPicPr>
        <p:blipFill>
          <a:blip r:embed="rId2">
            <a:extLst/>
          </a:blip>
          <a:stretch>
            <a:fillRect/>
          </a:stretch>
        </p:blipFill>
        <p:spPr>
          <a:xfrm>
            <a:off x="-311844" y="-121187"/>
            <a:ext cx="1590042" cy="1590043"/>
          </a:xfrm>
          <a:prstGeom prst="rect">
            <a:avLst/>
          </a:prstGeom>
          <a:ln w="12700">
            <a:miter lim="400000"/>
          </a:ln>
        </p:spPr>
      </p:pic>
      <p:sp>
        <p:nvSpPr>
          <p:cNvPr id="274" name="Slide Number"/>
          <p:cNvSpPr txBox="1">
            <a:spLocks noGrp="1"/>
          </p:cNvSpPr>
          <p:nvPr>
            <p:ph type="sldNum" sz="quarter" idx="2"/>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36</a:t>
            </a:fld>
            <a:endParaRPr/>
          </a:p>
        </p:txBody>
      </p:sp>
    </p:spTree>
  </p:cSld>
  <p:clrMapOvr>
    <a:masterClrMapping/>
  </p:clrMapOvr>
  <p:transition spd="med"/>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 name="Заголовок 1"/>
          <p:cNvSpPr txBox="1"/>
          <p:nvPr/>
        </p:nvSpPr>
        <p:spPr>
          <a:xfrm>
            <a:off x="1526743" y="224120"/>
            <a:ext cx="6090514" cy="35066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algn="ctr">
              <a:defRPr sz="1800" b="1">
                <a:solidFill>
                  <a:srgbClr val="3366FF"/>
                </a:solidFill>
                <a:latin typeface="+mj-lt"/>
                <a:ea typeface="+mj-ea"/>
                <a:cs typeface="+mj-cs"/>
                <a:sym typeface="Arial"/>
              </a:defRPr>
            </a:lvl1pPr>
          </a:lstStyle>
          <a:p>
            <a:r>
              <a:t>Реалізувати толерантність на рівнях</a:t>
            </a:r>
          </a:p>
        </p:txBody>
      </p:sp>
      <p:sp>
        <p:nvSpPr>
          <p:cNvPr id="277" name="Прямоугольник 1"/>
          <p:cNvSpPr txBox="1"/>
          <p:nvPr/>
        </p:nvSpPr>
        <p:spPr>
          <a:xfrm>
            <a:off x="817284" y="931188"/>
            <a:ext cx="7509432" cy="354002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lgn="just">
              <a:defRPr b="1">
                <a:latin typeface="+mj-lt"/>
                <a:ea typeface="+mj-ea"/>
                <a:cs typeface="+mj-cs"/>
                <a:sym typeface="Arial"/>
              </a:defRPr>
            </a:pPr>
            <a:r>
              <a:t>Поль Рікер пише: “Толерантно ставитися до чого-небудь” означає “не забороняти й не вимагати, коли це можливо; це свобода, яка випливає з цієї</a:t>
            </a:r>
          </a:p>
          <a:p>
            <a:pPr algn="just">
              <a:defRPr b="1">
                <a:latin typeface="+mj-lt"/>
                <a:ea typeface="+mj-ea"/>
                <a:cs typeface="+mj-cs"/>
                <a:sym typeface="Arial"/>
              </a:defRPr>
            </a:pPr>
            <a:r>
              <a:t>стриманості”. </a:t>
            </a:r>
          </a:p>
          <a:p>
            <a:pPr algn="just">
              <a:defRPr b="1">
                <a:latin typeface="+mj-lt"/>
                <a:ea typeface="+mj-ea"/>
                <a:cs typeface="+mj-cs"/>
                <a:sym typeface="Arial"/>
              </a:defRPr>
            </a:pPr>
            <a:r>
              <a:t>“Толерантність – це позиція, яка полягає у визнанні за іншим манери вчиняти і мислити інакше, ніж ти сам”. </a:t>
            </a:r>
          </a:p>
          <a:p>
            <a:pPr algn="just">
              <a:defRPr b="1">
                <a:latin typeface="+mj-lt"/>
                <a:ea typeface="+mj-ea"/>
                <a:cs typeface="+mj-cs"/>
                <a:sym typeface="Arial"/>
              </a:defRPr>
            </a:pPr>
            <a:r>
              <a:t>Перше значення стосується інституцій, органів влади. </a:t>
            </a:r>
          </a:p>
          <a:p>
            <a:pPr algn="just">
              <a:defRPr b="1">
                <a:latin typeface="+mj-lt"/>
                <a:ea typeface="+mj-ea"/>
                <a:cs typeface="+mj-cs"/>
                <a:sym typeface="Arial"/>
              </a:defRPr>
            </a:pPr>
            <a:r>
              <a:t>Друге – індивідуальної позиції особистості.</a:t>
            </a:r>
          </a:p>
          <a:p>
            <a:pPr algn="just">
              <a:defRPr b="1">
                <a:latin typeface="+mj-lt"/>
                <a:ea typeface="+mj-ea"/>
                <a:cs typeface="+mj-cs"/>
                <a:sym typeface="Arial"/>
              </a:defRPr>
            </a:pPr>
            <a:r>
              <a:t> П.Рікер розрізняє кілька рівнів толерантності:</a:t>
            </a:r>
          </a:p>
          <a:p>
            <a:pPr algn="just">
              <a:defRPr b="1">
                <a:latin typeface="+mj-lt"/>
                <a:ea typeface="+mj-ea"/>
                <a:cs typeface="+mj-cs"/>
                <a:sym typeface="Arial"/>
              </a:defRPr>
            </a:pPr>
            <a:r>
              <a:t> 1. Інституційний – державний, церковний.</a:t>
            </a:r>
          </a:p>
          <a:p>
            <a:pPr algn="just">
              <a:defRPr b="1">
                <a:latin typeface="+mj-lt"/>
                <a:ea typeface="+mj-ea"/>
                <a:cs typeface="+mj-cs"/>
                <a:sym typeface="Arial"/>
              </a:defRPr>
            </a:pPr>
            <a:r>
              <a:t> 2. Культурний, в якому стикаються погляди, течії й школи, думки або виражаються фундаментальні позиції стосовно іншого.</a:t>
            </a:r>
          </a:p>
          <a:p>
            <a:pPr algn="just">
              <a:defRPr b="1">
                <a:latin typeface="+mj-lt"/>
                <a:ea typeface="+mj-ea"/>
                <a:cs typeface="+mj-cs"/>
                <a:sym typeface="Arial"/>
              </a:defRPr>
            </a:pPr>
            <a:r>
              <a:t> 3. Релігійний і теологічний, в якому реалізується одне зі значень істини,</a:t>
            </a:r>
          </a:p>
          <a:p>
            <a:pPr algn="just">
              <a:defRPr b="1">
                <a:latin typeface="+mj-lt"/>
                <a:ea typeface="+mj-ea"/>
                <a:cs typeface="+mj-cs"/>
                <a:sym typeface="Arial"/>
              </a:defRPr>
            </a:pPr>
            <a:r>
              <a:t>а саме – істина у любові до ближнього.</a:t>
            </a:r>
          </a:p>
          <a:p>
            <a:pPr algn="just">
              <a:defRPr b="1">
                <a:latin typeface="+mj-lt"/>
                <a:ea typeface="+mj-ea"/>
                <a:cs typeface="+mj-cs"/>
                <a:sym typeface="Arial"/>
              </a:defRPr>
            </a:pPr>
            <a:r>
              <a:t> Цікавою є теологічне виправдання толерантності, яке обґрунтовує П. Рікер, звертаючи увагу на те, що: “таке виправдання може бути сформульоване сьогодні не тільки під тиском світської культури, але й через повернення</a:t>
            </a:r>
          </a:p>
          <a:p>
            <a:pPr algn="just">
              <a:defRPr b="1">
                <a:latin typeface="+mj-lt"/>
                <a:ea typeface="+mj-ea"/>
                <a:cs typeface="+mj-cs"/>
                <a:sym typeface="Arial"/>
              </a:defRPr>
            </a:pPr>
            <a:r>
              <a:t>до глибинних мотивацій власне християнської віри. </a:t>
            </a:r>
          </a:p>
        </p:txBody>
      </p:sp>
      <p:pic>
        <p:nvPicPr>
          <p:cNvPr id="278" name="Рисунок 3" descr="Рисунок 3"/>
          <p:cNvPicPr>
            <a:picLocks noChangeAspect="1"/>
          </p:cNvPicPr>
          <p:nvPr/>
        </p:nvPicPr>
        <p:blipFill>
          <a:blip r:embed="rId2">
            <a:extLst/>
          </a:blip>
          <a:stretch>
            <a:fillRect/>
          </a:stretch>
        </p:blipFill>
        <p:spPr>
          <a:xfrm>
            <a:off x="-311844" y="-121187"/>
            <a:ext cx="1590042" cy="1590043"/>
          </a:xfrm>
          <a:prstGeom prst="rect">
            <a:avLst/>
          </a:prstGeom>
          <a:ln w="12700">
            <a:miter lim="400000"/>
          </a:ln>
        </p:spPr>
      </p:pic>
      <p:sp>
        <p:nvSpPr>
          <p:cNvPr id="279" name="Slide Number"/>
          <p:cNvSpPr txBox="1">
            <a:spLocks noGrp="1"/>
          </p:cNvSpPr>
          <p:nvPr>
            <p:ph type="sldNum" sz="quarter" idx="2"/>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37</a:t>
            </a:fld>
            <a:endParaRPr/>
          </a:p>
        </p:txBody>
      </p:sp>
    </p:spTree>
  </p:cSld>
  <p:clrMapOvr>
    <a:masterClrMapping/>
  </p:clrMapOvr>
  <p:transition spd="med"/>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1" name="Заголовок 1"/>
          <p:cNvSpPr txBox="1"/>
          <p:nvPr/>
        </p:nvSpPr>
        <p:spPr>
          <a:xfrm>
            <a:off x="3533627" y="211835"/>
            <a:ext cx="2076746" cy="37523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algn="ctr">
              <a:defRPr sz="2000" b="1">
                <a:solidFill>
                  <a:srgbClr val="FF0000"/>
                </a:solidFill>
                <a:latin typeface="+mj-lt"/>
                <a:ea typeface="+mj-ea"/>
                <a:cs typeface="+mj-cs"/>
                <a:sym typeface="Arial"/>
              </a:defRPr>
            </a:lvl1pPr>
          </a:lstStyle>
          <a:p>
            <a:r>
              <a:t>ВИСНОВКИ</a:t>
            </a:r>
          </a:p>
        </p:txBody>
      </p:sp>
      <p:sp>
        <p:nvSpPr>
          <p:cNvPr id="282" name="Прямоугольник 1"/>
          <p:cNvSpPr txBox="1"/>
          <p:nvPr/>
        </p:nvSpPr>
        <p:spPr>
          <a:xfrm>
            <a:off x="811756" y="1337588"/>
            <a:ext cx="7520488" cy="272722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lgn="just">
              <a:defRPr b="1">
                <a:latin typeface="+mj-lt"/>
                <a:ea typeface="+mj-ea"/>
                <a:cs typeface="+mj-cs"/>
                <a:sym typeface="Arial"/>
              </a:defRPr>
            </a:pPr>
            <a:r>
              <a:t>Цінуючи плюралізм, у різних концепціях толерантності сформульовано світогляд, згідно з яким релігійні переконання або їх відсутність однаково сприймаються всіма в демократичній державі. Атеїсти та нерелігійні демонструють високий рівень цінності плюралізму, а отже, високий рівень толерантності в суспільстві.</a:t>
            </a:r>
          </a:p>
          <a:p>
            <a:pPr algn="just">
              <a:defRPr b="1">
                <a:latin typeface="+mj-lt"/>
                <a:ea typeface="+mj-ea"/>
                <a:cs typeface="+mj-cs"/>
                <a:sym typeface="Arial"/>
              </a:defRPr>
            </a:pPr>
            <a:r>
              <a:t> Толерантність є необхідною умовою, оскільки вона захищає мінімалістичний «modus vivendi». Існують внутрішні обмеження толерантності, які необхідно визнати: толерантність включає ставлення та причини, які виходять за межі мінімалізму та містять відхід до більш вимогливих моральних устоїв; </a:t>
            </a:r>
          </a:p>
          <a:p>
            <a:pPr algn="just">
              <a:defRPr b="1">
                <a:latin typeface="+mj-lt"/>
                <a:ea typeface="+mj-ea"/>
                <a:cs typeface="+mj-cs"/>
                <a:sym typeface="Arial"/>
              </a:defRPr>
            </a:pPr>
            <a:r>
              <a:t>толерантність має бути підкріплена більш вимогливими принципами та чеснотами, щоб бути стабільною та надійною системою на практиці; </a:t>
            </a:r>
          </a:p>
          <a:p>
            <a:pPr algn="just">
              <a:defRPr b="1">
                <a:latin typeface="+mj-lt"/>
                <a:ea typeface="+mj-ea"/>
                <a:cs typeface="+mj-cs"/>
                <a:sym typeface="Arial"/>
              </a:defRPr>
            </a:pPr>
            <a:r>
              <a:t>толерантність  потребує активної політики рівних можливостей та інклюзивності; держава повинна очолити реалізацію рівності як  мультикультурне визнання, що є громадянською ідеєю. </a:t>
            </a:r>
          </a:p>
        </p:txBody>
      </p:sp>
      <p:pic>
        <p:nvPicPr>
          <p:cNvPr id="283" name="Рисунок 3" descr="Рисунок 3"/>
          <p:cNvPicPr>
            <a:picLocks noChangeAspect="1"/>
          </p:cNvPicPr>
          <p:nvPr/>
        </p:nvPicPr>
        <p:blipFill>
          <a:blip r:embed="rId2">
            <a:extLst/>
          </a:blip>
          <a:stretch>
            <a:fillRect/>
          </a:stretch>
        </p:blipFill>
        <p:spPr>
          <a:xfrm>
            <a:off x="-311844" y="-121187"/>
            <a:ext cx="1590042" cy="1590043"/>
          </a:xfrm>
          <a:prstGeom prst="rect">
            <a:avLst/>
          </a:prstGeom>
          <a:ln w="12700">
            <a:miter lim="400000"/>
          </a:ln>
        </p:spPr>
      </p:pic>
      <p:sp>
        <p:nvSpPr>
          <p:cNvPr id="284" name="Slide Number"/>
          <p:cNvSpPr txBox="1">
            <a:spLocks noGrp="1"/>
          </p:cNvSpPr>
          <p:nvPr>
            <p:ph type="sldNum" sz="quarter" idx="2"/>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38</a:t>
            </a:fld>
            <a:endParaRPr/>
          </a:p>
        </p:txBody>
      </p:sp>
    </p:spTree>
  </p:cSld>
  <p:clrMapOvr>
    <a:masterClrMapping/>
  </p:clrMapOvr>
  <p:transition spd="med"/>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 name="Заголовок 1"/>
          <p:cNvSpPr txBox="1"/>
          <p:nvPr/>
        </p:nvSpPr>
        <p:spPr>
          <a:xfrm>
            <a:off x="2097039" y="90770"/>
            <a:ext cx="4949922" cy="61736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algn="ctr">
              <a:defRPr sz="1800" b="1">
                <a:solidFill>
                  <a:srgbClr val="FF0000"/>
                </a:solidFill>
                <a:latin typeface="+mj-lt"/>
                <a:ea typeface="+mj-ea"/>
                <a:cs typeface="+mj-cs"/>
                <a:sym typeface="Arial"/>
              </a:defRPr>
            </a:lvl1pPr>
          </a:lstStyle>
          <a:p>
            <a:r>
              <a:t>Розробити практичні рекомендації щодо розвитку толерантності та її підтримки </a:t>
            </a:r>
          </a:p>
        </p:txBody>
      </p:sp>
      <p:sp>
        <p:nvSpPr>
          <p:cNvPr id="287" name="Прямоугольник 1"/>
          <p:cNvSpPr txBox="1"/>
          <p:nvPr/>
        </p:nvSpPr>
        <p:spPr>
          <a:xfrm>
            <a:off x="680175" y="1134388"/>
            <a:ext cx="7783650" cy="313362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b="1">
                <a:latin typeface="+mj-lt"/>
                <a:ea typeface="+mj-ea"/>
                <a:cs typeface="+mj-cs"/>
                <a:sym typeface="Arial"/>
              </a:defRPr>
            </a:pPr>
            <a:r>
              <a:t>Сучасне європейське суспільство багате різними видами толерантності:</a:t>
            </a:r>
          </a:p>
          <a:p>
            <a:pPr>
              <a:defRPr b="1">
                <a:latin typeface="+mj-lt"/>
                <a:ea typeface="+mj-ea"/>
                <a:cs typeface="+mj-cs"/>
                <a:sym typeface="Arial"/>
              </a:defRPr>
            </a:pPr>
            <a:r>
              <a:t>1) релігійна;</a:t>
            </a:r>
          </a:p>
          <a:p>
            <a:pPr>
              <a:defRPr b="1">
                <a:latin typeface="+mj-lt"/>
                <a:ea typeface="+mj-ea"/>
                <a:cs typeface="+mj-cs"/>
                <a:sym typeface="Arial"/>
              </a:defRPr>
            </a:pPr>
            <a:r>
              <a:t> 2) ґендерна;</a:t>
            </a:r>
          </a:p>
          <a:p>
            <a:pPr>
              <a:defRPr b="1">
                <a:latin typeface="+mj-lt"/>
                <a:ea typeface="+mj-ea"/>
                <a:cs typeface="+mj-cs"/>
                <a:sym typeface="Arial"/>
              </a:defRPr>
            </a:pPr>
            <a:r>
              <a:t> 3) фізіологічна;</a:t>
            </a:r>
          </a:p>
          <a:p>
            <a:pPr>
              <a:defRPr b="1">
                <a:latin typeface="+mj-lt"/>
                <a:ea typeface="+mj-ea"/>
                <a:cs typeface="+mj-cs"/>
                <a:sym typeface="Arial"/>
              </a:defRPr>
            </a:pPr>
            <a:r>
              <a:t>4) освітня;</a:t>
            </a:r>
          </a:p>
          <a:p>
            <a:pPr>
              <a:defRPr b="1">
                <a:latin typeface="+mj-lt"/>
                <a:ea typeface="+mj-ea"/>
                <a:cs typeface="+mj-cs"/>
                <a:sym typeface="Arial"/>
              </a:defRPr>
            </a:pPr>
            <a:r>
              <a:t>5) сексуально-оієнтаційна;</a:t>
            </a:r>
          </a:p>
          <a:p>
            <a:pPr>
              <a:defRPr b="1">
                <a:latin typeface="+mj-lt"/>
                <a:ea typeface="+mj-ea"/>
                <a:cs typeface="+mj-cs"/>
                <a:sym typeface="Arial"/>
              </a:defRPr>
            </a:pPr>
            <a:r>
              <a:t>6) географічна;</a:t>
            </a:r>
          </a:p>
          <a:p>
            <a:pPr>
              <a:defRPr b="1">
                <a:latin typeface="+mj-lt"/>
                <a:ea typeface="+mj-ea"/>
                <a:cs typeface="+mj-cs"/>
                <a:sym typeface="Arial"/>
              </a:defRPr>
            </a:pPr>
            <a:r>
              <a:t>7) вікова;</a:t>
            </a:r>
          </a:p>
          <a:p>
            <a:pPr>
              <a:defRPr b="1">
                <a:latin typeface="+mj-lt"/>
                <a:ea typeface="+mj-ea"/>
                <a:cs typeface="+mj-cs"/>
                <a:sym typeface="Arial"/>
              </a:defRPr>
            </a:pPr>
            <a:r>
              <a:t>8) маргінальна;</a:t>
            </a:r>
          </a:p>
          <a:p>
            <a:pPr>
              <a:defRPr b="1">
                <a:latin typeface="+mj-lt"/>
                <a:ea typeface="+mj-ea"/>
                <a:cs typeface="+mj-cs"/>
                <a:sym typeface="Arial"/>
              </a:defRPr>
            </a:pPr>
            <a:r>
              <a:t>8) соціальна як наслідкок соціальної нерівності. </a:t>
            </a:r>
          </a:p>
          <a:p>
            <a:pPr>
              <a:defRPr b="1">
                <a:latin typeface="+mj-lt"/>
                <a:ea typeface="+mj-ea"/>
                <a:cs typeface="+mj-cs"/>
                <a:sym typeface="Arial"/>
              </a:defRPr>
            </a:pPr>
            <a:r>
              <a:t>Велику відіграють практичні рекомендації щодо недопущення насильства, ксенофобії, нерівності та збереження толерантності на всіх рівнях.  </a:t>
            </a:r>
          </a:p>
          <a:p>
            <a:pPr>
              <a:defRPr b="1">
                <a:latin typeface="+mj-lt"/>
                <a:ea typeface="+mj-ea"/>
                <a:cs typeface="+mj-cs"/>
                <a:sym typeface="Arial"/>
              </a:defRPr>
            </a:pPr>
            <a:r>
              <a:t>Ми  розглянули толерантність як порівняно нове соціальне, культурне, економічне явище та його динаміку, генезис толерантності як ключової цінності у рамках європейської культури, як нову якість соціальних, культурних, релігійних відносин..  </a:t>
            </a:r>
          </a:p>
        </p:txBody>
      </p:sp>
      <p:pic>
        <p:nvPicPr>
          <p:cNvPr id="288" name="Рисунок 3" descr="Рисунок 3"/>
          <p:cNvPicPr>
            <a:picLocks noChangeAspect="1"/>
          </p:cNvPicPr>
          <p:nvPr/>
        </p:nvPicPr>
        <p:blipFill>
          <a:blip r:embed="rId2">
            <a:extLst/>
          </a:blip>
          <a:stretch>
            <a:fillRect/>
          </a:stretch>
        </p:blipFill>
        <p:spPr>
          <a:xfrm>
            <a:off x="-311844" y="-121187"/>
            <a:ext cx="1590042" cy="1590043"/>
          </a:xfrm>
          <a:prstGeom prst="rect">
            <a:avLst/>
          </a:prstGeom>
          <a:ln w="12700">
            <a:miter lim="400000"/>
          </a:ln>
        </p:spPr>
      </p:pic>
      <p:sp>
        <p:nvSpPr>
          <p:cNvPr id="289" name="Slide Number"/>
          <p:cNvSpPr txBox="1">
            <a:spLocks noGrp="1"/>
          </p:cNvSpPr>
          <p:nvPr>
            <p:ph type="sldNum" sz="quarter" idx="2"/>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39</a:t>
            </a:fld>
            <a:endParaRP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 name="Заголовок 1"/>
          <p:cNvSpPr txBox="1"/>
          <p:nvPr/>
        </p:nvSpPr>
        <p:spPr>
          <a:xfrm>
            <a:off x="1526742" y="224120"/>
            <a:ext cx="6090514" cy="35066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algn="ctr">
              <a:defRPr sz="1800" b="1">
                <a:solidFill>
                  <a:srgbClr val="FF0000"/>
                </a:solidFill>
                <a:latin typeface="+mj-lt"/>
                <a:ea typeface="+mj-ea"/>
                <a:cs typeface="+mj-cs"/>
                <a:sym typeface="Arial"/>
              </a:defRPr>
            </a:lvl1pPr>
          </a:lstStyle>
          <a:p>
            <a:r>
              <a:t>Термін та концепція толерантності</a:t>
            </a:r>
          </a:p>
        </p:txBody>
      </p:sp>
      <p:sp>
        <p:nvSpPr>
          <p:cNvPr id="112" name="Прямоугольник 1"/>
          <p:cNvSpPr txBox="1"/>
          <p:nvPr/>
        </p:nvSpPr>
        <p:spPr>
          <a:xfrm>
            <a:off x="945311" y="903338"/>
            <a:ext cx="7253378" cy="333682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lgn="just">
              <a:defRPr b="1">
                <a:latin typeface="+mj-lt"/>
                <a:ea typeface="+mj-ea"/>
                <a:cs typeface="+mj-cs"/>
                <a:sym typeface="Arial"/>
              </a:defRPr>
            </a:pPr>
            <a:r>
              <a:t>Сучасний термін «толерантність» походить від латинського tolerantia.  Винайшов цей термін Цицерон, який вперше використав його в 46 р. до н. е. для перекладу стоїчної грецької чесноти karteria («витривалість»).  Толерантність є специфічною та історичною концепцією  зі своїми власними межами, описується як ініціатор стосунків взаємності, спираючись на  труднощі встановлення меж толерантності, перевірки переконань. Концепція толерантності є проблематичною, яка починаючи зі сприйняття Дж. Локка, і описується як доказ справжньої взаємності. У моральному сенсі толерантність - чеснота, яка веде до того, чого людина не приймає спонтанно, означає бути пильним як до нетерпимості, так і до нетолерантності. Питання толерантності торкається суттєвих проблем людського спілкування, пов’язаних з переслідуваннями, репресіями, залякуваннями і зловживаннями владою, співіснує з внутрішньою протилежністю – нетерпимістю. Зростання наукового інтересу зумовлене розвитком теоретичних поглядів на людську поведінку, яка розпочинається з того, що ситуаційна неоднозначність є початковою умовою, що передує уподобанням вибору та поведінки іншого.</a:t>
            </a:r>
          </a:p>
        </p:txBody>
      </p:sp>
      <p:pic>
        <p:nvPicPr>
          <p:cNvPr id="113" name="Рисунок 3" descr="Рисунок 3"/>
          <p:cNvPicPr>
            <a:picLocks noChangeAspect="1"/>
          </p:cNvPicPr>
          <p:nvPr/>
        </p:nvPicPr>
        <p:blipFill>
          <a:blip r:embed="rId2">
            <a:extLst/>
          </a:blip>
          <a:stretch>
            <a:fillRect/>
          </a:stretch>
        </p:blipFill>
        <p:spPr>
          <a:xfrm>
            <a:off x="-311844" y="-121187"/>
            <a:ext cx="1590042" cy="1590043"/>
          </a:xfrm>
          <a:prstGeom prst="rect">
            <a:avLst/>
          </a:prstGeom>
          <a:ln w="12700">
            <a:miter lim="400000"/>
          </a:ln>
        </p:spPr>
      </p:pic>
      <p:sp>
        <p:nvSpPr>
          <p:cNvPr id="114" name="Slide Number"/>
          <p:cNvSpPr txBox="1">
            <a:spLocks noGrp="1"/>
          </p:cNvSpPr>
          <p:nvPr>
            <p:ph type="sldNum" sz="quarter" idx="2"/>
          </p:nvPr>
        </p:nvSpPr>
        <p:spPr>
          <a:xfrm>
            <a:off x="6364304" y="4635136"/>
            <a:ext cx="188897" cy="264253"/>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4</a:t>
            </a:fld>
            <a:endParaRPr/>
          </a:p>
        </p:txBody>
      </p:sp>
    </p:spTree>
  </p:cSld>
  <p:clrMapOvr>
    <a:masterClrMapping/>
  </p:clrMapOvr>
  <p:transition spd="med"/>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1" name="Заголовок 1"/>
          <p:cNvSpPr txBox="1"/>
          <p:nvPr/>
        </p:nvSpPr>
        <p:spPr>
          <a:xfrm>
            <a:off x="2251719" y="90770"/>
            <a:ext cx="4640562" cy="61736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algn="ctr">
              <a:defRPr sz="1800" b="1">
                <a:solidFill>
                  <a:srgbClr val="FF0000"/>
                </a:solidFill>
                <a:latin typeface="+mj-lt"/>
                <a:ea typeface="+mj-ea"/>
                <a:cs typeface="+mj-cs"/>
                <a:sym typeface="Arial"/>
              </a:defRPr>
            </a:lvl1pPr>
          </a:lstStyle>
          <a:p>
            <a:r>
              <a:t>Держава як чинник стабільного та креативного розвитку </a:t>
            </a:r>
          </a:p>
        </p:txBody>
      </p:sp>
      <p:pic>
        <p:nvPicPr>
          <p:cNvPr id="292" name="Picture 2" descr="Picture 2"/>
          <p:cNvPicPr>
            <a:picLocks noChangeAspect="1"/>
          </p:cNvPicPr>
          <p:nvPr/>
        </p:nvPicPr>
        <p:blipFill>
          <a:blip r:embed="rId2">
            <a:extLst/>
          </a:blip>
          <a:stretch>
            <a:fillRect/>
          </a:stretch>
        </p:blipFill>
        <p:spPr>
          <a:xfrm>
            <a:off x="863588" y="1580223"/>
            <a:ext cx="7416824" cy="1983054"/>
          </a:xfrm>
          <a:prstGeom prst="rect">
            <a:avLst/>
          </a:prstGeom>
          <a:ln w="12700">
            <a:miter lim="400000"/>
          </a:ln>
        </p:spPr>
      </p:pic>
      <p:pic>
        <p:nvPicPr>
          <p:cNvPr id="293" name="Рисунок 3" descr="Рисунок 3"/>
          <p:cNvPicPr>
            <a:picLocks noChangeAspect="1"/>
          </p:cNvPicPr>
          <p:nvPr/>
        </p:nvPicPr>
        <p:blipFill>
          <a:blip r:embed="rId3">
            <a:extLst/>
          </a:blip>
          <a:stretch>
            <a:fillRect/>
          </a:stretch>
        </p:blipFill>
        <p:spPr>
          <a:xfrm>
            <a:off x="-311844" y="-121187"/>
            <a:ext cx="1590042" cy="1590043"/>
          </a:xfrm>
          <a:prstGeom prst="rect">
            <a:avLst/>
          </a:prstGeom>
          <a:ln w="12700">
            <a:miter lim="400000"/>
          </a:ln>
        </p:spPr>
      </p:pic>
      <p:sp>
        <p:nvSpPr>
          <p:cNvPr id="294" name="Slide Number"/>
          <p:cNvSpPr txBox="1">
            <a:spLocks noGrp="1"/>
          </p:cNvSpPr>
          <p:nvPr>
            <p:ph type="sldNum" sz="quarter" idx="2"/>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40</a:t>
            </a:fld>
            <a:endParaRPr/>
          </a:p>
        </p:txBody>
      </p:sp>
    </p:spTree>
  </p:cSld>
  <p:clrMapOvr>
    <a:masterClrMapping/>
  </p:clrMapOvr>
  <p:transition spd="med"/>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 name="TextBox 292"/>
          <p:cNvSpPr txBox="1"/>
          <p:nvPr/>
        </p:nvSpPr>
        <p:spPr>
          <a:xfrm>
            <a:off x="1001987" y="3572301"/>
            <a:ext cx="2034259" cy="35066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a:defRPr sz="1800">
                <a:latin typeface="+mj-lt"/>
                <a:ea typeface="+mj-ea"/>
                <a:cs typeface="+mj-cs"/>
                <a:sym typeface="Arial"/>
              </a:defRPr>
            </a:lvl1pPr>
          </a:lstStyle>
          <a:p>
            <a:r>
              <a:t>humeu.project</a:t>
            </a:r>
          </a:p>
        </p:txBody>
      </p:sp>
      <p:pic>
        <p:nvPicPr>
          <p:cNvPr id="297" name="Picture 2" descr="Picture 2"/>
          <p:cNvPicPr>
            <a:picLocks noChangeAspect="1"/>
          </p:cNvPicPr>
          <p:nvPr/>
        </p:nvPicPr>
        <p:blipFill>
          <a:blip r:embed="rId2">
            <a:extLst/>
          </a:blip>
          <a:stretch>
            <a:fillRect/>
          </a:stretch>
        </p:blipFill>
        <p:spPr>
          <a:xfrm>
            <a:off x="450408" y="3509402"/>
            <a:ext cx="442001" cy="442001"/>
          </a:xfrm>
          <a:prstGeom prst="rect">
            <a:avLst/>
          </a:prstGeom>
          <a:ln w="12700">
            <a:miter lim="400000"/>
          </a:ln>
        </p:spPr>
      </p:pic>
      <p:pic>
        <p:nvPicPr>
          <p:cNvPr id="298" name="Picture 6" descr="Picture 6"/>
          <p:cNvPicPr>
            <a:picLocks noChangeAspect="1"/>
          </p:cNvPicPr>
          <p:nvPr/>
        </p:nvPicPr>
        <p:blipFill>
          <a:blip r:embed="rId3">
            <a:extLst/>
          </a:blip>
          <a:stretch>
            <a:fillRect/>
          </a:stretch>
        </p:blipFill>
        <p:spPr>
          <a:xfrm>
            <a:off x="448286" y="4067033"/>
            <a:ext cx="487848" cy="487848"/>
          </a:xfrm>
          <a:prstGeom prst="rect">
            <a:avLst/>
          </a:prstGeom>
          <a:ln w="12700">
            <a:miter lim="400000"/>
          </a:ln>
        </p:spPr>
      </p:pic>
      <p:sp>
        <p:nvSpPr>
          <p:cNvPr id="299" name="TextBox 299"/>
          <p:cNvSpPr txBox="1"/>
          <p:nvPr/>
        </p:nvSpPr>
        <p:spPr>
          <a:xfrm>
            <a:off x="1004953" y="4121116"/>
            <a:ext cx="5535903" cy="35066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a:defRPr sz="1800">
                <a:latin typeface="+mj-lt"/>
                <a:ea typeface="+mj-ea"/>
                <a:cs typeface="+mj-cs"/>
                <a:sym typeface="Arial"/>
              </a:defRPr>
            </a:lvl1pPr>
          </a:lstStyle>
          <a:p>
            <a:r>
              <a:t>www.facebook.com/groups/humeu</a:t>
            </a:r>
          </a:p>
        </p:txBody>
      </p:sp>
      <p:sp>
        <p:nvSpPr>
          <p:cNvPr id="300" name="TextBox 296"/>
          <p:cNvSpPr txBox="1"/>
          <p:nvPr/>
        </p:nvSpPr>
        <p:spPr>
          <a:xfrm>
            <a:off x="2196698" y="1638426"/>
            <a:ext cx="5457842" cy="68358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a:defRPr sz="4200" b="1">
                <a:solidFill>
                  <a:srgbClr val="3366FF"/>
                </a:solidFill>
                <a:latin typeface="+mj-lt"/>
                <a:ea typeface="+mj-ea"/>
                <a:cs typeface="+mj-cs"/>
                <a:sym typeface="Arial"/>
              </a:defRPr>
            </a:lvl1pPr>
          </a:lstStyle>
          <a:p>
            <a:r>
              <a:t>Дякую за увагу!</a:t>
            </a:r>
          </a:p>
        </p:txBody>
      </p:sp>
      <p:sp>
        <p:nvSpPr>
          <p:cNvPr id="301" name="TextBox 298"/>
          <p:cNvSpPr txBox="1"/>
          <p:nvPr/>
        </p:nvSpPr>
        <p:spPr>
          <a:xfrm>
            <a:off x="494005" y="2960485"/>
            <a:ext cx="5535903" cy="35066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a:defRPr sz="1800">
                <a:latin typeface="+mj-lt"/>
                <a:ea typeface="+mj-ea"/>
                <a:cs typeface="+mj-cs"/>
                <a:sym typeface="Arial"/>
              </a:defRPr>
            </a:lvl1pPr>
          </a:lstStyle>
          <a:p>
            <a:r>
              <a:t>Долучайтесь до соціальних мереж проєкту:</a:t>
            </a:r>
          </a:p>
        </p:txBody>
      </p:sp>
      <p:pic>
        <p:nvPicPr>
          <p:cNvPr id="302" name="Рисунок 2" descr="Рисунок 2"/>
          <p:cNvPicPr>
            <a:picLocks noChangeAspect="1"/>
          </p:cNvPicPr>
          <p:nvPr/>
        </p:nvPicPr>
        <p:blipFill>
          <a:blip r:embed="rId4">
            <a:extLst/>
          </a:blip>
          <a:stretch>
            <a:fillRect/>
          </a:stretch>
        </p:blipFill>
        <p:spPr>
          <a:xfrm>
            <a:off x="6453701" y="2426367"/>
            <a:ext cx="2125698" cy="2436119"/>
          </a:xfrm>
          <a:prstGeom prst="rect">
            <a:avLst/>
          </a:prstGeom>
          <a:ln w="12700">
            <a:miter lim="400000"/>
          </a:ln>
        </p:spPr>
      </p:pic>
      <p:pic>
        <p:nvPicPr>
          <p:cNvPr id="303" name="Рисунок 3" descr="Рисунок 3"/>
          <p:cNvPicPr>
            <a:picLocks noChangeAspect="1"/>
          </p:cNvPicPr>
          <p:nvPr/>
        </p:nvPicPr>
        <p:blipFill>
          <a:blip r:embed="rId5">
            <a:extLst/>
          </a:blip>
          <a:stretch>
            <a:fillRect/>
          </a:stretch>
        </p:blipFill>
        <p:spPr>
          <a:xfrm>
            <a:off x="-254628" y="-133885"/>
            <a:ext cx="2222501" cy="2222501"/>
          </a:xfrm>
          <a:prstGeom prst="rect">
            <a:avLst/>
          </a:prstGeom>
          <a:ln w="12700">
            <a:miter lim="400000"/>
          </a:ln>
        </p:spPr>
      </p:pic>
      <p:sp>
        <p:nvSpPr>
          <p:cNvPr id="304" name="Slide Number"/>
          <p:cNvSpPr txBox="1">
            <a:spLocks noGrp="1"/>
          </p:cNvSpPr>
          <p:nvPr>
            <p:ph type="sldNum" sz="quarter" idx="2"/>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41</a:t>
            </a:fld>
            <a:endParaRPr/>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 name="Заголовок 1"/>
          <p:cNvSpPr txBox="1"/>
          <p:nvPr/>
        </p:nvSpPr>
        <p:spPr>
          <a:xfrm>
            <a:off x="2771466" y="90770"/>
            <a:ext cx="3601068" cy="61736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algn="ctr">
              <a:defRPr sz="1800" b="1">
                <a:solidFill>
                  <a:srgbClr val="FF0000"/>
                </a:solidFill>
                <a:latin typeface="+mj-lt"/>
                <a:ea typeface="+mj-ea"/>
                <a:cs typeface="+mj-cs"/>
                <a:sym typeface="Arial"/>
              </a:defRPr>
            </a:lvl1pPr>
          </a:lstStyle>
          <a:p>
            <a:pPr>
              <a:defRPr>
                <a:solidFill>
                  <a:srgbClr val="3366FF"/>
                </a:solidFill>
              </a:defRPr>
            </a:pPr>
            <a:r>
              <a:rPr>
                <a:solidFill>
                  <a:srgbClr val="FF0000"/>
                </a:solidFill>
              </a:rPr>
              <a:t>Зростання наукового інтересу до проблеми толерантності</a:t>
            </a:r>
          </a:p>
        </p:txBody>
      </p:sp>
      <p:sp>
        <p:nvSpPr>
          <p:cNvPr id="117" name="Прямоугольник 1"/>
          <p:cNvSpPr txBox="1"/>
          <p:nvPr/>
        </p:nvSpPr>
        <p:spPr>
          <a:xfrm>
            <a:off x="1053323" y="1208138"/>
            <a:ext cx="7037354" cy="272722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lgn="just">
              <a:defRPr b="1">
                <a:latin typeface="+mj-lt"/>
                <a:ea typeface="+mj-ea"/>
                <a:cs typeface="+mj-cs"/>
                <a:sym typeface="Arial"/>
              </a:defRPr>
            </a:pPr>
            <a:r>
              <a:t>Зростання наукового інтересу до проблеми толерантності зумовлене розвитком теоретичних поглядів на людську поведінку, яка починається з того, що ситуаційна неоднозначність є початковою умовою, що передує уподобанням вибору.  </a:t>
            </a:r>
          </a:p>
          <a:p>
            <a:pPr algn="just">
              <a:defRPr b="1">
                <a:latin typeface="+mj-lt"/>
                <a:ea typeface="+mj-ea"/>
                <a:cs typeface="+mj-cs"/>
                <a:sym typeface="Arial"/>
              </a:defRPr>
            </a:pPr>
            <a:r>
              <a:t>Прикладом теоретичної основи неоднозначності виступає ентропійна модель толерантності, розроблена Хіршем та ін. (2012), яка базується на нейронауці та теорії інформації. </a:t>
            </a:r>
          </a:p>
          <a:p>
            <a:pPr algn="just">
              <a:defRPr b="1">
                <a:latin typeface="+mj-lt"/>
                <a:ea typeface="+mj-ea"/>
                <a:cs typeface="+mj-cs"/>
                <a:sym typeface="Arial"/>
              </a:defRPr>
            </a:pPr>
            <a:r>
              <a:t>Толерантність як форма неадекватної ситуаційної інформації спонукає індивіда зменшити двозначність до контрольованого рівня. </a:t>
            </a:r>
          </a:p>
          <a:p>
            <a:pPr algn="just">
              <a:defRPr b="1">
                <a:latin typeface="+mj-lt"/>
                <a:ea typeface="+mj-ea"/>
                <a:cs typeface="+mj-cs"/>
                <a:sym typeface="Arial"/>
              </a:defRPr>
            </a:pPr>
            <a:r>
              <a:t>У даному контексті толерантність може відігравати роль модератора мотивації для зменшення неоднозначності, щоб керувати ступенем конфлікту між перцептивними та поведінковими можливостями, бути заміненою конкретністю мети,  щоб посилити або послабити тривогу.</a:t>
            </a:r>
          </a:p>
        </p:txBody>
      </p:sp>
      <p:pic>
        <p:nvPicPr>
          <p:cNvPr id="118" name="Рисунок 3" descr="Рисунок 3"/>
          <p:cNvPicPr>
            <a:picLocks noChangeAspect="1"/>
          </p:cNvPicPr>
          <p:nvPr/>
        </p:nvPicPr>
        <p:blipFill>
          <a:blip r:embed="rId2">
            <a:extLst/>
          </a:blip>
          <a:stretch>
            <a:fillRect/>
          </a:stretch>
        </p:blipFill>
        <p:spPr>
          <a:xfrm>
            <a:off x="-311844" y="-121187"/>
            <a:ext cx="1590042" cy="1590043"/>
          </a:xfrm>
          <a:prstGeom prst="rect">
            <a:avLst/>
          </a:prstGeom>
          <a:ln w="12700">
            <a:miter lim="400000"/>
          </a:ln>
        </p:spPr>
      </p:pic>
      <p:sp>
        <p:nvSpPr>
          <p:cNvPr id="119" name="Slide Number"/>
          <p:cNvSpPr txBox="1">
            <a:spLocks noGrp="1"/>
          </p:cNvSpPr>
          <p:nvPr>
            <p:ph type="sldNum" sz="quarter" idx="2"/>
          </p:nvPr>
        </p:nvSpPr>
        <p:spPr>
          <a:xfrm>
            <a:off x="6364304" y="4635136"/>
            <a:ext cx="188897" cy="264253"/>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5</a:t>
            </a:fld>
            <a:endParaRPr/>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 name="Заголовок 1"/>
          <p:cNvSpPr txBox="1"/>
          <p:nvPr/>
        </p:nvSpPr>
        <p:spPr>
          <a:xfrm>
            <a:off x="2250683" y="224120"/>
            <a:ext cx="4642634" cy="35066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algn="ctr">
              <a:defRPr sz="1800" b="1">
                <a:solidFill>
                  <a:srgbClr val="FF0000"/>
                </a:solidFill>
                <a:latin typeface="+mj-lt"/>
                <a:ea typeface="+mj-ea"/>
                <a:cs typeface="+mj-cs"/>
                <a:sym typeface="Arial"/>
              </a:defRPr>
            </a:lvl1pPr>
          </a:lstStyle>
          <a:p>
            <a:r>
              <a:t>Еволюція підходів до толерантності</a:t>
            </a:r>
          </a:p>
        </p:txBody>
      </p:sp>
      <p:sp>
        <p:nvSpPr>
          <p:cNvPr id="122" name="Прямоугольник 1"/>
          <p:cNvSpPr txBox="1"/>
          <p:nvPr/>
        </p:nvSpPr>
        <p:spPr>
          <a:xfrm>
            <a:off x="909307" y="903338"/>
            <a:ext cx="7325386" cy="333682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lgn="just">
              <a:defRPr b="1">
                <a:latin typeface="+mj-lt"/>
                <a:ea typeface="+mj-ea"/>
                <a:cs typeface="+mj-cs"/>
                <a:sym typeface="Arial"/>
              </a:defRPr>
            </a:pPr>
            <a:r>
              <a:t>В історії філософської, соціологічної і політичної думки спостерігається зростаючий інтерес до праць про толерантність, починаючи з 16-го століття. До кола мислителів 17-го та 18-го століть, хто досліджував толерантність, відносяться - Локк, Спіноза, Бейль, Пуфендорф, Лейбніц, Юм, Вольтер, д’Гольбах та ін. Більшість із цих мислителів, за винятком Локка та Пуфендорфа, були неортодоксальними релігійними мислителями, прихильниками «ліберальної» моделі толерантності, де «кожній людині залишено свободу слідувати своїм ідеалам і стилю життя, доки вона не завдає нікому шкоди».. Принцип політичної толерантності обговорюється з 17 століття, а політична практика толерантності має набагато давнішу історію. Його початкове формулювання, поточне значення, визначення, нормативні наслідки, межі застосування продовжують обговорюватися. Історичні дослідження толерантності починаються з «Листа Локка про толерантність» (1689). Розповідь Бартоломе де Лас Касаса про іспанських конкістадорів у Центральній Америці поклала початок дискусії про політичну толерантність у католицькій Європі в 16 ст. (1955). </a:t>
            </a:r>
          </a:p>
        </p:txBody>
      </p:sp>
      <p:pic>
        <p:nvPicPr>
          <p:cNvPr id="123" name="Рисунок 3" descr="Рисунок 3"/>
          <p:cNvPicPr>
            <a:picLocks noChangeAspect="1"/>
          </p:cNvPicPr>
          <p:nvPr/>
        </p:nvPicPr>
        <p:blipFill>
          <a:blip r:embed="rId2">
            <a:extLst/>
          </a:blip>
          <a:stretch>
            <a:fillRect/>
          </a:stretch>
        </p:blipFill>
        <p:spPr>
          <a:xfrm>
            <a:off x="-311844" y="-121187"/>
            <a:ext cx="1590042" cy="1590043"/>
          </a:xfrm>
          <a:prstGeom prst="rect">
            <a:avLst/>
          </a:prstGeom>
          <a:ln w="12700">
            <a:miter lim="400000"/>
          </a:ln>
        </p:spPr>
      </p:pic>
      <p:sp>
        <p:nvSpPr>
          <p:cNvPr id="124" name="Slide Number"/>
          <p:cNvSpPr txBox="1">
            <a:spLocks noGrp="1"/>
          </p:cNvSpPr>
          <p:nvPr>
            <p:ph type="sldNum" sz="quarter" idx="2"/>
          </p:nvPr>
        </p:nvSpPr>
        <p:spPr>
          <a:xfrm>
            <a:off x="6364304" y="4635136"/>
            <a:ext cx="188897" cy="264253"/>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6</a:t>
            </a:fld>
            <a:endParaRPr/>
          </a:p>
        </p:txBody>
      </p:sp>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 name="Заголовок 1"/>
          <p:cNvSpPr txBox="1"/>
          <p:nvPr/>
        </p:nvSpPr>
        <p:spPr>
          <a:xfrm>
            <a:off x="2513256" y="90770"/>
            <a:ext cx="4117488" cy="61736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algn="ctr">
              <a:defRPr sz="1800" b="1">
                <a:solidFill>
                  <a:srgbClr val="FF0000"/>
                </a:solidFill>
                <a:latin typeface="+mj-lt"/>
                <a:ea typeface="+mj-ea"/>
                <a:cs typeface="+mj-cs"/>
                <a:sym typeface="Arial"/>
              </a:defRPr>
            </a:lvl1pPr>
          </a:lstStyle>
          <a:p>
            <a:r>
              <a:t>Структура та компоненти поняття «толерантності»</a:t>
            </a:r>
          </a:p>
        </p:txBody>
      </p:sp>
      <p:sp>
        <p:nvSpPr>
          <p:cNvPr id="127" name="Прямоугольник 1"/>
          <p:cNvSpPr txBox="1"/>
          <p:nvPr/>
        </p:nvSpPr>
        <p:spPr>
          <a:xfrm>
            <a:off x="1197340" y="1004938"/>
            <a:ext cx="6749320" cy="313362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just">
              <a:defRPr b="1">
                <a:latin typeface="+mj-lt"/>
                <a:ea typeface="+mj-ea"/>
                <a:cs typeface="+mj-cs"/>
                <a:sym typeface="Arial"/>
              </a:defRPr>
            </a:lvl1pPr>
          </a:lstStyle>
          <a:p>
            <a:r>
              <a:t>Поняття «толерантність»  - складне і багаторівневе психічне утворення, яке, крім звичайного понятійного змісту, включає оцінні та реляційно-оцінні смисли та характеристики, що показують відношення людини до об'єкта пізнання. Структура поняття включає змістову та оцінну складові як єдине синергетичне ціле, у якому можна виділити кілька специфічних взаємозалежних компонентів: 1) міжнародний, що репрезентує загальнолюдські цінності та ідеї; 2) ідіоетнічний; 3) соціальний, що представляє соціальний статус комунікантів; 4) груповий – стать, вік, професійність; 5) індивідуально-особистісний, що відображає освітній ценз людини, її релігійні погляди, особистий досвід, стиль мовлення тощо. Поняття «толепрантності» включає сеферу інтересів організаційної мотивації, внутрішні процеси, проблеми впровадження та стратегічні аспекти, інтерпретація етики у корпоративній стратегії організації. Друга сфера зосереджена на бізнес-обґрунтуванні толерантності,  узгодженні інтересів між бізнес-організаціями та зацікавленими сторонами. </a:t>
            </a:r>
          </a:p>
        </p:txBody>
      </p:sp>
      <p:pic>
        <p:nvPicPr>
          <p:cNvPr id="128" name="Рисунок 3" descr="Рисунок 3"/>
          <p:cNvPicPr>
            <a:picLocks noChangeAspect="1"/>
          </p:cNvPicPr>
          <p:nvPr/>
        </p:nvPicPr>
        <p:blipFill>
          <a:blip r:embed="rId2">
            <a:extLst/>
          </a:blip>
          <a:stretch>
            <a:fillRect/>
          </a:stretch>
        </p:blipFill>
        <p:spPr>
          <a:xfrm>
            <a:off x="-311844" y="-121187"/>
            <a:ext cx="1590042" cy="1590043"/>
          </a:xfrm>
          <a:prstGeom prst="rect">
            <a:avLst/>
          </a:prstGeom>
          <a:ln w="12700">
            <a:miter lim="400000"/>
          </a:ln>
        </p:spPr>
      </p:pic>
      <p:sp>
        <p:nvSpPr>
          <p:cNvPr id="129" name="Slide Number"/>
          <p:cNvSpPr txBox="1">
            <a:spLocks noGrp="1"/>
          </p:cNvSpPr>
          <p:nvPr>
            <p:ph type="sldNum" sz="quarter" idx="2"/>
          </p:nvPr>
        </p:nvSpPr>
        <p:spPr>
          <a:xfrm>
            <a:off x="6364304" y="4635136"/>
            <a:ext cx="188897" cy="264253"/>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7</a:t>
            </a:fld>
            <a:endParaRPr/>
          </a:p>
        </p:txBody>
      </p:sp>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 name="Заголовок 1"/>
          <p:cNvSpPr txBox="1"/>
          <p:nvPr/>
        </p:nvSpPr>
        <p:spPr>
          <a:xfrm>
            <a:off x="1526743" y="90770"/>
            <a:ext cx="6090514" cy="61736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algn="ctr">
              <a:defRPr sz="1800" b="1">
                <a:solidFill>
                  <a:srgbClr val="FF0000"/>
                </a:solidFill>
                <a:latin typeface="+mj-lt"/>
                <a:ea typeface="+mj-ea"/>
                <a:cs typeface="+mj-cs"/>
                <a:sym typeface="Arial"/>
              </a:defRPr>
            </a:lvl1pPr>
          </a:lstStyle>
          <a:p>
            <a:r>
              <a:t>Підходи до визначення різноманітності толерантності</a:t>
            </a:r>
          </a:p>
        </p:txBody>
      </p:sp>
      <p:sp>
        <p:nvSpPr>
          <p:cNvPr id="132" name="Прямоугольник 1"/>
          <p:cNvSpPr txBox="1"/>
          <p:nvPr/>
        </p:nvSpPr>
        <p:spPr>
          <a:xfrm>
            <a:off x="1035575" y="1107406"/>
            <a:ext cx="7072850" cy="292868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lgn="just">
              <a:defRPr b="1">
                <a:latin typeface="Times New Roman"/>
                <a:ea typeface="Times New Roman"/>
                <a:cs typeface="Times New Roman"/>
                <a:sym typeface="Times New Roman"/>
              </a:defRPr>
            </a:pPr>
            <a:r>
              <a:t>Основні визначення різноманітності:1) гендерна толерантність; 2) расова та національна толерантність; 3) толерантне ставлення до інвалідів; 4) толерантність до сексуальної орієнтації; 5) політична толерантність; 5) виховна толерантність; 7) міжкласова толерантність; 8) етнічне розмаїття: відмінності в етнічному походженні окремих осіб або груп; 9)культурне розмаїття: окремі особи або групи, що мають різні культурні традиції, звичаї та мови; 10) релігійна різноманітність: в одному суспільстві сповідується кілька релігійних конфесій;  11) сексуальне різноманіття. </a:t>
            </a:r>
            <a:endParaRPr>
              <a:latin typeface="+mj-lt"/>
              <a:ea typeface="+mj-ea"/>
              <a:cs typeface="+mj-cs"/>
              <a:sym typeface="Arial"/>
            </a:endParaRPr>
          </a:p>
          <a:p>
            <a:pPr algn="just">
              <a:defRPr b="1">
                <a:latin typeface="Times New Roman"/>
                <a:ea typeface="Times New Roman"/>
                <a:cs typeface="Times New Roman"/>
                <a:sym typeface="Times New Roman"/>
              </a:defRPr>
            </a:pPr>
            <a:r>
              <a:t>Річард Флорида у роботі «Homo creatives. Як новий клас завойовує світ» відзначає:  розмаїття має важливе значення для хороших економічних показників. Толерантність і відкритість до різноманіття є передумовою широкого культурного зсуву до постматеріалістичних цінностей. До початку ХХІ століття серед багатьох аспектів проблем толерантності (соціальної, гендерної) особливого значення набули її етносна та конфесійна складові, що потребують аналізу толерантності у контексті різних конфесій і зводяться до конфесійної складової поняття «толерантність». </a:t>
            </a:r>
          </a:p>
        </p:txBody>
      </p:sp>
      <p:pic>
        <p:nvPicPr>
          <p:cNvPr id="133" name="Рисунок 3" descr="Рисунок 3"/>
          <p:cNvPicPr>
            <a:picLocks noChangeAspect="1"/>
          </p:cNvPicPr>
          <p:nvPr/>
        </p:nvPicPr>
        <p:blipFill>
          <a:blip r:embed="rId2">
            <a:extLst/>
          </a:blip>
          <a:stretch>
            <a:fillRect/>
          </a:stretch>
        </p:blipFill>
        <p:spPr>
          <a:xfrm>
            <a:off x="-311844" y="-121187"/>
            <a:ext cx="1590042" cy="1590043"/>
          </a:xfrm>
          <a:prstGeom prst="rect">
            <a:avLst/>
          </a:prstGeom>
          <a:ln w="12700">
            <a:miter lim="400000"/>
          </a:ln>
        </p:spPr>
      </p:pic>
      <p:sp>
        <p:nvSpPr>
          <p:cNvPr id="134" name="Slide Number"/>
          <p:cNvSpPr txBox="1">
            <a:spLocks noGrp="1"/>
          </p:cNvSpPr>
          <p:nvPr>
            <p:ph type="sldNum" sz="quarter" idx="2"/>
          </p:nvPr>
        </p:nvSpPr>
        <p:spPr>
          <a:xfrm>
            <a:off x="6364304" y="4635136"/>
            <a:ext cx="188897" cy="264253"/>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8</a:t>
            </a:fld>
            <a:endParaRPr/>
          </a:p>
        </p:txBody>
      </p:sp>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 name="Заголовок 1"/>
          <p:cNvSpPr txBox="1"/>
          <p:nvPr/>
        </p:nvSpPr>
        <p:spPr>
          <a:xfrm>
            <a:off x="2527243" y="90770"/>
            <a:ext cx="3757369" cy="61736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8" tIns="45718" rIns="45718" bIns="45718">
            <a:spAutoFit/>
          </a:bodyPr>
          <a:lstStyle>
            <a:lvl1pPr algn="ctr">
              <a:defRPr sz="1800" b="1">
                <a:solidFill>
                  <a:srgbClr val="FF0000"/>
                </a:solidFill>
                <a:latin typeface="+mj-lt"/>
                <a:ea typeface="+mj-ea"/>
                <a:cs typeface="+mj-cs"/>
                <a:sym typeface="Arial"/>
              </a:defRPr>
            </a:lvl1pPr>
          </a:lstStyle>
          <a:p>
            <a:pPr>
              <a:defRPr>
                <a:solidFill>
                  <a:srgbClr val="3366FF"/>
                </a:solidFill>
              </a:defRPr>
            </a:pPr>
            <a:r>
              <a:rPr>
                <a:solidFill>
                  <a:srgbClr val="FF0000"/>
                </a:solidFill>
              </a:rPr>
              <a:t>2. Античне та середньовічне коріння толерантності</a:t>
            </a:r>
          </a:p>
        </p:txBody>
      </p:sp>
      <p:sp>
        <p:nvSpPr>
          <p:cNvPr id="137" name="Прямоугольник 1"/>
          <p:cNvSpPr txBox="1"/>
          <p:nvPr/>
        </p:nvSpPr>
        <p:spPr>
          <a:xfrm>
            <a:off x="586112" y="1134388"/>
            <a:ext cx="7639630" cy="313362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lgn="just">
              <a:defRPr b="1">
                <a:latin typeface="+mj-lt"/>
                <a:ea typeface="+mj-ea"/>
                <a:cs typeface="+mj-cs"/>
                <a:sym typeface="Arial"/>
              </a:defRPr>
            </a:pPr>
            <a:r>
              <a:t>Пізня античність розвинула оригінальні концепції толерантності та її меж, які ґрунтувалися на античних уявленнях про людину, розум і суспільство. Вже Платон, згідно з Діогеном Лаерційським, хотів спалити твори Демокріта на публічній площі. Відкритість грецької культури для іноземних культур і безперервний діалог між філософами породили напружений інтелектуальний клімат, який сприяв обміну та роздума</a:t>
            </a:r>
            <a:r>
              <a:rPr b="0"/>
              <a:t>м. </a:t>
            </a:r>
            <a:r>
              <a:t>Поняття терпимості у грецькому суспільстві було закладено вченням софістів. дозволило розглянути в людині джерело етнічної цінності, а не лише громадянина, працівника чи громадського діяча, що згодом сприяло його становленню як суб'єкта. Людина виступала мірою всіх речей, що демонструвало певний виклик наявним етичних цінностей і соціальному античному порядку, оскільки кидало виклик космічності античного. Твори Епікура просякнуті ідеями задоволення, щастя, насолоди життям, яке розуміється насамперед як відсутність страждання та отримання щастя. Однією з найважливіших ідей епікурейства була неможливість пізнання божественної природи, так як боги абсолютно байдужі до роду людського, тому немає сенсу вступати в суперечку з ними.</a:t>
            </a:r>
          </a:p>
        </p:txBody>
      </p:sp>
      <p:pic>
        <p:nvPicPr>
          <p:cNvPr id="138" name="Рисунок 3" descr="Рисунок 3"/>
          <p:cNvPicPr>
            <a:picLocks noChangeAspect="1"/>
          </p:cNvPicPr>
          <p:nvPr/>
        </p:nvPicPr>
        <p:blipFill>
          <a:blip r:embed="rId2">
            <a:extLst/>
          </a:blip>
          <a:stretch>
            <a:fillRect/>
          </a:stretch>
        </p:blipFill>
        <p:spPr>
          <a:xfrm>
            <a:off x="-311844" y="-121187"/>
            <a:ext cx="1590042" cy="1590043"/>
          </a:xfrm>
          <a:prstGeom prst="rect">
            <a:avLst/>
          </a:prstGeom>
          <a:ln w="12700">
            <a:miter lim="400000"/>
          </a:ln>
        </p:spPr>
      </p:pic>
      <p:sp>
        <p:nvSpPr>
          <p:cNvPr id="139" name="Slide Number"/>
          <p:cNvSpPr txBox="1">
            <a:spLocks noGrp="1"/>
          </p:cNvSpPr>
          <p:nvPr>
            <p:ph type="sldNum" sz="quarter" idx="2"/>
          </p:nvPr>
        </p:nvSpPr>
        <p:spPr>
          <a:xfrm>
            <a:off x="6364304" y="4635136"/>
            <a:ext cx="188897" cy="264253"/>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9</a:t>
            </a:fld>
            <a:endParaRPr/>
          </a:p>
        </p:txBody>
      </p:sp>
    </p:spTree>
  </p:cSld>
  <p:clrMapOvr>
    <a:masterClrMapping/>
  </p:clrMapOvr>
  <p:transition spd="med"/>
</p:sld>
</file>

<file path=ppt/theme/theme1.xml><?xml version="1.0" encoding="utf-8"?>
<a:theme xmlns:a="http://schemas.openxmlformats.org/drawingml/2006/main" name="Team Leader Project Proposal by Slidesgo">
  <a:themeElements>
    <a:clrScheme name="Team Leader Project Proposal by Slidesgo">
      <a:dk1>
        <a:srgbClr val="000000"/>
      </a:dk1>
      <a:lt1>
        <a:srgbClr val="FFFFFF"/>
      </a:lt1>
      <a:dk2>
        <a:srgbClr val="A7A7A7"/>
      </a:dk2>
      <a:lt2>
        <a:srgbClr val="535353"/>
      </a:lt2>
      <a:accent1>
        <a:srgbClr val="6974F9"/>
      </a:accent1>
      <a:accent2>
        <a:srgbClr val="5669F4"/>
      </a:accent2>
      <a:accent3>
        <a:srgbClr val="FFC55F"/>
      </a:accent3>
      <a:accent4>
        <a:srgbClr val="FCEDE3"/>
      </a:accent4>
      <a:accent5>
        <a:srgbClr val="F7D7C6"/>
      </a:accent5>
      <a:accent6>
        <a:srgbClr val="EFBFAB"/>
      </a:accent6>
      <a:hlink>
        <a:srgbClr val="0000FF"/>
      </a:hlink>
      <a:folHlink>
        <a:srgbClr val="FF00FF"/>
      </a:folHlink>
    </a:clrScheme>
    <a:fontScheme name="Team Leader Project Proposal by Slidesgo">
      <a:majorFont>
        <a:latin typeface="Arial"/>
        <a:ea typeface="Arial"/>
        <a:cs typeface="Arial"/>
      </a:majorFont>
      <a:minorFont>
        <a:latin typeface="Helvetica"/>
        <a:ea typeface="Helvetica"/>
        <a:cs typeface="Helvetica"/>
      </a:minorFont>
    </a:fontScheme>
    <a:fmtScheme name="Team Leader Project Proposal by Slidesg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8" tIns="45718" rIns="45718" bIns="45718"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n-lt"/>
            <a:ea typeface="+mn-ea"/>
            <a:cs typeface="+mn-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n-lt"/>
            <a:ea typeface="+mn-ea"/>
            <a:cs typeface="+mn-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Team Leader Project Proposal by Slidesgo">
  <a:themeElements>
    <a:clrScheme name="Team Leader Project Proposal by Slidesgo">
      <a:dk1>
        <a:srgbClr val="000000"/>
      </a:dk1>
      <a:lt1>
        <a:srgbClr val="FFFFFF"/>
      </a:lt1>
      <a:dk2>
        <a:srgbClr val="A7A7A7"/>
      </a:dk2>
      <a:lt2>
        <a:srgbClr val="535353"/>
      </a:lt2>
      <a:accent1>
        <a:srgbClr val="6974F9"/>
      </a:accent1>
      <a:accent2>
        <a:srgbClr val="5669F4"/>
      </a:accent2>
      <a:accent3>
        <a:srgbClr val="FFC55F"/>
      </a:accent3>
      <a:accent4>
        <a:srgbClr val="FCEDE3"/>
      </a:accent4>
      <a:accent5>
        <a:srgbClr val="F7D7C6"/>
      </a:accent5>
      <a:accent6>
        <a:srgbClr val="EFBFAB"/>
      </a:accent6>
      <a:hlink>
        <a:srgbClr val="0000FF"/>
      </a:hlink>
      <a:folHlink>
        <a:srgbClr val="FF00FF"/>
      </a:folHlink>
    </a:clrScheme>
    <a:fontScheme name="Team Leader Project Proposal by Slidesgo">
      <a:majorFont>
        <a:latin typeface="Arial"/>
        <a:ea typeface="Arial"/>
        <a:cs typeface="Arial"/>
      </a:majorFont>
      <a:minorFont>
        <a:latin typeface="Helvetica"/>
        <a:ea typeface="Helvetica"/>
        <a:cs typeface="Helvetica"/>
      </a:minorFont>
    </a:fontScheme>
    <a:fmtScheme name="Team Leader Project Proposal by Slidesg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8" tIns="45718" rIns="45718" bIns="45718"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n-lt"/>
            <a:ea typeface="+mn-ea"/>
            <a:cs typeface="+mn-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FillTx/>
            <a:latin typeface="+mn-lt"/>
            <a:ea typeface="+mn-ea"/>
            <a:cs typeface="+mn-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0</TotalTime>
  <Words>6337</Words>
  <Application>Microsoft Office PowerPoint</Application>
  <PresentationFormat>Экран (16:9)</PresentationFormat>
  <Paragraphs>182</Paragraphs>
  <Slides>41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41</vt:i4>
      </vt:variant>
    </vt:vector>
  </HeadingPairs>
  <TitlesOfParts>
    <vt:vector size="42" baseType="lpstr">
      <vt:lpstr>Team Leader Project Proposal by Slidesgo</vt:lpstr>
      <vt:lpstr>Модуль 2 «Історія формування феномену європейської толерантності»</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Модуль 2 «Історія формування феномену європейської толерантності»</dc:title>
  <cp:lastModifiedBy>User</cp:lastModifiedBy>
  <cp:revision>1</cp:revision>
  <dcterms:modified xsi:type="dcterms:W3CDTF">2022-08-28T05:31:55Z</dcterms:modified>
</cp:coreProperties>
</file>