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notesMasterIdLst>
    <p:notesMasterId r:id="rId96"/>
  </p:notesMasterIdLst>
  <p:sldIdLst>
    <p:sldId id="740" r:id="rId2"/>
    <p:sldId id="634" r:id="rId3"/>
    <p:sldId id="635" r:id="rId4"/>
    <p:sldId id="636" r:id="rId5"/>
    <p:sldId id="637" r:id="rId6"/>
    <p:sldId id="638" r:id="rId7"/>
    <p:sldId id="639" r:id="rId8"/>
    <p:sldId id="640" r:id="rId9"/>
    <p:sldId id="641" r:id="rId10"/>
    <p:sldId id="642" r:id="rId11"/>
    <p:sldId id="643" r:id="rId12"/>
    <p:sldId id="644" r:id="rId13"/>
    <p:sldId id="645" r:id="rId14"/>
    <p:sldId id="646" r:id="rId15"/>
    <p:sldId id="647" r:id="rId16"/>
    <p:sldId id="648" r:id="rId17"/>
    <p:sldId id="649" r:id="rId18"/>
    <p:sldId id="650" r:id="rId19"/>
    <p:sldId id="651" r:id="rId20"/>
    <p:sldId id="652" r:id="rId21"/>
    <p:sldId id="653" r:id="rId22"/>
    <p:sldId id="654" r:id="rId23"/>
    <p:sldId id="655" r:id="rId24"/>
    <p:sldId id="656" r:id="rId25"/>
    <p:sldId id="614" r:id="rId26"/>
    <p:sldId id="657" r:id="rId27"/>
    <p:sldId id="658" r:id="rId28"/>
    <p:sldId id="659" r:id="rId29"/>
    <p:sldId id="660" r:id="rId30"/>
    <p:sldId id="661" r:id="rId31"/>
    <p:sldId id="662" r:id="rId32"/>
    <p:sldId id="663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71" r:id="rId41"/>
    <p:sldId id="672" r:id="rId42"/>
    <p:sldId id="673" r:id="rId43"/>
    <p:sldId id="674" r:id="rId44"/>
    <p:sldId id="675" r:id="rId45"/>
    <p:sldId id="676" r:id="rId46"/>
    <p:sldId id="677" r:id="rId47"/>
    <p:sldId id="678" r:id="rId48"/>
    <p:sldId id="679" r:id="rId49"/>
    <p:sldId id="680" r:id="rId50"/>
    <p:sldId id="681" r:id="rId51"/>
    <p:sldId id="682" r:id="rId52"/>
    <p:sldId id="683" r:id="rId53"/>
    <p:sldId id="684" r:id="rId54"/>
    <p:sldId id="685" r:id="rId55"/>
    <p:sldId id="686" r:id="rId56"/>
    <p:sldId id="687" r:id="rId57"/>
    <p:sldId id="688" r:id="rId58"/>
    <p:sldId id="689" r:id="rId59"/>
    <p:sldId id="690" r:id="rId60"/>
    <p:sldId id="691" r:id="rId61"/>
    <p:sldId id="692" r:id="rId62"/>
    <p:sldId id="693" r:id="rId63"/>
    <p:sldId id="694" r:id="rId64"/>
    <p:sldId id="695" r:id="rId65"/>
    <p:sldId id="696" r:id="rId66"/>
    <p:sldId id="697" r:id="rId67"/>
    <p:sldId id="698" r:id="rId68"/>
    <p:sldId id="699" r:id="rId69"/>
    <p:sldId id="700" r:id="rId70"/>
    <p:sldId id="701" r:id="rId71"/>
    <p:sldId id="702" r:id="rId72"/>
    <p:sldId id="703" r:id="rId73"/>
    <p:sldId id="704" r:id="rId74"/>
    <p:sldId id="705" r:id="rId75"/>
    <p:sldId id="706" r:id="rId76"/>
    <p:sldId id="707" r:id="rId77"/>
    <p:sldId id="708" r:id="rId78"/>
    <p:sldId id="709" r:id="rId79"/>
    <p:sldId id="710" r:id="rId80"/>
    <p:sldId id="711" r:id="rId81"/>
    <p:sldId id="712" r:id="rId82"/>
    <p:sldId id="713" r:id="rId83"/>
    <p:sldId id="714" r:id="rId84"/>
    <p:sldId id="715" r:id="rId85"/>
    <p:sldId id="716" r:id="rId86"/>
    <p:sldId id="721" r:id="rId87"/>
    <p:sldId id="722" r:id="rId88"/>
    <p:sldId id="723" r:id="rId89"/>
    <p:sldId id="724" r:id="rId90"/>
    <p:sldId id="720" r:id="rId91"/>
    <p:sldId id="717" r:id="rId92"/>
    <p:sldId id="718" r:id="rId93"/>
    <p:sldId id="719" r:id="rId94"/>
    <p:sldId id="359" r:id="rId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9"/>
    <p:restoredTop sz="9601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CE73D-76EA-B043-86CF-236740FE6632}" type="datetimeFigureOut">
              <a:rPr lang="ru-UA" smtClean="0"/>
              <a:t>01.12.2022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5D279-4C40-6343-BD6B-7B83F272AE0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97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BB789-C466-456D-A890-06215439F3EB}" type="slidenum">
              <a:rPr lang="ru-RU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13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8174-5A60-814C-931A-D083EABFF39D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966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6E8F4-4989-A948-906D-A6D45EF8BC85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69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9646-B276-984D-9D52-307C567F1516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0985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5FB2-095A-F842-B987-F5EB6F382F20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789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3545-1FED-5D43-BE52-84403881336D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2796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AEB4-DBBB-9D4D-BAB6-2C75E02B31D6}" type="datetime1">
              <a:rPr lang="ru-RU" smtClean="0"/>
              <a:t>01.12.2022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372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1F978-C0E8-054B-A9F9-57524F981332}" type="datetime1">
              <a:rPr lang="ru-RU" smtClean="0"/>
              <a:t>01.12.2022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28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CB80-C49E-C545-BB60-E73E97C18F96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263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563E-7C40-8E49-BC86-BB90551249B7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692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CDD35-A4F6-9848-A0C1-C23CFEA238A7}" type="datetime1">
              <a:rPr lang="ru-RU" smtClean="0"/>
              <a:t>01.12.2022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09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1FC3-C19D-5643-B104-260421535625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053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5B714-5435-F143-B51D-A649FF9E9DA7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96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91EC0-45CB-9945-8210-227754F85E1A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0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EDBB-F744-634D-B4B3-1252BB22FCD1}" type="datetime1">
              <a:rPr lang="ru-RU" smtClean="0"/>
              <a:t>01.12.2022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224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A160F-63C5-8B4F-9097-014CD5FF37B9}" type="datetime1">
              <a:rPr lang="ru-RU" smtClean="0"/>
              <a:t>01.12.2022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712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CAF2-31BF-5F4A-82D9-DF2079C66199}" type="datetime1">
              <a:rPr lang="ru-RU" smtClean="0"/>
              <a:t>01.12.2022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57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03577-FE1A-D740-8BF1-173207A9183F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71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06470-F1AC-D940-BE15-BD1A246B1BD8}" type="datetime1">
              <a:rPr lang="ru-RU" smtClean="0"/>
              <a:t>01.12.2022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2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DF054BE-07EA-184F-91CD-36C1EB685F12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4CBF4CF-B119-4841-B505-2CAA97F19D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581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east.eu/partner-countries/ukraine" TargetMode="External"/><Relationship Id="rId7" Type="http://schemas.openxmlformats.org/officeDocument/2006/relationships/hyperlink" Target="http://www.rac.org.ua/uploads/content/485/files/envprotraitandeu2018.pdf" TargetMode="External"/><Relationship Id="rId2" Type="http://schemas.openxmlformats.org/officeDocument/2006/relationships/hyperlink" Target="https://issuu.com/irf_ua/docs/dovkillia-fin-6_1_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niss.gov.ua/articles/840/" TargetMode="External"/><Relationship Id="rId5" Type="http://schemas.openxmlformats.org/officeDocument/2006/relationships/hyperlink" Target="http://ukraine-eu.mfa.gov.ua/ua/ukraine-eu/sectoral-dialogue/environment" TargetMode="External"/><Relationship Id="rId4" Type="http://schemas.openxmlformats.org/officeDocument/2006/relationships/hyperlink" Target="https://dt.ua/energy_market/yes-nav-yazuye-ukrayini-chistishi-povitrya-ta-vodu-abo-ekologichna-skladova-ugodi-pro-asociaciyu-z-yes-_.html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43C4A-DB41-4C4A-A4A0-F48ABD49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23" y="3546408"/>
            <a:ext cx="4783178" cy="31541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9A5407-388B-C34A-878D-9012197C6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81" y="800545"/>
            <a:ext cx="6420667" cy="35955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808237-9FF5-454E-A429-DC62325D2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932" y="157468"/>
            <a:ext cx="3872875" cy="21688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E56FBC-07D9-C047-A328-EEC2D583A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689" y="4311649"/>
            <a:ext cx="4265211" cy="23600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B34381-EB74-AA43-A10A-A00F66DA5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23" y="157468"/>
            <a:ext cx="3238959" cy="216881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9FCBF49-4A99-094B-9DBB-424A98BF9CE8}"/>
              </a:ext>
            </a:extLst>
          </p:cNvPr>
          <p:cNvSpPr/>
          <p:nvPr/>
        </p:nvSpPr>
        <p:spPr>
          <a:xfrm>
            <a:off x="3406682" y="1470176"/>
            <a:ext cx="51228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highlight>
                  <a:srgbClr val="FFFF00"/>
                </a:highlight>
              </a:rPr>
              <a:t>Тема 2. Екологічні аспекти Угоди про асоціацію між Україною та ЄС в контексті глобальних змін клімату</a:t>
            </a:r>
            <a:r>
              <a:rPr lang="ru-UA" sz="4400" b="1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C44C803-FAFB-D444-9D5E-237B4A43F00A}"/>
              </a:ext>
            </a:extLst>
          </p:cNvPr>
          <p:cNvSpPr/>
          <p:nvPr/>
        </p:nvSpPr>
        <p:spPr>
          <a:xfrm>
            <a:off x="5321147" y="3774589"/>
            <a:ext cx="3723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400" dirty="0">
                <a:highlight>
                  <a:srgbClr val="FFFF00"/>
                </a:highlight>
              </a:rPr>
              <a:t>Павлюк Т.С., к.е.н., доц.</a:t>
            </a:r>
          </a:p>
        </p:txBody>
      </p:sp>
      <p:sp>
        <p:nvSpPr>
          <p:cNvPr id="20" name="Дата 19">
            <a:extLst>
              <a:ext uri="{FF2B5EF4-FFF2-40B4-BE49-F238E27FC236}">
                <a16:creationId xmlns:a16="http://schemas.microsoft.com/office/drawing/2014/main" id="{ACA5065F-922F-1B46-AF33-883759C62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9E0-885D-2741-997C-4CCEE7E130FF}" type="datetime1">
              <a:rPr lang="ru-RU" smtClean="0"/>
              <a:t>01.12.2022</a:t>
            </a:fld>
            <a:endParaRPr lang="ru-UA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60EB1770-9224-0B44-B83A-9FCAB06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62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2132857"/>
            <a:ext cx="10969943" cy="3993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            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розуміють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в </a:t>
            </a:r>
            <a:r>
              <a:rPr lang="ru-RU" dirty="0" err="1"/>
              <a:t>біосферу</a:t>
            </a:r>
            <a:r>
              <a:rPr lang="ru-RU" dirty="0"/>
              <a:t> </a:t>
            </a:r>
            <a:r>
              <a:rPr lang="ru-RU" dirty="0" err="1"/>
              <a:t>будьяких</a:t>
            </a:r>
            <a:r>
              <a:rPr lang="ru-RU" dirty="0"/>
              <a:t> </a:t>
            </a:r>
            <a:r>
              <a:rPr lang="ru-RU" dirty="0" err="1"/>
              <a:t>твердих</a:t>
            </a:r>
            <a:r>
              <a:rPr lang="ru-RU" dirty="0"/>
              <a:t>, </a:t>
            </a:r>
            <a:r>
              <a:rPr lang="ru-RU" dirty="0" err="1"/>
              <a:t>рідких</a:t>
            </a:r>
            <a:r>
              <a:rPr lang="ru-RU" dirty="0"/>
              <a:t> і </a:t>
            </a:r>
            <a:r>
              <a:rPr lang="ru-RU" dirty="0" err="1"/>
              <a:t>газоподібних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(</a:t>
            </a:r>
            <a:r>
              <a:rPr lang="ru-RU" dirty="0" err="1"/>
              <a:t>теплоти</a:t>
            </a:r>
            <a:r>
              <a:rPr lang="ru-RU" dirty="0"/>
              <a:t>, звуку, </a:t>
            </a:r>
            <a:r>
              <a:rPr lang="ru-RU" dirty="0" err="1"/>
              <a:t>радіоактивності</a:t>
            </a:r>
            <a:r>
              <a:rPr lang="ru-RU" dirty="0"/>
              <a:t> і т.п.) у </a:t>
            </a:r>
            <a:r>
              <a:rPr lang="ru-RU" dirty="0" err="1"/>
              <a:t>кількостях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шкідливо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людину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 і </a:t>
            </a:r>
            <a:r>
              <a:rPr lang="ru-RU" dirty="0" err="1"/>
              <a:t>рослини</a:t>
            </a:r>
            <a:r>
              <a:rPr lang="ru-RU" dirty="0"/>
              <a:t> як </a:t>
            </a:r>
            <a:r>
              <a:rPr lang="ru-RU" dirty="0" err="1"/>
              <a:t>безпосередньо</a:t>
            </a:r>
            <a:r>
              <a:rPr lang="ru-RU" dirty="0"/>
              <a:t>, так і на </a:t>
            </a:r>
            <a:r>
              <a:rPr lang="ru-RU" dirty="0" err="1"/>
              <a:t>людину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 і </a:t>
            </a:r>
            <a:r>
              <a:rPr lang="ru-RU" dirty="0" err="1"/>
              <a:t>рослини</a:t>
            </a:r>
            <a:r>
              <a:rPr lang="ru-RU" dirty="0"/>
              <a:t> як </a:t>
            </a:r>
            <a:r>
              <a:rPr lang="ru-RU" dirty="0" err="1"/>
              <a:t>безпосередньо</a:t>
            </a:r>
            <a:r>
              <a:rPr lang="ru-RU" dirty="0"/>
              <a:t>, так і </a:t>
            </a:r>
            <a:r>
              <a:rPr lang="ru-RU" dirty="0" err="1"/>
              <a:t>непрямим</a:t>
            </a:r>
            <a:r>
              <a:rPr lang="ru-RU" dirty="0"/>
              <a:t> шляхом.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4560E-F879-0F4B-80EE-EE2EDD0E46FB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10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9" y="332656"/>
            <a:ext cx="4703298" cy="234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45" y="814398"/>
            <a:ext cx="349159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9189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476684"/>
            <a:ext cx="10969943" cy="5649491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об'єктами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(акцепторами </a:t>
            </a:r>
            <a:r>
              <a:rPr lang="ru-RU" dirty="0" err="1"/>
              <a:t>забруднених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) є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 </a:t>
            </a:r>
            <a:r>
              <a:rPr lang="ru-RU" dirty="0" err="1"/>
              <a:t>екотопу</a:t>
            </a:r>
            <a:r>
              <a:rPr lang="ru-RU" dirty="0"/>
              <a:t> (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біотичного</a:t>
            </a:r>
            <a:r>
              <a:rPr lang="ru-RU" dirty="0"/>
              <a:t> </a:t>
            </a:r>
            <a:r>
              <a:rPr lang="ru-RU" dirty="0" err="1"/>
              <a:t>угруповання</a:t>
            </a:r>
            <a:r>
              <a:rPr lang="ru-RU" dirty="0"/>
              <a:t>): 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1FCD-4033-E04E-964C-0997249714A3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11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81" y="3068962"/>
            <a:ext cx="6347537" cy="215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4181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Атмосфера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91" y="1484784"/>
            <a:ext cx="8926667" cy="4464496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753AC-D4C6-514E-A7C7-4931081892A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4818" y="6165304"/>
            <a:ext cx="57591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991271" y="6165304"/>
            <a:ext cx="67190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4529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5" y="1412776"/>
            <a:ext cx="9614526" cy="4797066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CD1-7421-5B47-A838-896FB847C11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13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4818" y="6165304"/>
            <a:ext cx="57591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991271" y="6165304"/>
            <a:ext cx="67190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875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Грунт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9" y="1658390"/>
            <a:ext cx="9214624" cy="4357010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FBF5-E360-8A4B-BF5F-D320CEBDCA91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14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24818" y="6165304"/>
            <a:ext cx="57591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10991271" y="6165304"/>
            <a:ext cx="671900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1422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2775" y="1340768"/>
            <a:ext cx="12238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  <a:t>Глобальні</a:t>
            </a:r>
            <a:b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</a:br>
            <a: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  <a:t>      екологічні </a:t>
            </a:r>
            <a:b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</a:br>
            <a: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  <a:t>            проблеми</a:t>
            </a:r>
            <a:b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</a:br>
            <a:r>
              <a:rPr lang="uk-UA" sz="5400" b="1" dirty="0">
                <a:solidFill>
                  <a:prstClr val="black"/>
                </a:solidFill>
                <a:effectLst>
                  <a:glow rad="228600">
                    <a:srgbClr val="7CCA62">
                      <a:satMod val="175000"/>
                      <a:alpha val="40000"/>
                    </a:srgbClr>
                  </a:glow>
                </a:effectLst>
              </a:rPr>
              <a:t>                       людства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2370-8FC1-004F-BFD4-1C4130FE311E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15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12188825" cy="69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6646" y="139990"/>
            <a:ext cx="892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Екологічні проблеми </a:t>
            </a:r>
            <a:r>
              <a:rPr lang="uk-UA" sz="2800" dirty="0">
                <a:solidFill>
                  <a:prstClr val="black"/>
                </a:solidFill>
              </a:rPr>
              <a:t>– це зміни стану довкілля, які можуть погіршити умови життєдіяльності людини.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614" y="1844826"/>
            <a:ext cx="55671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 виділити два аспекти екологічної проблеми:</a:t>
            </a:r>
            <a:b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>
                <a:solidFill>
                  <a:prstClr val="black"/>
                </a:solidFill>
              </a:rPr>
              <a:t> - екологічні кризи, що виникають внаслідок природніх процесів;</a:t>
            </a:r>
            <a:br>
              <a:rPr lang="uk-UA" sz="2800" dirty="0">
                <a:solidFill>
                  <a:prstClr val="black"/>
                </a:solidFill>
              </a:rPr>
            </a:br>
            <a:r>
              <a:rPr lang="uk-UA" sz="2800" dirty="0">
                <a:solidFill>
                  <a:prstClr val="black"/>
                </a:solidFill>
              </a:rPr>
              <a:t>-  кризи, що викликані антропогенною дією і нераціональним природокористуванням.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5B53-5826-D246-B151-F490598DD5F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16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4" y="125800"/>
            <a:ext cx="4847325" cy="272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5" y="125800"/>
            <a:ext cx="4922335" cy="2727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47" y="3651096"/>
            <a:ext cx="4820900" cy="2759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5" y="3651096"/>
            <a:ext cx="4792336" cy="2759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47D6-8D1F-0640-AF9F-AE2AE49402BA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17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861" y="1070744"/>
            <a:ext cx="5183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prstClr val="black"/>
                </a:solidFill>
              </a:rPr>
              <a:t> Використання компонентів навколишнього середовища в якості ресурсної бази виробництва</a:t>
            </a:r>
            <a:br>
              <a:rPr lang="uk-UA" sz="2000" dirty="0">
                <a:solidFill>
                  <a:prstClr val="black"/>
                </a:solidFill>
              </a:rPr>
            </a:br>
            <a:endParaRPr lang="uk-UA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prstClr val="black"/>
                </a:solidFill>
              </a:rPr>
              <a:t>Дія виробничої діяльності людей на навколишнє природнє середовище (її забруднення)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24819" y="116643"/>
            <a:ext cx="9069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Природа переживає вплив суспільства по наступним напрямках:</a:t>
            </a:r>
            <a:endParaRPr lang="uk-UA" sz="28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04" y="1070738"/>
            <a:ext cx="4799283" cy="271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5218" y="4437122"/>
            <a:ext cx="5375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prstClr val="black"/>
                </a:solidFill>
              </a:rPr>
              <a:t>Демографічний тиск на природу                                                   (сільськогосподарське використання земель, збільшення кількості населення, ріст крупних міст).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0" y="3962404"/>
            <a:ext cx="4784396" cy="271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E7BF-FBC0-C04C-BA88-0910F9B7388E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18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661" y="332661"/>
            <a:ext cx="873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Головний фундамент  життя – ґрунти. </a:t>
            </a:r>
            <a:r>
              <a:rPr lang="uk-UA" sz="2400" dirty="0">
                <a:solidFill>
                  <a:prstClr val="black"/>
                </a:solidFill>
              </a:rPr>
              <a:t>У той час,як Земля накопичує один сантиметр чорнозему за 300 років, нині один сантиметр ґрунту гине за 3 роки.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8" y="3143262"/>
            <a:ext cx="4223369" cy="228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40" y="3143261"/>
            <a:ext cx="4195952" cy="228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316" y="4640188"/>
            <a:ext cx="4607312" cy="2217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91" y="1869368"/>
            <a:ext cx="4223369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C4E2A-6149-E14A-97AC-1BB4F034FB92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19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8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548692"/>
            <a:ext cx="10969943" cy="557748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   В умовах науково-технічного прогресу значно ускладнились взаємовідносини суспільства з природою.</a:t>
            </a:r>
          </a:p>
          <a:p>
            <a:pPr marL="0" indent="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    Людина отримала можливість впливати на хід природних процесів, підкорила сили природи, почала опановувати майже всі доступні відновні і невідновні природні ресурси, але разом з тим забруднювати і руйнувати довкілля. </a:t>
            </a:r>
          </a:p>
          <a:p>
            <a:pPr marL="0" indent="0" algn="just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        За оцінкою Всесвітньої організації охорони здоров'я (ВООЗ), із більш ніж 6 млн. відомих хімічних сполук практично використовується до 500 тис. сполук; із них біля 40 тис. мають шкідливі для людини властивості, а 12 тис. є токсичними.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DA47-DB78-614A-B12E-F9BBB4C896C9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25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832" y="835225"/>
            <a:ext cx="4127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u="sng" dirty="0">
                <a:solidFill>
                  <a:prstClr val="black"/>
                </a:solidFill>
              </a:rPr>
              <a:t>Не меншу небезпеку являє собою забруднення планети. </a:t>
            </a:r>
            <a:r>
              <a:rPr lang="uk-UA" sz="2000" dirty="0">
                <a:solidFill>
                  <a:prstClr val="black"/>
                </a:solidFill>
              </a:rPr>
              <a:t>Світовий океан постійно забруднюється через розширення видобутку нафти на морських промислах. Величезні нафтові плями згубні для життя океану. В океан скидають мільйони  тонн фосфору, свинцю, радіоактивних відходів. На кожен квадратний кілометр океанської води зараз припадає 17 тонн  різних викидів суші.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18" y="4149080"/>
            <a:ext cx="4608982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18" y="237219"/>
            <a:ext cx="4608982" cy="2307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51" y="2276872"/>
            <a:ext cx="310393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1B557-C15E-C24C-A6F2-DA5C30980A73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20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925">
            <a:off x="7756057" y="373957"/>
            <a:ext cx="3809008" cy="214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054">
            <a:off x="203397" y="420748"/>
            <a:ext cx="4052021" cy="2344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0519" y="2204864"/>
            <a:ext cx="7582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prstClr val="black"/>
                </a:solidFill>
              </a:rPr>
              <a:t>Самою вразливою частиною природи стала прісна вода. </a:t>
            </a:r>
            <a:r>
              <a:rPr lang="uk-UA" sz="2400" dirty="0">
                <a:solidFill>
                  <a:prstClr val="black"/>
                </a:solidFill>
              </a:rPr>
              <a:t>Стічні води, пестициди, добрива, ртуть, миш’як, свинець і багато чого іншого в величезних кількостях попадають у ріки та озера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934">
            <a:off x="7152549" y="4401032"/>
            <a:ext cx="4518732" cy="225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667">
            <a:off x="336861" y="4513200"/>
            <a:ext cx="2960346" cy="2257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C9CD-EBAD-BC49-9DCE-7B8EFADD2E0C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21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846">
            <a:off x="7609286" y="274494"/>
            <a:ext cx="4316876" cy="24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022">
            <a:off x="380210" y="554303"/>
            <a:ext cx="4328640" cy="2164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60" y="4387228"/>
            <a:ext cx="4766788" cy="2382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4532" y="2316976"/>
            <a:ext cx="7582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prstClr val="black"/>
                </a:solidFill>
              </a:rPr>
              <a:t>Забруднення атмосферного повітря перевершило всі припустимі межі. </a:t>
            </a:r>
            <a:r>
              <a:rPr lang="uk-UA" sz="2400" dirty="0">
                <a:solidFill>
                  <a:prstClr val="black"/>
                </a:solidFill>
              </a:rPr>
              <a:t>Концентрація шкідливих для здоров’я речовин у повітрі перевищує медичні норми в багатьох містах у десятки разів.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1D9D-9F38-A04A-9C66-70BBBB22AB0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22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197">
            <a:off x="190104" y="4129247"/>
            <a:ext cx="3750215" cy="2123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553">
            <a:off x="7183121" y="297640"/>
            <a:ext cx="4127384" cy="232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6" y="188642"/>
            <a:ext cx="3691167" cy="32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1984" y="2420888"/>
            <a:ext cx="4991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Кислотні дощі </a:t>
            </a:r>
            <a:r>
              <a:rPr lang="uk-UA" sz="2400" dirty="0">
                <a:solidFill>
                  <a:prstClr val="black"/>
                </a:solidFill>
              </a:rPr>
              <a:t>– містять двоокис сірки і окис азоту, що є наслідком функціонування теплових електростанцій і заводів, несуть загибель озерам і лісам.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331">
            <a:off x="8618464" y="3562195"/>
            <a:ext cx="2825012" cy="258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8ECD-79FB-AC40-86D2-B73E7388459C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23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19" y="4293096"/>
            <a:ext cx="4750703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2275" y="188642"/>
            <a:ext cx="364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u="sng" dirty="0">
                <a:solidFill>
                  <a:prstClr val="black"/>
                </a:solidFill>
              </a:rPr>
              <a:t>Озонові дірки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849" y="1049690"/>
            <a:ext cx="10462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000" dirty="0">
                <a:solidFill>
                  <a:prstClr val="black"/>
                </a:solidFill>
              </a:rPr>
              <a:t>Локальне падіння концентрації озону в стратосфері на 10 – 40 %.</a:t>
            </a:r>
            <a:br>
              <a:rPr lang="uk-UA" sz="2000" dirty="0">
                <a:solidFill>
                  <a:prstClr val="black"/>
                </a:solidFill>
              </a:rPr>
            </a:br>
            <a:endParaRPr lang="uk-UA" sz="2000" dirty="0">
              <a:solidFill>
                <a:prstClr val="black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000" dirty="0">
                <a:solidFill>
                  <a:prstClr val="black"/>
                </a:solidFill>
              </a:rPr>
              <a:t>Є ще одним наслідком згубної людської діяльності на навколишнє середовище.</a:t>
            </a:r>
            <a:br>
              <a:rPr lang="uk-UA" sz="2000" dirty="0">
                <a:solidFill>
                  <a:prstClr val="black"/>
                </a:solidFill>
              </a:rPr>
            </a:br>
            <a:endParaRPr lang="uk-UA" sz="2000" dirty="0">
              <a:solidFill>
                <a:prstClr val="black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uk-UA" sz="2000" dirty="0">
                <a:solidFill>
                  <a:prstClr val="black"/>
                </a:solidFill>
              </a:rPr>
              <a:t>Ослаблення озонового шару усилює потік сонячної радіації на Землю і викликає у людей зростання числа ракових захворювань шкіри. Також від підвищеного рівня випромінювання страждають рослини і тварини.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3" y="4293096"/>
            <a:ext cx="4756813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73" y="3573016"/>
            <a:ext cx="4062942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44656-4267-2B44-9C97-1A3F2EDEF113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24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БлокТекста1"/>
          <p:cNvSpPr txBox="1">
            <a:spLocks noChangeArrowheads="1"/>
          </p:cNvSpPr>
          <p:nvPr/>
        </p:nvSpPr>
        <p:spPr bwMode="auto">
          <a:xfrm>
            <a:off x="958072" y="358775"/>
            <a:ext cx="10233534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07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i-FI" altLang="fi-FI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Екологічні проблеми</a:t>
            </a:r>
          </a:p>
          <a:p>
            <a:pPr algn="ctr"/>
            <a:r>
              <a:rPr lang="fi-FI" altLang="fi-FI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України </a:t>
            </a:r>
          </a:p>
        </p:txBody>
      </p:sp>
      <p:pic>
        <p:nvPicPr>
          <p:cNvPr id="2051" name="Картинка1" descr="ekologiya.jp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50" y="2039938"/>
            <a:ext cx="7842324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AA29-9D36-1B49-9646-C950B786639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25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00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БлокТекста1"/>
          <p:cNvSpPr txBox="1">
            <a:spLocks noChangeArrowheads="1"/>
          </p:cNvSpPr>
          <p:nvPr/>
        </p:nvSpPr>
        <p:spPr bwMode="auto">
          <a:xfrm>
            <a:off x="96816" y="1722438"/>
            <a:ext cx="11956052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07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i-FI" altLang="fi-FI" sz="2100" b="1" dirty="0">
                <a:solidFill>
                  <a:prstClr val="black"/>
                </a:solidFill>
              </a:rPr>
              <a:t>Сучасна екологічна ситуація на планеті Земля характеризується, майже повсюдно, різким погіршенням якості навколишнього середовища.</a:t>
            </a:r>
          </a:p>
          <a:p>
            <a:pPr algn="ctr"/>
            <a:r>
              <a:rPr lang="fi-FI" altLang="fi-FI" sz="2100" b="1" dirty="0">
                <a:solidFill>
                  <a:prstClr val="black"/>
                </a:solidFill>
              </a:rPr>
              <a:t>Те, що людина зробила з природою, по своїх масштабах катастрофічно. Забруднена атмосфера, гідросфера, знищені мільйони гектарів родючих грунтів, отрутохімікатами і радіоактивними відходами забруднена планета, величезних розмірів досягло обезліснення і опустелювання – руйнується біосфера. </a:t>
            </a:r>
          </a:p>
          <a:p>
            <a:pPr algn="ctr"/>
            <a:r>
              <a:rPr lang="fi-FI" altLang="fi-FI" sz="2100" b="1" dirty="0">
                <a:solidFill>
                  <a:prstClr val="black"/>
                </a:solidFill>
              </a:rPr>
              <a:t>Загроза екологічної катастрофи не оминула й нашу державу....</a:t>
            </a:r>
          </a:p>
        </p:txBody>
      </p:sp>
      <p:pic>
        <p:nvPicPr>
          <p:cNvPr id="3074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2" y="142887"/>
            <a:ext cx="306202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18" y="131775"/>
            <a:ext cx="3921163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Картинка3"/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0" y="5381625"/>
            <a:ext cx="4475585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Картинка4"/>
          <p:cNvPicPr>
            <a:picLocks noRot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342" y="5453075"/>
            <a:ext cx="303451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Картинка5"/>
          <p:cNvPicPr>
            <a:picLocks noRot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46" y="142887"/>
            <a:ext cx="2947748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Картинка6"/>
          <p:cNvPicPr>
            <a:picLocks noRot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76" y="5373688"/>
            <a:ext cx="276787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0DE09-DB56-A544-96A2-2E1A00D2F0ED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26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8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6" y="173038"/>
            <a:ext cx="523527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БлокТекста1"/>
          <p:cNvSpPr txBox="1">
            <a:spLocks noChangeArrowheads="1"/>
          </p:cNvSpPr>
          <p:nvPr/>
        </p:nvSpPr>
        <p:spPr bwMode="auto">
          <a:xfrm>
            <a:off x="5740501" y="215908"/>
            <a:ext cx="6312373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400" b="1">
                <a:solidFill>
                  <a:prstClr val="black"/>
                </a:solidFill>
                <a:latin typeface="Arial" panose="020B0604020202020204" pitchFamily="34" charset="0"/>
              </a:rPr>
              <a:t>Україна - одна з найурбанізованіших країн Європи - у містах мешкає </a:t>
            </a:r>
            <a:r>
              <a:rPr lang="fi-FI" altLang="fi-FI" sz="2400" b="1" u="sng">
                <a:solidFill>
                  <a:prstClr val="black"/>
                </a:solidFill>
                <a:latin typeface="Arial" panose="020B0604020202020204" pitchFamily="34" charset="0"/>
              </a:rPr>
              <a:t>майже 70% населення</a:t>
            </a:r>
            <a:r>
              <a:rPr lang="fi-FI" altLang="fi-FI" sz="2400" b="1">
                <a:solidFill>
                  <a:prstClr val="black"/>
                </a:solidFill>
                <a:latin typeface="Arial" panose="020B0604020202020204" pitchFamily="34" charset="0"/>
              </a:rPr>
              <a:t>.Висока концентрація техногенних об'єктів сприяє забрудненню довкілля, знижує комфортність життя. </a:t>
            </a:r>
          </a:p>
        </p:txBody>
      </p:sp>
      <p:sp>
        <p:nvSpPr>
          <p:cNvPr id="4099" name="БлокТекста2"/>
          <p:cNvSpPr txBox="1">
            <a:spLocks noChangeArrowheads="1"/>
          </p:cNvSpPr>
          <p:nvPr/>
        </p:nvSpPr>
        <p:spPr bwMode="auto">
          <a:xfrm>
            <a:off x="192039" y="3371850"/>
            <a:ext cx="5738905" cy="337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400" b="1">
                <a:solidFill>
                  <a:prstClr val="black"/>
                </a:solidFill>
                <a:latin typeface="Arial" panose="020B0604020202020204" pitchFamily="34" charset="0"/>
              </a:rPr>
              <a:t>Основними джерелами забруднення атмосфери міста є </a:t>
            </a:r>
            <a:r>
              <a:rPr lang="fi-FI" altLang="fi-FI" sz="2400" b="1" u="sng">
                <a:solidFill>
                  <a:prstClr val="black"/>
                </a:solidFill>
                <a:latin typeface="Arial" panose="020B0604020202020204" pitchFamily="34" charset="0"/>
              </a:rPr>
              <a:t>транспорт, енергетичні системи та промисловість</a:t>
            </a:r>
            <a:r>
              <a:rPr lang="fi-FI" altLang="fi-FI" sz="2400" b="1">
                <a:solidFill>
                  <a:prstClr val="black"/>
                </a:solidFill>
                <a:latin typeface="Arial" panose="020B0604020202020204" pitchFamily="34" charset="0"/>
              </a:rPr>
              <a:t>. В результаті формується шумове, вібраційне та електромагнітне забруднення міст.</a:t>
            </a:r>
          </a:p>
        </p:txBody>
      </p:sp>
      <p:pic>
        <p:nvPicPr>
          <p:cNvPr id="4100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63" y="3444875"/>
            <a:ext cx="5554802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Картинка3" descr="знак-2.pn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221" y="6600837"/>
            <a:ext cx="136489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4BC8-AEE8-CC4E-89FE-4780249E6BCB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27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64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7" y="254000"/>
            <a:ext cx="4848021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0" y="3300425"/>
            <a:ext cx="476126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БлокТекста1"/>
          <p:cNvSpPr txBox="1">
            <a:spLocks noChangeArrowheads="1"/>
          </p:cNvSpPr>
          <p:nvPr/>
        </p:nvSpPr>
        <p:spPr bwMode="auto">
          <a:xfrm>
            <a:off x="5416731" y="1865321"/>
            <a:ext cx="6445688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Небезпечним для здоров'я </a:t>
            </a: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людини  є підвищений </a:t>
            </a: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електромагнітний фон</a:t>
            </a: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 (електромагнітний смог) від різноманітних джерел випромінювання - теле-, радіостанції, радіопередавачі мобільних телефонів.</a:t>
            </a:r>
          </a:p>
        </p:txBody>
      </p:sp>
      <p:sp>
        <p:nvSpPr>
          <p:cNvPr id="5124" name="БлокТекста2"/>
          <p:cNvSpPr txBox="1">
            <a:spLocks noChangeArrowheads="1"/>
          </p:cNvSpPr>
          <p:nvPr/>
        </p:nvSpPr>
        <p:spPr bwMode="auto">
          <a:xfrm>
            <a:off x="5262259" y="358777"/>
            <a:ext cx="6504939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Електромагнітне         випромінювання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altLang="fi-FI" sz="33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125" name="Картинка3" descr="знак-2.pn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3" y="6457950"/>
            <a:ext cx="172040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2D73-23AF-8F41-A853-18EE42CCD488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28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0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БлокТекста1"/>
          <p:cNvSpPr txBox="1">
            <a:spLocks noChangeArrowheads="1"/>
          </p:cNvSpPr>
          <p:nvPr/>
        </p:nvSpPr>
        <p:spPr bwMode="auto">
          <a:xfrm>
            <a:off x="5357478" y="1004888"/>
            <a:ext cx="6695389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Щорічно в атмосферу України потрапляє понад  </a:t>
            </a: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6 млн. тонн шкідливих речовин.</a:t>
            </a:r>
            <a:endParaRPr lang="fi-FI" altLang="fi-FI" sz="2800" b="1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Головними забруднювачами є </a:t>
            </a: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промислові підприємства</a:t>
            </a: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, які разом з димом викидають у повітря </a:t>
            </a: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сірчистий і вуглекислий газ, оксиди азоту,хлор, фтор, аміак,частинки й сполуки ртуті й миш'яку</a:t>
            </a: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146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2" y="401638"/>
            <a:ext cx="4877647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68" y="3673475"/>
            <a:ext cx="4826860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БлокТекста2"/>
          <p:cNvSpPr txBox="1">
            <a:spLocks noChangeArrowheads="1"/>
          </p:cNvSpPr>
          <p:nvPr/>
        </p:nvSpPr>
        <p:spPr bwMode="auto">
          <a:xfrm>
            <a:off x="5357479" y="287338"/>
            <a:ext cx="66001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3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Забруднення повітря</a:t>
            </a:r>
            <a:endParaRPr lang="fi-FI" altLang="fi-FI" sz="3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49" name="Картинка3" descr="знак-2.pn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3" y="6457950"/>
            <a:ext cx="172040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5F3-C8A9-9144-B370-D8BA25258C81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29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1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18" y="2855167"/>
            <a:ext cx="10969943" cy="3803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     До </a:t>
            </a:r>
            <a:r>
              <a:rPr lang="ru-RU" dirty="0" err="1"/>
              <a:t>кінця</a:t>
            </a:r>
            <a:r>
              <a:rPr lang="ru-RU" dirty="0"/>
              <a:t> XX в.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r>
              <a:rPr lang="ru-RU" dirty="0"/>
              <a:t>, </a:t>
            </a:r>
            <a:r>
              <a:rPr lang="ru-RU" dirty="0" err="1"/>
              <a:t>викидами</a:t>
            </a:r>
            <a:r>
              <a:rPr lang="ru-RU" dirty="0"/>
              <a:t>, </a:t>
            </a:r>
            <a:r>
              <a:rPr lang="ru-RU" dirty="0" err="1"/>
              <a:t>стічними</a:t>
            </a:r>
            <a:r>
              <a:rPr lang="ru-RU" dirty="0"/>
              <a:t> водами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, </a:t>
            </a:r>
            <a:r>
              <a:rPr lang="ru-RU" dirty="0" err="1"/>
              <a:t>сільського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, </a:t>
            </a:r>
            <a:r>
              <a:rPr lang="ru-RU" dirty="0" err="1"/>
              <a:t>комунального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набуло</a:t>
            </a:r>
            <a:r>
              <a:rPr lang="ru-RU" dirty="0"/>
              <a:t> глобального характеру і поставило </a:t>
            </a:r>
            <a:r>
              <a:rPr lang="ru-RU" dirty="0" err="1"/>
              <a:t>людство</a:t>
            </a:r>
            <a:r>
              <a:rPr lang="ru-RU" dirty="0"/>
              <a:t> на грань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катастрофи</a:t>
            </a:r>
            <a:r>
              <a:rPr lang="ru-RU" dirty="0"/>
              <a:t>. </a:t>
            </a:r>
            <a:r>
              <a:rPr lang="ru-RU" dirty="0" err="1"/>
              <a:t>Повсякденні</a:t>
            </a:r>
            <a:r>
              <a:rPr lang="ru-RU" dirty="0"/>
              <a:t> </a:t>
            </a:r>
            <a:r>
              <a:rPr lang="ru-RU" dirty="0" err="1"/>
              <a:t>аспекти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викликали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видимі</a:t>
            </a:r>
            <a:r>
              <a:rPr lang="ru-RU" dirty="0"/>
              <a:t> і </a:t>
            </a:r>
            <a:r>
              <a:rPr lang="ru-RU" dirty="0" err="1"/>
              <a:t>приховані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9206-8002-4141-8558-7C95B3CCCB42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62" y="736958"/>
            <a:ext cx="4151813" cy="17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19" y="867945"/>
            <a:ext cx="339001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53256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БлокТекста2"/>
          <p:cNvSpPr txBox="1">
            <a:spLocks noChangeArrowheads="1"/>
          </p:cNvSpPr>
          <p:nvPr/>
        </p:nvSpPr>
        <p:spPr bwMode="auto">
          <a:xfrm>
            <a:off x="289383" y="215912"/>
            <a:ext cx="11763486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Збільшення кількості автомобілів на дорогах також збільшило обсяг шкідливих викидів в атмосферу.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За останні кілька років кількість відпрацьованих газів, що надходять у повітря на території великих міст, зросла на </a:t>
            </a:r>
            <a:r>
              <a:rPr lang="fi-FI" altLang="fi-FI" sz="2800" b="1" u="sng">
                <a:solidFill>
                  <a:prstClr val="black"/>
                </a:solidFill>
                <a:latin typeface="Arial" panose="020B0604020202020204" pitchFamily="34" charset="0"/>
              </a:rPr>
              <a:t>50-70%. </a:t>
            </a:r>
            <a:endParaRPr lang="fi-FI" altLang="fi-FI" sz="2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170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776" y="3300413"/>
            <a:ext cx="8142812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Картинка2" descr="знак-2.pn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467" y="6421438"/>
            <a:ext cx="172040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6908-6633-7D45-ABEE-FD9D9967F147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30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01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БлокТекста1"/>
          <p:cNvSpPr txBox="1">
            <a:spLocks noChangeArrowheads="1"/>
          </p:cNvSpPr>
          <p:nvPr/>
        </p:nvSpPr>
        <p:spPr bwMode="auto">
          <a:xfrm>
            <a:off x="2871042" y="215900"/>
            <a:ext cx="6407598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300">
                <a:solidFill>
                  <a:prstClr val="black"/>
                </a:solidFill>
                <a:latin typeface="Arial" panose="020B0604020202020204" pitchFamily="34" charset="0"/>
              </a:rPr>
              <a:t>      </a:t>
            </a: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Неякісна вода</a:t>
            </a:r>
            <a:endParaRPr lang="fi-FI" altLang="fi-FI" sz="3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194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10" y="1147763"/>
            <a:ext cx="5417256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2" y="1147763"/>
            <a:ext cx="5030007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БлокТекста2"/>
          <p:cNvSpPr txBox="1">
            <a:spLocks noChangeArrowheads="1"/>
          </p:cNvSpPr>
          <p:nvPr/>
        </p:nvSpPr>
        <p:spPr bwMode="auto">
          <a:xfrm>
            <a:off x="192038" y="3946525"/>
            <a:ext cx="11860828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500" b="1" u="sng">
                <a:solidFill>
                  <a:prstClr val="black"/>
                </a:solidFill>
                <a:latin typeface="Arial" panose="020B0604020202020204" pitchFamily="34" charset="0"/>
              </a:rPr>
              <a:t>80% проб води</a:t>
            </a: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 показують, що її якість </a:t>
            </a:r>
            <a:r>
              <a:rPr lang="fi-FI" altLang="fi-FI" sz="2500" b="1" u="sng">
                <a:solidFill>
                  <a:prstClr val="black"/>
                </a:solidFill>
                <a:latin typeface="Arial" panose="020B0604020202020204" pitchFamily="34" charset="0"/>
              </a:rPr>
              <a:t>не відповідає </a:t>
            </a: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умовам держстандартів.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Сьогодні практично </a:t>
            </a:r>
            <a:r>
              <a:rPr lang="fi-FI" altLang="fi-FI" sz="2500" b="1" u="sng">
                <a:solidFill>
                  <a:prstClr val="black"/>
                </a:solidFill>
                <a:latin typeface="Arial" panose="020B0604020202020204" pitchFamily="34" charset="0"/>
              </a:rPr>
              <a:t>всі водойми України </a:t>
            </a: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наблизилися до </a:t>
            </a:r>
            <a:r>
              <a:rPr lang="fi-FI" altLang="fi-FI" sz="2500" b="1" u="sng">
                <a:solidFill>
                  <a:prstClr val="black"/>
                </a:solidFill>
                <a:latin typeface="Arial" panose="020B0604020202020204" pitchFamily="34" charset="0"/>
              </a:rPr>
              <a:t>3 класу забрудненості</a:t>
            </a: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. В той же час очисні споруди, що виробляють питну воду, розраховані на прийом води </a:t>
            </a:r>
            <a:r>
              <a:rPr lang="fi-FI" altLang="fi-FI" sz="2500" b="1" u="sng">
                <a:solidFill>
                  <a:prstClr val="black"/>
                </a:solidFill>
                <a:latin typeface="Arial" panose="020B0604020202020204" pitchFamily="34" charset="0"/>
              </a:rPr>
              <a:t>1-2 класу забруднення</a:t>
            </a:r>
            <a:r>
              <a:rPr lang="fi-FI" altLang="fi-FI" sz="2500" b="1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8197" name="Картинка3" descr="знак-2.pn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64" y="6386525"/>
            <a:ext cx="2042052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EC8C8-C3B1-9B40-B46C-5076201005EB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31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19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БлокТекста1"/>
          <p:cNvSpPr txBox="1">
            <a:spLocks noChangeArrowheads="1"/>
          </p:cNvSpPr>
          <p:nvPr/>
        </p:nvSpPr>
        <p:spPr bwMode="auto">
          <a:xfrm>
            <a:off x="6887431" y="358787"/>
            <a:ext cx="507021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30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Знищення лісів</a:t>
            </a:r>
            <a:endParaRPr lang="fi-FI" altLang="fi-FI" sz="3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218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38" y="430218"/>
            <a:ext cx="6339882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БлокТекста2"/>
          <p:cNvSpPr txBox="1">
            <a:spLocks noChangeArrowheads="1"/>
          </p:cNvSpPr>
          <p:nvPr/>
        </p:nvSpPr>
        <p:spPr bwMode="auto">
          <a:xfrm>
            <a:off x="6696986" y="1076337"/>
            <a:ext cx="5355889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600" b="1">
                <a:solidFill>
                  <a:prstClr val="black"/>
                </a:solidFill>
                <a:latin typeface="Arial" panose="020B0604020202020204" pitchFamily="34" charset="0"/>
              </a:rPr>
              <a:t> Споживче ведення лісового господарства призводить до того, що площа лісів, уражених шкідниками і хворобами постійно</a:t>
            </a:r>
          </a:p>
        </p:txBody>
      </p:sp>
      <p:sp>
        <p:nvSpPr>
          <p:cNvPr id="9220" name="БлокТекста3"/>
          <p:cNvSpPr txBox="1">
            <a:spLocks noChangeArrowheads="1"/>
          </p:cNvSpPr>
          <p:nvPr/>
        </p:nvSpPr>
        <p:spPr bwMode="auto">
          <a:xfrm>
            <a:off x="192038" y="3803662"/>
            <a:ext cx="11860828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600" b="1">
                <a:solidFill>
                  <a:prstClr val="black"/>
                </a:solidFill>
                <a:latin typeface="Arial" panose="020B0604020202020204" pitchFamily="34" charset="0"/>
              </a:rPr>
              <a:t>збільшується. А цінні деревні породи (дуб, бук і сосна) заміщуються малоцінними (грабом, березою, осикою).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600" b="1" u="sng">
                <a:solidFill>
                  <a:prstClr val="black"/>
                </a:solidFill>
                <a:latin typeface="Arial" panose="020B0604020202020204" pitchFamily="34" charset="0"/>
              </a:rPr>
              <a:t>Прямий наслідок нераціональної вирубки лісів - збільшення частоти та інтенсивності повеней у західних областях України.</a:t>
            </a:r>
            <a:endParaRPr lang="fi-FI" altLang="fi-FI" sz="26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Картинка2" descr="знак-2.pn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64" y="6386525"/>
            <a:ext cx="2042052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467E-6C77-DA4E-8EBF-64EF11D08ECA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32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7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БлокТекста1"/>
          <p:cNvSpPr txBox="1">
            <a:spLocks noChangeArrowheads="1"/>
          </p:cNvSpPr>
          <p:nvPr/>
        </p:nvSpPr>
        <p:spPr bwMode="auto">
          <a:xfrm>
            <a:off x="575058" y="287338"/>
            <a:ext cx="1090434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fi-FI" altLang="fi-FI" sz="3300">
                <a:solidFill>
                  <a:prstClr val="black"/>
                </a:solidFill>
                <a:latin typeface="Arial" panose="020B0604020202020204" pitchFamily="34" charset="0"/>
              </a:rPr>
              <a:t>     </a:t>
            </a:r>
            <a:r>
              <a:rPr lang="fi-FI" altLang="fi-FI" sz="3300" b="1">
                <a:solidFill>
                  <a:srgbClr val="6666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Деградація земельних ресурсів</a:t>
            </a:r>
            <a:endParaRPr lang="fi-FI" altLang="fi-FI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242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3" y="1200162"/>
            <a:ext cx="5836246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БлокТекста4"/>
          <p:cNvSpPr txBox="1">
            <a:spLocks noChangeArrowheads="1"/>
          </p:cNvSpPr>
          <p:nvPr/>
        </p:nvSpPr>
        <p:spPr bwMode="auto">
          <a:xfrm>
            <a:off x="192038" y="4162425"/>
            <a:ext cx="11860828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Активне використання добрив призвело до збільшення площі кислих грунтів </a:t>
            </a:r>
            <a:r>
              <a:rPr lang="fi-FI" altLang="fi-FI" sz="2700" b="1" u="sng">
                <a:solidFill>
                  <a:prstClr val="black"/>
                </a:solidFill>
                <a:latin typeface="Arial" panose="020B0604020202020204" pitchFamily="34" charset="0"/>
              </a:rPr>
              <a:t>(на 2, 4 млн. га за останні 15 років)</a:t>
            </a: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Майже </a:t>
            </a:r>
            <a:r>
              <a:rPr lang="fi-FI" altLang="fi-FI" sz="2700" b="1" u="sng">
                <a:solidFill>
                  <a:prstClr val="black"/>
                </a:solidFill>
                <a:latin typeface="Arial" panose="020B0604020202020204" pitchFamily="34" charset="0"/>
              </a:rPr>
              <a:t>40% загальної площі земельних ресурсів</a:t>
            </a: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 України належать до </a:t>
            </a:r>
            <a:r>
              <a:rPr lang="fi-FI" altLang="fi-FI" sz="2700" b="1" u="sng">
                <a:solidFill>
                  <a:prstClr val="black"/>
                </a:solidFill>
                <a:latin typeface="Arial" panose="020B0604020202020204" pitchFamily="34" charset="0"/>
              </a:rPr>
              <a:t>забруднених земель.</a:t>
            </a:r>
          </a:p>
        </p:txBody>
      </p:sp>
      <p:pic>
        <p:nvPicPr>
          <p:cNvPr id="10244" name="Картинка2" descr="знак-2.pn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364" y="6457962"/>
            <a:ext cx="204205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БлокТекста2"/>
          <p:cNvSpPr txBox="1">
            <a:spLocks noChangeArrowheads="1"/>
          </p:cNvSpPr>
          <p:nvPr/>
        </p:nvSpPr>
        <p:spPr bwMode="auto">
          <a:xfrm>
            <a:off x="6123519" y="1076325"/>
            <a:ext cx="5929355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Екосистема грунту руйнується в основному через інтенсивний розвиток ерозії: останнім часом їй піддалося більше </a:t>
            </a:r>
            <a:r>
              <a:rPr lang="fi-FI" altLang="fi-FI" sz="2700" b="1" u="sng">
                <a:solidFill>
                  <a:prstClr val="black"/>
                </a:solidFill>
                <a:latin typeface="Arial" panose="020B0604020202020204" pitchFamily="34" charset="0"/>
              </a:rPr>
              <a:t>35% сільгоспугідь</a:t>
            </a:r>
            <a:r>
              <a:rPr lang="fi-FI" altLang="fi-FI" sz="2700" b="1">
                <a:solidFill>
                  <a:prstClr val="black"/>
                </a:solidFill>
                <a:latin typeface="Arial" panose="020B0604020202020204" pitchFamily="34" charset="0"/>
              </a:rPr>
              <a:t> України. 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CB68-F73A-AA40-A468-E9363947CCC2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33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45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БлокТекста1"/>
          <p:cNvSpPr txBox="1">
            <a:spLocks noChangeArrowheads="1"/>
          </p:cNvSpPr>
          <p:nvPr/>
        </p:nvSpPr>
        <p:spPr bwMode="auto">
          <a:xfrm>
            <a:off x="3158832" y="287338"/>
            <a:ext cx="6119806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300">
                <a:solidFill>
                  <a:prstClr val="black"/>
                </a:solidFill>
                <a:latin typeface="Arial" panose="020B0604020202020204" pitchFamily="34" charset="0"/>
              </a:rPr>
              <a:t>     </a:t>
            </a:r>
            <a:r>
              <a:rPr lang="fi-FI" altLang="fi-FI" sz="33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Побутові відходи</a:t>
            </a:r>
            <a:endParaRPr lang="fi-FI" altLang="fi-FI" sz="3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266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4" y="1098562"/>
            <a:ext cx="5717744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БлокТекста2"/>
          <p:cNvSpPr txBox="1">
            <a:spLocks noChangeArrowheads="1"/>
          </p:cNvSpPr>
          <p:nvPr/>
        </p:nvSpPr>
        <p:spPr bwMode="auto">
          <a:xfrm>
            <a:off x="6123519" y="1147763"/>
            <a:ext cx="5929355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3000" b="1">
                <a:solidFill>
                  <a:prstClr val="black"/>
                </a:solidFill>
                <a:latin typeface="Arial" panose="020B0604020202020204" pitchFamily="34" charset="0"/>
              </a:rPr>
              <a:t>В Україні діє близько </a:t>
            </a:r>
            <a:r>
              <a:rPr lang="fi-FI" altLang="fi-FI" sz="3000" b="1" u="sng">
                <a:solidFill>
                  <a:prstClr val="black"/>
                </a:solidFill>
                <a:latin typeface="Arial" panose="020B0604020202020204" pitchFamily="34" charset="0"/>
              </a:rPr>
              <a:t>800 офіційних звалищ</a:t>
            </a:r>
            <a:r>
              <a:rPr lang="fi-FI" altLang="fi-FI" sz="3000" b="1">
                <a:solidFill>
                  <a:prstClr val="black"/>
                </a:solidFill>
                <a:latin typeface="Arial" panose="020B0604020202020204" pitchFamily="34" charset="0"/>
              </a:rPr>
              <a:t>, загальна кількість сміття на яких перевищила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000" b="1" u="sng">
                <a:solidFill>
                  <a:prstClr val="black"/>
                </a:solidFill>
                <a:latin typeface="Arial" panose="020B0604020202020204" pitchFamily="34" charset="0"/>
              </a:rPr>
              <a:t>35 млрд. т. </a:t>
            </a:r>
          </a:p>
        </p:txBody>
      </p:sp>
      <p:sp>
        <p:nvSpPr>
          <p:cNvPr id="11268" name="БлокТекста3"/>
          <p:cNvSpPr txBox="1">
            <a:spLocks noChangeArrowheads="1"/>
          </p:cNvSpPr>
          <p:nvPr/>
        </p:nvSpPr>
        <p:spPr bwMode="auto">
          <a:xfrm>
            <a:off x="192038" y="4162425"/>
            <a:ext cx="11860828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3000" b="1">
                <a:solidFill>
                  <a:prstClr val="black"/>
                </a:solidFill>
                <a:latin typeface="Arial" panose="020B0604020202020204" pitchFamily="34" charset="0"/>
              </a:rPr>
              <a:t>За інформацією Міністерства екології та природних ресурсів, загальна площа всіх полігонів з відходами вже займає                 </a:t>
            </a:r>
            <a:r>
              <a:rPr lang="fi-FI" altLang="fi-FI" sz="3000" b="1" u="sng">
                <a:solidFill>
                  <a:prstClr val="black"/>
                </a:solidFill>
                <a:latin typeface="Arial" panose="020B0604020202020204" pitchFamily="34" charset="0"/>
              </a:rPr>
              <a:t>4% площі країни. </a:t>
            </a:r>
            <a:endParaRPr lang="fi-FI" altLang="fi-FI" sz="30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269" name="Картинка2" descr="знак-2.pn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2" y="6315075"/>
            <a:ext cx="2042052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6D64-58A4-194C-8F06-8473EDAD68FC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34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0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Картинка2"/>
          <p:cNvPicPr>
            <a:picLocks noRot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0" y="254012"/>
            <a:ext cx="440152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БлокТекста1"/>
          <p:cNvSpPr txBox="1">
            <a:spLocks noChangeArrowheads="1"/>
          </p:cNvSpPr>
          <p:nvPr/>
        </p:nvSpPr>
        <p:spPr bwMode="auto">
          <a:xfrm>
            <a:off x="4974460" y="1076333"/>
            <a:ext cx="6983181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fi-FI" altLang="fi-FI" sz="2800" b="1">
                <a:solidFill>
                  <a:prstClr val="black"/>
                </a:solidFill>
                <a:latin typeface="Arial" panose="020B0604020202020204" pitchFamily="34" charset="0"/>
              </a:rPr>
              <a:t>Сумарна активність радіонуклідів, які вийшли за межі 4 енергоблоку Чорнобильської АЕС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800" b="1" i="1">
                <a:solidFill>
                  <a:prstClr val="black"/>
                </a:solidFill>
                <a:latin typeface="Arial" panose="020B0604020202020204" pitchFamily="34" charset="0"/>
              </a:rPr>
              <a:t>26 квітня 1986 року і в наступні дні після аварії, перевищила </a:t>
            </a:r>
            <a:r>
              <a:rPr lang="fi-FI" altLang="fi-FI" sz="2800" b="1" i="1" u="sng">
                <a:solidFill>
                  <a:prstClr val="black"/>
                </a:solidFill>
                <a:latin typeface="Arial" panose="020B0604020202020204" pitchFamily="34" charset="0"/>
              </a:rPr>
              <a:t>300 млн. кюрі</a:t>
            </a:r>
            <a:r>
              <a:rPr lang="fi-FI" altLang="fi-FI" sz="2800" b="1" i="1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i-FI" altLang="fi-FI" sz="2800" b="1" i="1">
                <a:solidFill>
                  <a:prstClr val="black"/>
                </a:solidFill>
                <a:latin typeface="Arial" panose="020B0604020202020204" pitchFamily="34" charset="0"/>
              </a:rPr>
              <a:t>Аварія призвела до радіоактивного забруднення більш ніж    </a:t>
            </a:r>
            <a:r>
              <a:rPr lang="fi-FI" altLang="fi-FI" sz="2800" b="1" i="1" u="sng">
                <a:solidFill>
                  <a:prstClr val="black"/>
                </a:solidFill>
                <a:latin typeface="Arial" panose="020B0604020202020204" pitchFamily="34" charset="0"/>
              </a:rPr>
              <a:t>145 тис кв.км</a:t>
            </a:r>
            <a:r>
              <a:rPr lang="fi-FI" altLang="fi-FI" sz="2800" b="1" i="1">
                <a:solidFill>
                  <a:prstClr val="black"/>
                </a:solidFill>
                <a:latin typeface="Arial" panose="020B0604020202020204" pitchFamily="34" charset="0"/>
              </a:rPr>
              <a:t> території України, Білорусії та Росії. </a:t>
            </a:r>
          </a:p>
        </p:txBody>
      </p:sp>
      <p:pic>
        <p:nvPicPr>
          <p:cNvPr id="12291" name="Картинка3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1" y="2798763"/>
            <a:ext cx="4399403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БлокТекста2"/>
          <p:cNvSpPr txBox="1">
            <a:spLocks noChangeArrowheads="1"/>
          </p:cNvSpPr>
          <p:nvPr/>
        </p:nvSpPr>
        <p:spPr bwMode="auto">
          <a:xfrm>
            <a:off x="4688784" y="142877"/>
            <a:ext cx="736408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Чорнобильська катастрофа</a:t>
            </a:r>
          </a:p>
        </p:txBody>
      </p:sp>
      <p:pic>
        <p:nvPicPr>
          <p:cNvPr id="12293" name="Картинка1" descr="знак-2.png"/>
          <p:cNvPicPr>
            <a:picLocks noRot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2" y="6315075"/>
            <a:ext cx="2042052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D2B2-DEA4-FA45-B8F0-1735201FAA36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35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64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БлокТекста1"/>
          <p:cNvSpPr txBox="1">
            <a:spLocks noChangeArrowheads="1"/>
          </p:cNvSpPr>
          <p:nvPr/>
        </p:nvSpPr>
        <p:spPr bwMode="auto">
          <a:xfrm>
            <a:off x="479831" y="574675"/>
            <a:ext cx="11573036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fi-FI" sz="2200" b="1">
                <a:solidFill>
                  <a:srgbClr val="6666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«Немає жодного іншого енергоносія, використання якого залишало б хоч приблизно стільки відходів, скільки дає ядерна енергетика,і немає таких відходів, які за ступенем небезпечності хоча б приблизно нагадували продукти розщеплення».</a:t>
            </a:r>
          </a:p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r>
              <a:rPr lang="fi-FI" altLang="fi-FI" sz="2200" b="1">
                <a:solidFill>
                  <a:srgbClr val="6666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                              </a:t>
            </a:r>
            <a:r>
              <a:rPr lang="fi-FI" altLang="fi-FI" sz="2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Е. Гауль, німецький вчений – атомник</a:t>
            </a:r>
          </a:p>
        </p:txBody>
      </p:sp>
      <p:pic>
        <p:nvPicPr>
          <p:cNvPr id="13314" name="Картинка3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00" y="2636838"/>
            <a:ext cx="9947858" cy="40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Картинка1" descr="знак-2.png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98" y="119075"/>
            <a:ext cx="2042051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880E-9FC3-9E48-B134-1EBA732552DC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36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43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БлокТекста1"/>
          <p:cNvSpPr txBox="1">
            <a:spLocks noChangeArrowheads="1"/>
          </p:cNvSpPr>
          <p:nvPr/>
        </p:nvSpPr>
        <p:spPr bwMode="auto">
          <a:xfrm>
            <a:off x="721069" y="574675"/>
            <a:ext cx="11141349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700" b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На сьгоднішній день на території України працюють близько 400 великих громадських неурядових організацій екологічного профілю, одним з головних напрямків роботи яких також є екологічна освіта населення. Цією ж проблемою займаються і 343 державні організації, в тому числі 35 спеціалізованих вищих навчальних закладів.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 altLang="fi-FI" sz="2300" b="1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4338" name="Картинка1"/>
          <p:cNvPicPr>
            <a:picLocks noRot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4" y="4375150"/>
            <a:ext cx="3146663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Картинка2"/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25" y="4364038"/>
            <a:ext cx="34238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Картинка3"/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23" y="4305312"/>
            <a:ext cx="3104341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1" name="Картинка4" descr="знак-2.png"/>
          <p:cNvPicPr>
            <a:picLocks noRot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24" y="119075"/>
            <a:ext cx="2044168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2E11-3E91-3340-8CD7-1A89BBE71BAB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37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90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Збалансований (сталий) Розвиток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3" r="44100"/>
          <a:stretch/>
        </p:blipFill>
        <p:spPr>
          <a:xfrm>
            <a:off x="144891" y="1700816"/>
            <a:ext cx="4886269" cy="3783911"/>
          </a:xfr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BD1D-D9A5-694B-8537-728F420DAD40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38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4098" y="2006852"/>
            <a:ext cx="66230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Розвиток, який дає змогу </a:t>
            </a: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задовольнити потреби 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теперішніх поколінь і залишає можливість майбутнім поколінням задовольнити їхні потреби (визначення Комісії </a:t>
            </a: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Брундтланд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Tx/>
              <a:buAutoNum type="arabicParenR"/>
            </a:pP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країн і регіонів, коли економічне зростання, матеріальне виробництво і споживання, а також інші види діяльності суспільства відбуваються </a:t>
            </a: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межах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які визначаються здатністю екосистем відновлюватися, поглинати забруднення та підтримувати життєдіяльність теперішніх і майбутніх поколінь </a:t>
            </a:r>
          </a:p>
        </p:txBody>
      </p:sp>
    </p:spTree>
    <p:extLst>
      <p:ext uri="{BB962C8B-B14F-4D97-AF65-F5344CB8AC3E}">
        <p14:creationId xmlns:p14="http://schemas.microsoft.com/office/powerpoint/2010/main" val="3067348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Екологічні обмеження економічного розвитку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18" y="3140968"/>
            <a:ext cx="10969943" cy="2561810"/>
          </a:xfrm>
        </p:spPr>
        <p:txBody>
          <a:bodyPr>
            <a:normAutofit fontScale="92500"/>
          </a:bodyPr>
          <a:lstStyle/>
          <a:p>
            <a:r>
              <a:rPr lang="uk-UA" sz="2000" b="1" dirty="0"/>
              <a:t>Екологічні межі</a:t>
            </a:r>
            <a:r>
              <a:rPr lang="uk-UA" sz="2000" dirty="0"/>
              <a:t> – спроможність довкілля поглинути негативний вплив економічної діяльності без серйозного впливу на місцеві або глобальні екосистеми</a:t>
            </a:r>
          </a:p>
          <a:p>
            <a:endParaRPr lang="uk-UA" sz="1000" dirty="0"/>
          </a:p>
          <a:p>
            <a:r>
              <a:rPr lang="uk-UA" sz="2400" dirty="0"/>
              <a:t>Екологічно збалансований місцевий економічний розвиток: </a:t>
            </a:r>
          </a:p>
          <a:p>
            <a:pPr lvl="1"/>
            <a:r>
              <a:rPr lang="uk-UA" sz="2000" dirty="0"/>
              <a:t>мінімізує негативний вплив на довкілля</a:t>
            </a:r>
          </a:p>
          <a:p>
            <a:pPr lvl="1"/>
            <a:r>
              <a:rPr lang="uk-UA" sz="2000" dirty="0"/>
              <a:t>сприяє економічним ініціативам, які є дружніми до довкілля</a:t>
            </a:r>
          </a:p>
          <a:p>
            <a:pPr marL="0" indent="0">
              <a:buNone/>
            </a:pPr>
            <a:endParaRPr lang="uk-UA" sz="2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829CE-F3EE-5D45-A0B6-82BB51564429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39</a:t>
            </a:fld>
            <a:endParaRPr lang="uk-UA">
              <a:solidFill>
                <a:srgbClr val="04617B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20807" y="1628800"/>
          <a:ext cx="11134337" cy="12801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9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Економічна діяльність </a:t>
                      </a:r>
                    </a:p>
                  </a:txBody>
                  <a:tcPr marL="121888" marR="121888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Збалансована 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виходить за екологічні межі 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Незбалансована </a:t>
                      </a: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Виходить за екологічні межі</a:t>
                      </a: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73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18" y="29436"/>
            <a:ext cx="10969943" cy="5649491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історичному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плані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виділяють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декілька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етапів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зміни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біосфери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людством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які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увінчались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екологічними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кризами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революціями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саме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FC7-AD92-6848-9664-47C907A815AD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4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" y="1988850"/>
            <a:ext cx="349159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30" y="2060858"/>
            <a:ext cx="5349924" cy="199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22" y="4149080"/>
            <a:ext cx="5074603" cy="177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56091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44889" y="1143798"/>
            <a:ext cx="11747068" cy="51530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US" altLang="uk-UA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 flipH="1">
            <a:off x="5869577" y="1992146"/>
            <a:ext cx="0" cy="5032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4225354" y="2506667"/>
            <a:ext cx="3286328" cy="2427287"/>
          </a:xfrm>
          <a:prstGeom prst="ellipse">
            <a:avLst/>
          </a:prstGeom>
          <a:gradFill rotWithShape="0">
            <a:gsLst>
              <a:gs pos="0">
                <a:srgbClr val="3366FF"/>
              </a:gs>
              <a:gs pos="50000">
                <a:srgbClr val="003366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604140" y="3316291"/>
            <a:ext cx="2655724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uk-UA" altLang="uk-UA" sz="1400" dirty="0">
                <a:solidFill>
                  <a:srgbClr val="FFFF66"/>
                </a:solidFill>
                <a:latin typeface="Arial Bold" pitchFamily="34" charset="0"/>
              </a:rPr>
              <a:t>Незбалансований розвиток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08427" y="3013087"/>
            <a:ext cx="2905426" cy="504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Майбутні покоління</a:t>
            </a:r>
          </a:p>
          <a:p>
            <a:pPr algn="r"/>
            <a:r>
              <a:rPr lang="uk-UA" altLang="uk-UA" sz="800">
                <a:solidFill>
                  <a:srgbClr val="000000"/>
                </a:solidFill>
              </a:rPr>
              <a:t>Перенесення економічних витрат, ризиків для здоров'я та екологічної шкоди на тих, хто ще не народився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14185" y="3719513"/>
            <a:ext cx="2274825" cy="4381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 dirty="0">
                <a:solidFill>
                  <a:srgbClr val="000000"/>
                </a:solidFill>
              </a:rPr>
              <a:t>Естетика</a:t>
            </a:r>
          </a:p>
          <a:p>
            <a:pPr algn="r"/>
            <a:r>
              <a:rPr lang="uk-UA" altLang="uk-UA" sz="800" dirty="0">
                <a:solidFill>
                  <a:srgbClr val="000000"/>
                </a:solidFill>
              </a:rPr>
              <a:t>Занепад, який посилює сприйняття міста як забрудненого місця 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352321" y="1485912"/>
            <a:ext cx="3032394" cy="4032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uk-UA" altLang="uk-UA" sz="800" dirty="0">
                <a:solidFill>
                  <a:srgbClr val="000000"/>
                </a:solidFill>
              </a:rPr>
              <a:t>Економічний добробут</a:t>
            </a:r>
          </a:p>
          <a:p>
            <a:pPr algn="ctr"/>
            <a:r>
              <a:rPr lang="uk-UA" altLang="uk-UA" sz="800" dirty="0">
                <a:solidFill>
                  <a:srgbClr val="000000"/>
                </a:solidFill>
              </a:rPr>
              <a:t>Більші витрати на ремонт чи заміну поганої інфраструктури або рекультивацію забрудненої території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08427" y="4325938"/>
            <a:ext cx="2905426" cy="4048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Охорона здоров'я</a:t>
            </a:r>
          </a:p>
          <a:p>
            <a:pPr algn="r"/>
            <a:r>
              <a:rPr lang="uk-UA" altLang="uk-UA" sz="800">
                <a:solidFill>
                  <a:srgbClr val="000000"/>
                </a:solidFill>
              </a:rPr>
              <a:t>Забруднення збільшує передачу хвороб та витрати на охорону здоров'я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892585" y="1800227"/>
            <a:ext cx="3536028" cy="504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Душевний спокій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Відчуття загрози через погане планування розвитку, лікування та прибирання відходів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8269256" y="2506663"/>
            <a:ext cx="3159360" cy="3365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Відпочинок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Низька якість зон та об'єктів відпочинку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814185" y="4932363"/>
            <a:ext cx="2653609" cy="4381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Економічне зростання</a:t>
            </a:r>
          </a:p>
          <a:p>
            <a:pPr algn="r"/>
            <a:r>
              <a:rPr lang="uk-UA" altLang="uk-UA" sz="800">
                <a:solidFill>
                  <a:srgbClr val="000000"/>
                </a:solidFill>
              </a:rPr>
              <a:t>Обмежене неефективним управлінням муніципальними послугами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8777121" y="3013087"/>
            <a:ext cx="2526642" cy="504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Збільшення випадків затоплення </a:t>
            </a:r>
          </a:p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Блокування стоків, канав і дренажних труб через засмічення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065999" y="5538800"/>
            <a:ext cx="2780576" cy="504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Боротьба з бідністю</a:t>
            </a:r>
          </a:p>
          <a:p>
            <a:pPr algn="r"/>
            <a:r>
              <a:rPr lang="uk-UA" altLang="uk-UA" sz="800">
                <a:solidFill>
                  <a:srgbClr val="000000"/>
                </a:solidFill>
              </a:rPr>
              <a:t>Заважає змінити існуючий стан речей та збільшує кількість поганих практик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8777121" y="3719522"/>
            <a:ext cx="2526642" cy="4714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Вичерпання ресурсів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Суспільство споживачів без ініціатив щодо утилізації органічних/ металевих/пластикових відходів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4477174" y="5740412"/>
            <a:ext cx="2782691" cy="5048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Якість повітря</a:t>
            </a:r>
          </a:p>
          <a:p>
            <a:pPr algn="ctr"/>
            <a:r>
              <a:rPr lang="uk-UA" altLang="uk-UA" sz="800">
                <a:solidFill>
                  <a:srgbClr val="000000"/>
                </a:solidFill>
              </a:rPr>
              <a:t>Викиди від сміттєзвалищ/ сміттєспалювачів/компосту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8396227" y="4932363"/>
            <a:ext cx="3032393" cy="4048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Деградація ґрунтів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Через неправильне розміщення виробничих потужностей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560251" y="2506663"/>
            <a:ext cx="2653609" cy="3032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 dirty="0">
                <a:solidFill>
                  <a:srgbClr val="000000"/>
                </a:solidFill>
              </a:rPr>
              <a:t>Забруднення ґрунтових вод</a:t>
            </a:r>
          </a:p>
          <a:p>
            <a:pPr algn="r"/>
            <a:r>
              <a:rPr lang="uk-UA" altLang="uk-UA" sz="800" dirty="0">
                <a:solidFill>
                  <a:srgbClr val="000000"/>
                </a:solidFill>
              </a:rPr>
              <a:t>Через воду зі сміттєзвалищ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560251" y="2001838"/>
            <a:ext cx="2907543" cy="3032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Aft>
                <a:spcPts val="200"/>
              </a:spcAft>
            </a:pPr>
            <a:r>
              <a:rPr lang="uk-UA" altLang="uk-UA" sz="800" dirty="0">
                <a:solidFill>
                  <a:srgbClr val="000000"/>
                </a:solidFill>
              </a:rPr>
              <a:t>Забруднення поверхневих вод</a:t>
            </a:r>
          </a:p>
          <a:p>
            <a:pPr algn="r"/>
            <a:r>
              <a:rPr lang="uk-UA" altLang="uk-UA" sz="800" dirty="0">
                <a:solidFill>
                  <a:srgbClr val="000000"/>
                </a:solidFill>
              </a:rPr>
              <a:t>Через воду зі сміттєзвалищ та сміття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7892585" y="5538800"/>
            <a:ext cx="2905426" cy="6048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Інвестиції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Скорочення, оскільки інвестори обирають чистіші та ефективніші міста, щоб відповідати очікуванням працівників/родин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8650161" y="4325938"/>
            <a:ext cx="2778459" cy="4381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uk-UA" altLang="uk-UA" sz="800">
                <a:solidFill>
                  <a:srgbClr val="000000"/>
                </a:solidFill>
              </a:rPr>
              <a:t>Глобальне потепління</a:t>
            </a:r>
          </a:p>
          <a:p>
            <a:r>
              <a:rPr lang="uk-UA" altLang="uk-UA" sz="800">
                <a:solidFill>
                  <a:srgbClr val="000000"/>
                </a:solidFill>
              </a:rPr>
              <a:t>Викиди метану в результаті розкладу органічних відходів на сміттєзвалищах чи заводах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>
            <a:off x="7005932" y="2103450"/>
            <a:ext cx="759686" cy="4032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3592637" y="2203462"/>
            <a:ext cx="759685" cy="3032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V="1">
            <a:off x="7384719" y="2708287"/>
            <a:ext cx="759685" cy="2016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7638658" y="3214688"/>
            <a:ext cx="101150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>
            <a:off x="7765618" y="3821113"/>
            <a:ext cx="88453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>
            <a:off x="7638651" y="4224338"/>
            <a:ext cx="884536" cy="2016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>
            <a:off x="7259865" y="4730762"/>
            <a:ext cx="1009388" cy="3032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H="1" flipV="1">
            <a:off x="3340827" y="2708287"/>
            <a:ext cx="1011503" cy="2016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6" name="Line 30"/>
          <p:cNvSpPr>
            <a:spLocks noChangeShapeType="1"/>
          </p:cNvSpPr>
          <p:nvPr/>
        </p:nvSpPr>
        <p:spPr bwMode="auto">
          <a:xfrm flipH="1">
            <a:off x="3340820" y="3316288"/>
            <a:ext cx="88453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 flipH="1">
            <a:off x="3213860" y="3921125"/>
            <a:ext cx="88665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flipH="1">
            <a:off x="3340820" y="4224338"/>
            <a:ext cx="884536" cy="2016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89" name="Line 33"/>
          <p:cNvSpPr>
            <a:spLocks noChangeShapeType="1"/>
          </p:cNvSpPr>
          <p:nvPr/>
        </p:nvSpPr>
        <p:spPr bwMode="auto">
          <a:xfrm flipH="1">
            <a:off x="3592645" y="4627563"/>
            <a:ext cx="1011503" cy="5064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90" name="Line 34"/>
          <p:cNvSpPr>
            <a:spLocks noChangeShapeType="1"/>
          </p:cNvSpPr>
          <p:nvPr/>
        </p:nvSpPr>
        <p:spPr bwMode="auto">
          <a:xfrm>
            <a:off x="5869577" y="5133987"/>
            <a:ext cx="0" cy="504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91" name="Line 35"/>
          <p:cNvSpPr>
            <a:spLocks noChangeShapeType="1"/>
          </p:cNvSpPr>
          <p:nvPr/>
        </p:nvSpPr>
        <p:spPr bwMode="auto">
          <a:xfrm flipH="1">
            <a:off x="3973546" y="4932375"/>
            <a:ext cx="1011503" cy="606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>
            <a:off x="6754121" y="4932375"/>
            <a:ext cx="1011503" cy="606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259" y="404664"/>
            <a:ext cx="11642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prstClr val="black"/>
                </a:solidFill>
              </a:rPr>
              <a:t>Негативні впливи розвитку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DA2A-A63E-1642-A326-5AD845398F5F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70" y="6244637"/>
            <a:ext cx="2844542" cy="476589"/>
          </a:xfrm>
        </p:spPr>
        <p:txBody>
          <a:bodyPr/>
          <a:lstStyle/>
          <a:p>
            <a:fld id="{B3B17E8A-3D28-4A89-9E43-EE70221FAC57}" type="slidenum">
              <a:rPr lang="en-CA" smtClean="0">
                <a:solidFill>
                  <a:srgbClr val="04617B"/>
                </a:solidFill>
              </a:rPr>
              <a:pPr/>
              <a:t>40</a:t>
            </a:fld>
            <a:endParaRPr lang="en-CA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0156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" y="168964"/>
            <a:ext cx="10751338" cy="6450496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58C95-E51E-844E-8966-F3A383B26A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77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5" y="0"/>
            <a:ext cx="11436960" cy="685800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D2F3-8394-644A-AD67-D65B0EDF74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22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58417"/>
            <a:ext cx="11394191" cy="618214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76E4-8ECE-6543-8DA4-8FA9F5C5D2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09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26"/>
            <a:ext cx="10512862" cy="678484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Вісім екологічних проблем України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466" y="1179871"/>
            <a:ext cx="6843250" cy="4997091"/>
          </a:xfrm>
        </p:spPr>
        <p:txBody>
          <a:bodyPr>
            <a:normAutofit fontScale="85000" lnSpcReduction="1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Неякісна вода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 повітря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Деградація земельних ресурсів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 лісів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 геологічні процеси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Побутові відходи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 військової діяльності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 катастрофа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EB00-16D8-8544-8588-4DA22F7E9C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20DEE-E1A6-7843-B6BF-9BB927CAA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16" y="1179871"/>
            <a:ext cx="4280637" cy="24584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D1CB58-79D4-7645-81A6-2D673901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289" y="3304233"/>
            <a:ext cx="3760892" cy="23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9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395061"/>
            <a:ext cx="9508162" cy="108972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Глобальне потепління - </a:t>
            </a:r>
            <a:r>
              <a:rPr lang="ru-RU" b="1" dirty="0"/>
              <a:t>збільшення середньої температури клімату за 100 минулих років.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4" y="1874712"/>
            <a:ext cx="7690580" cy="4580114"/>
          </a:xfrm>
        </p:spPr>
        <p:txBody>
          <a:bodyPr>
            <a:noAutofit/>
          </a:bodyPr>
          <a:lstStyle/>
          <a:p>
            <a:r>
              <a:rPr lang="uk-UA" sz="2400" b="1" dirty="0"/>
              <a:t>Документальне фіксування температури ведеться протягом 150 років. </a:t>
            </a:r>
          </a:p>
          <a:p>
            <a:r>
              <a:rPr lang="uk-UA" sz="2400" b="1" dirty="0"/>
              <a:t>За останнє століття вона збільшилася в середньому на 0,5°С. </a:t>
            </a:r>
          </a:p>
          <a:p>
            <a:r>
              <a:rPr lang="uk-UA" sz="2400" b="1" dirty="0"/>
              <a:t>Різке потепління клімату відбулося в 1970 роках, коли посилилася індустріальна діяльність. </a:t>
            </a:r>
          </a:p>
          <a:p>
            <a:r>
              <a:rPr lang="uk-UA" sz="2400" b="1" dirty="0"/>
              <a:t>Збільшилася не тільки температура повітря, але і води.</a:t>
            </a:r>
            <a:endParaRPr lang="en-US" sz="24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C2BE-C780-C240-BF85-B1BC622716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3377D-9CDE-9943-903C-B1880385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737" y="1484785"/>
            <a:ext cx="4230560" cy="2049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286E26-4558-FB44-BB96-E8D17A2DA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685" y="3647250"/>
            <a:ext cx="3256526" cy="20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6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39"/>
            <a:ext cx="3039256" cy="770488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Глобальні наслідки: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955" y="2933699"/>
            <a:ext cx="10939477" cy="3243263"/>
          </a:xfrm>
        </p:spPr>
        <p:txBody>
          <a:bodyPr>
            <a:normAutofit fontScale="77500" lnSpcReduction="20000"/>
          </a:bodyPr>
          <a:lstStyle/>
          <a:p>
            <a:r>
              <a:rPr lang="uk-UA" sz="3600" dirty="0"/>
              <a:t>інтенсивне зменшення сніжного покриву </a:t>
            </a:r>
          </a:p>
          <a:p>
            <a:endParaRPr lang="uk-UA" sz="3600" dirty="0"/>
          </a:p>
          <a:p>
            <a:r>
              <a:rPr lang="uk-UA" sz="3600" dirty="0"/>
              <a:t>танення і відступ льодовиків в Антарктиді, Гренландії і на найвищих гірських вершинах. </a:t>
            </a:r>
          </a:p>
          <a:p>
            <a:endParaRPr lang="uk-UA" sz="3600" dirty="0"/>
          </a:p>
          <a:p>
            <a:r>
              <a:rPr lang="uk-UA" sz="3600" dirty="0"/>
              <a:t>підняття рівня океану приблизно на 10 см.</a:t>
            </a:r>
            <a:endParaRPr lang="en-US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1B66-FF9E-EF4F-9922-2919E08911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480BA-A892-0647-8C4D-61FC7056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817" y="189935"/>
            <a:ext cx="5206055" cy="25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5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Глобальне</a:t>
            </a:r>
            <a:r>
              <a:rPr lang="ru-RU" b="1" dirty="0"/>
              <a:t> </a:t>
            </a:r>
            <a:r>
              <a:rPr lang="ru-RU" b="1" dirty="0" err="1"/>
              <a:t>потепління</a:t>
            </a:r>
            <a:r>
              <a:rPr lang="ru-RU" b="1" dirty="0"/>
              <a:t> клімату </a:t>
            </a:r>
            <a:r>
              <a:rPr lang="ru-RU" b="1" dirty="0" err="1"/>
              <a:t>безпосередньо</a:t>
            </a:r>
            <a:r>
              <a:rPr lang="ru-RU" b="1" dirty="0"/>
              <a:t> </a:t>
            </a:r>
            <a:r>
              <a:rPr lang="ru-RU" b="1" dirty="0" err="1"/>
              <a:t>пов’язане</a:t>
            </a:r>
            <a:r>
              <a:rPr lang="ru-RU" b="1" dirty="0"/>
              <a:t> з </a:t>
            </a:r>
            <a:r>
              <a:rPr lang="ru-RU" b="1" dirty="0" err="1"/>
              <a:t>парниковим</a:t>
            </a:r>
            <a:r>
              <a:rPr lang="ru-RU" b="1" dirty="0"/>
              <a:t> </a:t>
            </a:r>
            <a:r>
              <a:rPr lang="ru-RU" b="1" dirty="0" err="1"/>
              <a:t>ефектом</a:t>
            </a:r>
            <a:r>
              <a:rPr lang="ru-RU" b="1" dirty="0"/>
              <a:t>.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554" y="1690688"/>
            <a:ext cx="7281877" cy="4690234"/>
          </a:xfrm>
        </p:spPr>
        <p:txBody>
          <a:bodyPr>
            <a:normAutofit lnSpcReduction="10000"/>
          </a:bodyPr>
          <a:lstStyle/>
          <a:p>
            <a:endParaRPr lang="uk-UA" sz="3200" dirty="0"/>
          </a:p>
          <a:p>
            <a:r>
              <a:rPr lang="uk-UA" sz="3200" dirty="0"/>
              <a:t>Лісові пожежі (вуглекислий газ).</a:t>
            </a:r>
          </a:p>
          <a:p>
            <a:r>
              <a:rPr lang="uk-UA" sz="3200" dirty="0"/>
              <a:t>Вічна мерзлота (метан).</a:t>
            </a:r>
          </a:p>
          <a:p>
            <a:r>
              <a:rPr lang="uk-UA" sz="3200" dirty="0"/>
              <a:t>Світовий океан (водойми є основним джерелом пари).</a:t>
            </a:r>
          </a:p>
          <a:p>
            <a:r>
              <a:rPr lang="uk-UA" sz="3200" dirty="0"/>
              <a:t>Вулкани (вуглекислий газ).</a:t>
            </a:r>
          </a:p>
          <a:p>
            <a:r>
              <a:rPr lang="uk-UA" sz="3200" dirty="0"/>
              <a:t>Фауна (вуглекислий газ).</a:t>
            </a:r>
            <a:endParaRPr lang="en-US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FA39-BE3D-AF4F-9BDB-4E262FDEB9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943643-6FBB-764F-A0A8-F59EC9C0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42" y="2298636"/>
            <a:ext cx="3054006" cy="333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15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18" y="836712"/>
            <a:ext cx="9649486" cy="1143000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br>
              <a:rPr lang="ru-RU" sz="2700" b="1" dirty="0"/>
            </a:br>
            <a:r>
              <a:rPr lang="ru-RU" sz="2700" b="1" dirty="0">
                <a:solidFill>
                  <a:srgbClr val="FFFF00"/>
                </a:solidFill>
              </a:rPr>
              <a:t>Сам по </a:t>
            </a:r>
            <a:r>
              <a:rPr lang="ru-RU" sz="2700" b="1" dirty="0" err="1">
                <a:solidFill>
                  <a:srgbClr val="FFFF00"/>
                </a:solidFill>
              </a:rPr>
              <a:t>собі</a:t>
            </a:r>
            <a:r>
              <a:rPr lang="ru-RU" sz="2700" b="1" dirty="0">
                <a:solidFill>
                  <a:srgbClr val="FFFF00"/>
                </a:solidFill>
              </a:rPr>
              <a:t> </a:t>
            </a:r>
            <a:r>
              <a:rPr lang="ru-RU" sz="2700" b="1" dirty="0" err="1">
                <a:solidFill>
                  <a:srgbClr val="FFFF00"/>
                </a:solidFill>
              </a:rPr>
              <a:t>парниковий</a:t>
            </a:r>
            <a:r>
              <a:rPr lang="ru-RU" sz="2700" b="1" dirty="0">
                <a:solidFill>
                  <a:srgbClr val="FFFF00"/>
                </a:solidFill>
              </a:rPr>
              <a:t> </a:t>
            </a:r>
            <a:r>
              <a:rPr lang="ru-RU" sz="2700" b="1" dirty="0" err="1">
                <a:solidFill>
                  <a:srgbClr val="FFFF00"/>
                </a:solidFill>
              </a:rPr>
              <a:t>ефект</a:t>
            </a:r>
            <a:r>
              <a:rPr lang="ru-RU" sz="2700" b="1" dirty="0">
                <a:solidFill>
                  <a:srgbClr val="FFFF00"/>
                </a:solidFill>
              </a:rPr>
              <a:t> не </a:t>
            </a:r>
            <a:r>
              <a:rPr lang="ru-RU" sz="2700" b="1" dirty="0" err="1">
                <a:solidFill>
                  <a:srgbClr val="FFFF00"/>
                </a:solidFill>
              </a:rPr>
              <a:t>представляє</a:t>
            </a:r>
            <a:r>
              <a:rPr lang="ru-RU" sz="2700" b="1" dirty="0">
                <a:solidFill>
                  <a:srgbClr val="FFFF00"/>
                </a:solidFill>
              </a:rPr>
              <a:t> </a:t>
            </a:r>
            <a:r>
              <a:rPr lang="ru-RU" sz="2700" b="1" dirty="0" err="1">
                <a:solidFill>
                  <a:srgbClr val="FFFF00"/>
                </a:solidFill>
              </a:rPr>
              <a:t>загрози</a:t>
            </a:r>
            <a:r>
              <a:rPr lang="ru-RU" sz="2700" b="1" dirty="0">
                <a:solidFill>
                  <a:srgbClr val="FFFF00"/>
                </a:solidFill>
              </a:rPr>
              <a:t> – без </a:t>
            </a:r>
            <a:r>
              <a:rPr lang="ru-RU" sz="2700" b="1" dirty="0" err="1">
                <a:solidFill>
                  <a:srgbClr val="FFFF00"/>
                </a:solidFill>
              </a:rPr>
              <a:t>нього</a:t>
            </a:r>
            <a:r>
              <a:rPr lang="ru-RU" sz="2700" b="1" dirty="0">
                <a:solidFill>
                  <a:srgbClr val="FFFF00"/>
                </a:solidFill>
              </a:rPr>
              <a:t> </a:t>
            </a:r>
            <a:r>
              <a:rPr lang="ru-RU" sz="2700" b="1" dirty="0" err="1">
                <a:solidFill>
                  <a:srgbClr val="FFFF00"/>
                </a:solidFill>
              </a:rPr>
              <a:t>середня</a:t>
            </a:r>
            <a:r>
              <a:rPr lang="ru-RU" sz="2700" b="1" dirty="0">
                <a:solidFill>
                  <a:srgbClr val="FFFF00"/>
                </a:solidFill>
              </a:rPr>
              <a:t> температура </a:t>
            </a:r>
            <a:r>
              <a:rPr lang="ru-RU" sz="2700" b="1" dirty="0" err="1">
                <a:solidFill>
                  <a:srgbClr val="FFFF00"/>
                </a:solidFill>
              </a:rPr>
              <a:t>Землі</a:t>
            </a:r>
            <a:r>
              <a:rPr lang="ru-RU" sz="2700" b="1" dirty="0">
                <a:solidFill>
                  <a:srgbClr val="FFFF00"/>
                </a:solidFill>
              </a:rPr>
              <a:t> становила б -18°C. </a:t>
            </a:r>
            <a:br>
              <a:rPr lang="ru-RU" b="1" dirty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3" y="2087217"/>
            <a:ext cx="10658598" cy="40897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людська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активність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за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останні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кілька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десятків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років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призвела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значного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збільшення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концентрації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парникових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газів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а,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отже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, і до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підвищення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температури клімату: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Важка промисловість (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вуглекисний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газ)</a:t>
            </a: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Сільське господарство (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диоксид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азоту).</a:t>
            </a: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Вирубка лісів (діоксиду вуглецю).</a:t>
            </a: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Перенаселеність </a:t>
            </a:r>
          </a:p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Звалища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9E62-7BC3-F742-A416-49B0AEE571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4C64FD-766E-7443-84A7-C4E1A7E1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501" y="3155571"/>
            <a:ext cx="4678926" cy="262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4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>
              <a:alphaModFix amt="27000"/>
            </a:blip>
            <a:tile tx="0" ty="0" sx="100000" sy="100000" flip="none" algn="tl"/>
          </a:blipFill>
        </p:spPr>
        <p:txBody>
          <a:bodyPr/>
          <a:lstStyle/>
          <a:p>
            <a:r>
              <a:rPr lang="uk-UA" b="1" dirty="0"/>
              <a:t>24 температурні рекорди: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Грудень 2017 (найтепліший за 136 років) (+1,6°С)</a:t>
            </a:r>
          </a:p>
          <a:p>
            <a:r>
              <a:rPr lang="uk-UA" dirty="0"/>
              <a:t>У грудні 129 мм опадів(на 2,5 </a:t>
            </a:r>
            <a:r>
              <a:rPr lang="uk-UA" dirty="0" err="1"/>
              <a:t>бідьше</a:t>
            </a:r>
            <a:r>
              <a:rPr lang="uk-UA" dirty="0"/>
              <a:t> норми)</a:t>
            </a:r>
          </a:p>
          <a:p>
            <a:endParaRPr lang="uk-UA" dirty="0"/>
          </a:p>
          <a:p>
            <a:r>
              <a:rPr lang="uk-UA" dirty="0"/>
              <a:t>З 80х рр. середня температура найхолодніших місяців зросла на 2-2,5°С</a:t>
            </a:r>
          </a:p>
          <a:p>
            <a:r>
              <a:rPr lang="uk-UA" dirty="0"/>
              <a:t>Скоротилась зима</a:t>
            </a:r>
          </a:p>
          <a:p>
            <a:r>
              <a:rPr lang="uk-UA" dirty="0"/>
              <a:t>Нестійкий сніговий покрив</a:t>
            </a:r>
          </a:p>
          <a:p>
            <a:r>
              <a:rPr lang="uk-UA" dirty="0"/>
              <a:t>(аномалії +40-42°С влітку)</a:t>
            </a:r>
          </a:p>
          <a:p>
            <a:r>
              <a:rPr lang="uk-UA" dirty="0"/>
              <a:t>(урагани, </a:t>
            </a:r>
            <a:r>
              <a:rPr lang="uk-UA" dirty="0" err="1"/>
              <a:t>снігопади,зливи</a:t>
            </a:r>
            <a:r>
              <a:rPr lang="uk-UA" dirty="0"/>
              <a:t>, дощі тривалі)…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23AC-B96A-3F46-9034-DC9E66AC14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0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692708"/>
            <a:ext cx="10969943" cy="5433467"/>
          </a:xfrm>
        </p:spPr>
        <p:txBody>
          <a:bodyPr>
            <a:noAutofit/>
          </a:bodyPr>
          <a:lstStyle/>
          <a:p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на </a:t>
            </a:r>
            <a:r>
              <a:rPr lang="ru-RU" dirty="0" err="1"/>
              <a:t>біосферу</a:t>
            </a:r>
            <a:r>
              <a:rPr lang="ru-RU" dirty="0"/>
              <a:t> як </a:t>
            </a:r>
            <a:r>
              <a:rPr lang="ru-RU" dirty="0" err="1"/>
              <a:t>звичайного</a:t>
            </a:r>
            <a:r>
              <a:rPr lang="ru-RU" dirty="0"/>
              <a:t> </a:t>
            </a:r>
            <a:r>
              <a:rPr lang="ru-RU" dirty="0" err="1"/>
              <a:t>біологічного</a:t>
            </a:r>
            <a:r>
              <a:rPr lang="ru-RU" dirty="0"/>
              <a:t> виду; </a:t>
            </a:r>
          </a:p>
          <a:p>
            <a:r>
              <a:rPr lang="ru-RU" dirty="0" err="1"/>
              <a:t>надінтенсивне</a:t>
            </a:r>
            <a:r>
              <a:rPr lang="ru-RU" dirty="0"/>
              <a:t> </a:t>
            </a:r>
            <a:r>
              <a:rPr lang="ru-RU" dirty="0" err="1"/>
              <a:t>полювання</a:t>
            </a:r>
            <a:r>
              <a:rPr lang="ru-RU" dirty="0"/>
              <a:t> без </a:t>
            </a:r>
            <a:r>
              <a:rPr lang="ru-RU" dirty="0" err="1"/>
              <a:t>змін</a:t>
            </a:r>
            <a:r>
              <a:rPr lang="ru-RU" dirty="0"/>
              <a:t> </a:t>
            </a:r>
            <a:r>
              <a:rPr lang="ru-RU" dirty="0" err="1"/>
              <a:t>екосистем</a:t>
            </a:r>
            <a:r>
              <a:rPr lang="ru-RU" dirty="0"/>
              <a:t> 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становлення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; </a:t>
            </a:r>
          </a:p>
          <a:p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екосистем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природнім</a:t>
            </a:r>
            <a:r>
              <a:rPr lang="ru-RU" dirty="0"/>
              <a:t> шляхом: </a:t>
            </a:r>
            <a:r>
              <a:rPr lang="ru-RU" dirty="0" err="1"/>
              <a:t>випасання</a:t>
            </a:r>
            <a:r>
              <a:rPr lang="ru-RU" dirty="0"/>
              <a:t>, </a:t>
            </a:r>
            <a:r>
              <a:rPr lang="ru-RU" dirty="0" err="1"/>
              <a:t>посилення</a:t>
            </a:r>
            <a:r>
              <a:rPr lang="ru-RU" dirty="0"/>
              <a:t> росту трав шляхом </a:t>
            </a:r>
            <a:r>
              <a:rPr lang="ru-RU" dirty="0" err="1"/>
              <a:t>випалювання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;</a:t>
            </a:r>
          </a:p>
          <a:p>
            <a:r>
              <a:rPr lang="ru-RU" dirty="0" err="1"/>
              <a:t>інтенсифікація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на природу шляхом </a:t>
            </a:r>
            <a:r>
              <a:rPr lang="ru-RU" dirty="0" err="1"/>
              <a:t>розорювання</a:t>
            </a:r>
            <a:r>
              <a:rPr lang="ru-RU" dirty="0"/>
              <a:t> </a:t>
            </a:r>
            <a:r>
              <a:rPr lang="ru-RU" dirty="0" err="1"/>
              <a:t>грунтів</a:t>
            </a:r>
            <a:r>
              <a:rPr lang="ru-RU" dirty="0"/>
              <a:t> та </a:t>
            </a:r>
            <a:r>
              <a:rPr lang="ru-RU" dirty="0" err="1"/>
              <a:t>вирубування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; </a:t>
            </a:r>
          </a:p>
          <a:p>
            <a:r>
              <a:rPr lang="ru-RU" dirty="0" err="1"/>
              <a:t>глобальні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біосфери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. 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11B1-E859-B44E-B6E5-170470D4CE77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5</a:t>
            </a:fld>
            <a:endParaRPr lang="uk-UA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11191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68710"/>
            <a:ext cx="10364451" cy="1596177"/>
          </a:xfrm>
        </p:spPr>
        <p:txBody>
          <a:bodyPr>
            <a:noAutofit/>
          </a:bodyPr>
          <a:lstStyle/>
          <a:p>
            <a:r>
              <a:rPr lang="uk-UA" sz="2800" b="1" dirty="0"/>
              <a:t>ЄС з приводу глобального потепління: (комісар ЄС із зовнішньої політики </a:t>
            </a:r>
            <a:r>
              <a:rPr lang="uk-UA" sz="2800" b="1" dirty="0" err="1"/>
              <a:t>Хавьєр</a:t>
            </a:r>
            <a:r>
              <a:rPr lang="uk-UA" sz="2800" b="1" dirty="0"/>
              <a:t> Солани)</a:t>
            </a:r>
            <a:endParaRPr lang="en-US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75" y="1843549"/>
            <a:ext cx="6873373" cy="3947652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Зіткнення Росії із Заходом (Арктика)</a:t>
            </a:r>
          </a:p>
          <a:p>
            <a:r>
              <a:rPr lang="uk-UA" dirty="0"/>
              <a:t>Загостряться питання безпеки (енергетичні </a:t>
            </a:r>
            <a:r>
              <a:rPr lang="uk-UA" dirty="0" err="1"/>
              <a:t>войни</a:t>
            </a:r>
            <a:r>
              <a:rPr lang="uk-UA" dirty="0"/>
              <a:t>, масова міграція..)</a:t>
            </a:r>
          </a:p>
          <a:p>
            <a:r>
              <a:rPr lang="uk-UA" dirty="0"/>
              <a:t>Боротьба за Арктику (нові водні шляхи, величезні запаси вуглеводнів</a:t>
            </a:r>
          </a:p>
          <a:p>
            <a:r>
              <a:rPr lang="uk-UA" dirty="0"/>
              <a:t>Вплив на здоров'я людей </a:t>
            </a:r>
          </a:p>
          <a:p>
            <a:pPr>
              <a:buFontTx/>
              <a:buChar char="-"/>
            </a:pPr>
            <a:r>
              <a:rPr lang="uk-UA" dirty="0"/>
              <a:t>(на 125 млн більше під впливом спеки)</a:t>
            </a:r>
          </a:p>
          <a:p>
            <a:pPr>
              <a:buFontTx/>
              <a:buChar char="-"/>
            </a:pPr>
            <a:r>
              <a:rPr lang="uk-UA" dirty="0"/>
              <a:t>Збільшення трансмісивних захворювань («костоломна лихоманка»)</a:t>
            </a:r>
          </a:p>
          <a:p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E611F-2E9B-964E-96D5-0D28E95FC4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2E1273-1EB7-D640-946C-1E9153EE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285" y="2880512"/>
            <a:ext cx="3145940" cy="21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0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3574" y="466531"/>
            <a:ext cx="7458858" cy="6236022"/>
          </a:xfrm>
        </p:spPr>
        <p:txBody>
          <a:bodyPr>
            <a:normAutofit fontScale="90000"/>
          </a:bodyPr>
          <a:lstStyle/>
          <a:p>
            <a:pPr algn="l"/>
            <a:r>
              <a:rPr lang="uk-UA" sz="3100" b="1" dirty="0"/>
              <a:t>Наслідки для України</a:t>
            </a:r>
            <a:br>
              <a:rPr lang="uk-UA" sz="3100" b="1" dirty="0"/>
            </a:br>
            <a:br>
              <a:rPr lang="uk-UA" sz="3100" b="1" dirty="0"/>
            </a:br>
            <a:r>
              <a:rPr lang="uk-UA" sz="2200" b="1" dirty="0"/>
              <a:t>труднощі у сільському господарстві:</a:t>
            </a:r>
            <a:br>
              <a:rPr lang="uk-UA" sz="2200" b="1" dirty="0"/>
            </a:br>
            <a:r>
              <a:rPr lang="uk-UA" sz="2200" b="1" dirty="0"/>
              <a:t>- проблеми з озимими (суха осінь)</a:t>
            </a:r>
            <a:br>
              <a:rPr lang="uk-UA" sz="2200" b="1" dirty="0"/>
            </a:br>
            <a:r>
              <a:rPr lang="uk-UA" sz="2200" b="1" dirty="0"/>
              <a:t>- рентабельніші більш теплолюбні рослини (кукурудза, соняшник, соя)</a:t>
            </a:r>
            <a:br>
              <a:rPr lang="uk-UA" sz="2200" b="1" dirty="0"/>
            </a:br>
            <a:r>
              <a:rPr lang="uk-UA" sz="2200" b="1" dirty="0"/>
              <a:t>(однак недостача вологи)</a:t>
            </a:r>
            <a:br>
              <a:rPr lang="uk-UA" sz="2200" b="1" dirty="0"/>
            </a:br>
            <a:r>
              <a:rPr lang="uk-UA" sz="2200" b="1" dirty="0"/>
              <a:t>зростання цін на продовольство;</a:t>
            </a:r>
            <a:br>
              <a:rPr lang="uk-UA" sz="2200" b="1" dirty="0"/>
            </a:br>
            <a:r>
              <a:rPr lang="uk-UA" sz="2200" b="1" dirty="0"/>
              <a:t>не відпрацювали сценарій адаптації до змін клімату;</a:t>
            </a:r>
            <a:br>
              <a:rPr lang="uk-UA" sz="2200" b="1" dirty="0"/>
            </a:br>
            <a:r>
              <a:rPr lang="uk-UA" sz="2200" b="1" dirty="0"/>
              <a:t>-різкі морози..</a:t>
            </a:r>
            <a:br>
              <a:rPr lang="uk-UA" sz="2200" b="1" dirty="0"/>
            </a:br>
            <a:r>
              <a:rPr lang="uk-UA" sz="2200" b="1" dirty="0"/>
              <a:t>- спека…</a:t>
            </a:r>
            <a:br>
              <a:rPr lang="uk-UA" sz="2200" b="1" dirty="0"/>
            </a:br>
            <a:r>
              <a:rPr lang="uk-UA" sz="2200" b="1" dirty="0"/>
              <a:t>-природні лиха..</a:t>
            </a:r>
            <a:br>
              <a:rPr lang="uk-UA" sz="3100" b="1" dirty="0"/>
            </a:br>
            <a:br>
              <a:rPr lang="uk-UA" sz="3100" b="1" dirty="0"/>
            </a:br>
            <a:br>
              <a:rPr lang="uk-UA" sz="3100" b="1" dirty="0"/>
            </a:br>
            <a:br>
              <a:rPr lang="uk-UA" sz="3100" b="1" dirty="0"/>
            </a:br>
            <a:br>
              <a:rPr lang="uk-UA" sz="3100" b="1" dirty="0"/>
            </a:br>
            <a:br>
              <a:rPr lang="uk-UA" sz="3100" b="1" dirty="0"/>
            </a:br>
            <a:endParaRPr lang="en-US" sz="31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EF96-84B1-A743-A5E0-4D35EC95D3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92453-14D1-BA4B-803C-FD263CC4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45" y="697885"/>
            <a:ext cx="3012598" cy="20010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892445-EB80-3043-98E6-CE07B4378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9" y="3429000"/>
            <a:ext cx="3304729" cy="20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0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НАТАША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38" y="188641"/>
            <a:ext cx="1248905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20D01-A243-C04A-91FE-CBA9F83419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93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11078" r="24790" b="6351"/>
          <a:stretch/>
        </p:blipFill>
        <p:spPr bwMode="auto">
          <a:xfrm>
            <a:off x="1296718" y="404664"/>
            <a:ext cx="9502581" cy="581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1119-1085-1E4A-ADAD-8F0214638E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41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12743" r="23425" b="8159"/>
          <a:stretch/>
        </p:blipFill>
        <p:spPr bwMode="auto">
          <a:xfrm>
            <a:off x="912782" y="404664"/>
            <a:ext cx="1044895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D8F-7E90-7A45-8E90-0016DCE288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38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1" t="14679" r="26701" b="8440"/>
          <a:stretch/>
        </p:blipFill>
        <p:spPr bwMode="auto">
          <a:xfrm>
            <a:off x="1008764" y="332666"/>
            <a:ext cx="9982509" cy="601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D5BB-AF8A-1E42-BB5F-A3EE95AFDC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420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13054" r="29977" b="11472"/>
          <a:stretch/>
        </p:blipFill>
        <p:spPr bwMode="auto">
          <a:xfrm>
            <a:off x="1229767" y="812112"/>
            <a:ext cx="9473550" cy="60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2CD1-2250-FC47-960C-1EA86783F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44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1" t="14890" r="29632" b="10911"/>
          <a:stretch/>
        </p:blipFill>
        <p:spPr bwMode="auto">
          <a:xfrm>
            <a:off x="1296723" y="836712"/>
            <a:ext cx="9570927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8CED-2C65-784E-AD20-33F5C8F972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15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49" y="106807"/>
            <a:ext cx="8342192" cy="1596177"/>
          </a:xfrm>
        </p:spPr>
        <p:txBody>
          <a:bodyPr>
            <a:normAutofit/>
          </a:bodyPr>
          <a:lstStyle/>
          <a:p>
            <a:r>
              <a:rPr lang="ru-RU" sz="1800" dirty="0" err="1"/>
              <a:t>Україна</a:t>
            </a:r>
            <a:r>
              <a:rPr lang="ru-RU" sz="1800" dirty="0"/>
              <a:t> </a:t>
            </a:r>
            <a:r>
              <a:rPr lang="ru-RU" sz="1800" dirty="0" err="1"/>
              <a:t>зобов’язана</a:t>
            </a:r>
            <a:r>
              <a:rPr lang="ru-RU" sz="1800" dirty="0"/>
              <a:t> </a:t>
            </a:r>
            <a:r>
              <a:rPr lang="ru-RU" sz="1800" dirty="0" err="1"/>
              <a:t>узгодити</a:t>
            </a:r>
            <a:r>
              <a:rPr lang="ru-RU" sz="1800" dirty="0"/>
              <a:t> свою </a:t>
            </a:r>
            <a:r>
              <a:rPr lang="ru-RU" sz="1800" dirty="0" err="1"/>
              <a:t>національну</a:t>
            </a:r>
            <a:r>
              <a:rPr lang="ru-RU" sz="1800" dirty="0"/>
              <a:t> </a:t>
            </a:r>
            <a:r>
              <a:rPr lang="ru-RU" sz="1800" dirty="0" err="1"/>
              <a:t>стратегію</a:t>
            </a:r>
            <a:br>
              <a:rPr lang="ru-RU" sz="1800" dirty="0"/>
            </a:br>
            <a:r>
              <a:rPr lang="ru-RU" sz="1800" dirty="0" err="1"/>
              <a:t>розвитку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вимогами</a:t>
            </a:r>
            <a:r>
              <a:rPr lang="ru-RU" sz="1800" dirty="0"/>
              <a:t> ЄС і </a:t>
            </a:r>
            <a:r>
              <a:rPr lang="ru-RU" sz="1800" dirty="0" err="1"/>
              <a:t>міжнародними</a:t>
            </a:r>
            <a:r>
              <a:rPr lang="ru-RU" sz="1800" dirty="0"/>
              <a:t> </a:t>
            </a:r>
            <a:r>
              <a:rPr lang="ru-RU" sz="1800" dirty="0" err="1"/>
              <a:t>зобов’язаннями</a:t>
            </a:r>
            <a:r>
              <a:rPr lang="ru-RU" sz="1800" dirty="0"/>
              <a:t> </a:t>
            </a:r>
            <a:r>
              <a:rPr lang="ru-RU" sz="1800" dirty="0" err="1"/>
              <a:t>зі</a:t>
            </a:r>
            <a:r>
              <a:rPr lang="ru-RU" sz="1800" dirty="0"/>
              <a:t> </a:t>
            </a:r>
            <a:r>
              <a:rPr lang="ru-RU" sz="1800" dirty="0" err="1"/>
              <a:t>сталого</a:t>
            </a:r>
            <a:br>
              <a:rPr lang="ru-RU" sz="1800" dirty="0"/>
            </a:br>
            <a:r>
              <a:rPr lang="ru-RU" sz="1800" dirty="0" err="1"/>
              <a:t>розвитку</a:t>
            </a:r>
            <a:r>
              <a:rPr lang="ru-RU" sz="1800" dirty="0"/>
              <a:t> </a:t>
            </a:r>
            <a:r>
              <a:rPr lang="ru-RU" sz="1800" dirty="0" err="1"/>
              <a:t>загалом</a:t>
            </a:r>
            <a:r>
              <a:rPr lang="ru-RU" sz="1800" dirty="0"/>
              <a:t> та </a:t>
            </a:r>
            <a:r>
              <a:rPr lang="ru-RU" sz="1800" dirty="0" err="1"/>
              <a:t>екологічними</a:t>
            </a:r>
            <a:r>
              <a:rPr lang="ru-RU" sz="1800" dirty="0"/>
              <a:t> </a:t>
            </a:r>
            <a:r>
              <a:rPr lang="ru-RU" sz="1800" dirty="0" err="1"/>
              <a:t>зокрема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1628800"/>
            <a:ext cx="7980599" cy="4826936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Важливим</a:t>
            </a:r>
            <a:r>
              <a:rPr lang="ru-RU" dirty="0"/>
              <a:t> </a:t>
            </a:r>
            <a:r>
              <a:rPr lang="ru-RU" dirty="0" err="1"/>
              <a:t>завданням</a:t>
            </a:r>
            <a:r>
              <a:rPr lang="ru-RU" dirty="0"/>
              <a:t> є</a:t>
            </a:r>
            <a:r>
              <a:rPr lang="en-US" dirty="0"/>
              <a:t>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фундаментальної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засад</a:t>
            </a:r>
            <a:r>
              <a:rPr lang="en-US" dirty="0"/>
              <a:t> </a:t>
            </a:r>
            <a:r>
              <a:rPr lang="ru-RU" dirty="0" err="1"/>
              <a:t>ефективного</a:t>
            </a:r>
            <a:r>
              <a:rPr lang="ru-RU" dirty="0"/>
              <a:t> державного </a:t>
            </a:r>
            <a:r>
              <a:rPr lang="ru-RU" dirty="0" err="1"/>
              <a:t>управління</a:t>
            </a:r>
            <a:r>
              <a:rPr lang="ru-RU" dirty="0"/>
              <a:t> сферою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en-US" dirty="0"/>
              <a:t> </a:t>
            </a:r>
            <a:r>
              <a:rPr lang="ru-RU" dirty="0"/>
              <a:t>природного </a:t>
            </a:r>
            <a:r>
              <a:rPr lang="ru-RU" dirty="0" err="1"/>
              <a:t>середовища</a:t>
            </a:r>
            <a:r>
              <a:rPr lang="ru-RU" dirty="0"/>
              <a:t>, </a:t>
            </a:r>
            <a:r>
              <a:rPr lang="ru-RU" dirty="0" err="1"/>
              <a:t>раціонального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й </a:t>
            </a:r>
            <a:r>
              <a:rPr lang="ru-RU" dirty="0" err="1"/>
              <a:t>відтворення</a:t>
            </a:r>
            <a:r>
              <a:rPr lang="en-US" dirty="0"/>
              <a:t> </a:t>
            </a:r>
            <a:r>
              <a:rPr lang="ru-RU" dirty="0"/>
              <a:t>природно-ресурсного </a:t>
            </a:r>
            <a:r>
              <a:rPr lang="ru-RU" dirty="0" err="1"/>
              <a:t>потенціалу</a:t>
            </a:r>
            <a:r>
              <a:rPr lang="ru-RU" dirty="0"/>
              <a:t>,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еколого-економічних</a:t>
            </a:r>
            <a:r>
              <a:rPr lang="en-US" dirty="0"/>
              <a:t> </a:t>
            </a:r>
            <a:r>
              <a:rPr lang="ru-RU" dirty="0" err="1"/>
              <a:t>передумов</a:t>
            </a:r>
            <a:r>
              <a:rPr lang="ru-RU" dirty="0"/>
              <a:t> для переходу на засади </a:t>
            </a: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і </a:t>
            </a:r>
            <a:r>
              <a:rPr lang="ru-RU" dirty="0" err="1"/>
              <a:t>сталого</a:t>
            </a:r>
            <a:r>
              <a:rPr lang="en-US" dirty="0"/>
              <a:t> </a:t>
            </a:r>
            <a:r>
              <a:rPr lang="ru-RU" dirty="0" err="1"/>
              <a:t>розвитку</a:t>
            </a:r>
            <a:r>
              <a:rPr lang="ru-RU" dirty="0"/>
              <a:t>. </a:t>
            </a:r>
            <a:endParaRPr lang="en-US" dirty="0"/>
          </a:p>
          <a:p>
            <a:pPr algn="just"/>
            <a:r>
              <a:rPr lang="ru-RU" dirty="0" err="1"/>
              <a:t>Проголошений</a:t>
            </a:r>
            <a:r>
              <a:rPr lang="ru-RU" dirty="0"/>
              <a:t> </a:t>
            </a:r>
            <a:r>
              <a:rPr lang="ru-RU" dirty="0" err="1"/>
              <a:t>Україною</a:t>
            </a:r>
            <a:r>
              <a:rPr lang="ru-RU" dirty="0"/>
              <a:t> курс на </a:t>
            </a:r>
            <a:r>
              <a:rPr lang="ru-RU" dirty="0" err="1"/>
              <a:t>європейську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адаптацію</a:t>
            </a:r>
            <a:r>
              <a:rPr lang="ru-RU" dirty="0"/>
              <a:t> </a:t>
            </a:r>
            <a:r>
              <a:rPr lang="ru-RU" dirty="0" err="1"/>
              <a:t>вітчизняного</a:t>
            </a:r>
            <a:r>
              <a:rPr lang="ru-RU" dirty="0"/>
              <a:t> </a:t>
            </a:r>
            <a:r>
              <a:rPr lang="ru-RU" dirty="0" err="1"/>
              <a:t>природоохоронного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та</a:t>
            </a:r>
            <a:r>
              <a:rPr lang="en-US" dirty="0"/>
              <a:t> </a:t>
            </a:r>
            <a:r>
              <a:rPr lang="ru-RU" dirty="0" err="1"/>
              <a:t>запровадження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підходів</a:t>
            </a:r>
            <a:r>
              <a:rPr lang="ru-RU" dirty="0"/>
              <a:t> до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en-US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принципів</a:t>
            </a:r>
            <a:r>
              <a:rPr lang="ru-RU" dirty="0"/>
              <a:t> </a:t>
            </a:r>
            <a:r>
              <a:rPr lang="ru-RU" dirty="0" err="1"/>
              <a:t>Європейського</a:t>
            </a:r>
            <a:r>
              <a:rPr lang="ru-RU" dirty="0"/>
              <a:t> Союзу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E395-504D-314E-BA3D-BAAD2C139B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71" y="1112232"/>
            <a:ext cx="2602822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764" y="3933056"/>
            <a:ext cx="328844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450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241" y="116641"/>
            <a:ext cx="8640147" cy="1226968"/>
          </a:xfrm>
        </p:spPr>
        <p:txBody>
          <a:bodyPr>
            <a:normAutofit/>
          </a:bodyPr>
          <a:lstStyle/>
          <a:p>
            <a:r>
              <a:rPr lang="uk-UA" dirty="0"/>
              <a:t>Принципи Екологічної політики ЄС 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ABA6E-4D3C-9840-BA40-75B27BCD02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98" y="4504884"/>
            <a:ext cx="2279450" cy="231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0" y="4869382"/>
            <a:ext cx="2450463" cy="194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856" y="116640"/>
            <a:ext cx="285675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9"/>
          <a:stretch/>
        </p:blipFill>
        <p:spPr bwMode="auto">
          <a:xfrm>
            <a:off x="306814" y="938315"/>
            <a:ext cx="9415684" cy="381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96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847" y="188641"/>
            <a:ext cx="10969943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Вплив людини на біосферу зводиться до чотирьох головних форм:</a:t>
            </a:r>
          </a:p>
          <a:p>
            <a:pPr marL="0" indent="0" algn="ctr">
              <a:buNone/>
            </a:pPr>
            <a:endParaRPr lang="uk-UA" dirty="0"/>
          </a:p>
          <a:p>
            <a:pPr marL="514350" indent="-514350" algn="just">
              <a:buAutoNum type="arabicParenR"/>
            </a:pP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(</a:t>
            </a:r>
            <a:r>
              <a:rPr lang="ru-RU" dirty="0" err="1"/>
              <a:t>розорювання</a:t>
            </a:r>
            <a:r>
              <a:rPr lang="ru-RU" dirty="0"/>
              <a:t> </a:t>
            </a:r>
            <a:r>
              <a:rPr lang="ru-RU" dirty="0" err="1"/>
              <a:t>степів</a:t>
            </a:r>
            <a:r>
              <a:rPr lang="ru-RU" dirty="0"/>
              <a:t>, </a:t>
            </a:r>
            <a:r>
              <a:rPr lang="ru-RU" dirty="0" err="1"/>
              <a:t>вирубування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, </a:t>
            </a:r>
            <a:r>
              <a:rPr lang="ru-RU" dirty="0" err="1"/>
              <a:t>меліорація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режиму </a:t>
            </a:r>
            <a:r>
              <a:rPr lang="ru-RU" dirty="0" err="1"/>
              <a:t>поверхневих</a:t>
            </a:r>
            <a:r>
              <a:rPr lang="ru-RU" dirty="0"/>
              <a:t> вод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pPr marL="0" indent="0" algn="just">
              <a:buNone/>
            </a:pPr>
            <a:r>
              <a:rPr lang="ru-RU" dirty="0"/>
              <a:t>2) </a:t>
            </a:r>
            <a:r>
              <a:rPr lang="ru-RU" dirty="0" err="1"/>
              <a:t>зміна</a:t>
            </a:r>
            <a:r>
              <a:rPr lang="ru-RU" dirty="0"/>
              <a:t> складу </a:t>
            </a:r>
            <a:r>
              <a:rPr lang="ru-RU" dirty="0" err="1"/>
              <a:t>біосфери</a:t>
            </a:r>
            <a:r>
              <a:rPr lang="ru-RU" dirty="0"/>
              <a:t>, </a:t>
            </a:r>
            <a:r>
              <a:rPr lang="ru-RU" dirty="0" err="1"/>
              <a:t>кругообігу</a:t>
            </a:r>
            <a:r>
              <a:rPr lang="ru-RU" dirty="0"/>
              <a:t> і балансу   тих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(</a:t>
            </a:r>
            <a:r>
              <a:rPr lang="ru-RU" dirty="0" err="1"/>
              <a:t>добування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відвалів</a:t>
            </a:r>
            <a:r>
              <a:rPr lang="ru-RU" dirty="0"/>
              <a:t>,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у атмосферу та </a:t>
            </a:r>
            <a:r>
              <a:rPr lang="ru-RU" dirty="0" err="1"/>
              <a:t>водойми</a:t>
            </a:r>
            <a:r>
              <a:rPr lang="ru-RU" dirty="0"/>
              <a:t>).</a:t>
            </a:r>
          </a:p>
          <a:p>
            <a:pPr marL="514350" indent="-514350" algn="ctr">
              <a:buAutoNum type="arabicParenR"/>
            </a:pPr>
            <a:endParaRPr lang="ru-RU" dirty="0"/>
          </a:p>
          <a:p>
            <a:pPr marL="514350" indent="-514350" algn="ctr">
              <a:buAutoNum type="arabicParenR"/>
            </a:pPr>
            <a:endParaRPr lang="ru-RU" dirty="0"/>
          </a:p>
          <a:p>
            <a:pPr marL="514350" indent="-514350" algn="ctr">
              <a:buAutoNum type="arabicParenR"/>
            </a:pP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2BD3-333C-9A4F-AC7A-02385CB4FBEA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6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701" y="4454666"/>
            <a:ext cx="2456050" cy="229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131583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67" y="279886"/>
            <a:ext cx="10364451" cy="1596177"/>
          </a:xfrm>
        </p:spPr>
        <p:txBody>
          <a:bodyPr>
            <a:normAutofit/>
          </a:bodyPr>
          <a:lstStyle/>
          <a:p>
            <a:r>
              <a:rPr lang="uk-UA" sz="2200" dirty="0"/>
              <a:t>Згідно з Додатком ХХХ до Угоди про асоціацію, Україна має адаптувати своє законодавство до 26 директив та 3 регламентів ЄС у таких секторах: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29" y="1609416"/>
            <a:ext cx="8076584" cy="4846320"/>
          </a:xfrm>
        </p:spPr>
        <p:txBody>
          <a:bodyPr>
            <a:normAutofit lnSpcReduction="10000"/>
          </a:bodyPr>
          <a:lstStyle/>
          <a:p>
            <a:endParaRPr lang="uk-UA" dirty="0"/>
          </a:p>
          <a:p>
            <a:pPr algn="just"/>
            <a:r>
              <a:rPr lang="uk-UA" dirty="0"/>
              <a:t>управління довкіллям та інтеграція екологічної політики у інші галузеві політики;</a:t>
            </a:r>
          </a:p>
          <a:p>
            <a:pPr algn="just"/>
            <a:r>
              <a:rPr lang="uk-UA" dirty="0"/>
              <a:t>якість атмосферного повітря;</a:t>
            </a:r>
          </a:p>
          <a:p>
            <a:pPr algn="just"/>
            <a:r>
              <a:rPr lang="uk-UA" dirty="0"/>
              <a:t>управління відходами та ресурсами;</a:t>
            </a:r>
          </a:p>
          <a:p>
            <a:pPr algn="just"/>
            <a:r>
              <a:rPr lang="uk-UA" dirty="0"/>
              <a:t>якість води та управління водними ресурсами, включаючи морське середовище;</a:t>
            </a:r>
          </a:p>
          <a:p>
            <a:pPr algn="just"/>
            <a:r>
              <a:rPr lang="uk-UA" dirty="0"/>
              <a:t>охорона природи;</a:t>
            </a:r>
          </a:p>
          <a:p>
            <a:pPr algn="just"/>
            <a:r>
              <a:rPr lang="uk-UA" dirty="0"/>
              <a:t>промислове забруднення та техногенні загрози;</a:t>
            </a:r>
          </a:p>
          <a:p>
            <a:pPr algn="just"/>
            <a:r>
              <a:rPr lang="uk-UA" dirty="0"/>
              <a:t>зміна клімату та захист озонового шару;</a:t>
            </a:r>
          </a:p>
          <a:p>
            <a:pPr algn="just"/>
            <a:r>
              <a:rPr lang="uk-UA" dirty="0"/>
              <a:t>генетично модифіковані організми.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E7A1-ADD5-8345-A31B-E3D69CBCD5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10" y="1556792"/>
            <a:ext cx="2835365" cy="255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8" b="51796"/>
          <a:stretch/>
        </p:blipFill>
        <p:spPr bwMode="auto">
          <a:xfrm>
            <a:off x="8961008" y="4293096"/>
            <a:ext cx="2967842" cy="227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998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0" y="320040"/>
            <a:ext cx="10572211" cy="1143000"/>
          </a:xfrm>
        </p:spPr>
        <p:txBody>
          <a:bodyPr>
            <a:noAutofit/>
          </a:bodyPr>
          <a:lstStyle/>
          <a:p>
            <a:r>
              <a:rPr lang="uk-UA" sz="2000" dirty="0"/>
              <a:t>У рамках адаптації законодавства України до норм ЄС вже є відчутний результат</a:t>
            </a:r>
            <a:br>
              <a:rPr lang="uk-UA" sz="2000" dirty="0"/>
            </a:br>
            <a:r>
              <a:rPr lang="en-US" sz="2000" u="sng" dirty="0"/>
              <a:t>https://ukraine-eu.mfa.gov.ua/posolstvo/galuzeve-spivrobitnictvo/ohorona-dovkillya</a:t>
            </a:r>
            <a:endParaRPr lang="uk-UA" sz="32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846" y="1324947"/>
            <a:ext cx="11417031" cy="5078165"/>
          </a:xfrm>
        </p:spPr>
        <p:txBody>
          <a:bodyPr>
            <a:normAutofit fontScale="92500" lnSpcReduction="10000"/>
          </a:bodyPr>
          <a:lstStyle/>
          <a:p>
            <a:endParaRPr lang="uk-UA" sz="900" dirty="0"/>
          </a:p>
          <a:p>
            <a:pPr algn="just"/>
            <a:r>
              <a:rPr lang="uk-UA" sz="1400" dirty="0"/>
              <a:t>Закон України «Про оцінку впливу на довкілля» дає можливість втілити прогресивну, оновлену та проєвропейську модель оцінки впливу на довкілля відповідно до вимог Директиви 2011/92/ЄС про оцінку впливу окремих державних і приватних проектів на навколишнє середовище.</a:t>
            </a:r>
          </a:p>
          <a:p>
            <a:pPr algn="just"/>
            <a:r>
              <a:rPr lang="uk-UA" sz="1400" dirty="0"/>
              <a:t>Закон України «Про стратегічну екологічну оцінку» враховує вимоги Протоколу про Стратегічну екологічну оцінку, а також Директиви 2001/42/ЄС, та запроваджує процедуру оцінку впливу державної політики на довкілля, у тому числі здоров’я населення, у таких сферах як сільське господарство, лісове господарство, рибне господарство, енергетика, промисловість, транспорт, поводження з відходами, використання водних ресурсів, охорона довкілля, телекомунікації, туризм тощо.</a:t>
            </a:r>
          </a:p>
          <a:p>
            <a:pPr algn="just"/>
            <a:r>
              <a:rPr lang="uk-UA" sz="1400" dirty="0"/>
              <a:t>Закон України «Про внесення змін до деяких законодавчих актів України щодо впровадження інтегрованих підходів в управлінні водними ресурсами за басейновим принципом», яким запроваджені правові засади інтегрованого управління водними ресурсами за басейновим принципом відповідно до Водної рамкової Директиви 2000/60/ЄС. Також цим законом запроваджено правові основи для впровадження Директиви 2007/60/ЄС про оцінку та управління ризиками затоплення.</a:t>
            </a:r>
          </a:p>
          <a:p>
            <a:pPr algn="just"/>
            <a:r>
              <a:rPr lang="uk-UA" sz="1400" dirty="0"/>
              <a:t>Закон України «Про внесення змін до Закону України «Про питну воду та питне водопостачання», яким встановлюватимуться правові засади імплементації окремих положень Директиви 98/83/ЄС про якість води, призначеної для споживання людиною та Директиви 91/271/ЄЕС про очистку міських стічних вод.</a:t>
            </a:r>
          </a:p>
          <a:p>
            <a:pPr algn="just"/>
            <a:r>
              <a:rPr lang="uk-UA" sz="1400" dirty="0"/>
              <a:t>В рамках співробітництва в галузі охорони і сталого розвитку басейну річки Дністер, Верховною Радою України ухвалено Закон України «Про ратифікацію договору між Кабінетом Міністрів України та Урядом Республіки Молдова про співробітництво в галузі охорони і сталого розвитку басейну річки Дністер». Це - перший транскордонний басейновий договір, спрямованим на розвиток партнерства між державами щодо запровадження інтегрованого управління водними ресурсами.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AD1B-A326-544E-AEF4-DE36DC807C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0" y="320040"/>
            <a:ext cx="10188269" cy="1143000"/>
          </a:xfrm>
        </p:spPr>
        <p:txBody>
          <a:bodyPr>
            <a:noAutofit/>
          </a:bodyPr>
          <a:lstStyle/>
          <a:p>
            <a:r>
              <a:rPr lang="ru-RU" sz="2000" dirty="0"/>
              <a:t>У рамках </a:t>
            </a:r>
            <a:r>
              <a:rPr lang="ru-RU" sz="2000" dirty="0" err="1"/>
              <a:t>адаптації</a:t>
            </a:r>
            <a:r>
              <a:rPr lang="ru-RU" sz="2800" dirty="0"/>
              <a:t> </a:t>
            </a:r>
            <a:r>
              <a:rPr lang="ru-RU" sz="2000" dirty="0" err="1"/>
              <a:t>законодавства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 до норм ЄС </a:t>
            </a:r>
            <a:r>
              <a:rPr lang="ru-RU" sz="2000" dirty="0" err="1"/>
              <a:t>вже</a:t>
            </a:r>
            <a:r>
              <a:rPr lang="ru-RU" sz="2000" dirty="0"/>
              <a:t> є </a:t>
            </a:r>
            <a:r>
              <a:rPr lang="ru-RU" sz="2000" dirty="0" err="1"/>
              <a:t>відчутний</a:t>
            </a:r>
            <a:r>
              <a:rPr lang="ru-RU" sz="2000" dirty="0"/>
              <a:t> результат</a:t>
            </a:r>
            <a:br>
              <a:rPr lang="ru-RU" sz="2000" dirty="0"/>
            </a:br>
            <a:r>
              <a:rPr lang="en-US" sz="2000" u="sng" dirty="0"/>
              <a:t>https://ukraine-eu.mfa.gov.ua/posolstvo/galuzeve-spivrobitnictvo/ohorona-dovkillya</a:t>
            </a:r>
            <a:endParaRPr lang="uk-UA" sz="20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61" y="1556792"/>
            <a:ext cx="11382388" cy="475252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2200" b="1" dirty="0"/>
              <a:t>Розпорядженням Кабінету Міністрів України схвалено Національну стратегію управління відходами в Україні на період до 2030 року, яка є концептуальним документом, що включає: опис проблем та сучасний стан у цій сфері, цілі та принципи політики, вплив відходів на суспільство, заходи, які направлені на поводження з відходами, зміни, які необхідно ввести у законодавчу систему України та структуру влади, а також їх фінансові наслідки. Стратегія містить розділи по окремим категоріям відходів: муніципальні відходи (зокрема, зелені відходи, </a:t>
            </a:r>
            <a:r>
              <a:rPr lang="uk-UA" sz="2200" b="1" dirty="0" err="1"/>
              <a:t>біовідходи</a:t>
            </a:r>
            <a:r>
              <a:rPr lang="uk-UA" sz="2200" b="1" dirty="0"/>
              <a:t>, відділення відходів з полігонів, що біологічно розкладаються, специфічних фракцій відходів), промислові відходи, будівельні відходи, небезпечні відходи, </a:t>
            </a:r>
            <a:r>
              <a:rPr lang="uk-UA" sz="2200" b="1" dirty="0" err="1"/>
              <a:t>відходи</a:t>
            </a:r>
            <a:r>
              <a:rPr lang="uk-UA" sz="2200" b="1" dirty="0"/>
              <a:t> сільського господарства, специфічні види відходів. Розпорядженням Кабінету Міністрів України схвалено Національний план управління відходами до 2030 року.</a:t>
            </a:r>
          </a:p>
          <a:p>
            <a:pPr algn="just"/>
            <a:r>
              <a:rPr lang="uk-UA" sz="2200" b="1" dirty="0"/>
              <a:t>Верховною Радою ухвалено Закон України «Про внесення змін до деяких законодавчих актів України щодо охорони тваринного світу», а також Закон України «Про внесення змін до деяких законодавчих актів України щодо імплементації європейських екологічних норм про охорону середовища рідкісних видів тварин і рослин», метою яких є захист від знищення середовища перебування (зростання) видів тваринного та рослинного світу, занесених до Червоної книги України.</a:t>
            </a:r>
          </a:p>
          <a:p>
            <a:pPr algn="just"/>
            <a:r>
              <a:rPr lang="uk-UA" sz="2200" b="1" dirty="0"/>
              <a:t>На виконання Рамкової конвенції про охорону та сталий розвиток Карпат Верховною Радою ухвалено Закон України «Про внесення змін до деяких законодавчих актів України щодо охорони пралісів згідно з Рамковою конвенцією про охорону та сталий розвиток Карпат», який забороняє рубки лісу в пралісах, вводить адміністративну відповідальність за знищення та пошкодження пралісів.</a:t>
            </a:r>
          </a:p>
          <a:p>
            <a:pPr algn="just"/>
            <a:r>
              <a:rPr lang="uk-UA" sz="2200" b="1" dirty="0"/>
              <a:t>З метою формування ефективної внутрішньої кліматичної політики, розпорядженням Кабінету Міністрів України було схвалено Концепцію реалізації державної політики у сфері зміни клімату на період до 2030 року, яка стала першим за багато років цілісним нормативним документом, який покликаний вдосконалити і систематизувати поточну політику у сфері зміни клімату, та передбачає розробку Стратегії адаптації до зміни клімату, а також схвалено Стратегію низьковуглецевого розвитку до 2050 року.</a:t>
            </a:r>
          </a:p>
          <a:p>
            <a:pPr algn="just"/>
            <a:r>
              <a:rPr lang="uk-UA" sz="2200" b="1" dirty="0" err="1"/>
              <a:t>Міндовкілля</a:t>
            </a:r>
            <a:r>
              <a:rPr lang="uk-UA" sz="2200" b="1" dirty="0"/>
              <a:t> веде активну роботу щодо впровадження системи моніторингу, звітності та верифікації викидів парникових газів в Україні. Відповідно до Директиви2003/87/ЄС про встановлення схеми торгівлі викидами парникових газів у рамках Співтовариства ухвалено Закон України «Про засади моніторингу, звітності та верифікації викидів парникових газів».</a:t>
            </a:r>
          </a:p>
          <a:p>
            <a:pPr algn="just"/>
            <a:r>
              <a:rPr lang="uk-UA" sz="2200" b="1" dirty="0"/>
              <a:t>Відповідно до додатку ХХХ до Глави 6 «Навколишнє середовище» Угоди про асоціацію між Україною та Європейським Союзом, а також вимог </a:t>
            </a:r>
            <a:r>
              <a:rPr lang="uk-UA" sz="2200" b="1" dirty="0" err="1"/>
              <a:t>Монреальського</a:t>
            </a:r>
            <a:r>
              <a:rPr lang="uk-UA" sz="2200" b="1" dirty="0"/>
              <a:t> протоколу про речовини, що руйнують озоновий шар, ухвалено Закон України «Про </a:t>
            </a:r>
            <a:r>
              <a:rPr lang="uk-UA" sz="2200" b="1" dirty="0" err="1"/>
              <a:t>озоноруйнівні</a:t>
            </a:r>
            <a:r>
              <a:rPr lang="uk-UA" sz="2200" b="1" dirty="0"/>
              <a:t> речовини та </a:t>
            </a:r>
            <a:r>
              <a:rPr lang="uk-UA" sz="2200" b="1" dirty="0" err="1"/>
              <a:t>фторовані</a:t>
            </a:r>
            <a:r>
              <a:rPr lang="uk-UA" sz="2200" b="1" dirty="0"/>
              <a:t> парникові гази» (ухвалений та підписаний Президентом України 26.12.2019, дата набуття чинності – 27.06.2020).</a:t>
            </a:r>
          </a:p>
          <a:p>
            <a:endParaRPr lang="uk-UA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FEA6-3628-E347-9B09-BA635F5B10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54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ДВА напрями роботи ЄС у кліматичній сфері: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sz="4800" dirty="0"/>
              <a:t>Протидія глобальному потеплінню через економію ресурсів та зменшення викидів</a:t>
            </a:r>
          </a:p>
          <a:p>
            <a:endParaRPr lang="uk-UA" sz="4800" dirty="0"/>
          </a:p>
          <a:p>
            <a:r>
              <a:rPr lang="uk-UA" sz="4800" dirty="0"/>
              <a:t>Адаптація до майбутніх кліматичних змін</a:t>
            </a:r>
            <a:endParaRPr lang="en-US" sz="4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696D-26ED-2848-856D-E5511DC5B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47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Одне з перших завдань ЄС для України – ДОТРИМАННЯ ЕКОЛОГІЧНИХ ВИМОГ!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Найвагоміші обсяги фінансових ресурсів на імплементацію норм ЄС</a:t>
            </a:r>
          </a:p>
          <a:p>
            <a:r>
              <a:rPr lang="uk-UA" dirty="0"/>
              <a:t>Адаптація законодавства України до законодавства  ЄС в сфері екології розпочалося з 1994 р. (Угода про партнерство та співробітництво)</a:t>
            </a:r>
          </a:p>
          <a:p>
            <a:r>
              <a:rPr lang="uk-UA" dirty="0"/>
              <a:t>29 директив і регламентів (Директиви про:</a:t>
            </a:r>
          </a:p>
          <a:p>
            <a:pPr>
              <a:buFontTx/>
              <a:buChar char="-"/>
            </a:pPr>
            <a:r>
              <a:rPr lang="uk-UA" dirty="0"/>
              <a:t>всеохоплююче запобігання і контроль забруднень</a:t>
            </a:r>
          </a:p>
          <a:p>
            <a:pPr>
              <a:buFontTx/>
              <a:buChar char="-"/>
            </a:pPr>
            <a:r>
              <a:rPr lang="uk-UA" dirty="0"/>
              <a:t>про захоронення відходів</a:t>
            </a:r>
          </a:p>
          <a:p>
            <a:pPr>
              <a:buFontTx/>
              <a:buChar char="-"/>
            </a:pPr>
            <a:r>
              <a:rPr lang="uk-UA" dirty="0"/>
              <a:t>Про очистку міських стічних вод …</a:t>
            </a:r>
          </a:p>
          <a:p>
            <a:pPr marL="0" indent="0">
              <a:buNone/>
            </a:pPr>
            <a:r>
              <a:rPr lang="uk-UA" dirty="0"/>
              <a:t>Строки 2-5-8 років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FA02-9DEE-AA4B-A887-601C8645A9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75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36"/>
            <a:ext cx="10512862" cy="827571"/>
          </a:xfrm>
        </p:spPr>
        <p:txBody>
          <a:bodyPr/>
          <a:lstStyle/>
          <a:p>
            <a:r>
              <a:rPr lang="uk-UA" dirty="0"/>
              <a:t>Витрати: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1192705"/>
            <a:ext cx="10512862" cy="4984267"/>
          </a:xfrm>
        </p:spPr>
        <p:txBody>
          <a:bodyPr/>
          <a:lstStyle/>
          <a:p>
            <a:r>
              <a:rPr lang="uk-UA" dirty="0"/>
              <a:t>Витрати суспільного сектора (бюджет)</a:t>
            </a:r>
          </a:p>
          <a:p>
            <a:r>
              <a:rPr lang="uk-UA" dirty="0"/>
              <a:t>Витрати приватного сектора (</a:t>
            </a:r>
            <a:r>
              <a:rPr lang="uk-UA" dirty="0" err="1"/>
              <a:t>підприємтсва</a:t>
            </a:r>
            <a:r>
              <a:rPr lang="uk-UA" dirty="0"/>
              <a:t>)</a:t>
            </a:r>
          </a:p>
          <a:p>
            <a:endParaRPr lang="uk-UA" dirty="0"/>
          </a:p>
          <a:p>
            <a:r>
              <a:rPr lang="uk-UA" dirty="0"/>
              <a:t>Три складові:</a:t>
            </a:r>
          </a:p>
          <a:p>
            <a:pPr>
              <a:buFontTx/>
              <a:buChar char="-"/>
            </a:pPr>
            <a:r>
              <a:rPr lang="uk-UA" dirty="0"/>
              <a:t>адміністративно-управлінські</a:t>
            </a:r>
          </a:p>
          <a:p>
            <a:pPr>
              <a:buFontTx/>
              <a:buChar char="-"/>
            </a:pPr>
            <a:r>
              <a:rPr lang="uk-UA" dirty="0"/>
              <a:t>Інвестиційні (капітальні) – будівництво, реконструкція, модернізація інфраструктури</a:t>
            </a:r>
          </a:p>
          <a:p>
            <a:pPr>
              <a:buFontTx/>
              <a:buChar char="-"/>
            </a:pPr>
            <a:r>
              <a:rPr lang="uk-UA" dirty="0"/>
              <a:t>Операційні (експлуатаційні)</a:t>
            </a:r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0C07-6C38-A349-BAAA-1938B916DD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12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733" y="496968"/>
            <a:ext cx="9876799" cy="565018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5474-4B45-204A-8458-8C1E11AFAD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735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Розрахункові витрати для України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вилка </a:t>
            </a:r>
            <a:r>
              <a:rPr lang="ru-RU" dirty="0" err="1"/>
              <a:t>інвестиційних</a:t>
            </a:r>
            <a:r>
              <a:rPr lang="ru-RU" dirty="0"/>
              <a:t> потреб </a:t>
            </a:r>
            <a:r>
              <a:rPr lang="ru-RU" dirty="0" err="1"/>
              <a:t>України</a:t>
            </a:r>
            <a:r>
              <a:rPr lang="ru-RU" dirty="0"/>
              <a:t> (з </a:t>
            </a:r>
            <a:r>
              <a:rPr lang="ru-RU" dirty="0" err="1"/>
              <a:t>її</a:t>
            </a:r>
            <a:r>
              <a:rPr lang="ru-RU" dirty="0"/>
              <a:t> 45,4 млн </a:t>
            </a:r>
            <a:r>
              <a:rPr lang="ru-RU" dirty="0" err="1"/>
              <a:t>чол</a:t>
            </a:r>
            <a:r>
              <a:rPr lang="ru-RU" dirty="0"/>
              <a:t>.) </a:t>
            </a:r>
            <a:r>
              <a:rPr lang="ru-RU" dirty="0" err="1"/>
              <a:t>становитиме</a:t>
            </a:r>
            <a:r>
              <a:rPr lang="ru-RU" dirty="0"/>
              <a:t> 20–45 млрд </a:t>
            </a:r>
            <a:r>
              <a:rPr lang="ru-RU" dirty="0" err="1"/>
              <a:t>євро</a:t>
            </a:r>
            <a:endParaRPr lang="ru-RU" dirty="0"/>
          </a:p>
          <a:p>
            <a:r>
              <a:rPr lang="uk-UA" dirty="0"/>
              <a:t>найбільш </a:t>
            </a:r>
            <a:r>
              <a:rPr lang="uk-UA" dirty="0" err="1"/>
              <a:t>коректно</a:t>
            </a:r>
            <a:r>
              <a:rPr lang="uk-UA" dirty="0"/>
              <a:t> прив'язуватися до показників порівнянних із нею країн — Польщі, Туреччини, Румунії, для яких середнім значенням є 800–900 євро/людина. За таких передумов загальна сума для України становитиме 36–41 млрд євро.</a:t>
            </a:r>
          </a:p>
          <a:p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</a:t>
            </a:r>
            <a:r>
              <a:rPr lang="ru-RU" dirty="0" err="1"/>
              <a:t>віднесено</a:t>
            </a:r>
            <a:r>
              <a:rPr lang="ru-RU" dirty="0"/>
              <a:t> на строки </a:t>
            </a:r>
            <a:r>
              <a:rPr lang="ru-RU" dirty="0" err="1"/>
              <a:t>від</a:t>
            </a:r>
            <a:r>
              <a:rPr lang="ru-RU" dirty="0"/>
              <a:t> 10–12 до 20 років.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B6A5-6367-A444-B147-432EF7F1D3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34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66" y="621792"/>
            <a:ext cx="10791160" cy="558698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6FD0-F392-964F-970E-20410E56B7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82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356" y="576083"/>
            <a:ext cx="10176708" cy="5600891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DF1B1-BB31-7A44-9EDB-C2BC7EF253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8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030" y="1484790"/>
            <a:ext cx="10764183" cy="4641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3)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енергетичного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теплового, балансу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регіонів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і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4) </a:t>
            </a:r>
            <a:r>
              <a:rPr lang="ru-RU" dirty="0" err="1"/>
              <a:t>зміни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вносяться</a:t>
            </a:r>
            <a:r>
              <a:rPr lang="ru-RU" dirty="0"/>
              <a:t> у </a:t>
            </a:r>
            <a:r>
              <a:rPr lang="ru-RU" dirty="0" err="1"/>
              <a:t>біоту</a:t>
            </a:r>
            <a:r>
              <a:rPr lang="ru-RU" dirty="0"/>
              <a:t> (</a:t>
            </a:r>
            <a:r>
              <a:rPr lang="ru-RU" dirty="0" err="1"/>
              <a:t>сукупність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)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знищення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руйнування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та </a:t>
            </a:r>
            <a:r>
              <a:rPr lang="ru-RU" dirty="0" err="1"/>
              <a:t>сортів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переміщення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на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ECC0-B60B-BE41-A520-87BACA584D10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7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68" y="404664"/>
            <a:ext cx="328844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30" y="509449"/>
            <a:ext cx="35042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29562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555" y="530352"/>
            <a:ext cx="11220157" cy="560527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EC4D-C223-2B47-A2A8-0E2F4AC7A5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383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288" y="466355"/>
            <a:ext cx="9858023" cy="576548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6939-BC48-E046-A117-B829457912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891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821" y="374915"/>
            <a:ext cx="10865520" cy="5477255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6CCA-A106-9246-AFF8-C99FD810F0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13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897" y="420624"/>
            <a:ext cx="11410977" cy="5669280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9341-1BC2-B149-8BA9-43CA5149CE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405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630312"/>
            <a:ext cx="105128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зобов’язалася інтегрувати у вітчизняне законодавство різні норми, закладені у трьох Директивах:</a:t>
            </a:r>
            <a:br>
              <a:rPr lang="uk-UA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uk-UA" dirty="0"/>
          </a:p>
          <a:p>
            <a:r>
              <a:rPr lang="uk-UA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відходи;</a:t>
            </a:r>
          </a:p>
          <a:p>
            <a:endParaRPr lang="uk-UA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управління відходами видобувної промисловості;</a:t>
            </a:r>
          </a:p>
          <a:p>
            <a:endParaRPr lang="uk-UA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захоронення відходів.</a:t>
            </a:r>
          </a:p>
          <a:p>
            <a:endParaRPr lang="uk-UA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 питання поводження з відходами пов’язане також із впровадженням Директиви про промислові викиди (комплексне запобігання і контроль забруднень).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8553-8D97-2443-9E73-F7781C9734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726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359" y="318063"/>
            <a:ext cx="10971589" cy="6102625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C67F-7157-804E-82C4-A8389A10A5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701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28" y="396885"/>
            <a:ext cx="11228291" cy="602380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0875-F5E5-DA49-AE6D-E68F1C2298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250" y="298177"/>
            <a:ext cx="10841593" cy="6271591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A98A-B3D4-E845-9DA6-C5052E4C55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16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414832"/>
            <a:ext cx="10512862" cy="1325563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/>
              <a:t>В ЄС є низка </a:t>
            </a:r>
            <a:r>
              <a:rPr lang="ru-RU" sz="2800" i="1" dirty="0" err="1"/>
              <a:t>інструментів</a:t>
            </a:r>
            <a:r>
              <a:rPr lang="ru-RU" sz="2800" i="1" dirty="0"/>
              <a:t>, </a:t>
            </a:r>
            <a:r>
              <a:rPr lang="ru-RU" sz="2800" i="1" dirty="0" err="1"/>
              <a:t>спрямованих</a:t>
            </a:r>
            <a:r>
              <a:rPr lang="ru-RU" sz="2800" i="1" dirty="0"/>
              <a:t> на </a:t>
            </a:r>
            <a:r>
              <a:rPr lang="ru-RU" sz="2800" i="1" dirty="0" err="1"/>
              <a:t>покращення</a:t>
            </a:r>
            <a:r>
              <a:rPr lang="ru-RU" sz="2800" i="1" dirty="0"/>
              <a:t> як самого </a:t>
            </a:r>
            <a:r>
              <a:rPr lang="ru-RU" sz="2800" i="1" dirty="0" err="1"/>
              <a:t>законодавства</a:t>
            </a:r>
            <a:r>
              <a:rPr lang="ru-RU" sz="2800" i="1" dirty="0"/>
              <a:t>, так і </a:t>
            </a:r>
            <a:r>
              <a:rPr lang="ru-RU" sz="2800" i="1" dirty="0" err="1"/>
              <a:t>його</a:t>
            </a:r>
            <a:r>
              <a:rPr lang="ru-RU" sz="2800" i="1" dirty="0"/>
              <a:t> </a:t>
            </a:r>
            <a:r>
              <a:rPr lang="ru-RU" sz="2800" i="1" dirty="0" err="1"/>
              <a:t>застосування</a:t>
            </a:r>
            <a:r>
              <a:rPr lang="ru-RU" sz="2800" i="1" dirty="0"/>
              <a:t> </a:t>
            </a:r>
            <a:r>
              <a:rPr lang="ru-RU" sz="2800" i="1" dirty="0" err="1"/>
              <a:t>європейськими</a:t>
            </a:r>
            <a:r>
              <a:rPr lang="ru-RU" sz="2800" i="1" dirty="0"/>
              <a:t> </a:t>
            </a:r>
            <a:r>
              <a:rPr lang="ru-RU" sz="2800" i="1" dirty="0" err="1"/>
              <a:t>інституціями</a:t>
            </a:r>
            <a:r>
              <a:rPr lang="ru-RU" sz="2800" i="1" dirty="0"/>
              <a:t> і державами-членами.</a:t>
            </a:r>
            <a:endParaRPr lang="en-US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1740389"/>
            <a:ext cx="10512862" cy="47598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/>
              <a:t>Які кроки може зробити Україна?</a:t>
            </a:r>
          </a:p>
          <a:p>
            <a:r>
              <a:rPr lang="uk-UA" dirty="0"/>
              <a:t>використовувати результати "Перегляду імплементації в екологічній сфері" ЄС</a:t>
            </a:r>
          </a:p>
          <a:p>
            <a:r>
              <a:rPr lang="uk-UA" dirty="0"/>
              <a:t>Україна може долучитись до механізму Перегляду як спостерігач на урядовому, парламентському та громадському рівні.</a:t>
            </a:r>
          </a:p>
          <a:p>
            <a:endParaRPr lang="uk-UA" dirty="0"/>
          </a:p>
          <a:p>
            <a:r>
              <a:rPr lang="uk-UA" dirty="0"/>
              <a:t>Україна може впровадити і застосовувати в себе подібний механізм, який дав би відповідь на питання "що працює, а що не працює".</a:t>
            </a:r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Як наслідок, і уряд, і громадськість отримали б цілісну картину про імплементацію та інформацію про прогалини і міжсекторні проблеми. Це також підвищило б ефективність використання підтримки ЄС.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0766-F81C-D84F-B593-7AA79AB051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5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5" y="318054"/>
            <a:ext cx="11337593" cy="6251713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0AB26-CCD8-F84E-B80C-4752D02621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711" y="332668"/>
            <a:ext cx="9497677" cy="924475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uk-UA" sz="3600" b="1" dirty="0"/>
              <a:t>Що таке екологічна проблема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6757" y="1196752"/>
            <a:ext cx="9886523" cy="1440160"/>
          </a:xfr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900" b="1" dirty="0" err="1">
                <a:solidFill>
                  <a:schemeClr val="tx1"/>
                </a:solidFill>
              </a:rPr>
              <a:t>Екологічна</a:t>
            </a:r>
            <a:r>
              <a:rPr lang="ru-RU" sz="1900" b="1" dirty="0">
                <a:solidFill>
                  <a:schemeClr val="tx1"/>
                </a:solidFill>
              </a:rPr>
              <a:t> проблема </a:t>
            </a:r>
            <a:r>
              <a:rPr lang="ru-RU" dirty="0">
                <a:solidFill>
                  <a:schemeClr val="tx1"/>
                </a:solidFill>
              </a:rPr>
              <a:t>— </a:t>
            </a:r>
            <a:r>
              <a:rPr lang="ru-RU" dirty="0" err="1">
                <a:solidFill>
                  <a:schemeClr val="tx1"/>
                </a:solidFill>
              </a:rPr>
              <a:t>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зміна</a:t>
            </a:r>
            <a:r>
              <a:rPr lang="ru-RU" dirty="0">
                <a:solidFill>
                  <a:schemeClr val="tx1"/>
                </a:solidFill>
              </a:rPr>
              <a:t> природного </a:t>
            </a:r>
            <a:r>
              <a:rPr lang="ru-RU" dirty="0" err="1">
                <a:solidFill>
                  <a:schemeClr val="tx1"/>
                </a:solidFill>
              </a:rPr>
              <a:t>середовища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результаті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антропогенних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дій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що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веде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порушення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структури</a:t>
            </a: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функціонування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природних</a:t>
            </a:r>
            <a:r>
              <a:rPr lang="ru-RU" dirty="0">
                <a:solidFill>
                  <a:schemeClr val="tx1"/>
                </a:solidFill>
              </a:rPr>
              <a:t> систем (</a:t>
            </a:r>
            <a:r>
              <a:rPr lang="ru-RU" dirty="0" err="1">
                <a:solidFill>
                  <a:schemeClr val="tx1"/>
                </a:solidFill>
              </a:rPr>
              <a:t>ландшафтів</a:t>
            </a:r>
            <a:r>
              <a:rPr lang="ru-RU" dirty="0">
                <a:solidFill>
                  <a:schemeClr val="tx1"/>
                </a:solidFill>
              </a:rPr>
              <a:t>) і </a:t>
            </a:r>
            <a:r>
              <a:rPr lang="ru-RU" dirty="0" err="1">
                <a:solidFill>
                  <a:schemeClr val="tx1"/>
                </a:solidFill>
              </a:rPr>
              <a:t>призводить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негативних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соціальних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економічних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інших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наслідків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6775-3A04-604D-8E5B-11E543DF7437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8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17" y="2996952"/>
            <a:ext cx="6335054" cy="31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200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25"/>
            <a:ext cx="10512862" cy="1652518"/>
          </a:xfrm>
        </p:spPr>
        <p:txBody>
          <a:bodyPr>
            <a:noAutofit/>
          </a:bodyPr>
          <a:lstStyle/>
          <a:p>
            <a:r>
              <a:rPr lang="ru-RU" sz="2800" b="1" u="sng" dirty="0"/>
              <a:t>в </a:t>
            </a:r>
            <a:r>
              <a:rPr lang="ru-RU" sz="2800" b="1" u="sng" dirty="0" err="1"/>
              <a:t>Україні</a:t>
            </a:r>
            <a:r>
              <a:rPr lang="ru-RU" sz="2800" b="1" u="sng" dirty="0"/>
              <a:t> </a:t>
            </a:r>
            <a:r>
              <a:rPr lang="ru-RU" sz="2800" b="1" u="sng" dirty="0" err="1"/>
              <a:t>незалежно</a:t>
            </a:r>
            <a:r>
              <a:rPr lang="ru-RU" sz="2800" b="1" u="sng" dirty="0"/>
              <a:t> </a:t>
            </a:r>
            <a:r>
              <a:rPr lang="ru-RU" sz="2800" b="1" u="sng" dirty="0" err="1"/>
              <a:t>від</a:t>
            </a:r>
            <a:r>
              <a:rPr lang="ru-RU" sz="2800" b="1" u="sng" dirty="0"/>
              <a:t> </a:t>
            </a:r>
            <a:r>
              <a:rPr lang="ru-RU" sz="2800" b="1" u="sng" dirty="0" err="1"/>
              <a:t>зобов'язань</a:t>
            </a:r>
            <a:r>
              <a:rPr lang="ru-RU" sz="2800" b="1" u="sng" dirty="0"/>
              <a:t> за </a:t>
            </a:r>
            <a:r>
              <a:rPr lang="ru-RU" sz="2800" b="1" u="sng" dirty="0" err="1"/>
              <a:t>угодою</a:t>
            </a:r>
            <a:r>
              <a:rPr lang="ru-RU" sz="2800" b="1" u="sng" dirty="0"/>
              <a:t> </a:t>
            </a:r>
            <a:r>
              <a:rPr lang="ru-RU" sz="2800" b="1" u="sng" dirty="0" err="1"/>
              <a:t>вже</a:t>
            </a:r>
            <a:r>
              <a:rPr lang="ru-RU" sz="2800" b="1" u="sng" dirty="0"/>
              <a:t> </a:t>
            </a:r>
            <a:r>
              <a:rPr lang="ru-RU" sz="2800" b="1" u="sng" dirty="0" err="1"/>
              <a:t>задіяні</a:t>
            </a:r>
            <a:r>
              <a:rPr lang="ru-RU" sz="2800" b="1" u="sng" dirty="0"/>
              <a:t> низка </a:t>
            </a:r>
            <a:r>
              <a:rPr lang="ru-RU" sz="2800" b="1" u="sng" dirty="0" err="1"/>
              <a:t>відповідних</a:t>
            </a:r>
            <a:r>
              <a:rPr lang="ru-RU" sz="2800" b="1" u="sng" dirty="0"/>
              <a:t> </a:t>
            </a:r>
            <a:r>
              <a:rPr lang="ru-RU" sz="2800" b="1" u="sng" dirty="0" err="1"/>
              <a:t>урядових</a:t>
            </a:r>
            <a:r>
              <a:rPr lang="ru-RU" sz="2800" b="1" u="sng" dirty="0"/>
              <a:t> </a:t>
            </a:r>
            <a:r>
              <a:rPr lang="ru-RU" sz="2800" b="1" u="sng" dirty="0" err="1"/>
              <a:t>програм</a:t>
            </a:r>
            <a:r>
              <a:rPr lang="ru-RU" sz="2800" b="1" u="sng" dirty="0"/>
              <a:t> і </a:t>
            </a:r>
            <a:r>
              <a:rPr lang="ru-RU" sz="2800" b="1" u="sng" dirty="0" err="1"/>
              <a:t>планів</a:t>
            </a:r>
            <a:r>
              <a:rPr lang="ru-RU" sz="2800" b="1" u="sng" dirty="0"/>
              <a:t> — з перспективою до </a:t>
            </a:r>
            <a:br>
              <a:rPr lang="ru-RU" sz="2800" b="1" u="sng" dirty="0"/>
            </a:br>
            <a:r>
              <a:rPr lang="ru-RU" sz="2800" b="1" u="sng" dirty="0"/>
              <a:t>2020 р.</a:t>
            </a:r>
            <a:endParaRPr lang="en-US" sz="2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1938141"/>
            <a:ext cx="10512862" cy="4581939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відповідно</a:t>
            </a:r>
            <a:r>
              <a:rPr lang="ru-RU" dirty="0"/>
              <a:t> до постанови </a:t>
            </a:r>
            <a:r>
              <a:rPr lang="ru-RU" dirty="0" err="1"/>
              <a:t>Кабміну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 </a:t>
            </a:r>
            <a:r>
              <a:rPr lang="ru-RU" dirty="0" err="1"/>
              <a:t>серпня</a:t>
            </a:r>
            <a:r>
              <a:rPr lang="ru-RU" dirty="0"/>
              <a:t> 2013 р. № 927 </a:t>
            </a:r>
            <a:r>
              <a:rPr lang="ru-RU" dirty="0" err="1"/>
              <a:t>починаючи</a:t>
            </a:r>
            <a:r>
              <a:rPr lang="ru-RU" dirty="0"/>
              <a:t> з 24 </a:t>
            </a:r>
            <a:r>
              <a:rPr lang="ru-RU" dirty="0" err="1"/>
              <a:t>липня</a:t>
            </a:r>
            <a:r>
              <a:rPr lang="ru-RU" dirty="0"/>
              <a:t> 2014 р. </a:t>
            </a:r>
            <a:r>
              <a:rPr lang="ru-RU" dirty="0" err="1"/>
              <a:t>набув</a:t>
            </a:r>
            <a:r>
              <a:rPr lang="ru-RU" dirty="0"/>
              <a:t> </a:t>
            </a:r>
            <a:r>
              <a:rPr lang="ru-RU" dirty="0" err="1"/>
              <a:t>чинності</a:t>
            </a:r>
            <a:r>
              <a:rPr lang="ru-RU" dirty="0"/>
              <a:t> "</a:t>
            </a:r>
            <a:r>
              <a:rPr lang="ru-RU" dirty="0" err="1"/>
              <a:t>Технічний</a:t>
            </a:r>
            <a:r>
              <a:rPr lang="ru-RU" dirty="0"/>
              <a:t> регламент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вимог</a:t>
            </a:r>
            <a:r>
              <a:rPr lang="ru-RU" dirty="0"/>
              <a:t> до </a:t>
            </a:r>
            <a:r>
              <a:rPr lang="ru-RU" dirty="0" err="1"/>
              <a:t>автомобільних</a:t>
            </a:r>
            <a:r>
              <a:rPr lang="ru-RU" dirty="0"/>
              <a:t> </a:t>
            </a:r>
            <a:r>
              <a:rPr lang="ru-RU" dirty="0" err="1"/>
              <a:t>бензинів</a:t>
            </a:r>
            <a:r>
              <a:rPr lang="ru-RU" dirty="0"/>
              <a:t>, дизельного, </a:t>
            </a:r>
            <a:r>
              <a:rPr lang="ru-RU" dirty="0" err="1"/>
              <a:t>суднових</a:t>
            </a:r>
            <a:r>
              <a:rPr lang="ru-RU" dirty="0"/>
              <a:t> та </a:t>
            </a:r>
            <a:r>
              <a:rPr lang="ru-RU" dirty="0" err="1"/>
              <a:t>котельних</a:t>
            </a:r>
            <a:r>
              <a:rPr lang="ru-RU" dirty="0"/>
              <a:t> палив".</a:t>
            </a:r>
          </a:p>
          <a:p>
            <a:r>
              <a:rPr lang="ru-RU" dirty="0"/>
              <a:t> </a:t>
            </a:r>
            <a:r>
              <a:rPr lang="ru-RU" dirty="0" err="1"/>
              <a:t>Енергетичної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 </a:t>
            </a:r>
            <a:r>
              <a:rPr lang="ru-RU" dirty="0" err="1"/>
              <a:t>період</a:t>
            </a:r>
            <a:r>
              <a:rPr lang="ru-RU" dirty="0"/>
              <a:t> до 2030 р., ("</a:t>
            </a:r>
            <a:r>
              <a:rPr lang="ru-RU" dirty="0" err="1"/>
              <a:t>Урядовий</a:t>
            </a:r>
            <a:r>
              <a:rPr lang="ru-RU" dirty="0"/>
              <a:t> </a:t>
            </a:r>
            <a:r>
              <a:rPr lang="ru-RU" dirty="0" err="1"/>
              <a:t>кур'єр</a:t>
            </a:r>
            <a:r>
              <a:rPr lang="ru-RU" dirty="0"/>
              <a:t>" </a:t>
            </a:r>
            <a:r>
              <a:rPr lang="ru-RU" dirty="0" err="1"/>
              <a:t>від</a:t>
            </a:r>
            <a:r>
              <a:rPr lang="ru-RU" dirty="0"/>
              <a:t> 29 </a:t>
            </a:r>
            <a:r>
              <a:rPr lang="ru-RU" dirty="0" err="1"/>
              <a:t>січня</a:t>
            </a:r>
            <a:r>
              <a:rPr lang="ru-RU" dirty="0"/>
              <a:t> 2014 р.). </a:t>
            </a:r>
            <a:r>
              <a:rPr lang="ru-RU" dirty="0" err="1"/>
              <a:t>Україна</a:t>
            </a:r>
            <a:r>
              <a:rPr lang="ru-RU" dirty="0"/>
              <a:t> як член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енергетичного</a:t>
            </a:r>
            <a:r>
              <a:rPr lang="ru-RU" dirty="0"/>
              <a:t> </a:t>
            </a:r>
            <a:r>
              <a:rPr lang="ru-RU" dirty="0" err="1"/>
              <a:t>співтовариства</a:t>
            </a:r>
            <a:r>
              <a:rPr lang="ru-RU" dirty="0"/>
              <a:t> в рамках Другого </a:t>
            </a:r>
            <a:r>
              <a:rPr lang="ru-RU" dirty="0" err="1"/>
              <a:t>енергопакета</a:t>
            </a:r>
            <a:r>
              <a:rPr lang="ru-RU" dirty="0"/>
              <a:t> взяла на себе </a:t>
            </a:r>
            <a:r>
              <a:rPr lang="ru-RU" dirty="0" err="1"/>
              <a:t>зобов'язання</a:t>
            </a:r>
            <a:r>
              <a:rPr lang="ru-RU" dirty="0"/>
              <a:t> з </a:t>
            </a:r>
            <a:r>
              <a:rPr lang="ru-RU" dirty="0" err="1"/>
              <a:t>приведення</a:t>
            </a:r>
            <a:r>
              <a:rPr lang="ru-RU" dirty="0"/>
              <a:t> до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стандартів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теплоелектростанцій</a:t>
            </a:r>
            <a:r>
              <a:rPr lang="ru-RU" dirty="0"/>
              <a:t>. </a:t>
            </a:r>
            <a:r>
              <a:rPr lang="ru-RU" dirty="0" err="1"/>
              <a:t>Відповідні</a:t>
            </a:r>
            <a:r>
              <a:rPr lang="ru-RU" dirty="0"/>
              <a:t> заходи </a:t>
            </a:r>
            <a:r>
              <a:rPr lang="ru-RU" dirty="0" err="1"/>
              <a:t>ввійшли</a:t>
            </a:r>
            <a:r>
              <a:rPr lang="ru-RU" dirty="0"/>
              <a:t> в </a:t>
            </a:r>
            <a:r>
              <a:rPr lang="ru-RU" dirty="0" err="1"/>
              <a:t>Енергетичну</a:t>
            </a:r>
            <a:r>
              <a:rPr lang="ru-RU" dirty="0"/>
              <a:t> </a:t>
            </a:r>
            <a:r>
              <a:rPr lang="ru-RU" dirty="0" err="1"/>
              <a:t>стратегію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прогнозні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на </a:t>
            </a:r>
            <a:r>
              <a:rPr lang="ru-RU" dirty="0" err="1"/>
              <a:t>встановлення</a:t>
            </a:r>
            <a:r>
              <a:rPr lang="ru-RU" dirty="0"/>
              <a:t> систем </a:t>
            </a:r>
            <a:r>
              <a:rPr lang="ru-RU" dirty="0" err="1"/>
              <a:t>пилогазоочистки</a:t>
            </a:r>
            <a:r>
              <a:rPr lang="ru-RU" dirty="0"/>
              <a:t> на ТЕС </a:t>
            </a:r>
            <a:r>
              <a:rPr lang="ru-RU" dirty="0" err="1"/>
              <a:t>передбачено</a:t>
            </a:r>
            <a:r>
              <a:rPr lang="ru-RU" dirty="0"/>
              <a:t>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підписання</a:t>
            </a:r>
            <a:r>
              <a:rPr lang="ru-RU" dirty="0"/>
              <a:t> угоди.</a:t>
            </a:r>
          </a:p>
          <a:p>
            <a:endParaRPr lang="ru-RU" dirty="0"/>
          </a:p>
          <a:p>
            <a:r>
              <a:rPr lang="ru-RU" dirty="0"/>
              <a:t>До таких </a:t>
            </a:r>
            <a:r>
              <a:rPr lang="ru-RU" dirty="0" err="1"/>
              <a:t>прикладів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додати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з </a:t>
            </a:r>
            <a:r>
              <a:rPr lang="ru-RU" dirty="0" err="1"/>
              <a:t>екомоніторингу</a:t>
            </a:r>
            <a:r>
              <a:rPr lang="ru-RU" dirty="0"/>
              <a:t>,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/>
              <a:t>відходами</a:t>
            </a:r>
            <a:r>
              <a:rPr lang="ru-RU" dirty="0"/>
              <a:t>,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</a:t>
            </a:r>
            <a:r>
              <a:rPr lang="ru-RU" dirty="0" err="1"/>
              <a:t>витрати</a:t>
            </a:r>
            <a:r>
              <a:rPr lang="ru-RU" dirty="0"/>
              <a:t> за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плануються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поза </a:t>
            </a:r>
            <a:r>
              <a:rPr lang="ru-RU" dirty="0" err="1"/>
              <a:t>Угодою</a:t>
            </a:r>
            <a:r>
              <a:rPr lang="ru-RU" dirty="0"/>
              <a:t> про </a:t>
            </a:r>
            <a:r>
              <a:rPr lang="ru-RU" dirty="0" err="1"/>
              <a:t>асоціацію</a:t>
            </a:r>
            <a:r>
              <a:rPr lang="ru-RU" dirty="0"/>
              <a:t> з ЄС.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AD8FC-9D5B-3B41-9E71-DCB2D6A9A2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15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30"/>
            <a:ext cx="7682130" cy="1325563"/>
          </a:xfrm>
        </p:spPr>
        <p:txBody>
          <a:bodyPr>
            <a:normAutofit/>
          </a:bodyPr>
          <a:lstStyle/>
          <a:p>
            <a:r>
              <a:rPr lang="uk-UA" dirty="0"/>
              <a:t>ЄС та ЄБРР фінансують: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7" y="1825625"/>
            <a:ext cx="7466223" cy="4351338"/>
          </a:xfrm>
        </p:spPr>
        <p:txBody>
          <a:bodyPr>
            <a:normAutofit/>
          </a:bodyPr>
          <a:lstStyle/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r>
              <a:rPr lang="uk-UA" sz="3600" dirty="0"/>
              <a:t>6 компаній  України отримали кліматичні </a:t>
            </a:r>
            <a:r>
              <a:rPr lang="uk-UA" sz="3600" dirty="0" err="1"/>
              <a:t>інноваучери</a:t>
            </a:r>
            <a:r>
              <a:rPr lang="uk-UA" sz="3600" dirty="0"/>
              <a:t> на суму 160 тис. євро</a:t>
            </a:r>
            <a:endParaRPr lang="en-US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A271-075F-CA43-8CF6-1786E0D232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675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Прогнози ЄС: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Більше 30% Економії енергії (приблизно 400 млрд </a:t>
            </a:r>
            <a:r>
              <a:rPr lang="uk-UA" dirty="0" err="1"/>
              <a:t>евро</a:t>
            </a:r>
            <a:r>
              <a:rPr lang="uk-UA" dirty="0"/>
              <a:t> на рік у 2050 році)</a:t>
            </a:r>
          </a:p>
          <a:p>
            <a:r>
              <a:rPr lang="uk-UA" dirty="0"/>
              <a:t>Створення до 2020 року 1,5 млн </a:t>
            </a:r>
            <a:r>
              <a:rPr lang="uk-UA" dirty="0" err="1"/>
              <a:t>роб.місць</a:t>
            </a:r>
            <a:r>
              <a:rPr lang="uk-UA" dirty="0"/>
              <a:t>, завдяки інноваціям</a:t>
            </a:r>
          </a:p>
          <a:p>
            <a:r>
              <a:rPr lang="uk-UA" dirty="0"/>
              <a:t>Захищеність ВВП від енергетичних потрясінь</a:t>
            </a:r>
          </a:p>
          <a:p>
            <a:r>
              <a:rPr lang="uk-UA" dirty="0"/>
              <a:t>Зниження викидів від транспорту до 80% на внутрішньому просторі</a:t>
            </a:r>
          </a:p>
          <a:p>
            <a:r>
              <a:rPr lang="ru-RU" dirty="0"/>
              <a:t>До 2020 року </a:t>
            </a:r>
            <a:r>
              <a:rPr lang="ru-RU" dirty="0" err="1"/>
              <a:t>країни</a:t>
            </a:r>
            <a:r>
              <a:rPr lang="ru-RU" dirty="0"/>
              <a:t> ЄС </a:t>
            </a:r>
            <a:r>
              <a:rPr lang="ru-RU" dirty="0" err="1"/>
              <a:t>мають</a:t>
            </a:r>
            <a:r>
              <a:rPr lang="ru-RU" dirty="0"/>
              <a:t> на 20 </a:t>
            </a:r>
            <a:r>
              <a:rPr lang="ru-RU" dirty="0" err="1"/>
              <a:t>відсотків</a:t>
            </a:r>
            <a:r>
              <a:rPr lang="ru-RU" dirty="0"/>
              <a:t>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діоксиду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«парникового газу», в атмосферу.</a:t>
            </a: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87F0-03A4-8C46-B679-A05C0E1573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2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278295"/>
            <a:ext cx="10512862" cy="402742"/>
          </a:xfrm>
        </p:spPr>
        <p:txBody>
          <a:bodyPr>
            <a:normAutofit fontScale="90000"/>
          </a:bodyPr>
          <a:lstStyle/>
          <a:p>
            <a:r>
              <a:rPr lang="ru-RU" sz="3100" b="1" dirty="0" err="1"/>
              <a:t>Інструменти</a:t>
            </a:r>
            <a:r>
              <a:rPr lang="ru-RU" sz="3100" b="1" dirty="0"/>
              <a:t> ЄС, </a:t>
            </a:r>
            <a:r>
              <a:rPr lang="ru-RU" sz="3100" b="1" dirty="0" err="1"/>
              <a:t>щодо</a:t>
            </a:r>
            <a:r>
              <a:rPr lang="ru-RU" sz="3100" b="1" dirty="0"/>
              <a:t> </a:t>
            </a:r>
            <a:r>
              <a:rPr lang="ru-RU" sz="3100" b="1" dirty="0" err="1"/>
              <a:t>охорони</a:t>
            </a:r>
            <a:r>
              <a:rPr lang="ru-RU" sz="3100" b="1" dirty="0"/>
              <a:t> </a:t>
            </a:r>
            <a:r>
              <a:rPr lang="ru-RU" sz="3100" b="1" dirty="0" err="1"/>
              <a:t>довкілля</a:t>
            </a:r>
            <a:r>
              <a:rPr lang="ru-RU" sz="3100" b="1" dirty="0"/>
              <a:t>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1123121"/>
            <a:ext cx="10512862" cy="505384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LIFE</a:t>
            </a:r>
            <a:r>
              <a:rPr lang="en-US" dirty="0"/>
              <a:t> – </a:t>
            </a:r>
            <a:r>
              <a:rPr lang="uk-UA" dirty="0"/>
              <a:t>фінансовий інструмент екологічного захисту, який спрямований на сприяння розвитку, впровадженню і оновленню екологічної політики та законодавства Співтовариства.</a:t>
            </a:r>
          </a:p>
          <a:p>
            <a:r>
              <a:rPr lang="uk-UA" b="1" dirty="0"/>
              <a:t>Угоди про охорону довкілля</a:t>
            </a:r>
            <a:r>
              <a:rPr lang="uk-UA" dirty="0"/>
              <a:t>: покращення екологічних аспектів діяльності підприємств та впровадження методів сталого виробництва шляхом заохочення добровільних заходів та угод щодо охорони довкілля; </a:t>
            </a:r>
          </a:p>
          <a:p>
            <a:r>
              <a:rPr lang="uk-UA" b="1" dirty="0"/>
              <a:t>Екологічні мита та податки: </a:t>
            </a:r>
            <a:r>
              <a:rPr lang="uk-UA" dirty="0"/>
              <a:t>сприяння застосуванню державами-членами фіскальних інструментів підвищення ефективності екологічної політики та забезпечення використання екологічних мит та податків у відповідності до законодавства Співтовариства;</a:t>
            </a:r>
          </a:p>
          <a:p>
            <a:r>
              <a:rPr lang="uk-UA" dirty="0"/>
              <a:t> </a:t>
            </a:r>
            <a:r>
              <a:rPr lang="uk-UA" b="1" dirty="0"/>
              <a:t>Програма підтримки НУО</a:t>
            </a:r>
            <a:r>
              <a:rPr lang="uk-UA" dirty="0"/>
              <a:t>, що діють у галузі охорони довкілля. Ефективність діяльності громадських організацій у різних державах членах різна – найбільша активність громадськості є у Великобританії, Німеччині, Нідерландах та Данії, найменша – в Ірландії та Греції;</a:t>
            </a:r>
          </a:p>
          <a:p>
            <a:r>
              <a:rPr lang="uk-UA" dirty="0"/>
              <a:t> </a:t>
            </a:r>
            <a:r>
              <a:rPr lang="uk-UA" b="1" dirty="0"/>
              <a:t>Інтегрована виробнича політика (</a:t>
            </a:r>
            <a:r>
              <a:rPr lang="en-US" b="1" dirty="0"/>
              <a:t>Integrated product policy): </a:t>
            </a:r>
            <a:r>
              <a:rPr lang="uk-UA" dirty="0"/>
              <a:t>Комісія представляє стратегію укріплення та зміни спрямування екологічної політики, пов’язаної з виробництвом, з метою сприяння розвитку ринку екологічно безпечної продукції, і зрештою, стимулювання громадського обговорення відповідних питань; </a:t>
            </a:r>
          </a:p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E6B2-4E08-B242-857F-7B0EA9CAFF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076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26"/>
            <a:ext cx="10512862" cy="48964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b="1" dirty="0"/>
            </a:br>
            <a:r>
              <a:rPr lang="ru-RU" b="1" dirty="0"/>
              <a:t>Інструменти ЄС,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охорони</a:t>
            </a:r>
            <a:r>
              <a:rPr lang="ru-RU" b="1" dirty="0"/>
              <a:t> </a:t>
            </a:r>
            <a:r>
              <a:rPr lang="ru-RU" b="1" dirty="0" err="1"/>
              <a:t>довкілля</a:t>
            </a:r>
            <a:r>
              <a:rPr lang="ru-RU" b="1" dirty="0"/>
              <a:t>: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990946"/>
            <a:ext cx="9982200" cy="1113439"/>
          </a:xfrm>
        </p:spPr>
        <p:txBody>
          <a:bodyPr>
            <a:noAutofit/>
          </a:bodyPr>
          <a:lstStyle/>
          <a:p>
            <a:r>
              <a:rPr lang="uk-UA" sz="1400" b="1" dirty="0"/>
              <a:t>Європейське Агентство з питань довкілля</a:t>
            </a:r>
            <a:r>
              <a:rPr lang="uk-UA" sz="1400" dirty="0"/>
              <a:t>: забезпечення осіб, відповідальних за прийняття політичних рішень, а також громадськості надійною та достовірною інформацією про стан довкілля;</a:t>
            </a:r>
          </a:p>
          <a:p>
            <a:r>
              <a:rPr lang="uk-UA" sz="1400" dirty="0"/>
              <a:t> </a:t>
            </a:r>
            <a:r>
              <a:rPr lang="uk-UA" sz="1400" b="1" dirty="0"/>
              <a:t>Еко-маркування продукції</a:t>
            </a:r>
            <a:r>
              <a:rPr lang="uk-UA" sz="1400" dirty="0"/>
              <a:t>: еко-маркування має на меті рекламування продукції зі зменшеним негативним впливом на довкілля (порівняно з іншими продуктами тієї самої групи);</a:t>
            </a:r>
          </a:p>
          <a:p>
            <a:r>
              <a:rPr lang="uk-UA" sz="1400" dirty="0"/>
              <a:t> </a:t>
            </a:r>
            <a:r>
              <a:rPr lang="uk-UA" sz="1400" b="1" dirty="0"/>
              <a:t>Система екологічного менеджменту та екологічного аудиту Співтовариства </a:t>
            </a:r>
            <a:r>
              <a:rPr lang="uk-UA" sz="1400" dirty="0"/>
              <a:t>(</a:t>
            </a:r>
            <a:r>
              <a:rPr lang="en-US" sz="1400" dirty="0"/>
              <a:t>EMAS): EMAS </a:t>
            </a:r>
            <a:r>
              <a:rPr lang="uk-UA" sz="1400" dirty="0"/>
              <a:t>спрямована на забезпечення постійного вдосконалення ефективності екологічної діяльності європейських організацій, а також забезпечення громадськості та зацікавлених сторін відповідною інформацією;</a:t>
            </a:r>
          </a:p>
          <a:p>
            <a:r>
              <a:rPr lang="uk-UA" sz="1400" dirty="0"/>
              <a:t> </a:t>
            </a:r>
            <a:r>
              <a:rPr lang="uk-UA" sz="1400" b="1" dirty="0"/>
              <a:t>Оцінка впливу на навколишнє середовище (ОВНС) </a:t>
            </a:r>
            <a:r>
              <a:rPr lang="uk-UA" sz="1400" dirty="0"/>
              <a:t>певних державних та приватних проектів;</a:t>
            </a:r>
          </a:p>
          <a:p>
            <a:r>
              <a:rPr lang="uk-UA" sz="1400" dirty="0"/>
              <a:t> </a:t>
            </a:r>
            <a:r>
              <a:rPr lang="uk-UA" sz="1400" b="1" dirty="0"/>
              <a:t>Оцінка екологічних наслідків впровадження планів та програм</a:t>
            </a:r>
            <a:r>
              <a:rPr lang="uk-UA" sz="1400" dirty="0"/>
              <a:t>: проводиться з метою сприяння включенню екологічних аспектів на етапах розробки та ухвалення планів та програм;</a:t>
            </a:r>
          </a:p>
          <a:p>
            <a:r>
              <a:rPr lang="uk-UA" sz="1400" b="1" dirty="0"/>
              <a:t> Екологічні перевірки – мінімальні критерії</a:t>
            </a:r>
            <a:r>
              <a:rPr lang="uk-UA" sz="1400" dirty="0"/>
              <a:t>: забезпечення більшої відповідності, а також більшої одностайності у застосуванні та впровадженні законодавства Співтовариства щодо охорони довкілля шляхом надання мінімальних критеріїв організації, проведення, пост-контролю та опублікування результатів екологічних перевірок в усіх державах-членах;</a:t>
            </a:r>
          </a:p>
          <a:p>
            <a:r>
              <a:rPr lang="uk-UA" sz="1400" dirty="0"/>
              <a:t> </a:t>
            </a:r>
            <a:r>
              <a:rPr lang="uk-UA" sz="1400" b="1" dirty="0"/>
              <a:t>Європейський реєстр викидів та перенесення забруднюючих речовин (</a:t>
            </a:r>
            <a:r>
              <a:rPr lang="en-US" sz="1400" dirty="0"/>
              <a:t>PRTR): </a:t>
            </a:r>
            <a:r>
              <a:rPr lang="uk-UA" sz="1400" dirty="0"/>
              <a:t>покращення громадського доступу до інформації про стан довкілля, й у такий спосіб, сприяння запобіганню та зменшенню забруднення у довгостроковій перспективі. </a:t>
            </a:r>
            <a:endParaRPr lang="en-US" sz="1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79EC4-CC9F-764E-880D-7D8C45884E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02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26"/>
            <a:ext cx="10512862" cy="87726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Економічні інструменти екологічної політики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1242398"/>
            <a:ext cx="10512862" cy="4934571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uk-UA" dirty="0"/>
              <a:t>Оплати: оплати за емісію; оплати, що надаються на продукцію; оплати за використання інфраструктури охорони навколишнього природного середовища; концесійні оплати; адміністративні оплати. </a:t>
            </a:r>
          </a:p>
          <a:p>
            <a:pPr marL="514350" indent="-514350">
              <a:buAutoNum type="arabicParenR"/>
            </a:pPr>
            <a:r>
              <a:rPr lang="uk-UA" dirty="0"/>
              <a:t>Депозитні і заставні системи. </a:t>
            </a:r>
          </a:p>
          <a:p>
            <a:pPr marL="514350" indent="-514350">
              <a:buAutoNum type="arabicParenR"/>
            </a:pPr>
            <a:r>
              <a:rPr lang="uk-UA" dirty="0"/>
              <a:t>Створення екологічного ринку: продаж прав емісії; використання ринкових механізмів; фінансова відповідальність (створення страхового ринку від екологічного ризику).</a:t>
            </a:r>
          </a:p>
          <a:p>
            <a:pPr marL="514350" indent="-514350">
              <a:buAutoNum type="arabicParenR"/>
            </a:pPr>
            <a:r>
              <a:rPr lang="uk-UA" dirty="0"/>
              <a:t> Інструменти, що допомагають виконанню права: санкції за перевищення норм; грошова застава, що забезпечує виконання норм; податкова націнка. </a:t>
            </a:r>
          </a:p>
          <a:p>
            <a:pPr marL="514350" indent="-514350">
              <a:buAutoNum type="arabicParenR"/>
            </a:pPr>
            <a:r>
              <a:rPr lang="uk-UA" dirty="0"/>
              <a:t>Дотації: дотації; податкові пільги; пріоритетні позики і кредити.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0794-9F5F-1148-9A36-0823AF77C3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829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D90C6-14E3-F445-AC4E-A1FDD720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комплексної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УКРАЇНИ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3-х </a:t>
            </a:r>
            <a:r>
              <a:rPr lang="ru-RU" dirty="0" err="1"/>
              <a:t>чинників</a:t>
            </a:r>
            <a:r>
              <a:rPr lang="ru-RU" dirty="0"/>
              <a:t>: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4A25D-4A33-4849-85BC-64AA5762E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43122" cy="4351338"/>
          </a:xfrm>
        </p:spPr>
        <p:txBody>
          <a:bodyPr/>
          <a:lstStyle/>
          <a:p>
            <a:pPr fontAlgn="base"/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адаптації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до </a:t>
            </a:r>
            <a:r>
              <a:rPr lang="ru-RU" dirty="0" err="1"/>
              <a:t>законодавства</a:t>
            </a:r>
            <a:r>
              <a:rPr lang="ru-RU" dirty="0"/>
              <a:t> ЄС</a:t>
            </a:r>
          </a:p>
          <a:p>
            <a:pPr fontAlgn="base"/>
            <a:r>
              <a:rPr lang="ru-RU" dirty="0" err="1"/>
              <a:t>глобальні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неможливо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ігнорувати</a:t>
            </a:r>
            <a:endParaRPr lang="ru-RU" dirty="0"/>
          </a:p>
          <a:p>
            <a:pPr fontAlgn="base"/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ігнорувати</a:t>
            </a:r>
            <a:endParaRPr lang="ru-RU" dirty="0"/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A97BA5-E16E-4D48-BBF8-F7471848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BACF4-024F-BE42-B455-BBBBEFAD7740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936212-C4C7-CC45-8961-71FDDAC0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86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0072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E6411-3FC6-3945-8913-90BE85EE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201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err="1"/>
              <a:t>Основна</a:t>
            </a:r>
            <a:r>
              <a:rPr lang="ru-RU" sz="3600" dirty="0"/>
              <a:t> мета </a:t>
            </a:r>
            <a:r>
              <a:rPr lang="ru-RU" sz="3600" dirty="0" err="1"/>
              <a:t>нової</a:t>
            </a:r>
            <a:r>
              <a:rPr lang="ru-RU" sz="3600" dirty="0"/>
              <a:t> </a:t>
            </a:r>
            <a:r>
              <a:rPr lang="ru-RU" sz="3600" dirty="0" err="1"/>
              <a:t>екологічної</a:t>
            </a:r>
            <a:r>
              <a:rPr lang="ru-RU" sz="3600" dirty="0"/>
              <a:t> </a:t>
            </a:r>
            <a:r>
              <a:rPr lang="ru-RU" sz="3600" dirty="0" err="1"/>
              <a:t>політики</a:t>
            </a:r>
            <a:r>
              <a:rPr lang="ru-RU" sz="3600" dirty="0"/>
              <a:t> — </a:t>
            </a:r>
            <a:r>
              <a:rPr lang="ru-RU" sz="3600" dirty="0" err="1"/>
              <a:t>досягти</a:t>
            </a:r>
            <a:r>
              <a:rPr lang="ru-RU" sz="3600" dirty="0"/>
              <a:t> доброго стану </a:t>
            </a:r>
            <a:r>
              <a:rPr lang="ru-RU" sz="3600" dirty="0" err="1"/>
              <a:t>довкілля</a:t>
            </a:r>
            <a:r>
              <a:rPr lang="ru-RU" sz="3600" dirty="0"/>
              <a:t>, </a:t>
            </a:r>
            <a:r>
              <a:rPr lang="ru-RU" sz="3600" dirty="0" err="1"/>
              <a:t>запровадивши</a:t>
            </a:r>
            <a:r>
              <a:rPr lang="ru-RU" sz="3600" dirty="0"/>
              <a:t> </a:t>
            </a:r>
            <a:r>
              <a:rPr lang="ru-RU" sz="3600" dirty="0" err="1"/>
              <a:t>екосистемний</a:t>
            </a:r>
            <a:r>
              <a:rPr lang="ru-RU" sz="3600" dirty="0"/>
              <a:t> </a:t>
            </a:r>
            <a:r>
              <a:rPr lang="ru-RU" sz="3600" dirty="0" err="1"/>
              <a:t>підхід</a:t>
            </a:r>
            <a:r>
              <a:rPr lang="ru-RU" sz="3600" dirty="0"/>
              <a:t> до </a:t>
            </a:r>
            <a:r>
              <a:rPr lang="ru-RU" sz="3600" dirty="0" err="1"/>
              <a:t>всіх</a:t>
            </a:r>
            <a:r>
              <a:rPr lang="ru-RU" sz="3600" dirty="0"/>
              <a:t> </a:t>
            </a:r>
            <a:r>
              <a:rPr lang="ru-RU" sz="3600" dirty="0" err="1"/>
              <a:t>напрямів</a:t>
            </a:r>
            <a:r>
              <a:rPr lang="ru-RU" sz="3600" dirty="0"/>
              <a:t> </a:t>
            </a:r>
            <a:r>
              <a:rPr lang="ru-RU" sz="3600" dirty="0" err="1"/>
              <a:t>соціально-економічного</a:t>
            </a:r>
            <a:r>
              <a:rPr lang="ru-RU" sz="3600" dirty="0"/>
              <a:t> </a:t>
            </a:r>
            <a:r>
              <a:rPr lang="ru-RU" sz="3600" dirty="0" err="1"/>
              <a:t>розвитку</a:t>
            </a:r>
            <a:r>
              <a:rPr lang="ru-RU" sz="3600" dirty="0"/>
              <a:t> </a:t>
            </a:r>
            <a:r>
              <a:rPr lang="ru-RU" sz="3600" dirty="0" err="1"/>
              <a:t>України</a:t>
            </a:r>
            <a:r>
              <a:rPr lang="ru-RU" sz="3600" dirty="0"/>
              <a:t>.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її</a:t>
            </a:r>
            <a:r>
              <a:rPr lang="ru-RU" sz="3600" dirty="0"/>
              <a:t> </a:t>
            </a:r>
            <a:r>
              <a:rPr lang="ru-RU" sz="3600" dirty="0" err="1"/>
              <a:t>досягти</a:t>
            </a:r>
            <a:r>
              <a:rPr lang="ru-RU" sz="3600" dirty="0"/>
              <a:t>, </a:t>
            </a:r>
            <a:r>
              <a:rPr lang="ru-RU" sz="3600" dirty="0" err="1"/>
              <a:t>необхідно</a:t>
            </a:r>
            <a:r>
              <a:rPr lang="ru-RU" sz="3600" dirty="0"/>
              <a:t>: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1B96-1F99-DB4D-8E41-13B9F1F1C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9731"/>
            <a:ext cx="10515600" cy="2967232"/>
          </a:xfrm>
        </p:spPr>
        <p:txBody>
          <a:bodyPr>
            <a:normAutofit/>
          </a:bodyPr>
          <a:lstStyle/>
          <a:p>
            <a:pPr fontAlgn="base"/>
            <a:r>
              <a:rPr lang="ru-RU" dirty="0" err="1"/>
              <a:t>сформувати</a:t>
            </a:r>
            <a:r>
              <a:rPr lang="ru-RU" dirty="0"/>
              <a:t> у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та засади </a:t>
            </a:r>
            <a:r>
              <a:rPr lang="ru-RU" dirty="0" err="1"/>
              <a:t>сталого</a:t>
            </a:r>
            <a:r>
              <a:rPr lang="ru-RU" dirty="0"/>
              <a:t> </a:t>
            </a:r>
            <a:r>
              <a:rPr lang="ru-RU" dirty="0" err="1"/>
              <a:t>споживання</a:t>
            </a:r>
            <a:endParaRPr lang="ru-RU" dirty="0"/>
          </a:p>
          <a:p>
            <a:pPr fontAlgn="base"/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сталий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природно-ресурсного </a:t>
            </a:r>
            <a:r>
              <a:rPr lang="ru-RU" dirty="0" err="1"/>
              <a:t>потенціалу</a:t>
            </a:r>
            <a:endParaRPr lang="ru-RU" dirty="0"/>
          </a:p>
          <a:p>
            <a:pPr fontAlgn="base"/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інтеграцію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у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рішень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соціально-економічного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  <a:p>
            <a:pPr fontAlgn="base"/>
            <a:r>
              <a:rPr lang="ru-RU" dirty="0" err="1"/>
              <a:t>знизити</a:t>
            </a:r>
            <a:r>
              <a:rPr lang="ru-RU" dirty="0"/>
              <a:t> 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ризики</a:t>
            </a:r>
            <a:endParaRPr lang="ru-RU" dirty="0"/>
          </a:p>
          <a:p>
            <a:pPr fontAlgn="base"/>
            <a:r>
              <a:rPr lang="ru-RU" dirty="0" err="1"/>
              <a:t>Удосконалити</a:t>
            </a:r>
            <a:r>
              <a:rPr lang="ru-RU" dirty="0"/>
              <a:t> та </a:t>
            </a:r>
            <a:r>
              <a:rPr lang="ru-RU" dirty="0" err="1"/>
              <a:t>розвивати</a:t>
            </a:r>
            <a:r>
              <a:rPr lang="ru-RU" dirty="0"/>
              <a:t> </a:t>
            </a:r>
            <a:r>
              <a:rPr lang="ru-RU" dirty="0" err="1"/>
              <a:t>державну</a:t>
            </a:r>
            <a:r>
              <a:rPr lang="ru-RU" dirty="0"/>
              <a:t> систему </a:t>
            </a:r>
            <a:r>
              <a:rPr lang="ru-RU" dirty="0" err="1"/>
              <a:t>природоохоронного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endParaRPr lang="ru-RU" dirty="0"/>
          </a:p>
          <a:p>
            <a:pPr marL="0" indent="0">
              <a:buNone/>
            </a:pP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49DA2-BB11-1841-B344-90E2AF60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C1FE-20BA-0F4F-9E7F-FE52F49F22A7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F09341-BEA0-1942-B5C2-8097A69A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87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2209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4C613-9C8F-8F48-96C4-85775C10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2022 </a:t>
            </a:r>
            <a:r>
              <a:rPr lang="ru-RU" dirty="0" err="1"/>
              <a:t>рік</a:t>
            </a:r>
            <a:r>
              <a:rPr lang="ru-RU" dirty="0"/>
              <a:t> –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реформи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</a:t>
            </a:r>
            <a:r>
              <a:rPr lang="ru-RU" dirty="0" err="1"/>
              <a:t>Що</a:t>
            </a:r>
            <a:r>
              <a:rPr lang="ru-RU" dirty="0"/>
              <a:t> буде?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5D0AF-37BA-C244-A777-F0FC6D19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253"/>
            <a:ext cx="10515600" cy="475871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ru-RU" dirty="0"/>
              <a:t>А буде </a:t>
            </a:r>
            <a:r>
              <a:rPr lang="ru-RU" dirty="0" err="1"/>
              <a:t>наступне</a:t>
            </a:r>
            <a:r>
              <a:rPr lang="ru-RU" dirty="0"/>
              <a:t>:</a:t>
            </a:r>
          </a:p>
          <a:p>
            <a:pPr fontAlgn="base"/>
            <a:r>
              <a:rPr lang="ru-RU" dirty="0"/>
              <a:t>нова система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endParaRPr lang="ru-RU" dirty="0"/>
          </a:p>
          <a:p>
            <a:pPr fontAlgn="base"/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контролю та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інспекції</a:t>
            </a:r>
            <a:endParaRPr lang="ru-RU" dirty="0"/>
          </a:p>
          <a:p>
            <a:pPr fontAlgn="base"/>
            <a:r>
              <a:rPr lang="ru-RU" dirty="0"/>
              <a:t>“</a:t>
            </a:r>
            <a:r>
              <a:rPr lang="ru-RU" dirty="0" err="1"/>
              <a:t>легалізація</a:t>
            </a:r>
            <a:r>
              <a:rPr lang="ru-RU" dirty="0"/>
              <a:t> </a:t>
            </a:r>
            <a:r>
              <a:rPr lang="ru-RU" dirty="0" err="1"/>
              <a:t>Смарагдової</a:t>
            </a:r>
            <a:r>
              <a:rPr lang="ru-RU" dirty="0"/>
              <a:t> мережи”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  <a:p>
            <a:pPr fontAlgn="base"/>
            <a:r>
              <a:rPr lang="ru-RU" dirty="0" err="1"/>
              <a:t>зміни</a:t>
            </a:r>
            <a:r>
              <a:rPr lang="ru-RU" dirty="0"/>
              <a:t> у </a:t>
            </a:r>
            <a:r>
              <a:rPr lang="ru-RU" dirty="0" err="1"/>
              <a:t>питаннях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страхування</a:t>
            </a:r>
            <a:endParaRPr lang="ru-RU" dirty="0"/>
          </a:p>
          <a:p>
            <a:pPr fontAlgn="base"/>
            <a:r>
              <a:rPr lang="ru-RU" dirty="0" err="1"/>
              <a:t>зміни</a:t>
            </a:r>
            <a:r>
              <a:rPr lang="ru-RU" dirty="0"/>
              <a:t> у </a:t>
            </a:r>
            <a:r>
              <a:rPr lang="ru-RU" dirty="0" err="1"/>
              <a:t>питаннях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endParaRPr lang="ru-RU" dirty="0"/>
          </a:p>
          <a:p>
            <a:pPr fontAlgn="base"/>
            <a:r>
              <a:rPr lang="ru-RU" dirty="0" err="1"/>
              <a:t>нове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і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промисловими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endParaRPr lang="ru-RU" dirty="0"/>
          </a:p>
          <a:p>
            <a:pPr fontAlgn="base"/>
            <a:r>
              <a:rPr lang="ru-RU" dirty="0" err="1"/>
              <a:t>нове</a:t>
            </a:r>
            <a:r>
              <a:rPr lang="ru-RU" dirty="0"/>
              <a:t> “</a:t>
            </a:r>
            <a:r>
              <a:rPr lang="ru-RU" dirty="0" err="1"/>
              <a:t>екологічне</a:t>
            </a:r>
            <a:r>
              <a:rPr lang="ru-RU" dirty="0"/>
              <a:t> </a:t>
            </a:r>
            <a:r>
              <a:rPr lang="ru-RU" dirty="0" err="1"/>
              <a:t>оподаткування</a:t>
            </a:r>
            <a:r>
              <a:rPr lang="ru-RU" dirty="0"/>
              <a:t>”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endParaRPr lang="ru-RU" dirty="0"/>
          </a:p>
          <a:p>
            <a:pPr fontAlgn="base"/>
            <a:r>
              <a:rPr lang="ru-RU" dirty="0" err="1"/>
              <a:t>торгівля</a:t>
            </a:r>
            <a:r>
              <a:rPr lang="ru-RU" dirty="0"/>
              <a:t> квотами на </a:t>
            </a:r>
            <a:r>
              <a:rPr lang="ru-RU" dirty="0" err="1"/>
              <a:t>викиди</a:t>
            </a:r>
            <a:r>
              <a:rPr lang="ru-RU" dirty="0"/>
              <a:t> </a:t>
            </a:r>
            <a:r>
              <a:rPr lang="ru-RU" dirty="0" err="1"/>
              <a:t>парникових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endParaRPr lang="ru-RU" dirty="0"/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A3CC6-4D59-F445-9748-7650B9CF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B31-0205-E641-9E1A-0825021167C4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8B993B-F719-0244-B6A6-B4280263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88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75000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F10EB-6C64-6D44-B4C1-18E8EC69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Суть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екологічної</a:t>
            </a:r>
            <a:r>
              <a:rPr lang="ru-RU" dirty="0"/>
              <a:t> </a:t>
            </a:r>
            <a:r>
              <a:rPr lang="ru-RU" dirty="0" err="1"/>
              <a:t>реформи</a:t>
            </a:r>
            <a:r>
              <a:rPr lang="ru-RU" dirty="0"/>
              <a:t> </a:t>
            </a:r>
            <a:r>
              <a:rPr lang="ru-RU" dirty="0" err="1"/>
              <a:t>полягатиме</a:t>
            </a:r>
            <a:r>
              <a:rPr lang="ru-RU" dirty="0"/>
              <a:t> у: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3CA77B-8C11-F04F-AC0D-2894B26E4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ru-RU" dirty="0" err="1"/>
              <a:t>запровадженні</a:t>
            </a:r>
            <a:r>
              <a:rPr lang="ru-RU" dirty="0"/>
              <a:t> (</a:t>
            </a:r>
            <a:r>
              <a:rPr lang="ru-RU" dirty="0" err="1"/>
              <a:t>адаптації</a:t>
            </a:r>
            <a:r>
              <a:rPr lang="ru-RU" dirty="0"/>
              <a:t>) </a:t>
            </a: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законодавства</a:t>
            </a:r>
            <a:r>
              <a:rPr lang="ru-RU" dirty="0"/>
              <a:t> ЕС в </a:t>
            </a:r>
            <a:r>
              <a:rPr lang="ru-RU" dirty="0" err="1"/>
              <a:t>Україні</a:t>
            </a:r>
            <a:endParaRPr lang="ru-RU" dirty="0"/>
          </a:p>
          <a:p>
            <a:pPr fontAlgn="base"/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зваженому</a:t>
            </a:r>
            <a:r>
              <a:rPr lang="ru-RU" dirty="0"/>
              <a:t> </a:t>
            </a:r>
            <a:r>
              <a:rPr lang="ru-RU" dirty="0" err="1"/>
              <a:t>користуванні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ресурсами</a:t>
            </a:r>
          </a:p>
          <a:p>
            <a:pPr fontAlgn="base"/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контролю за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ресурсами</a:t>
            </a:r>
          </a:p>
          <a:p>
            <a:pPr fontAlgn="base"/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відповідальності</a:t>
            </a:r>
            <a:r>
              <a:rPr lang="ru-RU" dirty="0"/>
              <a:t> за 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правопорушення</a:t>
            </a:r>
            <a:r>
              <a:rPr lang="ru-RU" dirty="0"/>
              <a:t> (</a:t>
            </a:r>
            <a:r>
              <a:rPr lang="ru-RU" dirty="0" err="1"/>
              <a:t>адміністративні</a:t>
            </a:r>
            <a:r>
              <a:rPr lang="ru-RU" dirty="0"/>
              <a:t> </a:t>
            </a:r>
            <a:r>
              <a:rPr lang="ru-RU" dirty="0" err="1"/>
              <a:t>штрафи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суттєвими</a:t>
            </a:r>
            <a:r>
              <a:rPr lang="ru-RU" dirty="0"/>
              <a:t> та буде ведена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жорстка</a:t>
            </a:r>
            <a:r>
              <a:rPr lang="ru-RU" dirty="0"/>
              <a:t> </a:t>
            </a:r>
            <a:r>
              <a:rPr lang="ru-RU" dirty="0" err="1"/>
              <a:t>кримінальна</a:t>
            </a:r>
            <a:r>
              <a:rPr lang="ru-RU" dirty="0"/>
              <a:t> </a:t>
            </a:r>
            <a:r>
              <a:rPr lang="ru-RU" dirty="0" err="1"/>
              <a:t>відповідальність</a:t>
            </a:r>
            <a:r>
              <a:rPr lang="ru-RU" dirty="0"/>
              <a:t>)</a:t>
            </a:r>
          </a:p>
          <a:p>
            <a:pPr fontAlgn="base"/>
            <a:r>
              <a:rPr lang="ru-RU" dirty="0" err="1"/>
              <a:t>створенні</a:t>
            </a:r>
            <a:r>
              <a:rPr lang="ru-RU" dirty="0"/>
              <a:t> </a:t>
            </a:r>
            <a:r>
              <a:rPr lang="ru-RU" dirty="0" err="1"/>
              <a:t>зеленої</a:t>
            </a:r>
            <a:r>
              <a:rPr lang="ru-RU" dirty="0"/>
              <a:t> </a:t>
            </a:r>
            <a:r>
              <a:rPr lang="ru-RU" dirty="0" err="1"/>
              <a:t>промислової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endParaRPr lang="ru-RU" dirty="0"/>
          </a:p>
          <a:p>
            <a:pPr fontAlgn="base"/>
            <a:r>
              <a:rPr lang="ru-RU" dirty="0" err="1"/>
              <a:t>реформуванні</a:t>
            </a:r>
            <a:r>
              <a:rPr lang="ru-RU" dirty="0"/>
              <a:t> </a:t>
            </a:r>
            <a:r>
              <a:rPr lang="ru-RU" dirty="0" err="1"/>
              <a:t>екоінспекції</a:t>
            </a:r>
            <a:endParaRPr lang="ru-RU" dirty="0"/>
          </a:p>
          <a:p>
            <a:pPr fontAlgn="base"/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екологічного</a:t>
            </a:r>
            <a:r>
              <a:rPr lang="ru-RU" dirty="0"/>
              <a:t> </a:t>
            </a:r>
            <a:r>
              <a:rPr lang="ru-RU" dirty="0" err="1"/>
              <a:t>податку</a:t>
            </a:r>
            <a:endParaRPr lang="ru-RU" dirty="0"/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2F4E6-A71B-B04B-99DC-26D095F5E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4C20F-DAB8-3C4D-A92B-A4EFFC29866E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2A7BE0-9252-9944-ADA9-C58DEA34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89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6217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711" y="260649"/>
            <a:ext cx="9497677" cy="79208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uk-UA" sz="3600" b="1" dirty="0"/>
              <a:t>Термін «екологія»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16791" y="1196752"/>
            <a:ext cx="10654409" cy="3024336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uk-UA" b="1" dirty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Термін “екологія” увів у науку німецький біолог Е. </a:t>
            </a:r>
            <a:r>
              <a:rPr lang="uk-UA" b="1" dirty="0" err="1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Геккель</a:t>
            </a:r>
            <a:r>
              <a:rPr lang="uk-UA" b="1" dirty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1866 року. У вузькому значенні – це наука про взаємозв’язки живих організмів між собою та з навколишнім середовищем. У широкому розумінні екологія охоплює значне коло питань, пов’язаних з функціонуванням </a:t>
            </a:r>
            <a:r>
              <a:rPr lang="uk-UA" b="1" dirty="0" err="1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надорганізмових</a:t>
            </a:r>
            <a:r>
              <a:rPr lang="uk-UA" b="1" dirty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систем (популяцій, видів, біоценозів, біосфери).</a:t>
            </a:r>
          </a:p>
          <a:p>
            <a:pPr algn="just">
              <a:buFont typeface="Wingdings" pitchFamily="2" charset="2"/>
              <a:buChar char="q"/>
            </a:pPr>
            <a:r>
              <a:rPr lang="uk-UA" b="1" dirty="0">
                <a:ln w="180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Тепер під терміном “екологія” часто розуміють увесь комплекс проблем, пов’язаних з охороною навколишнього середовища. Екологія як наука є основою для розробки певних природоохоронних заходів. </a:t>
            </a:r>
          </a:p>
          <a:p>
            <a:pPr algn="just"/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B65B2-CA37-0647-92DD-7ECCA3EC1822}" type="datetime1">
              <a:rPr lang="ru-RU" smtClean="0">
                <a:solidFill>
                  <a:srgbClr val="04617B"/>
                </a:solidFill>
              </a:rPr>
              <a:t>01.12.2022</a:t>
            </a:fld>
            <a:endParaRPr lang="uk-UA">
              <a:solidFill>
                <a:srgbClr val="04617B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EDD6E-12F4-41E9-A7D3-5953B4F626DA}" type="slidenum">
              <a:rPr lang="uk-UA" smtClean="0">
                <a:solidFill>
                  <a:srgbClr val="04617B"/>
                </a:solidFill>
              </a:rPr>
              <a:pPr/>
              <a:t>9</a:t>
            </a:fld>
            <a:endParaRPr lang="uk-UA">
              <a:solidFill>
                <a:srgbClr val="04617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10" y="4036536"/>
            <a:ext cx="3839427" cy="270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92" y="4077072"/>
            <a:ext cx="3903864" cy="268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5218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E69BF-489B-8448-8092-44DFC5A9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Наслідки</a:t>
            </a:r>
            <a:r>
              <a:rPr lang="ru-RU" b="1" dirty="0"/>
              <a:t> </a:t>
            </a:r>
            <a:r>
              <a:rPr lang="ru-RU" b="1" dirty="0" err="1"/>
              <a:t>пошкодження</a:t>
            </a:r>
            <a:r>
              <a:rPr lang="ru-RU" b="1" dirty="0"/>
              <a:t> </a:t>
            </a:r>
            <a:r>
              <a:rPr lang="ru-RU" b="1" dirty="0" err="1"/>
              <a:t>інфраструктури</a:t>
            </a:r>
            <a:br>
              <a:rPr lang="ru-RU" dirty="0"/>
            </a:b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1B397C-FDFB-C24D-A278-EDC635AEC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вторгнення</a:t>
            </a:r>
            <a:r>
              <a:rPr lang="ru-RU" dirty="0"/>
              <a:t> та </a:t>
            </a:r>
            <a:r>
              <a:rPr lang="ru-RU" dirty="0" err="1"/>
              <a:t>пошкодження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виник</a:t>
            </a:r>
            <a:r>
              <a:rPr lang="ru-RU" dirty="0"/>
              <a:t> </a:t>
            </a:r>
            <a:r>
              <a:rPr lang="ru-RU" dirty="0" err="1"/>
              <a:t>цілий</a:t>
            </a:r>
            <a:r>
              <a:rPr lang="ru-RU" dirty="0"/>
              <a:t> </a:t>
            </a:r>
            <a:r>
              <a:rPr lang="ru-RU" dirty="0" err="1"/>
              <a:t>перелік</a:t>
            </a:r>
            <a:r>
              <a:rPr lang="ru-RU" dirty="0"/>
              <a:t> </a:t>
            </a:r>
            <a:r>
              <a:rPr lang="ru-RU" dirty="0" err="1"/>
              <a:t>загроз</a:t>
            </a:r>
            <a:r>
              <a:rPr lang="ru-RU" dirty="0"/>
              <a:t> і </a:t>
            </a:r>
            <a:r>
              <a:rPr lang="ru-RU" dirty="0" err="1"/>
              <a:t>викликів</a:t>
            </a:r>
            <a:r>
              <a:rPr lang="ru-RU" dirty="0"/>
              <a:t>:</a:t>
            </a:r>
          </a:p>
          <a:p>
            <a:r>
              <a:rPr lang="ru-RU" dirty="0" err="1"/>
              <a:t>Завдається</a:t>
            </a:r>
            <a:r>
              <a:rPr lang="ru-RU" dirty="0"/>
              <a:t> шкода системам </a:t>
            </a:r>
            <a:r>
              <a:rPr lang="ru-RU" dirty="0" err="1"/>
              <a:t>водопостачання</a:t>
            </a:r>
            <a:r>
              <a:rPr lang="ru-RU" dirty="0"/>
              <a:t> і </a:t>
            </a:r>
            <a:r>
              <a:rPr lang="ru-RU" dirty="0" err="1"/>
              <a:t>водовідведення</a:t>
            </a:r>
            <a:r>
              <a:rPr lang="ru-RU" dirty="0"/>
              <a:t> та </a:t>
            </a:r>
            <a:r>
              <a:rPr lang="ru-RU" dirty="0" err="1"/>
              <a:t>комунікаціям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загрожує</a:t>
            </a:r>
            <a:r>
              <a:rPr lang="ru-RU" dirty="0"/>
              <a:t> </a:t>
            </a:r>
            <a:r>
              <a:rPr lang="ru-RU" dirty="0" err="1"/>
              <a:t>аварійному</a:t>
            </a:r>
            <a:r>
              <a:rPr lang="ru-RU" dirty="0"/>
              <a:t> </a:t>
            </a:r>
            <a:r>
              <a:rPr lang="ru-RU" dirty="0" err="1"/>
              <a:t>забрудненню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води для </a:t>
            </a:r>
            <a:r>
              <a:rPr lang="ru-RU" dirty="0" err="1"/>
              <a:t>промислових</a:t>
            </a:r>
            <a:r>
              <a:rPr lang="ru-RU" dirty="0"/>
              <a:t> та </a:t>
            </a:r>
            <a:r>
              <a:rPr lang="ru-RU" dirty="0" err="1"/>
              <a:t>комунальних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і </a:t>
            </a:r>
            <a:r>
              <a:rPr lang="ru-RU" dirty="0" err="1"/>
              <a:t>населення</a:t>
            </a:r>
            <a:r>
              <a:rPr lang="ru-RU" dirty="0"/>
              <a:t>;</a:t>
            </a:r>
          </a:p>
          <a:p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водопроводів</a:t>
            </a:r>
            <a:r>
              <a:rPr lang="ru-RU" dirty="0"/>
              <a:t> і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електропередач</a:t>
            </a:r>
            <a:r>
              <a:rPr lang="ru-RU" dirty="0"/>
              <a:t> у районах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 часто проводиться з великими </a:t>
            </a:r>
            <a:r>
              <a:rPr lang="ru-RU" dirty="0" err="1"/>
              <a:t>затримками</a:t>
            </a:r>
            <a:r>
              <a:rPr lang="ru-RU" dirty="0"/>
              <a:t>, і в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погіршується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води;</a:t>
            </a:r>
          </a:p>
          <a:p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локальне</a:t>
            </a:r>
            <a:r>
              <a:rPr lang="ru-RU" dirty="0"/>
              <a:t> (але </a:t>
            </a:r>
            <a:r>
              <a:rPr lang="ru-RU" dirty="0" err="1"/>
              <a:t>значне</a:t>
            </a:r>
            <a:r>
              <a:rPr lang="ru-RU" dirty="0"/>
              <a:t> за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наслідками</a:t>
            </a:r>
            <a:r>
              <a:rPr lang="ru-RU" dirty="0"/>
              <a:t>)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підземних</a:t>
            </a:r>
            <a:r>
              <a:rPr lang="ru-RU" dirty="0"/>
              <a:t> і </a:t>
            </a:r>
            <a:r>
              <a:rPr lang="ru-RU" dirty="0" err="1"/>
              <a:t>поверхневих</a:t>
            </a:r>
            <a:r>
              <a:rPr lang="ru-RU" dirty="0"/>
              <a:t> вод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розливів</a:t>
            </a:r>
            <a:r>
              <a:rPr lang="ru-RU" dirty="0"/>
              <a:t> </a:t>
            </a:r>
            <a:r>
              <a:rPr lang="ru-RU" dirty="0" err="1"/>
              <a:t>нафтопродуктів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підірваних</a:t>
            </a:r>
            <a:r>
              <a:rPr lang="ru-RU" dirty="0"/>
              <a:t> </a:t>
            </a:r>
            <a:r>
              <a:rPr lang="ru-RU" dirty="0" err="1"/>
              <a:t>резервуарів</a:t>
            </a:r>
            <a:r>
              <a:rPr lang="ru-RU" dirty="0"/>
              <a:t>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знищеної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; </a:t>
            </a:r>
            <a:r>
              <a:rPr lang="ru-RU" dirty="0" err="1"/>
              <a:t>Катастрофічно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</a:t>
            </a:r>
            <a:r>
              <a:rPr lang="ru-RU" dirty="0" err="1"/>
              <a:t>вірогідність</a:t>
            </a:r>
            <a:r>
              <a:rPr lang="ru-RU" dirty="0"/>
              <a:t> </a:t>
            </a:r>
            <a:r>
              <a:rPr lang="ru-RU" dirty="0" err="1"/>
              <a:t>руйнування</a:t>
            </a:r>
            <a:r>
              <a:rPr lang="ru-RU" dirty="0"/>
              <a:t> </a:t>
            </a:r>
            <a:r>
              <a:rPr lang="ru-RU" dirty="0" err="1"/>
              <a:t>хвостосховищ</a:t>
            </a:r>
            <a:r>
              <a:rPr lang="ru-RU" dirty="0"/>
              <a:t>, </a:t>
            </a:r>
            <a:r>
              <a:rPr lang="ru-RU" dirty="0" err="1"/>
              <a:t>шламосховищ</a:t>
            </a:r>
            <a:r>
              <a:rPr lang="ru-RU" dirty="0"/>
              <a:t>, </a:t>
            </a:r>
            <a:r>
              <a:rPr lang="ru-RU" dirty="0" err="1"/>
              <a:t>сміттєзвалищ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загрожує</a:t>
            </a:r>
            <a:r>
              <a:rPr lang="ru-RU" dirty="0"/>
              <a:t>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 та </a:t>
            </a:r>
            <a:r>
              <a:rPr lang="ru-RU" dirty="0" err="1"/>
              <a:t>надзвичайними</a:t>
            </a:r>
            <a:r>
              <a:rPr lang="ru-RU" dirty="0"/>
              <a:t> </a:t>
            </a:r>
            <a:r>
              <a:rPr lang="ru-RU" dirty="0" err="1"/>
              <a:t>ситуаціями</a:t>
            </a:r>
            <a:r>
              <a:rPr lang="ru-RU" dirty="0"/>
              <a:t> в </a:t>
            </a:r>
            <a:r>
              <a:rPr lang="ru-RU" dirty="0" err="1"/>
              <a:t>регіонах</a:t>
            </a:r>
            <a:r>
              <a:rPr lang="ru-RU" dirty="0"/>
              <a:t>.</a:t>
            </a:r>
          </a:p>
          <a:p>
            <a:br>
              <a:rPr lang="ru-RU" dirty="0"/>
            </a:b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96D1EB-25F8-C748-AA51-2796EE64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902D-0EF6-8444-B6F0-B14D87C055B0}" type="datetime1">
              <a:rPr lang="ru-RU" smtClean="0"/>
              <a:t>01.12.2022</a:t>
            </a:fld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2F8DA0-2063-4444-A6A1-73C18D7A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90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28224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70" y="365125"/>
            <a:ext cx="10512862" cy="1612762"/>
          </a:xfrm>
        </p:spPr>
        <p:txBody>
          <a:bodyPr>
            <a:normAutofit fontScale="90000"/>
          </a:bodyPr>
          <a:lstStyle/>
          <a:p>
            <a:br>
              <a:rPr lang="uk-UA" sz="2700" b="1" dirty="0"/>
            </a:br>
            <a:br>
              <a:rPr lang="uk-UA" sz="2700" b="1" dirty="0"/>
            </a:br>
            <a:r>
              <a:rPr lang="uk-UA" sz="2000" b="1" dirty="0"/>
              <a:t>Україна є учасником програми «</a:t>
            </a:r>
            <a:r>
              <a:rPr lang="en-US" sz="2000" b="1" dirty="0" err="1"/>
              <a:t>Clima</a:t>
            </a:r>
            <a:r>
              <a:rPr lang="en-US" sz="2000" b="1" dirty="0"/>
              <a:t> East» (</a:t>
            </a:r>
            <a:r>
              <a:rPr lang="uk-UA" sz="2000" b="1" dirty="0"/>
              <a:t>термін реалізації – 2013 – 2016 рр.), головним завданням якої є розробка кліматичної політики та підтримка країн-партнерів (Азербайджан, Білорусь, Вірменія, Грузія, Молдова, Росія, Україна) у реалізації заходів, спрямованих на скорочення викидів парникових газів, в адаптації до наслідків зміни клімату. </a:t>
            </a:r>
            <a:endParaRPr lang="en-US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2256194"/>
            <a:ext cx="10512862" cy="3920779"/>
          </a:xfrm>
        </p:spPr>
        <p:txBody>
          <a:bodyPr>
            <a:normAutofit fontScale="47500" lnSpcReduction="20000"/>
          </a:bodyPr>
          <a:lstStyle/>
          <a:p>
            <a:r>
              <a:rPr lang="uk-UA" sz="3400" b="1" dirty="0"/>
              <a:t>популяризація сталого розвитку та «зеленої економіки»;</a:t>
            </a:r>
          </a:p>
          <a:p>
            <a:r>
              <a:rPr lang="uk-UA" sz="3400" b="1" dirty="0"/>
              <a:t>підвищення ефективності заходів щодо захисту озонового шару;</a:t>
            </a:r>
          </a:p>
          <a:p>
            <a:r>
              <a:rPr lang="uk-UA" sz="3400" b="1" dirty="0"/>
              <a:t>спільна робота щодо імплементації дорожніх карт з метою досягнення Цілей Розвитку Тисячоліття, що стосуються води, та Цілей Інтегрованого Управління водними ресурсами, використовуючи діалог щодо національної політики в рамках Водної Ініціативи ЄС;</a:t>
            </a:r>
          </a:p>
          <a:p>
            <a:r>
              <a:rPr lang="uk-UA" sz="3400" b="1" dirty="0"/>
              <a:t>забезпечення реалізації Бухарестської конвенції і протоколів до неї та спільна робота зі Сторонами Конвенції для сприяння приєднання Європейського Союзу до Конвенції;</a:t>
            </a:r>
          </a:p>
          <a:p>
            <a:r>
              <a:rPr lang="uk-UA" sz="3400" b="1" dirty="0"/>
              <a:t>робота щодо заснування Спільної системи екологічної інформації в рамках Східного партнерства;</a:t>
            </a:r>
          </a:p>
          <a:p>
            <a:r>
              <a:rPr lang="uk-UA" sz="3400" b="1" dirty="0"/>
              <a:t>здійснення Україною заходів щодо відкриття офісу РЕЦ в Україні, зокрема з метою підвищення обізнаності з питань навколишнього природного середовища та посилення ролі громадянського суспільства у цих питаннях.</a:t>
            </a:r>
            <a:endParaRPr lang="en-US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CD1A-B19D-C047-89E6-50242DAF50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281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05" y="2035084"/>
            <a:ext cx="3796311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30" y="320040"/>
            <a:ext cx="10092283" cy="2244864"/>
          </a:xfrm>
        </p:spPr>
        <p:txBody>
          <a:bodyPr>
            <a:normAutofit/>
          </a:bodyPr>
          <a:lstStyle/>
          <a:p>
            <a:r>
              <a:rPr lang="en-US" u="sng" dirty="0"/>
              <a:t>https://mind.ua/news/20195399-aviapereviznik-wow-air-ogolosiv-pro-pripinennya-polotiv</a:t>
            </a:r>
            <a:endParaRPr lang="uk-UA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861" y="914469"/>
            <a:ext cx="7001739" cy="3424107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ЄС </a:t>
            </a:r>
            <a:r>
              <a:rPr lang="ru-RU" dirty="0" err="1"/>
              <a:t>посилили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автомобільних</a:t>
            </a:r>
            <a:r>
              <a:rPr lang="ru-RU" dirty="0"/>
              <a:t> </a:t>
            </a:r>
            <a:r>
              <a:rPr lang="ru-RU" dirty="0" err="1"/>
              <a:t>викидів</a:t>
            </a:r>
            <a:r>
              <a:rPr lang="ru-RU" dirty="0"/>
              <a:t> СО2 до 2030 року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872D-CD48-1A4D-928B-7D6FE5B27B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8" y="4077072"/>
            <a:ext cx="4140054" cy="213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92" y="3914197"/>
            <a:ext cx="4446851" cy="245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0752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570" y="496957"/>
            <a:ext cx="10512862" cy="56800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https://issuu.com/irf_ua/docs/dovkillia-fin-6_1_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Глава 6 Угоди про Асоціацію між Україною та ЄС «Навколишнє середовище»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http://www.climaeast.eu/partner-countries/ukraine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https://dt.ua/energy_market/yes-nav-yazuye-ukrayini-chistishi-povitrya-ta-vodu-abo-ekologichna-skladova-ugodi-pro-asociaciyu-z-yes-_.html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http://ukraine-eu.mfa.gov.ua/ua/ukraine-eu/sectoral-dialogue/environment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6"/>
              </a:rPr>
              <a:t>http://www.niss.gov.ua/articles/840/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7"/>
              </a:rPr>
              <a:t>http://www.rac.org.ua/uploads/content/485/files/envprotraitandeu2018.pdf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3806A-6CD1-6F42-AD8D-5F7AEDCD9F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01.12.2022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341F2-C9E5-40C9-8996-B1316E814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97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Users\user\Desktop\Без названия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331789"/>
            <a:ext cx="6350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18" y="3571876"/>
            <a:ext cx="557318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4" name="Прямоугольник 4"/>
          <p:cNvSpPr>
            <a:spLocks noChangeArrowheads="1"/>
          </p:cNvSpPr>
          <p:nvPr/>
        </p:nvSpPr>
        <p:spPr bwMode="auto">
          <a:xfrm>
            <a:off x="7247467" y="1916114"/>
            <a:ext cx="408516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altLang="ru-RU" sz="3200" b="1" dirty="0"/>
              <a:t>Дякую за увагу! </a:t>
            </a: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67" y="2581275"/>
            <a:ext cx="35941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4437063"/>
            <a:ext cx="409363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761F97-0761-7C4E-A306-DC3F8523AE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43" t="54566"/>
          <a:stretch/>
        </p:blipFill>
        <p:spPr>
          <a:xfrm>
            <a:off x="7457377" y="404328"/>
            <a:ext cx="4023537" cy="145182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8BBC4CAD-5A31-8940-ADBE-901D1368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F500-F8DD-2E41-A572-FA3D965735EF}" type="datetime1">
              <a:rPr lang="ru-RU" smtClean="0"/>
              <a:t>01.12.2022</a:t>
            </a:fld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83EC17-CC20-1546-B014-5B1A56B2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BF4CF-B119-4841-B505-2CAA97F19D28}" type="slidenum">
              <a:rPr lang="ru-UA" smtClean="0"/>
              <a:t>94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197692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{113DAD89-2BC7-F342-AA59-ED23B1928953}tf10001073</Template>
  <TotalTime>437</TotalTime>
  <Words>5064</Words>
  <Application>Microsoft Macintosh PowerPoint</Application>
  <PresentationFormat>Широкоэкранный</PresentationFormat>
  <Paragraphs>541</Paragraphs>
  <Slides>94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2" baseType="lpstr">
      <vt:lpstr>Arial</vt:lpstr>
      <vt:lpstr>Arial Bold</vt:lpstr>
      <vt:lpstr>Calibri</vt:lpstr>
      <vt:lpstr>Courier New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таке екологічна проблема</vt:lpstr>
      <vt:lpstr>Термін «екологія»</vt:lpstr>
      <vt:lpstr>Презентация PowerPoint</vt:lpstr>
      <vt:lpstr>Презентация PowerPoint</vt:lpstr>
      <vt:lpstr>Атмосфера</vt:lpstr>
      <vt:lpstr>Вода</vt:lpstr>
      <vt:lpstr>Грунт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Збалансований (сталий) Розвиток  </vt:lpstr>
      <vt:lpstr>Екологічні обмеження економічного розвитку</vt:lpstr>
      <vt:lpstr>Презентация PowerPoint</vt:lpstr>
      <vt:lpstr>Презентация PowerPoint</vt:lpstr>
      <vt:lpstr>Презентация PowerPoint</vt:lpstr>
      <vt:lpstr>Презентация PowerPoint</vt:lpstr>
      <vt:lpstr>Вісім екологічних проблем України</vt:lpstr>
      <vt:lpstr>Глобальне потепління - збільшення середньої температури клімату за 100 минулих років.</vt:lpstr>
      <vt:lpstr>Глобальні наслідки:</vt:lpstr>
      <vt:lpstr>Глобальне потепління клімату безпосередньо пов’язане з парниковим ефектом.</vt:lpstr>
      <vt:lpstr> Сам по собі парниковий ефект не представляє загрози – без нього середня температура Землі становила б -18°C.  </vt:lpstr>
      <vt:lpstr>24 температурні рекорди:</vt:lpstr>
      <vt:lpstr>ЄС з приводу глобального потепління: (комісар ЄС із зовнішньої політики Хавьєр Солани)</vt:lpstr>
      <vt:lpstr>Наслідки для України  труднощі у сільському господарстві: - проблеми з озимими (суха осінь) - рентабельніші більш теплолюбні рослини (кукурудза, соняшник, соя) (однак недостача вологи) зростання цін на продовольство; не відпрацювали сценарій адаптації до змін клімату; -різкі морози.. - спека… -природні лиха..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Україна зобов’язана узгодити свою національну стратегію розвитку із вимогами ЄС і міжнародними зобов’язаннями зі сталого розвитку загалом та екологічними зокрема</vt:lpstr>
      <vt:lpstr>Принципи Екологічної політики ЄС </vt:lpstr>
      <vt:lpstr>Згідно з Додатком ХХХ до Угоди про асоціацію, Україна має адаптувати своє законодавство до 26 директив та 3 регламентів ЄС у таких секторах:</vt:lpstr>
      <vt:lpstr>У рамках адаптації законодавства України до норм ЄС вже є відчутний результат https://ukraine-eu.mfa.gov.ua/posolstvo/galuzeve-spivrobitnictvo/ohorona-dovkillya</vt:lpstr>
      <vt:lpstr>У рамках адаптації законодавства України до норм ЄС вже є відчутний результат https://ukraine-eu.mfa.gov.ua/posolstvo/galuzeve-spivrobitnictvo/ohorona-dovkillya</vt:lpstr>
      <vt:lpstr>ДВА напрями роботи ЄС у кліматичній сфері:</vt:lpstr>
      <vt:lpstr>Одне з перших завдань ЄС для України – ДОТРИМАННЯ ЕКОЛОГІЧНИХ ВИМОГ!</vt:lpstr>
      <vt:lpstr>Витрати:</vt:lpstr>
      <vt:lpstr>Презентация PowerPoint</vt:lpstr>
      <vt:lpstr>Розрахункові витрати для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Україна зобов’язалася інтегрувати у вітчизняне законодавство різні норми, закладені у трьох Директивах: </vt:lpstr>
      <vt:lpstr>Презентация PowerPoint</vt:lpstr>
      <vt:lpstr>Презентация PowerPoint</vt:lpstr>
      <vt:lpstr>Презентация PowerPoint</vt:lpstr>
      <vt:lpstr>В ЄС є низка інструментів, спрямованих на покращення як самого законодавства, так і його застосування європейськими інституціями і державами-членами.</vt:lpstr>
      <vt:lpstr>Презентация PowerPoint</vt:lpstr>
      <vt:lpstr>в Україні незалежно від зобов'язань за угодою вже задіяні низка відповідних урядових програм і планів — з перспективою до  2020 р.</vt:lpstr>
      <vt:lpstr>ЄС та ЄБРР фінансують:</vt:lpstr>
      <vt:lpstr>Прогнози ЄС:</vt:lpstr>
      <vt:lpstr>Інструменти ЄС, щодо охорони довкілля:</vt:lpstr>
      <vt:lpstr>  Інструменти ЄС, щодо охорони довкілля:  </vt:lpstr>
      <vt:lpstr>Економічні інструменти екологічної політики</vt:lpstr>
      <vt:lpstr>Формування комплексної політики УКРАЇНИ відбулося під тиском 3-х чинників: </vt:lpstr>
      <vt:lpstr>Основна мета нової екологічної політики — досягти доброго стану довкілля, запровадивши екосистемний підхід до всіх напрямів соціально-економічного розвитку України. Щоб її досягти, необхідно: </vt:lpstr>
      <vt:lpstr>2022 рік – рік великої екологічної реформи в Україні. Що буде? </vt:lpstr>
      <vt:lpstr>Суть великої екологічної реформи полягатиме у: </vt:lpstr>
      <vt:lpstr>Наслідки пошкодження інфраструктури </vt:lpstr>
      <vt:lpstr>  Україна є учасником програми «Clima East» (термін реалізації – 2013 – 2016 рр.), головним завданням якої є розробка кліматичної політики та підтримка країн-партнерів (Азербайджан, Білорусь, Вірменія, Грузія, Молдова, Росія, Україна) у реалізації заходів, спрямованих на скорочення викидів парникових газів, в адаптації до наслідків зміни клімату. </vt:lpstr>
      <vt:lpstr>https://mind.ua/news/20195399-aviapereviznik-wow-air-ogolosiv-pro-pripinennya-polotiv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18</cp:revision>
  <dcterms:created xsi:type="dcterms:W3CDTF">2022-08-04T05:54:41Z</dcterms:created>
  <dcterms:modified xsi:type="dcterms:W3CDTF">2022-12-01T17:00:21Z</dcterms:modified>
</cp:coreProperties>
</file>