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8" d="100"/>
          <a:sy n="98" d="100"/>
        </p:scale>
        <p:origin x="258" y="-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284F19-5061-43A7-B422-7487BEEA6C4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D586D9E-2D9C-4244-A618-CDF99D1023CE}">
      <dgm:prSet phldrT="[Текст]"/>
      <dgm:spPr/>
      <dgm:t>
        <a:bodyPr/>
        <a:lstStyle/>
        <a:p>
          <a:r>
            <a:rPr lang="uk-UA" dirty="0" smtClean="0"/>
            <a:t>товарне виробництво</a:t>
          </a:r>
          <a:endParaRPr lang="ru-RU" dirty="0"/>
        </a:p>
      </dgm:t>
    </dgm:pt>
    <dgm:pt modelId="{BF9E84BB-63AE-4245-9BBA-76672EEBC0F0}" type="parTrans" cxnId="{7EB552F9-32FA-453F-8BFF-4FD893C1BD8F}">
      <dgm:prSet/>
      <dgm:spPr/>
    </dgm:pt>
    <dgm:pt modelId="{B025F6F5-4D3A-4D3A-9FB5-87072767CD39}" type="sibTrans" cxnId="{7EB552F9-32FA-453F-8BFF-4FD893C1BD8F}">
      <dgm:prSet/>
      <dgm:spPr/>
    </dgm:pt>
    <dgm:pt modelId="{258512FA-3CB7-4C4E-999F-BB0996F7436A}">
      <dgm:prSet phldrT="[Текст]"/>
      <dgm:spPr/>
      <dgm:t>
        <a:bodyPr/>
        <a:lstStyle/>
        <a:p>
          <a:r>
            <a:rPr lang="uk-UA" dirty="0" smtClean="0"/>
            <a:t>особливий тип продукту</a:t>
          </a:r>
          <a:endParaRPr lang="ru-RU" dirty="0"/>
        </a:p>
      </dgm:t>
    </dgm:pt>
    <dgm:pt modelId="{F00E10AB-2DC4-41C6-B5A2-DCA3884726E3}" type="parTrans" cxnId="{DC6B6AFB-34D0-4731-989D-4A2D45EF05DB}">
      <dgm:prSet/>
      <dgm:spPr/>
    </dgm:pt>
    <dgm:pt modelId="{81F015CC-5BE7-45A0-A0DE-2ED30A5BCFF0}" type="sibTrans" cxnId="{DC6B6AFB-34D0-4731-989D-4A2D45EF05DB}">
      <dgm:prSet/>
      <dgm:spPr/>
    </dgm:pt>
    <dgm:pt modelId="{E7F4899D-8BC5-4446-A003-7A803B3A6EAB}">
      <dgm:prSet phldrT="[Текст]"/>
      <dgm:spPr/>
      <dgm:t>
        <a:bodyPr/>
        <a:lstStyle/>
        <a:p>
          <a:r>
            <a:rPr lang="uk-UA" dirty="0" smtClean="0"/>
            <a:t>міжнародний поділ праці</a:t>
          </a:r>
          <a:endParaRPr lang="ru-RU" dirty="0"/>
        </a:p>
      </dgm:t>
    </dgm:pt>
    <dgm:pt modelId="{6D845732-A1FC-4E22-B976-23412B90757F}" type="parTrans" cxnId="{05C3D88B-7AEF-41E0-8002-F01DDA5926A7}">
      <dgm:prSet/>
      <dgm:spPr/>
    </dgm:pt>
    <dgm:pt modelId="{0E8FB41B-F019-4177-AF3E-71B06DB12C28}" type="sibTrans" cxnId="{05C3D88B-7AEF-41E0-8002-F01DDA5926A7}">
      <dgm:prSet/>
      <dgm:spPr/>
    </dgm:pt>
    <dgm:pt modelId="{759C7E01-6526-446F-A5B7-A827B8112FAB}">
      <dgm:prSet phldrT="[Текст]"/>
      <dgm:spPr/>
      <dgm:t>
        <a:bodyPr/>
        <a:lstStyle/>
        <a:p>
          <a:r>
            <a:rPr lang="uk-UA" smtClean="0"/>
            <a:t>це </a:t>
          </a:r>
          <a:r>
            <a:rPr lang="ru-RU" dirty="0" smtClean="0"/>
            <a:t>форма</a:t>
          </a:r>
          <a:r>
            <a:rPr lang="uk-UA" dirty="0" smtClean="0"/>
            <a:t> суспільного виробництва, за якої продукти виробляються не для власного споживання, а задля обміну шляхом купівлі-продажу на ринку</a:t>
          </a:r>
          <a:endParaRPr lang="ru-RU" dirty="0"/>
        </a:p>
      </dgm:t>
    </dgm:pt>
    <dgm:pt modelId="{E58E00F9-45AB-4E1D-9E35-CF68ED89608F}" type="parTrans" cxnId="{63AFD41B-0784-4435-BD14-35155E152104}">
      <dgm:prSet/>
      <dgm:spPr/>
    </dgm:pt>
    <dgm:pt modelId="{1DE25B67-634F-4CFA-A8C1-1638F6EB0B4B}" type="sibTrans" cxnId="{63AFD41B-0784-4435-BD14-35155E152104}">
      <dgm:prSet/>
      <dgm:spPr/>
    </dgm:pt>
    <dgm:pt modelId="{E7A8FD0C-C954-4F69-80BF-4607979A0927}">
      <dgm:prSet phldrT="[Текст]"/>
      <dgm:spPr/>
      <dgm:t>
        <a:bodyPr/>
        <a:lstStyle/>
        <a:p>
          <a:r>
            <a:rPr lang="uk-UA" smtClean="0"/>
            <a:t>продукт </a:t>
          </a:r>
          <a:r>
            <a:rPr lang="uk-UA" dirty="0" smtClean="0"/>
            <a:t>для обміну у вигляді товару чи послуги</a:t>
          </a:r>
          <a:endParaRPr lang="ru-RU" dirty="0"/>
        </a:p>
      </dgm:t>
    </dgm:pt>
    <dgm:pt modelId="{3C63293E-5ED3-4F18-964E-7B2BC211B259}" type="parTrans" cxnId="{236197C8-7CAA-425E-B6C7-755E642677DD}">
      <dgm:prSet/>
      <dgm:spPr/>
    </dgm:pt>
    <dgm:pt modelId="{ED126473-7BA2-47F9-8E26-17225D0AD740}" type="sibTrans" cxnId="{236197C8-7CAA-425E-B6C7-755E642677DD}">
      <dgm:prSet/>
      <dgm:spPr/>
    </dgm:pt>
    <dgm:pt modelId="{BE19192A-52BD-4FF9-BFFE-1DCBA135A1F5}">
      <dgm:prSet phldrT="[Текст]"/>
      <dgm:spPr/>
      <dgm:t>
        <a:bodyPr/>
        <a:lstStyle/>
        <a:p>
          <a:r>
            <a:rPr lang="uk-UA" dirty="0" smtClean="0"/>
            <a:t>спеціалізація країн у межах світового господарства на виробництві окремих видів товарів та послуг, що обумов­лює обмін цими товарами та послугами</a:t>
          </a:r>
          <a:endParaRPr lang="ru-RU" dirty="0"/>
        </a:p>
      </dgm:t>
    </dgm:pt>
    <dgm:pt modelId="{1EBBAE91-75D6-473D-93EE-ED48F0BD66C1}" type="parTrans" cxnId="{40777091-B318-420D-8166-41A690163D9B}">
      <dgm:prSet/>
      <dgm:spPr/>
    </dgm:pt>
    <dgm:pt modelId="{EAA5774F-E8C2-4983-A7A4-EADA6BC781FF}" type="sibTrans" cxnId="{40777091-B318-420D-8166-41A690163D9B}">
      <dgm:prSet/>
      <dgm:spPr/>
    </dgm:pt>
    <dgm:pt modelId="{1BF42AF6-2CEB-4EF2-9932-299FEC3564A8}">
      <dgm:prSet phldrT="[Текст]"/>
      <dgm:spPr/>
      <dgm:t>
        <a:bodyPr/>
        <a:lstStyle/>
        <a:p>
          <a:r>
            <a:rPr lang="ru-RU" dirty="0" err="1" smtClean="0"/>
            <a:t>міжнародна</a:t>
          </a:r>
          <a:r>
            <a:rPr lang="ru-RU" dirty="0" smtClean="0"/>
            <a:t> </a:t>
          </a:r>
          <a:r>
            <a:rPr lang="ru-RU" dirty="0" err="1" smtClean="0"/>
            <a:t>торгівля</a:t>
          </a:r>
          <a:endParaRPr lang="ru-RU" dirty="0"/>
        </a:p>
      </dgm:t>
    </dgm:pt>
    <dgm:pt modelId="{53D1FDFC-A7D2-4EEA-9115-3A219314B01F}" type="parTrans" cxnId="{1874C07F-44BF-4814-B824-D8CDD7596C4E}">
      <dgm:prSet/>
      <dgm:spPr/>
    </dgm:pt>
    <dgm:pt modelId="{F2F15A6C-ED5D-4629-8E3E-8473CD228114}" type="sibTrans" cxnId="{1874C07F-44BF-4814-B824-D8CDD7596C4E}">
      <dgm:prSet/>
      <dgm:spPr/>
    </dgm:pt>
    <dgm:pt modelId="{01512455-949B-41B9-A307-85C00A3A83CF}">
      <dgm:prSet phldrT="[Текст]"/>
      <dgm:spPr/>
      <dgm:t>
        <a:bodyPr/>
        <a:lstStyle/>
        <a:p>
          <a:r>
            <a:rPr lang="uk-UA" smtClean="0"/>
            <a:t>товари та послуги обмінюються на світовому ринку, перетинаючи національні кордони</a:t>
          </a:r>
          <a:endParaRPr lang="ru-RU" dirty="0"/>
        </a:p>
      </dgm:t>
    </dgm:pt>
    <dgm:pt modelId="{66F1A89E-22D8-4A00-A151-CB3BC3D95D1A}" type="parTrans" cxnId="{9A116578-EBA0-4F54-B9D3-0E623AF948FD}">
      <dgm:prSet/>
      <dgm:spPr/>
    </dgm:pt>
    <dgm:pt modelId="{0DE63238-B323-4E9A-A130-98B9F6A32807}" type="sibTrans" cxnId="{9A116578-EBA0-4F54-B9D3-0E623AF948FD}">
      <dgm:prSet/>
      <dgm:spPr/>
    </dgm:pt>
    <dgm:pt modelId="{76300AAD-F821-4B74-9D15-D19AC30E30AD}" type="pres">
      <dgm:prSet presAssocID="{83284F19-5061-43A7-B422-7487BEEA6C47}" presName="CompostProcess" presStyleCnt="0">
        <dgm:presLayoutVars>
          <dgm:dir/>
          <dgm:resizeHandles val="exact"/>
        </dgm:presLayoutVars>
      </dgm:prSet>
      <dgm:spPr/>
    </dgm:pt>
    <dgm:pt modelId="{A72849C7-CA3C-4AE3-BA77-EE0632FA79B6}" type="pres">
      <dgm:prSet presAssocID="{83284F19-5061-43A7-B422-7487BEEA6C47}" presName="arrow" presStyleLbl="bgShp" presStyleIdx="0" presStyleCnt="1"/>
      <dgm:spPr/>
    </dgm:pt>
    <dgm:pt modelId="{6B1FF021-F9B4-41F9-AE3D-FA77238D2BFB}" type="pres">
      <dgm:prSet presAssocID="{83284F19-5061-43A7-B422-7487BEEA6C47}" presName="linearProcess" presStyleCnt="0"/>
      <dgm:spPr/>
    </dgm:pt>
    <dgm:pt modelId="{A523BB8E-A898-468E-BB42-7E818CC9F7A9}" type="pres">
      <dgm:prSet presAssocID="{FD586D9E-2D9C-4244-A618-CDF99D1023CE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FD58B8-77D6-491E-BA03-8615673A9815}" type="pres">
      <dgm:prSet presAssocID="{B025F6F5-4D3A-4D3A-9FB5-87072767CD39}" presName="sibTrans" presStyleCnt="0"/>
      <dgm:spPr/>
    </dgm:pt>
    <dgm:pt modelId="{9E077F07-2C15-4D08-9EBD-BCE6067F72E8}" type="pres">
      <dgm:prSet presAssocID="{258512FA-3CB7-4C4E-999F-BB0996F7436A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555CC-E474-4021-8D54-C79BA4CE937A}" type="pres">
      <dgm:prSet presAssocID="{81F015CC-5BE7-45A0-A0DE-2ED30A5BCFF0}" presName="sibTrans" presStyleCnt="0"/>
      <dgm:spPr/>
    </dgm:pt>
    <dgm:pt modelId="{DAB0335D-3912-4217-9808-528ECE93F608}" type="pres">
      <dgm:prSet presAssocID="{E7F4899D-8BC5-4446-A003-7A803B3A6EAB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A4C13-0C48-45F2-9429-FB1E24A4361B}" type="pres">
      <dgm:prSet presAssocID="{0E8FB41B-F019-4177-AF3E-71B06DB12C28}" presName="sibTrans" presStyleCnt="0"/>
      <dgm:spPr/>
    </dgm:pt>
    <dgm:pt modelId="{3A37070D-7047-4CBE-B768-945EA8D3BE78}" type="pres">
      <dgm:prSet presAssocID="{1BF42AF6-2CEB-4EF2-9932-299FEC3564A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A116578-EBA0-4F54-B9D3-0E623AF948FD}" srcId="{1BF42AF6-2CEB-4EF2-9932-299FEC3564A8}" destId="{01512455-949B-41B9-A307-85C00A3A83CF}" srcOrd="0" destOrd="0" parTransId="{66F1A89E-22D8-4A00-A151-CB3BC3D95D1A}" sibTransId="{0DE63238-B323-4E9A-A130-98B9F6A32807}"/>
    <dgm:cxn modelId="{A87A995C-E44D-4532-9752-3097CC481429}" type="presOf" srcId="{E7F4899D-8BC5-4446-A003-7A803B3A6EAB}" destId="{DAB0335D-3912-4217-9808-528ECE93F608}" srcOrd="0" destOrd="0" presId="urn:microsoft.com/office/officeart/2005/8/layout/hProcess9"/>
    <dgm:cxn modelId="{236197C8-7CAA-425E-B6C7-755E642677DD}" srcId="{258512FA-3CB7-4C4E-999F-BB0996F7436A}" destId="{E7A8FD0C-C954-4F69-80BF-4607979A0927}" srcOrd="0" destOrd="0" parTransId="{3C63293E-5ED3-4F18-964E-7B2BC211B259}" sibTransId="{ED126473-7BA2-47F9-8E26-17225D0AD740}"/>
    <dgm:cxn modelId="{40777091-B318-420D-8166-41A690163D9B}" srcId="{E7F4899D-8BC5-4446-A003-7A803B3A6EAB}" destId="{BE19192A-52BD-4FF9-BFFE-1DCBA135A1F5}" srcOrd="0" destOrd="0" parTransId="{1EBBAE91-75D6-473D-93EE-ED48F0BD66C1}" sibTransId="{EAA5774F-E8C2-4983-A7A4-EADA6BC781FF}"/>
    <dgm:cxn modelId="{1874C07F-44BF-4814-B824-D8CDD7596C4E}" srcId="{83284F19-5061-43A7-B422-7487BEEA6C47}" destId="{1BF42AF6-2CEB-4EF2-9932-299FEC3564A8}" srcOrd="3" destOrd="0" parTransId="{53D1FDFC-A7D2-4EEA-9115-3A219314B01F}" sibTransId="{F2F15A6C-ED5D-4629-8E3E-8473CD228114}"/>
    <dgm:cxn modelId="{7EB552F9-32FA-453F-8BFF-4FD893C1BD8F}" srcId="{83284F19-5061-43A7-B422-7487BEEA6C47}" destId="{FD586D9E-2D9C-4244-A618-CDF99D1023CE}" srcOrd="0" destOrd="0" parTransId="{BF9E84BB-63AE-4245-9BBA-76672EEBC0F0}" sibTransId="{B025F6F5-4D3A-4D3A-9FB5-87072767CD39}"/>
    <dgm:cxn modelId="{05C3D88B-7AEF-41E0-8002-F01DDA5926A7}" srcId="{83284F19-5061-43A7-B422-7487BEEA6C47}" destId="{E7F4899D-8BC5-4446-A003-7A803B3A6EAB}" srcOrd="2" destOrd="0" parTransId="{6D845732-A1FC-4E22-B976-23412B90757F}" sibTransId="{0E8FB41B-F019-4177-AF3E-71B06DB12C28}"/>
    <dgm:cxn modelId="{E40840B3-3FCD-4603-AD5D-61568B04D3D2}" type="presOf" srcId="{83284F19-5061-43A7-B422-7487BEEA6C47}" destId="{76300AAD-F821-4B74-9D15-D19AC30E30AD}" srcOrd="0" destOrd="0" presId="urn:microsoft.com/office/officeart/2005/8/layout/hProcess9"/>
    <dgm:cxn modelId="{E512C6F7-9365-45E2-B328-1C93E3A9D5F0}" type="presOf" srcId="{FD586D9E-2D9C-4244-A618-CDF99D1023CE}" destId="{A523BB8E-A898-468E-BB42-7E818CC9F7A9}" srcOrd="0" destOrd="0" presId="urn:microsoft.com/office/officeart/2005/8/layout/hProcess9"/>
    <dgm:cxn modelId="{EE8546A3-A166-4F66-A0F2-BF0F45319D25}" type="presOf" srcId="{01512455-949B-41B9-A307-85C00A3A83CF}" destId="{3A37070D-7047-4CBE-B768-945EA8D3BE78}" srcOrd="0" destOrd="1" presId="urn:microsoft.com/office/officeart/2005/8/layout/hProcess9"/>
    <dgm:cxn modelId="{63AFD41B-0784-4435-BD14-35155E152104}" srcId="{FD586D9E-2D9C-4244-A618-CDF99D1023CE}" destId="{759C7E01-6526-446F-A5B7-A827B8112FAB}" srcOrd="0" destOrd="0" parTransId="{E58E00F9-45AB-4E1D-9E35-CF68ED89608F}" sibTransId="{1DE25B67-634F-4CFA-A8C1-1638F6EB0B4B}"/>
    <dgm:cxn modelId="{F3338F77-4072-4716-8CDB-6DE69A608739}" type="presOf" srcId="{258512FA-3CB7-4C4E-999F-BB0996F7436A}" destId="{9E077F07-2C15-4D08-9EBD-BCE6067F72E8}" srcOrd="0" destOrd="0" presId="urn:microsoft.com/office/officeart/2005/8/layout/hProcess9"/>
    <dgm:cxn modelId="{0C546C8D-AAC1-48F6-AD34-6064A37F5C79}" type="presOf" srcId="{BE19192A-52BD-4FF9-BFFE-1DCBA135A1F5}" destId="{DAB0335D-3912-4217-9808-528ECE93F608}" srcOrd="0" destOrd="1" presId="urn:microsoft.com/office/officeart/2005/8/layout/hProcess9"/>
    <dgm:cxn modelId="{F652EBA9-B2E2-41A2-B914-8EB0DAD047C8}" type="presOf" srcId="{E7A8FD0C-C954-4F69-80BF-4607979A0927}" destId="{9E077F07-2C15-4D08-9EBD-BCE6067F72E8}" srcOrd="0" destOrd="1" presId="urn:microsoft.com/office/officeart/2005/8/layout/hProcess9"/>
    <dgm:cxn modelId="{6D9B09DD-EDF3-407F-ADC5-763624E655A6}" type="presOf" srcId="{1BF42AF6-2CEB-4EF2-9932-299FEC3564A8}" destId="{3A37070D-7047-4CBE-B768-945EA8D3BE78}" srcOrd="0" destOrd="0" presId="urn:microsoft.com/office/officeart/2005/8/layout/hProcess9"/>
    <dgm:cxn modelId="{376E0AE6-70FF-4E8E-A577-C6B3FB35FA21}" type="presOf" srcId="{759C7E01-6526-446F-A5B7-A827B8112FAB}" destId="{A523BB8E-A898-468E-BB42-7E818CC9F7A9}" srcOrd="0" destOrd="1" presId="urn:microsoft.com/office/officeart/2005/8/layout/hProcess9"/>
    <dgm:cxn modelId="{DC6B6AFB-34D0-4731-989D-4A2D45EF05DB}" srcId="{83284F19-5061-43A7-B422-7487BEEA6C47}" destId="{258512FA-3CB7-4C4E-999F-BB0996F7436A}" srcOrd="1" destOrd="0" parTransId="{F00E10AB-2DC4-41C6-B5A2-DCA3884726E3}" sibTransId="{81F015CC-5BE7-45A0-A0DE-2ED30A5BCFF0}"/>
    <dgm:cxn modelId="{4696B80F-9F80-4625-ADF9-EE0E64D27552}" type="presParOf" srcId="{76300AAD-F821-4B74-9D15-D19AC30E30AD}" destId="{A72849C7-CA3C-4AE3-BA77-EE0632FA79B6}" srcOrd="0" destOrd="0" presId="urn:microsoft.com/office/officeart/2005/8/layout/hProcess9"/>
    <dgm:cxn modelId="{415AECA3-1AD2-4453-BA0E-951AC07F84CA}" type="presParOf" srcId="{76300AAD-F821-4B74-9D15-D19AC30E30AD}" destId="{6B1FF021-F9B4-41F9-AE3D-FA77238D2BFB}" srcOrd="1" destOrd="0" presId="urn:microsoft.com/office/officeart/2005/8/layout/hProcess9"/>
    <dgm:cxn modelId="{0730EED3-29DD-4940-B884-46B129E0811D}" type="presParOf" srcId="{6B1FF021-F9B4-41F9-AE3D-FA77238D2BFB}" destId="{A523BB8E-A898-468E-BB42-7E818CC9F7A9}" srcOrd="0" destOrd="0" presId="urn:microsoft.com/office/officeart/2005/8/layout/hProcess9"/>
    <dgm:cxn modelId="{61051C5A-39CE-47E2-B8A7-17CEABA977F7}" type="presParOf" srcId="{6B1FF021-F9B4-41F9-AE3D-FA77238D2BFB}" destId="{2AFD58B8-77D6-491E-BA03-8615673A9815}" srcOrd="1" destOrd="0" presId="urn:microsoft.com/office/officeart/2005/8/layout/hProcess9"/>
    <dgm:cxn modelId="{CB63629B-08F3-483C-8988-366A947AAC62}" type="presParOf" srcId="{6B1FF021-F9B4-41F9-AE3D-FA77238D2BFB}" destId="{9E077F07-2C15-4D08-9EBD-BCE6067F72E8}" srcOrd="2" destOrd="0" presId="urn:microsoft.com/office/officeart/2005/8/layout/hProcess9"/>
    <dgm:cxn modelId="{F3B12184-893D-4A64-B2EE-F94EAD02A0D8}" type="presParOf" srcId="{6B1FF021-F9B4-41F9-AE3D-FA77238D2BFB}" destId="{00B555CC-E474-4021-8D54-C79BA4CE937A}" srcOrd="3" destOrd="0" presId="urn:microsoft.com/office/officeart/2005/8/layout/hProcess9"/>
    <dgm:cxn modelId="{796DA339-74A5-44C7-B113-E57D9FB0741C}" type="presParOf" srcId="{6B1FF021-F9B4-41F9-AE3D-FA77238D2BFB}" destId="{DAB0335D-3912-4217-9808-528ECE93F608}" srcOrd="4" destOrd="0" presId="urn:microsoft.com/office/officeart/2005/8/layout/hProcess9"/>
    <dgm:cxn modelId="{A7B0DFF8-1CC5-4D6C-B075-BA705567803E}" type="presParOf" srcId="{6B1FF021-F9B4-41F9-AE3D-FA77238D2BFB}" destId="{204A4C13-0C48-45F2-9429-FB1E24A4361B}" srcOrd="5" destOrd="0" presId="urn:microsoft.com/office/officeart/2005/8/layout/hProcess9"/>
    <dgm:cxn modelId="{9EF72CC7-8CD6-48E5-9B9C-9272E64A4AD2}" type="presParOf" srcId="{6B1FF021-F9B4-41F9-AE3D-FA77238D2BFB}" destId="{3A37070D-7047-4CBE-B768-945EA8D3BE78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B46490-9FA4-4F44-8A2A-2561B5089794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55FBAE14-67FB-425F-BBCC-597148B36866}">
      <dgm:prSet phldrT="[Текст]" custT="1"/>
      <dgm:spPr/>
      <dgm:t>
        <a:bodyPr/>
        <a:lstStyle/>
        <a:p>
          <a:r>
            <a:rPr lang="uk-UA" sz="1600" u="none" dirty="0" smtClean="0"/>
            <a:t>Різким зростанням обсягів експорту та імпорту</a:t>
          </a:r>
          <a:endParaRPr lang="ru-RU" sz="1600" dirty="0"/>
        </a:p>
      </dgm:t>
    </dgm:pt>
    <dgm:pt modelId="{1DA279E3-7AD1-4447-9913-E7CD04249B28}" type="parTrans" cxnId="{CDAE7582-E847-4173-A58A-0AE36FD661E5}">
      <dgm:prSet/>
      <dgm:spPr/>
      <dgm:t>
        <a:bodyPr/>
        <a:lstStyle/>
        <a:p>
          <a:endParaRPr lang="ru-RU"/>
        </a:p>
      </dgm:t>
    </dgm:pt>
    <dgm:pt modelId="{9D3A4E8D-98AA-46EA-94FB-5425C6B2A760}" type="sibTrans" cxnId="{CDAE7582-E847-4173-A58A-0AE36FD661E5}">
      <dgm:prSet/>
      <dgm:spPr/>
      <dgm:t>
        <a:bodyPr/>
        <a:lstStyle/>
        <a:p>
          <a:endParaRPr lang="ru-RU"/>
        </a:p>
      </dgm:t>
    </dgm:pt>
    <dgm:pt modelId="{C2D20D3F-97C9-49C0-92A7-291B69676AEA}">
      <dgm:prSet custT="1"/>
      <dgm:spPr/>
      <dgm:t>
        <a:bodyPr/>
        <a:lstStyle/>
        <a:p>
          <a:r>
            <a:rPr lang="uk-UA" sz="1600" u="none" dirty="0" smtClean="0"/>
            <a:t>Зростанням ролі зовнішньої торгівлі в економічному розвитку більшості країн, про що свідчить зростання експортної квоти країн</a:t>
          </a:r>
          <a:endParaRPr lang="uk-UA" sz="1600" u="none" dirty="0"/>
        </a:p>
      </dgm:t>
    </dgm:pt>
    <dgm:pt modelId="{40D17B2A-7A9B-4A5D-9AEC-7F6CD5C24012}" type="parTrans" cxnId="{8248CBBC-78B2-45A2-BB27-383CC631E936}">
      <dgm:prSet/>
      <dgm:spPr/>
      <dgm:t>
        <a:bodyPr/>
        <a:lstStyle/>
        <a:p>
          <a:endParaRPr lang="ru-RU"/>
        </a:p>
      </dgm:t>
    </dgm:pt>
    <dgm:pt modelId="{20DCF1DD-7640-41A3-A804-AFF33B2703EA}" type="sibTrans" cxnId="{8248CBBC-78B2-45A2-BB27-383CC631E936}">
      <dgm:prSet/>
      <dgm:spPr/>
      <dgm:t>
        <a:bodyPr/>
        <a:lstStyle/>
        <a:p>
          <a:endParaRPr lang="ru-RU"/>
        </a:p>
      </dgm:t>
    </dgm:pt>
    <dgm:pt modelId="{8C721E0F-18AC-4FA0-A615-47D7E0711CFD}">
      <dgm:prSet custT="1"/>
      <dgm:spPr/>
      <dgm:t>
        <a:bodyPr/>
        <a:lstStyle/>
        <a:p>
          <a:r>
            <a:rPr lang="uk-UA" sz="1600" u="none" dirty="0" smtClean="0"/>
            <a:t>Вкрай нерівномірне зростання світових цін на основні види товарів.</a:t>
          </a:r>
          <a:endParaRPr lang="uk-UA" sz="1600" u="none" dirty="0"/>
        </a:p>
      </dgm:t>
    </dgm:pt>
    <dgm:pt modelId="{976C006B-CCC9-41C4-8F98-C3EE19CB4638}" type="parTrans" cxnId="{497421F0-5C6B-4BD6-AA90-1B3E6CD3BF61}">
      <dgm:prSet/>
      <dgm:spPr/>
      <dgm:t>
        <a:bodyPr/>
        <a:lstStyle/>
        <a:p>
          <a:endParaRPr lang="ru-RU"/>
        </a:p>
      </dgm:t>
    </dgm:pt>
    <dgm:pt modelId="{4258AEB6-1A37-40E2-A244-31DFCDACFD67}" type="sibTrans" cxnId="{497421F0-5C6B-4BD6-AA90-1B3E6CD3BF61}">
      <dgm:prSet/>
      <dgm:spPr/>
      <dgm:t>
        <a:bodyPr/>
        <a:lstStyle/>
        <a:p>
          <a:endParaRPr lang="ru-RU"/>
        </a:p>
      </dgm:t>
    </dgm:pt>
    <dgm:pt modelId="{D10561BA-0C4B-4E41-A3EB-C08132138ED2}">
      <dgm:prSet custT="1"/>
      <dgm:spPr/>
      <dgm:t>
        <a:bodyPr/>
        <a:lstStyle/>
        <a:p>
          <a:r>
            <a:rPr lang="uk-UA" sz="1600" u="none" dirty="0" smtClean="0"/>
            <a:t>Зміни в товарній структурі світової торгівлі: збільшення питомої ваги готових виробів та напівфабрикатів; зростання частки машин, обладнання та транспортних засобів; інтенсифікація обміну продукцією інтелектуальної праці (ліцензіями, «ноу-хау», інжиніринговими послугами).</a:t>
          </a:r>
          <a:endParaRPr lang="uk-UA" sz="1600" u="none" dirty="0"/>
        </a:p>
      </dgm:t>
    </dgm:pt>
    <dgm:pt modelId="{F6DE514F-2B93-46F7-AAA1-5031471CFB18}" type="parTrans" cxnId="{BC89BCE4-F700-4420-8C2F-CADC0EA6407D}">
      <dgm:prSet/>
      <dgm:spPr/>
      <dgm:t>
        <a:bodyPr/>
        <a:lstStyle/>
        <a:p>
          <a:endParaRPr lang="ru-RU"/>
        </a:p>
      </dgm:t>
    </dgm:pt>
    <dgm:pt modelId="{EF719A59-9CF2-46C7-BCA7-9A16F479DF84}" type="sibTrans" cxnId="{BC89BCE4-F700-4420-8C2F-CADC0EA6407D}">
      <dgm:prSet/>
      <dgm:spPr/>
      <dgm:t>
        <a:bodyPr/>
        <a:lstStyle/>
        <a:p>
          <a:endParaRPr lang="ru-RU"/>
        </a:p>
      </dgm:t>
    </dgm:pt>
    <dgm:pt modelId="{22CCCD2A-1C44-4675-903E-B211E37A4C3A}">
      <dgm:prSet custT="1"/>
      <dgm:spPr/>
      <dgm:t>
        <a:bodyPr/>
        <a:lstStyle/>
        <a:p>
          <a:r>
            <a:rPr lang="uk-UA" sz="1600" u="none" dirty="0" smtClean="0"/>
            <a:t>Зрушення в географічному розподілі товарних потоків</a:t>
          </a:r>
          <a:endParaRPr lang="uk-UA" sz="1600" u="none" dirty="0"/>
        </a:p>
      </dgm:t>
    </dgm:pt>
    <dgm:pt modelId="{55D22F20-8510-4A67-88D7-307477361A7A}" type="parTrans" cxnId="{39233F38-BB2C-4B92-9F0E-3A7F65EA5AE4}">
      <dgm:prSet/>
      <dgm:spPr/>
      <dgm:t>
        <a:bodyPr/>
        <a:lstStyle/>
        <a:p>
          <a:endParaRPr lang="ru-RU"/>
        </a:p>
      </dgm:t>
    </dgm:pt>
    <dgm:pt modelId="{80D32956-B977-47A0-9FA7-741A7F7829F1}" type="sibTrans" cxnId="{39233F38-BB2C-4B92-9F0E-3A7F65EA5AE4}">
      <dgm:prSet/>
      <dgm:spPr/>
      <dgm:t>
        <a:bodyPr/>
        <a:lstStyle/>
        <a:p>
          <a:endParaRPr lang="ru-RU"/>
        </a:p>
      </dgm:t>
    </dgm:pt>
    <dgm:pt modelId="{D9EB5043-B3BD-44D1-B5D1-1966CE1E4E99}" type="pres">
      <dgm:prSet presAssocID="{B3B46490-9FA4-4F44-8A2A-2561B5089794}" presName="linear" presStyleCnt="0">
        <dgm:presLayoutVars>
          <dgm:dir/>
          <dgm:animLvl val="lvl"/>
          <dgm:resizeHandles val="exact"/>
        </dgm:presLayoutVars>
      </dgm:prSet>
      <dgm:spPr/>
    </dgm:pt>
    <dgm:pt modelId="{B9B629FB-9496-454B-AED1-13C2D71B9BBE}" type="pres">
      <dgm:prSet presAssocID="{55FBAE14-67FB-425F-BBCC-597148B36866}" presName="parentLin" presStyleCnt="0"/>
      <dgm:spPr/>
    </dgm:pt>
    <dgm:pt modelId="{FA36031A-3BCD-409B-9790-6902D1A52EE6}" type="pres">
      <dgm:prSet presAssocID="{55FBAE14-67FB-425F-BBCC-597148B36866}" presName="parentLeftMargin" presStyleLbl="node1" presStyleIdx="0" presStyleCnt="5"/>
      <dgm:spPr/>
    </dgm:pt>
    <dgm:pt modelId="{6E6AD7F9-CC4B-4A44-9104-79033CEE5B31}" type="pres">
      <dgm:prSet presAssocID="{55FBAE14-67FB-425F-BBCC-597148B36866}" presName="parentText" presStyleLbl="node1" presStyleIdx="0" presStyleCnt="5" custScaleX="138814" custScaleY="96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C11A4-BDC1-44C5-8E49-F8287618B468}" type="pres">
      <dgm:prSet presAssocID="{55FBAE14-67FB-425F-BBCC-597148B36866}" presName="negativeSpace" presStyleCnt="0"/>
      <dgm:spPr/>
    </dgm:pt>
    <dgm:pt modelId="{7D64EAB1-F383-46D6-9616-3E29361BD4E2}" type="pres">
      <dgm:prSet presAssocID="{55FBAE14-67FB-425F-BBCC-597148B36866}" presName="childText" presStyleLbl="conFgAcc1" presStyleIdx="0" presStyleCnt="5">
        <dgm:presLayoutVars>
          <dgm:bulletEnabled val="1"/>
        </dgm:presLayoutVars>
      </dgm:prSet>
      <dgm:spPr/>
    </dgm:pt>
    <dgm:pt modelId="{B354F8BE-7254-4AE3-9161-C960B32FEB99}" type="pres">
      <dgm:prSet presAssocID="{9D3A4E8D-98AA-46EA-94FB-5425C6B2A760}" presName="spaceBetweenRectangles" presStyleCnt="0"/>
      <dgm:spPr/>
    </dgm:pt>
    <dgm:pt modelId="{081A45FA-57BF-4585-9A80-E27AFE2DCE25}" type="pres">
      <dgm:prSet presAssocID="{C2D20D3F-97C9-49C0-92A7-291B69676AEA}" presName="parentLin" presStyleCnt="0"/>
      <dgm:spPr/>
    </dgm:pt>
    <dgm:pt modelId="{FE50CC58-59A5-463B-92DA-D9AB47068071}" type="pres">
      <dgm:prSet presAssocID="{C2D20D3F-97C9-49C0-92A7-291B69676AEA}" presName="parentLeftMargin" presStyleLbl="node1" presStyleIdx="0" presStyleCnt="5"/>
      <dgm:spPr/>
    </dgm:pt>
    <dgm:pt modelId="{936BD8A0-5B35-4714-971A-5321CA701134}" type="pres">
      <dgm:prSet presAssocID="{C2D20D3F-97C9-49C0-92A7-291B69676AEA}" presName="parentText" presStyleLbl="node1" presStyleIdx="1" presStyleCnt="5" custScaleX="138814" custScaleY="14048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91DF2A-ACAE-4580-A302-D1087B0C3B4E}" type="pres">
      <dgm:prSet presAssocID="{C2D20D3F-97C9-49C0-92A7-291B69676AEA}" presName="negativeSpace" presStyleCnt="0"/>
      <dgm:spPr/>
    </dgm:pt>
    <dgm:pt modelId="{05E5CAA5-3154-4CC0-ADB4-36226203A698}" type="pres">
      <dgm:prSet presAssocID="{C2D20D3F-97C9-49C0-92A7-291B69676AEA}" presName="childText" presStyleLbl="conFgAcc1" presStyleIdx="1" presStyleCnt="5">
        <dgm:presLayoutVars>
          <dgm:bulletEnabled val="1"/>
        </dgm:presLayoutVars>
      </dgm:prSet>
      <dgm:spPr/>
    </dgm:pt>
    <dgm:pt modelId="{4B4EFCCA-F491-439D-960B-0993C4D9927F}" type="pres">
      <dgm:prSet presAssocID="{20DCF1DD-7640-41A3-A804-AFF33B2703EA}" presName="spaceBetweenRectangles" presStyleCnt="0"/>
      <dgm:spPr/>
    </dgm:pt>
    <dgm:pt modelId="{B70D8C7C-9E8A-4A3D-893D-62EFC18ADAE2}" type="pres">
      <dgm:prSet presAssocID="{8C721E0F-18AC-4FA0-A615-47D7E0711CFD}" presName="parentLin" presStyleCnt="0"/>
      <dgm:spPr/>
    </dgm:pt>
    <dgm:pt modelId="{5FD02020-6F24-4289-9505-443F40F1807C}" type="pres">
      <dgm:prSet presAssocID="{8C721E0F-18AC-4FA0-A615-47D7E0711CFD}" presName="parentLeftMargin" presStyleLbl="node1" presStyleIdx="1" presStyleCnt="5"/>
      <dgm:spPr/>
    </dgm:pt>
    <dgm:pt modelId="{1CEC0DEF-D4F7-4270-B8F4-1AB9FD59DD33}" type="pres">
      <dgm:prSet presAssocID="{8C721E0F-18AC-4FA0-A615-47D7E0711CFD}" presName="parentText" presStyleLbl="node1" presStyleIdx="2" presStyleCnt="5" custScaleX="138814" custScaleY="101414">
        <dgm:presLayoutVars>
          <dgm:chMax val="0"/>
          <dgm:bulletEnabled val="1"/>
        </dgm:presLayoutVars>
      </dgm:prSet>
      <dgm:spPr/>
    </dgm:pt>
    <dgm:pt modelId="{EC6794F0-1E5D-4C1D-B6E5-5ABF52FC3B77}" type="pres">
      <dgm:prSet presAssocID="{8C721E0F-18AC-4FA0-A615-47D7E0711CFD}" presName="negativeSpace" presStyleCnt="0"/>
      <dgm:spPr/>
    </dgm:pt>
    <dgm:pt modelId="{596FE11D-843C-47D8-9FCF-876D899583ED}" type="pres">
      <dgm:prSet presAssocID="{8C721E0F-18AC-4FA0-A615-47D7E0711CFD}" presName="childText" presStyleLbl="conFgAcc1" presStyleIdx="2" presStyleCnt="5">
        <dgm:presLayoutVars>
          <dgm:bulletEnabled val="1"/>
        </dgm:presLayoutVars>
      </dgm:prSet>
      <dgm:spPr/>
    </dgm:pt>
    <dgm:pt modelId="{5ED3B3E3-1A7E-4C4B-808C-09F54C812734}" type="pres">
      <dgm:prSet presAssocID="{4258AEB6-1A37-40E2-A244-31DFCDACFD67}" presName="spaceBetweenRectangles" presStyleCnt="0"/>
      <dgm:spPr/>
    </dgm:pt>
    <dgm:pt modelId="{9850FA8A-F6B8-48F7-8837-666A3F34F129}" type="pres">
      <dgm:prSet presAssocID="{D10561BA-0C4B-4E41-A3EB-C08132138ED2}" presName="parentLin" presStyleCnt="0"/>
      <dgm:spPr/>
    </dgm:pt>
    <dgm:pt modelId="{0CBA98FB-FD51-45A9-A7E7-7D4B19485B2B}" type="pres">
      <dgm:prSet presAssocID="{D10561BA-0C4B-4E41-A3EB-C08132138ED2}" presName="parentLeftMargin" presStyleLbl="node1" presStyleIdx="2" presStyleCnt="5"/>
      <dgm:spPr/>
    </dgm:pt>
    <dgm:pt modelId="{E82E43BD-592C-43A8-A0C2-2522B6CCC831}" type="pres">
      <dgm:prSet presAssocID="{D10561BA-0C4B-4E41-A3EB-C08132138ED2}" presName="parentText" presStyleLbl="node1" presStyleIdx="3" presStyleCnt="5" custScaleX="138814" custScaleY="221054">
        <dgm:presLayoutVars>
          <dgm:chMax val="0"/>
          <dgm:bulletEnabled val="1"/>
        </dgm:presLayoutVars>
      </dgm:prSet>
      <dgm:spPr/>
    </dgm:pt>
    <dgm:pt modelId="{9F7E586B-3354-4420-9C3D-16F5001F545B}" type="pres">
      <dgm:prSet presAssocID="{D10561BA-0C4B-4E41-A3EB-C08132138ED2}" presName="negativeSpace" presStyleCnt="0"/>
      <dgm:spPr/>
    </dgm:pt>
    <dgm:pt modelId="{4F0B6E60-8CCA-414C-B66D-F1B1053575D5}" type="pres">
      <dgm:prSet presAssocID="{D10561BA-0C4B-4E41-A3EB-C08132138ED2}" presName="childText" presStyleLbl="conFgAcc1" presStyleIdx="3" presStyleCnt="5">
        <dgm:presLayoutVars>
          <dgm:bulletEnabled val="1"/>
        </dgm:presLayoutVars>
      </dgm:prSet>
      <dgm:spPr/>
    </dgm:pt>
    <dgm:pt modelId="{8DF3D608-8C56-494D-B033-A7E6508EC564}" type="pres">
      <dgm:prSet presAssocID="{EF719A59-9CF2-46C7-BCA7-9A16F479DF84}" presName="spaceBetweenRectangles" presStyleCnt="0"/>
      <dgm:spPr/>
    </dgm:pt>
    <dgm:pt modelId="{B4B88C7E-528C-47DE-ADA9-699F9BA2FCAD}" type="pres">
      <dgm:prSet presAssocID="{22CCCD2A-1C44-4675-903E-B211E37A4C3A}" presName="parentLin" presStyleCnt="0"/>
      <dgm:spPr/>
    </dgm:pt>
    <dgm:pt modelId="{73FC2078-44A7-495A-8A25-4E8445AF701A}" type="pres">
      <dgm:prSet presAssocID="{22CCCD2A-1C44-4675-903E-B211E37A4C3A}" presName="parentLeftMargin" presStyleLbl="node1" presStyleIdx="3" presStyleCnt="5"/>
      <dgm:spPr/>
    </dgm:pt>
    <dgm:pt modelId="{153D0A05-34C0-46B2-900E-182D9AF79CC0}" type="pres">
      <dgm:prSet presAssocID="{22CCCD2A-1C44-4675-903E-B211E37A4C3A}" presName="parentText" presStyleLbl="node1" presStyleIdx="4" presStyleCnt="5" custScaleX="138814" custScaleY="769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BC09E8-E87C-4AB2-B4C3-29481040CC9F}" type="pres">
      <dgm:prSet presAssocID="{22CCCD2A-1C44-4675-903E-B211E37A4C3A}" presName="negativeSpace" presStyleCnt="0"/>
      <dgm:spPr/>
    </dgm:pt>
    <dgm:pt modelId="{38F1FBF5-B36E-4D13-B649-0B63F2290669}" type="pres">
      <dgm:prSet presAssocID="{22CCCD2A-1C44-4675-903E-B211E37A4C3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2AB65D9-9CC0-4A0D-AC48-D2484F3FB84D}" type="presOf" srcId="{D10561BA-0C4B-4E41-A3EB-C08132138ED2}" destId="{E82E43BD-592C-43A8-A0C2-2522B6CCC831}" srcOrd="1" destOrd="0" presId="urn:microsoft.com/office/officeart/2005/8/layout/list1"/>
    <dgm:cxn modelId="{72B3F0D3-2FE8-4A25-AC8C-2A7CFCF0B0A8}" type="presOf" srcId="{55FBAE14-67FB-425F-BBCC-597148B36866}" destId="{FA36031A-3BCD-409B-9790-6902D1A52EE6}" srcOrd="0" destOrd="0" presId="urn:microsoft.com/office/officeart/2005/8/layout/list1"/>
    <dgm:cxn modelId="{B74A439A-6B17-4D53-92C7-4094F3E4DD79}" type="presOf" srcId="{22CCCD2A-1C44-4675-903E-B211E37A4C3A}" destId="{153D0A05-34C0-46B2-900E-182D9AF79CC0}" srcOrd="1" destOrd="0" presId="urn:microsoft.com/office/officeart/2005/8/layout/list1"/>
    <dgm:cxn modelId="{01118516-A35B-4667-832F-2D73334A69E4}" type="presOf" srcId="{B3B46490-9FA4-4F44-8A2A-2561B5089794}" destId="{D9EB5043-B3BD-44D1-B5D1-1966CE1E4E99}" srcOrd="0" destOrd="0" presId="urn:microsoft.com/office/officeart/2005/8/layout/list1"/>
    <dgm:cxn modelId="{BC89BCE4-F700-4420-8C2F-CADC0EA6407D}" srcId="{B3B46490-9FA4-4F44-8A2A-2561B5089794}" destId="{D10561BA-0C4B-4E41-A3EB-C08132138ED2}" srcOrd="3" destOrd="0" parTransId="{F6DE514F-2B93-46F7-AAA1-5031471CFB18}" sibTransId="{EF719A59-9CF2-46C7-BCA7-9A16F479DF84}"/>
    <dgm:cxn modelId="{CDAE7582-E847-4173-A58A-0AE36FD661E5}" srcId="{B3B46490-9FA4-4F44-8A2A-2561B5089794}" destId="{55FBAE14-67FB-425F-BBCC-597148B36866}" srcOrd="0" destOrd="0" parTransId="{1DA279E3-7AD1-4447-9913-E7CD04249B28}" sibTransId="{9D3A4E8D-98AA-46EA-94FB-5425C6B2A760}"/>
    <dgm:cxn modelId="{3982F16D-2C0E-4B61-945F-137C6C0D6CAF}" type="presOf" srcId="{C2D20D3F-97C9-49C0-92A7-291B69676AEA}" destId="{936BD8A0-5B35-4714-971A-5321CA701134}" srcOrd="1" destOrd="0" presId="urn:microsoft.com/office/officeart/2005/8/layout/list1"/>
    <dgm:cxn modelId="{9A0FE2EB-591C-405E-BC8C-7310FA373C8E}" type="presOf" srcId="{D10561BA-0C4B-4E41-A3EB-C08132138ED2}" destId="{0CBA98FB-FD51-45A9-A7E7-7D4B19485B2B}" srcOrd="0" destOrd="0" presId="urn:microsoft.com/office/officeart/2005/8/layout/list1"/>
    <dgm:cxn modelId="{85D26CC3-44D6-4307-AD5D-5FAA9771F9ED}" type="presOf" srcId="{55FBAE14-67FB-425F-BBCC-597148B36866}" destId="{6E6AD7F9-CC4B-4A44-9104-79033CEE5B31}" srcOrd="1" destOrd="0" presId="urn:microsoft.com/office/officeart/2005/8/layout/list1"/>
    <dgm:cxn modelId="{C01CDFBF-93C8-408D-8782-F1A077966C65}" type="presOf" srcId="{8C721E0F-18AC-4FA0-A615-47D7E0711CFD}" destId="{1CEC0DEF-D4F7-4270-B8F4-1AB9FD59DD33}" srcOrd="1" destOrd="0" presId="urn:microsoft.com/office/officeart/2005/8/layout/list1"/>
    <dgm:cxn modelId="{7C8B321B-CFEF-4EE0-9333-E56DB943D94C}" type="presOf" srcId="{C2D20D3F-97C9-49C0-92A7-291B69676AEA}" destId="{FE50CC58-59A5-463B-92DA-D9AB47068071}" srcOrd="0" destOrd="0" presId="urn:microsoft.com/office/officeart/2005/8/layout/list1"/>
    <dgm:cxn modelId="{8248CBBC-78B2-45A2-BB27-383CC631E936}" srcId="{B3B46490-9FA4-4F44-8A2A-2561B5089794}" destId="{C2D20D3F-97C9-49C0-92A7-291B69676AEA}" srcOrd="1" destOrd="0" parTransId="{40D17B2A-7A9B-4A5D-9AEC-7F6CD5C24012}" sibTransId="{20DCF1DD-7640-41A3-A804-AFF33B2703EA}"/>
    <dgm:cxn modelId="{A88A0EA4-AB9B-46E5-85DE-0A53305A4B08}" type="presOf" srcId="{22CCCD2A-1C44-4675-903E-B211E37A4C3A}" destId="{73FC2078-44A7-495A-8A25-4E8445AF701A}" srcOrd="0" destOrd="0" presId="urn:microsoft.com/office/officeart/2005/8/layout/list1"/>
    <dgm:cxn modelId="{497421F0-5C6B-4BD6-AA90-1B3E6CD3BF61}" srcId="{B3B46490-9FA4-4F44-8A2A-2561B5089794}" destId="{8C721E0F-18AC-4FA0-A615-47D7E0711CFD}" srcOrd="2" destOrd="0" parTransId="{976C006B-CCC9-41C4-8F98-C3EE19CB4638}" sibTransId="{4258AEB6-1A37-40E2-A244-31DFCDACFD67}"/>
    <dgm:cxn modelId="{A1A73179-58E8-4892-BFD3-F9A9CAA44F07}" type="presOf" srcId="{8C721E0F-18AC-4FA0-A615-47D7E0711CFD}" destId="{5FD02020-6F24-4289-9505-443F40F1807C}" srcOrd="0" destOrd="0" presId="urn:microsoft.com/office/officeart/2005/8/layout/list1"/>
    <dgm:cxn modelId="{39233F38-BB2C-4B92-9F0E-3A7F65EA5AE4}" srcId="{B3B46490-9FA4-4F44-8A2A-2561B5089794}" destId="{22CCCD2A-1C44-4675-903E-B211E37A4C3A}" srcOrd="4" destOrd="0" parTransId="{55D22F20-8510-4A67-88D7-307477361A7A}" sibTransId="{80D32956-B977-47A0-9FA7-741A7F7829F1}"/>
    <dgm:cxn modelId="{5AB61629-37DF-422B-83E1-C8735309BDDB}" type="presParOf" srcId="{D9EB5043-B3BD-44D1-B5D1-1966CE1E4E99}" destId="{B9B629FB-9496-454B-AED1-13C2D71B9BBE}" srcOrd="0" destOrd="0" presId="urn:microsoft.com/office/officeart/2005/8/layout/list1"/>
    <dgm:cxn modelId="{E75B8DFB-D9BE-48B5-85FC-A0C633EC66A4}" type="presParOf" srcId="{B9B629FB-9496-454B-AED1-13C2D71B9BBE}" destId="{FA36031A-3BCD-409B-9790-6902D1A52EE6}" srcOrd="0" destOrd="0" presId="urn:microsoft.com/office/officeart/2005/8/layout/list1"/>
    <dgm:cxn modelId="{9974101B-6778-4756-91A5-7F15A3ED4EDF}" type="presParOf" srcId="{B9B629FB-9496-454B-AED1-13C2D71B9BBE}" destId="{6E6AD7F9-CC4B-4A44-9104-79033CEE5B31}" srcOrd="1" destOrd="0" presId="urn:microsoft.com/office/officeart/2005/8/layout/list1"/>
    <dgm:cxn modelId="{6DF49CF4-6592-4823-B64D-8DD1AEB196FF}" type="presParOf" srcId="{D9EB5043-B3BD-44D1-B5D1-1966CE1E4E99}" destId="{4E3C11A4-BDC1-44C5-8E49-F8287618B468}" srcOrd="1" destOrd="0" presId="urn:microsoft.com/office/officeart/2005/8/layout/list1"/>
    <dgm:cxn modelId="{F7F65D38-B4A6-4CDD-9200-C9B17762BDD2}" type="presParOf" srcId="{D9EB5043-B3BD-44D1-B5D1-1966CE1E4E99}" destId="{7D64EAB1-F383-46D6-9616-3E29361BD4E2}" srcOrd="2" destOrd="0" presId="urn:microsoft.com/office/officeart/2005/8/layout/list1"/>
    <dgm:cxn modelId="{AD545DEF-9AA4-40EC-B6A8-E2D0DD272967}" type="presParOf" srcId="{D9EB5043-B3BD-44D1-B5D1-1966CE1E4E99}" destId="{B354F8BE-7254-4AE3-9161-C960B32FEB99}" srcOrd="3" destOrd="0" presId="urn:microsoft.com/office/officeart/2005/8/layout/list1"/>
    <dgm:cxn modelId="{3A9F40A3-2912-4C82-A39E-C6D2B0836774}" type="presParOf" srcId="{D9EB5043-B3BD-44D1-B5D1-1966CE1E4E99}" destId="{081A45FA-57BF-4585-9A80-E27AFE2DCE25}" srcOrd="4" destOrd="0" presId="urn:microsoft.com/office/officeart/2005/8/layout/list1"/>
    <dgm:cxn modelId="{1403272F-CDFC-4E58-B350-BFC22D66E773}" type="presParOf" srcId="{081A45FA-57BF-4585-9A80-E27AFE2DCE25}" destId="{FE50CC58-59A5-463B-92DA-D9AB47068071}" srcOrd="0" destOrd="0" presId="urn:microsoft.com/office/officeart/2005/8/layout/list1"/>
    <dgm:cxn modelId="{0358688E-8FC0-43E6-AADA-3DDE20FC6694}" type="presParOf" srcId="{081A45FA-57BF-4585-9A80-E27AFE2DCE25}" destId="{936BD8A0-5B35-4714-971A-5321CA701134}" srcOrd="1" destOrd="0" presId="urn:microsoft.com/office/officeart/2005/8/layout/list1"/>
    <dgm:cxn modelId="{B67F4E18-A1DB-4A22-BA58-3AE97B7EE86E}" type="presParOf" srcId="{D9EB5043-B3BD-44D1-B5D1-1966CE1E4E99}" destId="{EE91DF2A-ACAE-4580-A302-D1087B0C3B4E}" srcOrd="5" destOrd="0" presId="urn:microsoft.com/office/officeart/2005/8/layout/list1"/>
    <dgm:cxn modelId="{2453DDD3-89A4-4569-ACBA-45C6EAC50E51}" type="presParOf" srcId="{D9EB5043-B3BD-44D1-B5D1-1966CE1E4E99}" destId="{05E5CAA5-3154-4CC0-ADB4-36226203A698}" srcOrd="6" destOrd="0" presId="urn:microsoft.com/office/officeart/2005/8/layout/list1"/>
    <dgm:cxn modelId="{72EF6583-50FF-442B-8335-3068DF3A541B}" type="presParOf" srcId="{D9EB5043-B3BD-44D1-B5D1-1966CE1E4E99}" destId="{4B4EFCCA-F491-439D-960B-0993C4D9927F}" srcOrd="7" destOrd="0" presId="urn:microsoft.com/office/officeart/2005/8/layout/list1"/>
    <dgm:cxn modelId="{4A43CF82-AAFE-4525-AB80-6A69C88B4D27}" type="presParOf" srcId="{D9EB5043-B3BD-44D1-B5D1-1966CE1E4E99}" destId="{B70D8C7C-9E8A-4A3D-893D-62EFC18ADAE2}" srcOrd="8" destOrd="0" presId="urn:microsoft.com/office/officeart/2005/8/layout/list1"/>
    <dgm:cxn modelId="{5E00224D-D45E-45B6-AB35-343C45EADB2A}" type="presParOf" srcId="{B70D8C7C-9E8A-4A3D-893D-62EFC18ADAE2}" destId="{5FD02020-6F24-4289-9505-443F40F1807C}" srcOrd="0" destOrd="0" presId="urn:microsoft.com/office/officeart/2005/8/layout/list1"/>
    <dgm:cxn modelId="{2266B42A-CF37-4419-AFDA-8F817E99ADE2}" type="presParOf" srcId="{B70D8C7C-9E8A-4A3D-893D-62EFC18ADAE2}" destId="{1CEC0DEF-D4F7-4270-B8F4-1AB9FD59DD33}" srcOrd="1" destOrd="0" presId="urn:microsoft.com/office/officeart/2005/8/layout/list1"/>
    <dgm:cxn modelId="{DC5F9C30-DED6-4185-B349-5B656ECB8F72}" type="presParOf" srcId="{D9EB5043-B3BD-44D1-B5D1-1966CE1E4E99}" destId="{EC6794F0-1E5D-4C1D-B6E5-5ABF52FC3B77}" srcOrd="9" destOrd="0" presId="urn:microsoft.com/office/officeart/2005/8/layout/list1"/>
    <dgm:cxn modelId="{29E3A765-C4E1-4291-8457-96F7729D337C}" type="presParOf" srcId="{D9EB5043-B3BD-44D1-B5D1-1966CE1E4E99}" destId="{596FE11D-843C-47D8-9FCF-876D899583ED}" srcOrd="10" destOrd="0" presId="urn:microsoft.com/office/officeart/2005/8/layout/list1"/>
    <dgm:cxn modelId="{6C2CBBA1-D7EE-4E6C-BC08-2C6A062346A4}" type="presParOf" srcId="{D9EB5043-B3BD-44D1-B5D1-1966CE1E4E99}" destId="{5ED3B3E3-1A7E-4C4B-808C-09F54C812734}" srcOrd="11" destOrd="0" presId="urn:microsoft.com/office/officeart/2005/8/layout/list1"/>
    <dgm:cxn modelId="{2D2F7F09-37FB-43B8-887C-325B970F64E3}" type="presParOf" srcId="{D9EB5043-B3BD-44D1-B5D1-1966CE1E4E99}" destId="{9850FA8A-F6B8-48F7-8837-666A3F34F129}" srcOrd="12" destOrd="0" presId="urn:microsoft.com/office/officeart/2005/8/layout/list1"/>
    <dgm:cxn modelId="{78622633-8311-4CAE-8505-E21DDF4F98E5}" type="presParOf" srcId="{9850FA8A-F6B8-48F7-8837-666A3F34F129}" destId="{0CBA98FB-FD51-45A9-A7E7-7D4B19485B2B}" srcOrd="0" destOrd="0" presId="urn:microsoft.com/office/officeart/2005/8/layout/list1"/>
    <dgm:cxn modelId="{0106DCE7-BB24-4EE7-8E2B-404556CCB636}" type="presParOf" srcId="{9850FA8A-F6B8-48F7-8837-666A3F34F129}" destId="{E82E43BD-592C-43A8-A0C2-2522B6CCC831}" srcOrd="1" destOrd="0" presId="urn:microsoft.com/office/officeart/2005/8/layout/list1"/>
    <dgm:cxn modelId="{35D272EA-A2AE-4B0B-B51D-AE32E485DEF8}" type="presParOf" srcId="{D9EB5043-B3BD-44D1-B5D1-1966CE1E4E99}" destId="{9F7E586B-3354-4420-9C3D-16F5001F545B}" srcOrd="13" destOrd="0" presId="urn:microsoft.com/office/officeart/2005/8/layout/list1"/>
    <dgm:cxn modelId="{3BFE5409-1727-4602-AD74-BE96FA40D488}" type="presParOf" srcId="{D9EB5043-B3BD-44D1-B5D1-1966CE1E4E99}" destId="{4F0B6E60-8CCA-414C-B66D-F1B1053575D5}" srcOrd="14" destOrd="0" presId="urn:microsoft.com/office/officeart/2005/8/layout/list1"/>
    <dgm:cxn modelId="{EEC75EDD-17B1-45F3-8C55-66E7202590C5}" type="presParOf" srcId="{D9EB5043-B3BD-44D1-B5D1-1966CE1E4E99}" destId="{8DF3D608-8C56-494D-B033-A7E6508EC564}" srcOrd="15" destOrd="0" presId="urn:microsoft.com/office/officeart/2005/8/layout/list1"/>
    <dgm:cxn modelId="{941D1AC9-1ED7-4C4E-A7B8-31378532CCED}" type="presParOf" srcId="{D9EB5043-B3BD-44D1-B5D1-1966CE1E4E99}" destId="{B4B88C7E-528C-47DE-ADA9-699F9BA2FCAD}" srcOrd="16" destOrd="0" presId="urn:microsoft.com/office/officeart/2005/8/layout/list1"/>
    <dgm:cxn modelId="{F45F388B-ABA1-4116-8E86-C82D5B858292}" type="presParOf" srcId="{B4B88C7E-528C-47DE-ADA9-699F9BA2FCAD}" destId="{73FC2078-44A7-495A-8A25-4E8445AF701A}" srcOrd="0" destOrd="0" presId="urn:microsoft.com/office/officeart/2005/8/layout/list1"/>
    <dgm:cxn modelId="{C7A79672-A652-4C1B-B002-EFCC22353975}" type="presParOf" srcId="{B4B88C7E-528C-47DE-ADA9-699F9BA2FCAD}" destId="{153D0A05-34C0-46B2-900E-182D9AF79CC0}" srcOrd="1" destOrd="0" presId="urn:microsoft.com/office/officeart/2005/8/layout/list1"/>
    <dgm:cxn modelId="{EEF66E88-8C97-4F0F-A829-76A025B1C60D}" type="presParOf" srcId="{D9EB5043-B3BD-44D1-B5D1-1966CE1E4E99}" destId="{E0BC09E8-E87C-4AB2-B4C3-29481040CC9F}" srcOrd="17" destOrd="0" presId="urn:microsoft.com/office/officeart/2005/8/layout/list1"/>
    <dgm:cxn modelId="{C6E4E5CB-7138-4945-8C95-45A69995CAC0}" type="presParOf" srcId="{D9EB5043-B3BD-44D1-B5D1-1966CE1E4E99}" destId="{38F1FBF5-B36E-4D13-B649-0B63F2290669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B46490-9FA4-4F44-8A2A-2561B5089794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5FBAE14-67FB-425F-BBCC-597148B36866}">
      <dgm:prSet phldrT="[Текст]" custT="1"/>
      <dgm:spPr/>
      <dgm:t>
        <a:bodyPr/>
        <a:lstStyle/>
        <a:p>
          <a:r>
            <a:rPr lang="uk-UA" sz="1600" u="none" dirty="0" smtClean="0"/>
            <a:t>Розповсюдження сталих та довгострокових відносин між постачальниками та покупцями, зростання питомої ваги внутрішньо-фірмових постачань у межах ТНК.</a:t>
          </a:r>
          <a:endParaRPr lang="ru-RU" sz="1600" dirty="0"/>
        </a:p>
      </dgm:t>
    </dgm:pt>
    <dgm:pt modelId="{1DA279E3-7AD1-4447-9913-E7CD04249B28}" type="parTrans" cxnId="{CDAE7582-E847-4173-A58A-0AE36FD661E5}">
      <dgm:prSet/>
      <dgm:spPr/>
      <dgm:t>
        <a:bodyPr/>
        <a:lstStyle/>
        <a:p>
          <a:endParaRPr lang="ru-RU"/>
        </a:p>
      </dgm:t>
    </dgm:pt>
    <dgm:pt modelId="{9D3A4E8D-98AA-46EA-94FB-5425C6B2A760}" type="sibTrans" cxnId="{CDAE7582-E847-4173-A58A-0AE36FD661E5}">
      <dgm:prSet/>
      <dgm:spPr/>
      <dgm:t>
        <a:bodyPr/>
        <a:lstStyle/>
        <a:p>
          <a:endParaRPr lang="ru-RU"/>
        </a:p>
      </dgm:t>
    </dgm:pt>
    <dgm:pt modelId="{948194E3-419F-4934-9CDA-1C38788BE231}">
      <dgm:prSet custT="1"/>
      <dgm:spPr/>
      <dgm:t>
        <a:bodyPr/>
        <a:lstStyle/>
        <a:p>
          <a:r>
            <a:rPr lang="uk-UA" sz="1600" u="none" dirty="0" smtClean="0"/>
            <a:t>Зростання ролі країн, що розвиваються, у світовій торгівлі.</a:t>
          </a:r>
          <a:endParaRPr lang="uk-UA" sz="1600" u="none" dirty="0"/>
        </a:p>
      </dgm:t>
    </dgm:pt>
    <dgm:pt modelId="{ED86FFF6-F0A5-4FDF-A182-4AE6FA3A6930}" type="parTrans" cxnId="{97A708ED-A2CB-4F44-9592-A0FF48AA0848}">
      <dgm:prSet/>
      <dgm:spPr/>
      <dgm:t>
        <a:bodyPr/>
        <a:lstStyle/>
        <a:p>
          <a:endParaRPr lang="ru-RU"/>
        </a:p>
      </dgm:t>
    </dgm:pt>
    <dgm:pt modelId="{BF4C09F1-D5C1-45AB-91EB-46AF90D5415C}" type="sibTrans" cxnId="{97A708ED-A2CB-4F44-9592-A0FF48AA0848}">
      <dgm:prSet/>
      <dgm:spPr/>
      <dgm:t>
        <a:bodyPr/>
        <a:lstStyle/>
        <a:p>
          <a:endParaRPr lang="ru-RU"/>
        </a:p>
      </dgm:t>
    </dgm:pt>
    <dgm:pt modelId="{E63E0470-890E-4FEB-92F5-A1246345D9B7}">
      <dgm:prSet custT="1"/>
      <dgm:spPr/>
      <dgm:t>
        <a:bodyPr/>
        <a:lstStyle/>
        <a:p>
          <a:r>
            <a:rPr lang="uk-UA" sz="1600" u="none" smtClean="0"/>
            <a:t>Послаблення позицій США, Великобританії, Франції, Італії при істотному зміцненні позицій Японії та нових індустріальних країн.</a:t>
          </a:r>
          <a:endParaRPr lang="uk-UA" sz="1600" u="none"/>
        </a:p>
      </dgm:t>
    </dgm:pt>
    <dgm:pt modelId="{D24F1940-EFE1-4642-81B1-742821FCEFEB}" type="parTrans" cxnId="{9A988F74-E848-440A-8ADB-8BE99643696E}">
      <dgm:prSet/>
      <dgm:spPr/>
      <dgm:t>
        <a:bodyPr/>
        <a:lstStyle/>
        <a:p>
          <a:endParaRPr lang="ru-RU"/>
        </a:p>
      </dgm:t>
    </dgm:pt>
    <dgm:pt modelId="{0BCA37C6-9C53-4578-9983-7BBAD64F483F}" type="sibTrans" cxnId="{9A988F74-E848-440A-8ADB-8BE99643696E}">
      <dgm:prSet/>
      <dgm:spPr/>
      <dgm:t>
        <a:bodyPr/>
        <a:lstStyle/>
        <a:p>
          <a:endParaRPr lang="ru-RU"/>
        </a:p>
      </dgm:t>
    </dgm:pt>
    <dgm:pt modelId="{D7D13583-9E2E-4271-A148-07A454CD946E}">
      <dgm:prSet custT="1"/>
      <dgm:spPr/>
      <dgm:t>
        <a:bodyPr/>
        <a:lstStyle/>
        <a:p>
          <a:r>
            <a:rPr lang="uk-UA" sz="1600" u="none" smtClean="0"/>
            <a:t>Посилення конкуренції між трьома центрами світового економічного розвитку: США, Японією та країнами ЄС.</a:t>
          </a:r>
          <a:endParaRPr lang="uk-UA" sz="1600" u="none"/>
        </a:p>
      </dgm:t>
    </dgm:pt>
    <dgm:pt modelId="{906F95E8-F699-45A9-95CA-23E38A0DA0A4}" type="parTrans" cxnId="{513C2E46-7FF0-4B2C-94E3-E471B4C9B41A}">
      <dgm:prSet/>
      <dgm:spPr/>
      <dgm:t>
        <a:bodyPr/>
        <a:lstStyle/>
        <a:p>
          <a:endParaRPr lang="ru-RU"/>
        </a:p>
      </dgm:t>
    </dgm:pt>
    <dgm:pt modelId="{8FD4C205-36BB-4DDD-B6D1-659C466D86DB}" type="sibTrans" cxnId="{513C2E46-7FF0-4B2C-94E3-E471B4C9B41A}">
      <dgm:prSet/>
      <dgm:spPr/>
      <dgm:t>
        <a:bodyPr/>
        <a:lstStyle/>
        <a:p>
          <a:endParaRPr lang="ru-RU"/>
        </a:p>
      </dgm:t>
    </dgm:pt>
    <dgm:pt modelId="{EFD32B55-994B-4A9D-95BD-F9CF1F5D6E7B}">
      <dgm:prSet custT="1"/>
      <dgm:spPr/>
      <dgm:t>
        <a:bodyPr/>
        <a:lstStyle/>
        <a:p>
          <a:r>
            <a:rPr lang="uk-UA" sz="1600" u="none" smtClean="0"/>
            <a:t>Активізація (починаючи з другої половини 70-х років) зустрічної торгівлі.</a:t>
          </a:r>
          <a:endParaRPr lang="uk-UA" sz="1600" u="none"/>
        </a:p>
      </dgm:t>
    </dgm:pt>
    <dgm:pt modelId="{992584FE-AB21-43CD-A018-5730855E06A2}" type="parTrans" cxnId="{89E3C497-E251-4699-9652-6B51D007D61D}">
      <dgm:prSet/>
      <dgm:spPr/>
      <dgm:t>
        <a:bodyPr/>
        <a:lstStyle/>
        <a:p>
          <a:endParaRPr lang="ru-RU"/>
        </a:p>
      </dgm:t>
    </dgm:pt>
    <dgm:pt modelId="{F6FB4D58-C3F7-4CD0-92A3-B452F5F697E1}" type="sibTrans" cxnId="{89E3C497-E251-4699-9652-6B51D007D61D}">
      <dgm:prSet/>
      <dgm:spPr/>
      <dgm:t>
        <a:bodyPr/>
        <a:lstStyle/>
        <a:p>
          <a:endParaRPr lang="ru-RU"/>
        </a:p>
      </dgm:t>
    </dgm:pt>
    <dgm:pt modelId="{BEA71DD8-C9AB-4543-9B1D-48A01454A498}">
      <dgm:prSet custT="1"/>
      <dgm:spPr/>
      <dgm:t>
        <a:bodyPr/>
        <a:lstStyle/>
        <a:p>
          <a:r>
            <a:rPr lang="uk-UA" sz="1600" u="none" smtClean="0"/>
            <a:t>Посилення протекціоністських тенденцій у зовнішньоекономічній політиці більшості країн.</a:t>
          </a:r>
          <a:endParaRPr lang="uk-UA" sz="1600" u="none"/>
        </a:p>
      </dgm:t>
    </dgm:pt>
    <dgm:pt modelId="{28140029-FE25-4D54-905D-691E1AB75ED7}" type="parTrans" cxnId="{CDCC544C-08E6-4001-AC81-7107D7729DB0}">
      <dgm:prSet/>
      <dgm:spPr/>
      <dgm:t>
        <a:bodyPr/>
        <a:lstStyle/>
        <a:p>
          <a:endParaRPr lang="ru-RU"/>
        </a:p>
      </dgm:t>
    </dgm:pt>
    <dgm:pt modelId="{925BB9BB-411A-44EB-8CAD-21F91070D1D4}" type="sibTrans" cxnId="{CDCC544C-08E6-4001-AC81-7107D7729DB0}">
      <dgm:prSet/>
      <dgm:spPr/>
      <dgm:t>
        <a:bodyPr/>
        <a:lstStyle/>
        <a:p>
          <a:endParaRPr lang="ru-RU"/>
        </a:p>
      </dgm:t>
    </dgm:pt>
    <dgm:pt modelId="{D9EB5043-B3BD-44D1-B5D1-1966CE1E4E99}" type="pres">
      <dgm:prSet presAssocID="{B3B46490-9FA4-4F44-8A2A-2561B5089794}" presName="linear" presStyleCnt="0">
        <dgm:presLayoutVars>
          <dgm:dir/>
          <dgm:animLvl val="lvl"/>
          <dgm:resizeHandles val="exact"/>
        </dgm:presLayoutVars>
      </dgm:prSet>
      <dgm:spPr/>
    </dgm:pt>
    <dgm:pt modelId="{B9B629FB-9496-454B-AED1-13C2D71B9BBE}" type="pres">
      <dgm:prSet presAssocID="{55FBAE14-67FB-425F-BBCC-597148B36866}" presName="parentLin" presStyleCnt="0"/>
      <dgm:spPr/>
    </dgm:pt>
    <dgm:pt modelId="{FA36031A-3BCD-409B-9790-6902D1A52EE6}" type="pres">
      <dgm:prSet presAssocID="{55FBAE14-67FB-425F-BBCC-597148B36866}" presName="parentLeftMargin" presStyleLbl="node1" presStyleIdx="0" presStyleCnt="6"/>
      <dgm:spPr/>
    </dgm:pt>
    <dgm:pt modelId="{6E6AD7F9-CC4B-4A44-9104-79033CEE5B31}" type="pres">
      <dgm:prSet presAssocID="{55FBAE14-67FB-425F-BBCC-597148B36866}" presName="parentText" presStyleLbl="node1" presStyleIdx="0" presStyleCnt="6" custScaleX="138814" custScaleY="96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C11A4-BDC1-44C5-8E49-F8287618B468}" type="pres">
      <dgm:prSet presAssocID="{55FBAE14-67FB-425F-BBCC-597148B36866}" presName="negativeSpace" presStyleCnt="0"/>
      <dgm:spPr/>
    </dgm:pt>
    <dgm:pt modelId="{7D64EAB1-F383-46D6-9616-3E29361BD4E2}" type="pres">
      <dgm:prSet presAssocID="{55FBAE14-67FB-425F-BBCC-597148B36866}" presName="childText" presStyleLbl="conFgAcc1" presStyleIdx="0" presStyleCnt="6">
        <dgm:presLayoutVars>
          <dgm:bulletEnabled val="1"/>
        </dgm:presLayoutVars>
      </dgm:prSet>
      <dgm:spPr/>
    </dgm:pt>
    <dgm:pt modelId="{B354F8BE-7254-4AE3-9161-C960B32FEB99}" type="pres">
      <dgm:prSet presAssocID="{9D3A4E8D-98AA-46EA-94FB-5425C6B2A760}" presName="spaceBetweenRectangles" presStyleCnt="0"/>
      <dgm:spPr/>
    </dgm:pt>
    <dgm:pt modelId="{AAA6D018-CB8B-4855-8BFB-5BC2BB6C1E78}" type="pres">
      <dgm:prSet presAssocID="{948194E3-419F-4934-9CDA-1C38788BE231}" presName="parentLin" presStyleCnt="0"/>
      <dgm:spPr/>
    </dgm:pt>
    <dgm:pt modelId="{9F760EB3-3B71-4395-BA43-AE5A780507C7}" type="pres">
      <dgm:prSet presAssocID="{948194E3-419F-4934-9CDA-1C38788BE231}" presName="parentLeftMargin" presStyleLbl="node1" presStyleIdx="0" presStyleCnt="6"/>
      <dgm:spPr/>
    </dgm:pt>
    <dgm:pt modelId="{0E751A54-AC86-4FCC-B97A-FE10B47A40C4}" type="pres">
      <dgm:prSet presAssocID="{948194E3-419F-4934-9CDA-1C38788BE231}" presName="parentText" presStyleLbl="node1" presStyleIdx="1" presStyleCnt="6" custScaleX="135839">
        <dgm:presLayoutVars>
          <dgm:chMax val="0"/>
          <dgm:bulletEnabled val="1"/>
        </dgm:presLayoutVars>
      </dgm:prSet>
      <dgm:spPr/>
    </dgm:pt>
    <dgm:pt modelId="{2AD457F1-979F-42BA-BF6D-841A94E752B8}" type="pres">
      <dgm:prSet presAssocID="{948194E3-419F-4934-9CDA-1C38788BE231}" presName="negativeSpace" presStyleCnt="0"/>
      <dgm:spPr/>
    </dgm:pt>
    <dgm:pt modelId="{CF151F69-56E1-4BAD-B8F8-D6D2C30D7657}" type="pres">
      <dgm:prSet presAssocID="{948194E3-419F-4934-9CDA-1C38788BE231}" presName="childText" presStyleLbl="conFgAcc1" presStyleIdx="1" presStyleCnt="6">
        <dgm:presLayoutVars>
          <dgm:bulletEnabled val="1"/>
        </dgm:presLayoutVars>
      </dgm:prSet>
      <dgm:spPr/>
    </dgm:pt>
    <dgm:pt modelId="{4CA6D202-6E34-4ED0-BCA3-17FC307276F7}" type="pres">
      <dgm:prSet presAssocID="{BF4C09F1-D5C1-45AB-91EB-46AF90D5415C}" presName="spaceBetweenRectangles" presStyleCnt="0"/>
      <dgm:spPr/>
    </dgm:pt>
    <dgm:pt modelId="{D7A47A21-4DE5-4CA5-9613-6D5119ACD445}" type="pres">
      <dgm:prSet presAssocID="{E63E0470-890E-4FEB-92F5-A1246345D9B7}" presName="parentLin" presStyleCnt="0"/>
      <dgm:spPr/>
    </dgm:pt>
    <dgm:pt modelId="{FB215A54-769A-4117-8F64-EDD8C9A7AC0A}" type="pres">
      <dgm:prSet presAssocID="{E63E0470-890E-4FEB-92F5-A1246345D9B7}" presName="parentLeftMargin" presStyleLbl="node1" presStyleIdx="1" presStyleCnt="6"/>
      <dgm:spPr/>
    </dgm:pt>
    <dgm:pt modelId="{845ADA93-41E5-421B-83F1-039B7E1CC7A9}" type="pres">
      <dgm:prSet presAssocID="{E63E0470-890E-4FEB-92F5-A1246345D9B7}" presName="parentText" presStyleLbl="node1" presStyleIdx="2" presStyleCnt="6" custScaleX="135839">
        <dgm:presLayoutVars>
          <dgm:chMax val="0"/>
          <dgm:bulletEnabled val="1"/>
        </dgm:presLayoutVars>
      </dgm:prSet>
      <dgm:spPr/>
    </dgm:pt>
    <dgm:pt modelId="{D0CF20E7-3035-4F7D-B738-4D4845DFA353}" type="pres">
      <dgm:prSet presAssocID="{E63E0470-890E-4FEB-92F5-A1246345D9B7}" presName="negativeSpace" presStyleCnt="0"/>
      <dgm:spPr/>
    </dgm:pt>
    <dgm:pt modelId="{0F07D7EB-08D2-43E2-AE58-908EF96FA5B4}" type="pres">
      <dgm:prSet presAssocID="{E63E0470-890E-4FEB-92F5-A1246345D9B7}" presName="childText" presStyleLbl="conFgAcc1" presStyleIdx="2" presStyleCnt="6">
        <dgm:presLayoutVars>
          <dgm:bulletEnabled val="1"/>
        </dgm:presLayoutVars>
      </dgm:prSet>
      <dgm:spPr/>
    </dgm:pt>
    <dgm:pt modelId="{151A5EEB-95A1-4DC4-BA55-77BE7A17E2F2}" type="pres">
      <dgm:prSet presAssocID="{0BCA37C6-9C53-4578-9983-7BBAD64F483F}" presName="spaceBetweenRectangles" presStyleCnt="0"/>
      <dgm:spPr/>
    </dgm:pt>
    <dgm:pt modelId="{0C4DA14A-C718-4E87-BCD0-20E03F466327}" type="pres">
      <dgm:prSet presAssocID="{D7D13583-9E2E-4271-A148-07A454CD946E}" presName="parentLin" presStyleCnt="0"/>
      <dgm:spPr/>
    </dgm:pt>
    <dgm:pt modelId="{33B94291-D8D2-49D7-887C-5EFB384FDA81}" type="pres">
      <dgm:prSet presAssocID="{D7D13583-9E2E-4271-A148-07A454CD946E}" presName="parentLeftMargin" presStyleLbl="node1" presStyleIdx="2" presStyleCnt="6"/>
      <dgm:spPr/>
    </dgm:pt>
    <dgm:pt modelId="{4304D13A-E30C-45F6-A8EB-91DAAEB4B212}" type="pres">
      <dgm:prSet presAssocID="{D7D13583-9E2E-4271-A148-07A454CD946E}" presName="parentText" presStyleLbl="node1" presStyleIdx="3" presStyleCnt="6" custScaleX="135839">
        <dgm:presLayoutVars>
          <dgm:chMax val="0"/>
          <dgm:bulletEnabled val="1"/>
        </dgm:presLayoutVars>
      </dgm:prSet>
      <dgm:spPr/>
    </dgm:pt>
    <dgm:pt modelId="{0B473A9D-4A91-4AF4-AD07-DD890090360A}" type="pres">
      <dgm:prSet presAssocID="{D7D13583-9E2E-4271-A148-07A454CD946E}" presName="negativeSpace" presStyleCnt="0"/>
      <dgm:spPr/>
    </dgm:pt>
    <dgm:pt modelId="{7454514D-8530-4241-98D7-C8A25559DD2C}" type="pres">
      <dgm:prSet presAssocID="{D7D13583-9E2E-4271-A148-07A454CD946E}" presName="childText" presStyleLbl="conFgAcc1" presStyleIdx="3" presStyleCnt="6">
        <dgm:presLayoutVars>
          <dgm:bulletEnabled val="1"/>
        </dgm:presLayoutVars>
      </dgm:prSet>
      <dgm:spPr/>
    </dgm:pt>
    <dgm:pt modelId="{8AF70654-BF76-489F-B4A0-87E2E6E39304}" type="pres">
      <dgm:prSet presAssocID="{8FD4C205-36BB-4DDD-B6D1-659C466D86DB}" presName="spaceBetweenRectangles" presStyleCnt="0"/>
      <dgm:spPr/>
    </dgm:pt>
    <dgm:pt modelId="{AD233F53-6D89-47AD-BE08-70B40434BF82}" type="pres">
      <dgm:prSet presAssocID="{EFD32B55-994B-4A9D-95BD-F9CF1F5D6E7B}" presName="parentLin" presStyleCnt="0"/>
      <dgm:spPr/>
    </dgm:pt>
    <dgm:pt modelId="{6044297B-F8D6-43AD-B5CD-95F0E046D828}" type="pres">
      <dgm:prSet presAssocID="{EFD32B55-994B-4A9D-95BD-F9CF1F5D6E7B}" presName="parentLeftMargin" presStyleLbl="node1" presStyleIdx="3" presStyleCnt="6"/>
      <dgm:spPr/>
    </dgm:pt>
    <dgm:pt modelId="{62758033-F63C-40D7-9858-D71EF2FFA043}" type="pres">
      <dgm:prSet presAssocID="{EFD32B55-994B-4A9D-95BD-F9CF1F5D6E7B}" presName="parentText" presStyleLbl="node1" presStyleIdx="4" presStyleCnt="6" custScaleX="135839">
        <dgm:presLayoutVars>
          <dgm:chMax val="0"/>
          <dgm:bulletEnabled val="1"/>
        </dgm:presLayoutVars>
      </dgm:prSet>
      <dgm:spPr/>
    </dgm:pt>
    <dgm:pt modelId="{F7FC1F10-1DED-4A01-AB47-42D1E124EA1E}" type="pres">
      <dgm:prSet presAssocID="{EFD32B55-994B-4A9D-95BD-F9CF1F5D6E7B}" presName="negativeSpace" presStyleCnt="0"/>
      <dgm:spPr/>
    </dgm:pt>
    <dgm:pt modelId="{62BA7014-C5D3-405E-87A6-1FE83A88F5AA}" type="pres">
      <dgm:prSet presAssocID="{EFD32B55-994B-4A9D-95BD-F9CF1F5D6E7B}" presName="childText" presStyleLbl="conFgAcc1" presStyleIdx="4" presStyleCnt="6">
        <dgm:presLayoutVars>
          <dgm:bulletEnabled val="1"/>
        </dgm:presLayoutVars>
      </dgm:prSet>
      <dgm:spPr/>
    </dgm:pt>
    <dgm:pt modelId="{2E557E34-5B03-4B16-976B-7A1A11C7A5D2}" type="pres">
      <dgm:prSet presAssocID="{F6FB4D58-C3F7-4CD0-92A3-B452F5F697E1}" presName="spaceBetweenRectangles" presStyleCnt="0"/>
      <dgm:spPr/>
    </dgm:pt>
    <dgm:pt modelId="{1661CB5E-B9A3-4C88-B09F-C93D3A79A6E2}" type="pres">
      <dgm:prSet presAssocID="{BEA71DD8-C9AB-4543-9B1D-48A01454A498}" presName="parentLin" presStyleCnt="0"/>
      <dgm:spPr/>
    </dgm:pt>
    <dgm:pt modelId="{714FB4E1-8AAD-4168-BC76-D2BBB72F7E38}" type="pres">
      <dgm:prSet presAssocID="{BEA71DD8-C9AB-4543-9B1D-48A01454A498}" presName="parentLeftMargin" presStyleLbl="node1" presStyleIdx="4" presStyleCnt="6"/>
      <dgm:spPr/>
    </dgm:pt>
    <dgm:pt modelId="{8C4DB017-95B9-4EEA-BBCB-406A8E1DCC28}" type="pres">
      <dgm:prSet presAssocID="{BEA71DD8-C9AB-4543-9B1D-48A01454A498}" presName="parentText" presStyleLbl="node1" presStyleIdx="5" presStyleCnt="6" custScaleX="135839">
        <dgm:presLayoutVars>
          <dgm:chMax val="0"/>
          <dgm:bulletEnabled val="1"/>
        </dgm:presLayoutVars>
      </dgm:prSet>
      <dgm:spPr/>
    </dgm:pt>
    <dgm:pt modelId="{CD3057B7-A415-4A3E-A075-165016F3C373}" type="pres">
      <dgm:prSet presAssocID="{BEA71DD8-C9AB-4543-9B1D-48A01454A498}" presName="negativeSpace" presStyleCnt="0"/>
      <dgm:spPr/>
    </dgm:pt>
    <dgm:pt modelId="{BDCA968B-B056-44FF-8CB1-5390DF80F922}" type="pres">
      <dgm:prSet presAssocID="{BEA71DD8-C9AB-4543-9B1D-48A01454A498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89E3C497-E251-4699-9652-6B51D007D61D}" srcId="{B3B46490-9FA4-4F44-8A2A-2561B5089794}" destId="{EFD32B55-994B-4A9D-95BD-F9CF1F5D6E7B}" srcOrd="4" destOrd="0" parTransId="{992584FE-AB21-43CD-A018-5730855E06A2}" sibTransId="{F6FB4D58-C3F7-4CD0-92A3-B452F5F697E1}"/>
    <dgm:cxn modelId="{CDAE7582-E847-4173-A58A-0AE36FD661E5}" srcId="{B3B46490-9FA4-4F44-8A2A-2561B5089794}" destId="{55FBAE14-67FB-425F-BBCC-597148B36866}" srcOrd="0" destOrd="0" parTransId="{1DA279E3-7AD1-4447-9913-E7CD04249B28}" sibTransId="{9D3A4E8D-98AA-46EA-94FB-5425C6B2A760}"/>
    <dgm:cxn modelId="{72B3F0D3-2FE8-4A25-AC8C-2A7CFCF0B0A8}" type="presOf" srcId="{55FBAE14-67FB-425F-BBCC-597148B36866}" destId="{FA36031A-3BCD-409B-9790-6902D1A52EE6}" srcOrd="0" destOrd="0" presId="urn:microsoft.com/office/officeart/2005/8/layout/list1"/>
    <dgm:cxn modelId="{4A01A882-EE41-4DEF-A380-0B682FAF1DA9}" type="presOf" srcId="{E63E0470-890E-4FEB-92F5-A1246345D9B7}" destId="{FB215A54-769A-4117-8F64-EDD8C9A7AC0A}" srcOrd="0" destOrd="0" presId="urn:microsoft.com/office/officeart/2005/8/layout/list1"/>
    <dgm:cxn modelId="{01118516-A35B-4667-832F-2D73334A69E4}" type="presOf" srcId="{B3B46490-9FA4-4F44-8A2A-2561B5089794}" destId="{D9EB5043-B3BD-44D1-B5D1-1966CE1E4E99}" srcOrd="0" destOrd="0" presId="urn:microsoft.com/office/officeart/2005/8/layout/list1"/>
    <dgm:cxn modelId="{CDCC544C-08E6-4001-AC81-7107D7729DB0}" srcId="{B3B46490-9FA4-4F44-8A2A-2561B5089794}" destId="{BEA71DD8-C9AB-4543-9B1D-48A01454A498}" srcOrd="5" destOrd="0" parTransId="{28140029-FE25-4D54-905D-691E1AB75ED7}" sibTransId="{925BB9BB-411A-44EB-8CAD-21F91070D1D4}"/>
    <dgm:cxn modelId="{513C2E46-7FF0-4B2C-94E3-E471B4C9B41A}" srcId="{B3B46490-9FA4-4F44-8A2A-2561B5089794}" destId="{D7D13583-9E2E-4271-A148-07A454CD946E}" srcOrd="3" destOrd="0" parTransId="{906F95E8-F699-45A9-95CA-23E38A0DA0A4}" sibTransId="{8FD4C205-36BB-4DDD-B6D1-659C466D86DB}"/>
    <dgm:cxn modelId="{2FC32DA3-DCA9-4026-AA5C-7062D672FC1E}" type="presOf" srcId="{EFD32B55-994B-4A9D-95BD-F9CF1F5D6E7B}" destId="{6044297B-F8D6-43AD-B5CD-95F0E046D828}" srcOrd="0" destOrd="0" presId="urn:microsoft.com/office/officeart/2005/8/layout/list1"/>
    <dgm:cxn modelId="{F0BB55FF-FB39-48EC-B573-7EC2563B6221}" type="presOf" srcId="{E63E0470-890E-4FEB-92F5-A1246345D9B7}" destId="{845ADA93-41E5-421B-83F1-039B7E1CC7A9}" srcOrd="1" destOrd="0" presId="urn:microsoft.com/office/officeart/2005/8/layout/list1"/>
    <dgm:cxn modelId="{8E70F024-E1E8-4913-87DE-6E5143ABE926}" type="presOf" srcId="{BEA71DD8-C9AB-4543-9B1D-48A01454A498}" destId="{714FB4E1-8AAD-4168-BC76-D2BBB72F7E38}" srcOrd="0" destOrd="0" presId="urn:microsoft.com/office/officeart/2005/8/layout/list1"/>
    <dgm:cxn modelId="{9A988F74-E848-440A-8ADB-8BE99643696E}" srcId="{B3B46490-9FA4-4F44-8A2A-2561B5089794}" destId="{E63E0470-890E-4FEB-92F5-A1246345D9B7}" srcOrd="2" destOrd="0" parTransId="{D24F1940-EFE1-4642-81B1-742821FCEFEB}" sibTransId="{0BCA37C6-9C53-4578-9983-7BBAD64F483F}"/>
    <dgm:cxn modelId="{E0E68168-E55E-468B-9886-693EF5EC1737}" type="presOf" srcId="{948194E3-419F-4934-9CDA-1C38788BE231}" destId="{9F760EB3-3B71-4395-BA43-AE5A780507C7}" srcOrd="0" destOrd="0" presId="urn:microsoft.com/office/officeart/2005/8/layout/list1"/>
    <dgm:cxn modelId="{97A708ED-A2CB-4F44-9592-A0FF48AA0848}" srcId="{B3B46490-9FA4-4F44-8A2A-2561B5089794}" destId="{948194E3-419F-4934-9CDA-1C38788BE231}" srcOrd="1" destOrd="0" parTransId="{ED86FFF6-F0A5-4FDF-A182-4AE6FA3A6930}" sibTransId="{BF4C09F1-D5C1-45AB-91EB-46AF90D5415C}"/>
    <dgm:cxn modelId="{2F284D43-EE06-4B2A-A3B9-A4D70C45D92A}" type="presOf" srcId="{D7D13583-9E2E-4271-A148-07A454CD946E}" destId="{33B94291-D8D2-49D7-887C-5EFB384FDA81}" srcOrd="0" destOrd="0" presId="urn:microsoft.com/office/officeart/2005/8/layout/list1"/>
    <dgm:cxn modelId="{F7F54AD5-348D-4785-B952-1096A2EE3125}" type="presOf" srcId="{BEA71DD8-C9AB-4543-9B1D-48A01454A498}" destId="{8C4DB017-95B9-4EEA-BBCB-406A8E1DCC28}" srcOrd="1" destOrd="0" presId="urn:microsoft.com/office/officeart/2005/8/layout/list1"/>
    <dgm:cxn modelId="{BEBF6F85-8013-40D4-903B-F98D521555D5}" type="presOf" srcId="{948194E3-419F-4934-9CDA-1C38788BE231}" destId="{0E751A54-AC86-4FCC-B97A-FE10B47A40C4}" srcOrd="1" destOrd="0" presId="urn:microsoft.com/office/officeart/2005/8/layout/list1"/>
    <dgm:cxn modelId="{DE561F45-13B8-486B-ABEE-0A571C440B87}" type="presOf" srcId="{EFD32B55-994B-4A9D-95BD-F9CF1F5D6E7B}" destId="{62758033-F63C-40D7-9858-D71EF2FFA043}" srcOrd="1" destOrd="0" presId="urn:microsoft.com/office/officeart/2005/8/layout/list1"/>
    <dgm:cxn modelId="{85D26CC3-44D6-4307-AD5D-5FAA9771F9ED}" type="presOf" srcId="{55FBAE14-67FB-425F-BBCC-597148B36866}" destId="{6E6AD7F9-CC4B-4A44-9104-79033CEE5B31}" srcOrd="1" destOrd="0" presId="urn:microsoft.com/office/officeart/2005/8/layout/list1"/>
    <dgm:cxn modelId="{D011F496-48E4-4E04-9EEC-92C84F12B8C1}" type="presOf" srcId="{D7D13583-9E2E-4271-A148-07A454CD946E}" destId="{4304D13A-E30C-45F6-A8EB-91DAAEB4B212}" srcOrd="1" destOrd="0" presId="urn:microsoft.com/office/officeart/2005/8/layout/list1"/>
    <dgm:cxn modelId="{5AB61629-37DF-422B-83E1-C8735309BDDB}" type="presParOf" srcId="{D9EB5043-B3BD-44D1-B5D1-1966CE1E4E99}" destId="{B9B629FB-9496-454B-AED1-13C2D71B9BBE}" srcOrd="0" destOrd="0" presId="urn:microsoft.com/office/officeart/2005/8/layout/list1"/>
    <dgm:cxn modelId="{E75B8DFB-D9BE-48B5-85FC-A0C633EC66A4}" type="presParOf" srcId="{B9B629FB-9496-454B-AED1-13C2D71B9BBE}" destId="{FA36031A-3BCD-409B-9790-6902D1A52EE6}" srcOrd="0" destOrd="0" presId="urn:microsoft.com/office/officeart/2005/8/layout/list1"/>
    <dgm:cxn modelId="{9974101B-6778-4756-91A5-7F15A3ED4EDF}" type="presParOf" srcId="{B9B629FB-9496-454B-AED1-13C2D71B9BBE}" destId="{6E6AD7F9-CC4B-4A44-9104-79033CEE5B31}" srcOrd="1" destOrd="0" presId="urn:microsoft.com/office/officeart/2005/8/layout/list1"/>
    <dgm:cxn modelId="{6DF49CF4-6592-4823-B64D-8DD1AEB196FF}" type="presParOf" srcId="{D9EB5043-B3BD-44D1-B5D1-1966CE1E4E99}" destId="{4E3C11A4-BDC1-44C5-8E49-F8287618B468}" srcOrd="1" destOrd="0" presId="urn:microsoft.com/office/officeart/2005/8/layout/list1"/>
    <dgm:cxn modelId="{F7F65D38-B4A6-4CDD-9200-C9B17762BDD2}" type="presParOf" srcId="{D9EB5043-B3BD-44D1-B5D1-1966CE1E4E99}" destId="{7D64EAB1-F383-46D6-9616-3E29361BD4E2}" srcOrd="2" destOrd="0" presId="urn:microsoft.com/office/officeart/2005/8/layout/list1"/>
    <dgm:cxn modelId="{AD545DEF-9AA4-40EC-B6A8-E2D0DD272967}" type="presParOf" srcId="{D9EB5043-B3BD-44D1-B5D1-1966CE1E4E99}" destId="{B354F8BE-7254-4AE3-9161-C960B32FEB99}" srcOrd="3" destOrd="0" presId="urn:microsoft.com/office/officeart/2005/8/layout/list1"/>
    <dgm:cxn modelId="{F2F6F74F-D33B-4B50-8A09-FBD00FBA79B5}" type="presParOf" srcId="{D9EB5043-B3BD-44D1-B5D1-1966CE1E4E99}" destId="{AAA6D018-CB8B-4855-8BFB-5BC2BB6C1E78}" srcOrd="4" destOrd="0" presId="urn:microsoft.com/office/officeart/2005/8/layout/list1"/>
    <dgm:cxn modelId="{62C3FD56-4D62-4E8A-8A7E-50B14AC83351}" type="presParOf" srcId="{AAA6D018-CB8B-4855-8BFB-5BC2BB6C1E78}" destId="{9F760EB3-3B71-4395-BA43-AE5A780507C7}" srcOrd="0" destOrd="0" presId="urn:microsoft.com/office/officeart/2005/8/layout/list1"/>
    <dgm:cxn modelId="{C09E441F-A2DB-4CCE-84CD-0A968758E5EF}" type="presParOf" srcId="{AAA6D018-CB8B-4855-8BFB-5BC2BB6C1E78}" destId="{0E751A54-AC86-4FCC-B97A-FE10B47A40C4}" srcOrd="1" destOrd="0" presId="urn:microsoft.com/office/officeart/2005/8/layout/list1"/>
    <dgm:cxn modelId="{547958BF-D2DC-4A39-B801-572050C9E602}" type="presParOf" srcId="{D9EB5043-B3BD-44D1-B5D1-1966CE1E4E99}" destId="{2AD457F1-979F-42BA-BF6D-841A94E752B8}" srcOrd="5" destOrd="0" presId="urn:microsoft.com/office/officeart/2005/8/layout/list1"/>
    <dgm:cxn modelId="{B6C825AE-F2EC-4614-94BB-FE73AF60E9EB}" type="presParOf" srcId="{D9EB5043-B3BD-44D1-B5D1-1966CE1E4E99}" destId="{CF151F69-56E1-4BAD-B8F8-D6D2C30D7657}" srcOrd="6" destOrd="0" presId="urn:microsoft.com/office/officeart/2005/8/layout/list1"/>
    <dgm:cxn modelId="{E58EDC3B-F620-4B28-BAB8-60905884E1B9}" type="presParOf" srcId="{D9EB5043-B3BD-44D1-B5D1-1966CE1E4E99}" destId="{4CA6D202-6E34-4ED0-BCA3-17FC307276F7}" srcOrd="7" destOrd="0" presId="urn:microsoft.com/office/officeart/2005/8/layout/list1"/>
    <dgm:cxn modelId="{3E76C250-45BD-4523-80DF-A2331F1893B0}" type="presParOf" srcId="{D9EB5043-B3BD-44D1-B5D1-1966CE1E4E99}" destId="{D7A47A21-4DE5-4CA5-9613-6D5119ACD445}" srcOrd="8" destOrd="0" presId="urn:microsoft.com/office/officeart/2005/8/layout/list1"/>
    <dgm:cxn modelId="{DE7E2A53-3E52-4CE6-9109-6A0F8FF8F4D9}" type="presParOf" srcId="{D7A47A21-4DE5-4CA5-9613-6D5119ACD445}" destId="{FB215A54-769A-4117-8F64-EDD8C9A7AC0A}" srcOrd="0" destOrd="0" presId="urn:microsoft.com/office/officeart/2005/8/layout/list1"/>
    <dgm:cxn modelId="{7A9DF146-135B-4955-9C34-F2177FAAD500}" type="presParOf" srcId="{D7A47A21-4DE5-4CA5-9613-6D5119ACD445}" destId="{845ADA93-41E5-421B-83F1-039B7E1CC7A9}" srcOrd="1" destOrd="0" presId="urn:microsoft.com/office/officeart/2005/8/layout/list1"/>
    <dgm:cxn modelId="{BAB3809B-2F5B-46BC-9D6E-6057A4845FFA}" type="presParOf" srcId="{D9EB5043-B3BD-44D1-B5D1-1966CE1E4E99}" destId="{D0CF20E7-3035-4F7D-B738-4D4845DFA353}" srcOrd="9" destOrd="0" presId="urn:microsoft.com/office/officeart/2005/8/layout/list1"/>
    <dgm:cxn modelId="{39DBC572-8EF8-4F25-87F9-F5AEB4534F5C}" type="presParOf" srcId="{D9EB5043-B3BD-44D1-B5D1-1966CE1E4E99}" destId="{0F07D7EB-08D2-43E2-AE58-908EF96FA5B4}" srcOrd="10" destOrd="0" presId="urn:microsoft.com/office/officeart/2005/8/layout/list1"/>
    <dgm:cxn modelId="{082C7D48-DF67-4123-89D9-77916B172A07}" type="presParOf" srcId="{D9EB5043-B3BD-44D1-B5D1-1966CE1E4E99}" destId="{151A5EEB-95A1-4DC4-BA55-77BE7A17E2F2}" srcOrd="11" destOrd="0" presId="urn:microsoft.com/office/officeart/2005/8/layout/list1"/>
    <dgm:cxn modelId="{2FF9EB8F-42C5-467B-B99C-05EA358DF966}" type="presParOf" srcId="{D9EB5043-B3BD-44D1-B5D1-1966CE1E4E99}" destId="{0C4DA14A-C718-4E87-BCD0-20E03F466327}" srcOrd="12" destOrd="0" presId="urn:microsoft.com/office/officeart/2005/8/layout/list1"/>
    <dgm:cxn modelId="{71B58EFF-1237-4143-B53E-FD358E442B82}" type="presParOf" srcId="{0C4DA14A-C718-4E87-BCD0-20E03F466327}" destId="{33B94291-D8D2-49D7-887C-5EFB384FDA81}" srcOrd="0" destOrd="0" presId="urn:microsoft.com/office/officeart/2005/8/layout/list1"/>
    <dgm:cxn modelId="{9D0A7A50-9CEC-4047-A8CF-BD93213ADCBC}" type="presParOf" srcId="{0C4DA14A-C718-4E87-BCD0-20E03F466327}" destId="{4304D13A-E30C-45F6-A8EB-91DAAEB4B212}" srcOrd="1" destOrd="0" presId="urn:microsoft.com/office/officeart/2005/8/layout/list1"/>
    <dgm:cxn modelId="{C5F70CF6-6275-4E22-9BEA-97F8887B0653}" type="presParOf" srcId="{D9EB5043-B3BD-44D1-B5D1-1966CE1E4E99}" destId="{0B473A9D-4A91-4AF4-AD07-DD890090360A}" srcOrd="13" destOrd="0" presId="urn:microsoft.com/office/officeart/2005/8/layout/list1"/>
    <dgm:cxn modelId="{096A6F09-9DFD-420E-834C-30C6F59D143D}" type="presParOf" srcId="{D9EB5043-B3BD-44D1-B5D1-1966CE1E4E99}" destId="{7454514D-8530-4241-98D7-C8A25559DD2C}" srcOrd="14" destOrd="0" presId="urn:microsoft.com/office/officeart/2005/8/layout/list1"/>
    <dgm:cxn modelId="{D1FB2092-9032-4F73-ABD4-5649665B4F84}" type="presParOf" srcId="{D9EB5043-B3BD-44D1-B5D1-1966CE1E4E99}" destId="{8AF70654-BF76-489F-B4A0-87E2E6E39304}" srcOrd="15" destOrd="0" presId="urn:microsoft.com/office/officeart/2005/8/layout/list1"/>
    <dgm:cxn modelId="{6ED6E734-338F-4C91-841D-846C96883972}" type="presParOf" srcId="{D9EB5043-B3BD-44D1-B5D1-1966CE1E4E99}" destId="{AD233F53-6D89-47AD-BE08-70B40434BF82}" srcOrd="16" destOrd="0" presId="urn:microsoft.com/office/officeart/2005/8/layout/list1"/>
    <dgm:cxn modelId="{B676A70C-CC6B-4844-8F8C-E063109B1BF9}" type="presParOf" srcId="{AD233F53-6D89-47AD-BE08-70B40434BF82}" destId="{6044297B-F8D6-43AD-B5CD-95F0E046D828}" srcOrd="0" destOrd="0" presId="urn:microsoft.com/office/officeart/2005/8/layout/list1"/>
    <dgm:cxn modelId="{DFC772A7-F3ED-4488-9E3E-AEC7CA0BC6CC}" type="presParOf" srcId="{AD233F53-6D89-47AD-BE08-70B40434BF82}" destId="{62758033-F63C-40D7-9858-D71EF2FFA043}" srcOrd="1" destOrd="0" presId="urn:microsoft.com/office/officeart/2005/8/layout/list1"/>
    <dgm:cxn modelId="{14BFFD67-62A0-4FF1-A4E8-08AE0A5902B0}" type="presParOf" srcId="{D9EB5043-B3BD-44D1-B5D1-1966CE1E4E99}" destId="{F7FC1F10-1DED-4A01-AB47-42D1E124EA1E}" srcOrd="17" destOrd="0" presId="urn:microsoft.com/office/officeart/2005/8/layout/list1"/>
    <dgm:cxn modelId="{C466EC00-18CB-4DE5-AE4E-C93CC7886B30}" type="presParOf" srcId="{D9EB5043-B3BD-44D1-B5D1-1966CE1E4E99}" destId="{62BA7014-C5D3-405E-87A6-1FE83A88F5AA}" srcOrd="18" destOrd="0" presId="urn:microsoft.com/office/officeart/2005/8/layout/list1"/>
    <dgm:cxn modelId="{AFCAF43B-9F8A-4624-8E19-B23537080870}" type="presParOf" srcId="{D9EB5043-B3BD-44D1-B5D1-1966CE1E4E99}" destId="{2E557E34-5B03-4B16-976B-7A1A11C7A5D2}" srcOrd="19" destOrd="0" presId="urn:microsoft.com/office/officeart/2005/8/layout/list1"/>
    <dgm:cxn modelId="{68CF2CFA-CCDE-4B94-9E66-412F07934949}" type="presParOf" srcId="{D9EB5043-B3BD-44D1-B5D1-1966CE1E4E99}" destId="{1661CB5E-B9A3-4C88-B09F-C93D3A79A6E2}" srcOrd="20" destOrd="0" presId="urn:microsoft.com/office/officeart/2005/8/layout/list1"/>
    <dgm:cxn modelId="{B9458735-D211-453B-9755-2B54BC92C7F6}" type="presParOf" srcId="{1661CB5E-B9A3-4C88-B09F-C93D3A79A6E2}" destId="{714FB4E1-8AAD-4168-BC76-D2BBB72F7E38}" srcOrd="0" destOrd="0" presId="urn:microsoft.com/office/officeart/2005/8/layout/list1"/>
    <dgm:cxn modelId="{751FDF3B-7F02-4DE7-9E2D-3128B09AF94C}" type="presParOf" srcId="{1661CB5E-B9A3-4C88-B09F-C93D3A79A6E2}" destId="{8C4DB017-95B9-4EEA-BBCB-406A8E1DCC28}" srcOrd="1" destOrd="0" presId="urn:microsoft.com/office/officeart/2005/8/layout/list1"/>
    <dgm:cxn modelId="{A2D78748-F6FA-452B-B415-70D0E0EE7ED4}" type="presParOf" srcId="{D9EB5043-B3BD-44D1-B5D1-1966CE1E4E99}" destId="{CD3057B7-A415-4A3E-A075-165016F3C373}" srcOrd="21" destOrd="0" presId="urn:microsoft.com/office/officeart/2005/8/layout/list1"/>
    <dgm:cxn modelId="{025D1DC6-26C5-4A43-B8CC-D487BE41C348}" type="presParOf" srcId="{D9EB5043-B3BD-44D1-B5D1-1966CE1E4E99}" destId="{BDCA968B-B056-44FF-8CB1-5390DF80F922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2DF511-17BE-4C62-AB79-8472AD32A00F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888BCFD-ED5B-49E0-BB2A-8CC191E7230E}">
      <dgm:prSet phldrT="[Текст]"/>
      <dgm:spPr/>
      <dgm:t>
        <a:bodyPr/>
        <a:lstStyle/>
        <a:p>
          <a:r>
            <a:rPr lang="uk-UA" u="none" smtClean="0"/>
            <a:t>Виробництво товарів і послуг (пропозиція) (випуск промислових товарів; видобуток корисних копалин, виробництво с/г продукції; обсяг вироблених послуг);</a:t>
          </a:r>
          <a:endParaRPr lang="ru-RU"/>
        </a:p>
      </dgm:t>
    </dgm:pt>
    <dgm:pt modelId="{2B065AC5-D008-46AB-99A8-1DC53F5E14F9}" type="parTrans" cxnId="{05621718-9CCC-4FFC-A036-36CB3196C7DA}">
      <dgm:prSet/>
      <dgm:spPr/>
      <dgm:t>
        <a:bodyPr/>
        <a:lstStyle/>
        <a:p>
          <a:endParaRPr lang="ru-RU"/>
        </a:p>
      </dgm:t>
    </dgm:pt>
    <dgm:pt modelId="{E0C3833C-8763-415C-9F3D-143834C234CA}" type="sibTrans" cxnId="{05621718-9CCC-4FFC-A036-36CB3196C7DA}">
      <dgm:prSet/>
      <dgm:spPr/>
      <dgm:t>
        <a:bodyPr/>
        <a:lstStyle/>
        <a:p>
          <a:endParaRPr lang="ru-RU"/>
        </a:p>
      </dgm:t>
    </dgm:pt>
    <dgm:pt modelId="{C8C3AF73-B27B-44A7-A6E0-A80E36206B5C}">
      <dgm:prSet/>
      <dgm:spPr/>
      <dgm:t>
        <a:bodyPr/>
        <a:lstStyle/>
        <a:p>
          <a:r>
            <a:rPr lang="uk-UA" u="none" smtClean="0"/>
            <a:t>Споживання (попит) (оптовий і роздрібний товарообіг, місткість ринку);</a:t>
          </a:r>
          <a:endParaRPr lang="uk-UA" u="none"/>
        </a:p>
      </dgm:t>
    </dgm:pt>
    <dgm:pt modelId="{A2025A70-E7AD-4190-A250-9A7B1BA9D547}" type="parTrans" cxnId="{213BFC55-AE22-473B-8A5B-5D5B707D558D}">
      <dgm:prSet/>
      <dgm:spPr/>
      <dgm:t>
        <a:bodyPr/>
        <a:lstStyle/>
        <a:p>
          <a:endParaRPr lang="ru-RU"/>
        </a:p>
      </dgm:t>
    </dgm:pt>
    <dgm:pt modelId="{A571578C-F44C-48B2-95DD-F98CFB46B1F3}" type="sibTrans" cxnId="{213BFC55-AE22-473B-8A5B-5D5B707D558D}">
      <dgm:prSet/>
      <dgm:spPr/>
      <dgm:t>
        <a:bodyPr/>
        <a:lstStyle/>
        <a:p>
          <a:endParaRPr lang="ru-RU"/>
        </a:p>
      </dgm:t>
    </dgm:pt>
    <dgm:pt modelId="{F66427F3-8B69-484D-9CE2-94FAA9479182}">
      <dgm:prSet/>
      <dgm:spPr/>
      <dgm:t>
        <a:bodyPr/>
        <a:lstStyle/>
        <a:p>
          <a:r>
            <a:rPr lang="uk-UA" u="none" smtClean="0"/>
            <a:t>Валютна і кредитна ситуації (курси валют, облікові ставки, курси акцій);</a:t>
          </a:r>
          <a:endParaRPr lang="uk-UA" u="none"/>
        </a:p>
      </dgm:t>
    </dgm:pt>
    <dgm:pt modelId="{3EB46965-7674-4B40-8AA6-CB94EB72F87B}" type="parTrans" cxnId="{B4E44489-443D-4ECF-B1AA-2AFA5D9E681F}">
      <dgm:prSet/>
      <dgm:spPr/>
      <dgm:t>
        <a:bodyPr/>
        <a:lstStyle/>
        <a:p>
          <a:endParaRPr lang="ru-RU"/>
        </a:p>
      </dgm:t>
    </dgm:pt>
    <dgm:pt modelId="{60FD3E2C-B590-49C8-8F58-AF6277AECA37}" type="sibTrans" cxnId="{B4E44489-443D-4ECF-B1AA-2AFA5D9E681F}">
      <dgm:prSet/>
      <dgm:spPr/>
      <dgm:t>
        <a:bodyPr/>
        <a:lstStyle/>
        <a:p>
          <a:endParaRPr lang="ru-RU"/>
        </a:p>
      </dgm:t>
    </dgm:pt>
    <dgm:pt modelId="{5935419D-3ACF-45FF-9070-2ADE20C3F2D6}">
      <dgm:prSet/>
      <dgm:spPr/>
      <dgm:t>
        <a:bodyPr/>
        <a:lstStyle/>
        <a:p>
          <a:r>
            <a:rPr lang="uk-UA" u="none" smtClean="0"/>
            <a:t>Ціни як інтегральні показники.</a:t>
          </a:r>
          <a:endParaRPr lang="uk-UA" u="none"/>
        </a:p>
      </dgm:t>
    </dgm:pt>
    <dgm:pt modelId="{D7145581-224A-4EB1-BA0D-C312E2136137}" type="parTrans" cxnId="{5BFADA3C-8D4E-478F-9FAE-6F7EA595AAA5}">
      <dgm:prSet/>
      <dgm:spPr/>
      <dgm:t>
        <a:bodyPr/>
        <a:lstStyle/>
        <a:p>
          <a:endParaRPr lang="ru-RU"/>
        </a:p>
      </dgm:t>
    </dgm:pt>
    <dgm:pt modelId="{9EA648CB-31C6-453F-A4B7-342009803F6B}" type="sibTrans" cxnId="{5BFADA3C-8D4E-478F-9FAE-6F7EA595AAA5}">
      <dgm:prSet/>
      <dgm:spPr/>
      <dgm:t>
        <a:bodyPr/>
        <a:lstStyle/>
        <a:p>
          <a:endParaRPr lang="ru-RU"/>
        </a:p>
      </dgm:t>
    </dgm:pt>
    <dgm:pt modelId="{7BA7AB2F-743C-4F7A-9A98-CFE8E82C0356}" type="pres">
      <dgm:prSet presAssocID="{DF2DF511-17BE-4C62-AB79-8472AD32A00F}" presName="diagram" presStyleCnt="0">
        <dgm:presLayoutVars>
          <dgm:dir/>
          <dgm:resizeHandles val="exact"/>
        </dgm:presLayoutVars>
      </dgm:prSet>
      <dgm:spPr/>
    </dgm:pt>
    <dgm:pt modelId="{FB24AAA2-A849-46B7-931B-2B99351E5387}" type="pres">
      <dgm:prSet presAssocID="{4888BCFD-ED5B-49E0-BB2A-8CC191E7230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551BD0-C795-4CAD-8CE0-82E3EBA3DDD1}" type="pres">
      <dgm:prSet presAssocID="{E0C3833C-8763-415C-9F3D-143834C234CA}" presName="sibTrans" presStyleCnt="0"/>
      <dgm:spPr/>
    </dgm:pt>
    <dgm:pt modelId="{B5DDABBA-86C5-4373-9EE5-BFFF134A4D2F}" type="pres">
      <dgm:prSet presAssocID="{C8C3AF73-B27B-44A7-A6E0-A80E36206B5C}" presName="node" presStyleLbl="node1" presStyleIdx="1" presStyleCnt="4">
        <dgm:presLayoutVars>
          <dgm:bulletEnabled val="1"/>
        </dgm:presLayoutVars>
      </dgm:prSet>
      <dgm:spPr/>
    </dgm:pt>
    <dgm:pt modelId="{C49ADAC3-A0C0-4B8F-8A36-C1ECDD0570AE}" type="pres">
      <dgm:prSet presAssocID="{A571578C-F44C-48B2-95DD-F98CFB46B1F3}" presName="sibTrans" presStyleCnt="0"/>
      <dgm:spPr/>
    </dgm:pt>
    <dgm:pt modelId="{E856DCD4-4520-4BD6-B1AA-E357C39B5F2F}" type="pres">
      <dgm:prSet presAssocID="{F66427F3-8B69-484D-9CE2-94FAA9479182}" presName="node" presStyleLbl="node1" presStyleIdx="2" presStyleCnt="4">
        <dgm:presLayoutVars>
          <dgm:bulletEnabled val="1"/>
        </dgm:presLayoutVars>
      </dgm:prSet>
      <dgm:spPr/>
    </dgm:pt>
    <dgm:pt modelId="{10519CE5-C8D8-429D-9E3B-948BF6956019}" type="pres">
      <dgm:prSet presAssocID="{60FD3E2C-B590-49C8-8F58-AF6277AECA37}" presName="sibTrans" presStyleCnt="0"/>
      <dgm:spPr/>
    </dgm:pt>
    <dgm:pt modelId="{17F92012-03B4-49C9-9266-6EF12F76E76C}" type="pres">
      <dgm:prSet presAssocID="{5935419D-3ACF-45FF-9070-2ADE20C3F2D6}" presName="node" presStyleLbl="node1" presStyleIdx="3" presStyleCnt="4">
        <dgm:presLayoutVars>
          <dgm:bulletEnabled val="1"/>
        </dgm:presLayoutVars>
      </dgm:prSet>
      <dgm:spPr/>
    </dgm:pt>
  </dgm:ptLst>
  <dgm:cxnLst>
    <dgm:cxn modelId="{213BFC55-AE22-473B-8A5B-5D5B707D558D}" srcId="{DF2DF511-17BE-4C62-AB79-8472AD32A00F}" destId="{C8C3AF73-B27B-44A7-A6E0-A80E36206B5C}" srcOrd="1" destOrd="0" parTransId="{A2025A70-E7AD-4190-A250-9A7B1BA9D547}" sibTransId="{A571578C-F44C-48B2-95DD-F98CFB46B1F3}"/>
    <dgm:cxn modelId="{F8A63CB9-856E-4824-BFA0-A1BE9F984E72}" type="presOf" srcId="{F66427F3-8B69-484D-9CE2-94FAA9479182}" destId="{E856DCD4-4520-4BD6-B1AA-E357C39B5F2F}" srcOrd="0" destOrd="0" presId="urn:microsoft.com/office/officeart/2005/8/layout/default"/>
    <dgm:cxn modelId="{B48A53A4-0A5C-497B-A1C0-BFD28FC4CD1F}" type="presOf" srcId="{DF2DF511-17BE-4C62-AB79-8472AD32A00F}" destId="{7BA7AB2F-743C-4F7A-9A98-CFE8E82C0356}" srcOrd="0" destOrd="0" presId="urn:microsoft.com/office/officeart/2005/8/layout/default"/>
    <dgm:cxn modelId="{4DE6F88E-9176-44ED-A757-15B42626B1F3}" type="presOf" srcId="{4888BCFD-ED5B-49E0-BB2A-8CC191E7230E}" destId="{FB24AAA2-A849-46B7-931B-2B99351E5387}" srcOrd="0" destOrd="0" presId="urn:microsoft.com/office/officeart/2005/8/layout/default"/>
    <dgm:cxn modelId="{BF27F52C-B503-49B4-B15F-316D0C6E271A}" type="presOf" srcId="{5935419D-3ACF-45FF-9070-2ADE20C3F2D6}" destId="{17F92012-03B4-49C9-9266-6EF12F76E76C}" srcOrd="0" destOrd="0" presId="urn:microsoft.com/office/officeart/2005/8/layout/default"/>
    <dgm:cxn modelId="{B4E44489-443D-4ECF-B1AA-2AFA5D9E681F}" srcId="{DF2DF511-17BE-4C62-AB79-8472AD32A00F}" destId="{F66427F3-8B69-484D-9CE2-94FAA9479182}" srcOrd="2" destOrd="0" parTransId="{3EB46965-7674-4B40-8AA6-CB94EB72F87B}" sibTransId="{60FD3E2C-B590-49C8-8F58-AF6277AECA37}"/>
    <dgm:cxn modelId="{E37BCBCE-C22D-4761-B980-34FD7AC26C29}" type="presOf" srcId="{C8C3AF73-B27B-44A7-A6E0-A80E36206B5C}" destId="{B5DDABBA-86C5-4373-9EE5-BFFF134A4D2F}" srcOrd="0" destOrd="0" presId="urn:microsoft.com/office/officeart/2005/8/layout/default"/>
    <dgm:cxn modelId="{5BFADA3C-8D4E-478F-9FAE-6F7EA595AAA5}" srcId="{DF2DF511-17BE-4C62-AB79-8472AD32A00F}" destId="{5935419D-3ACF-45FF-9070-2ADE20C3F2D6}" srcOrd="3" destOrd="0" parTransId="{D7145581-224A-4EB1-BA0D-C312E2136137}" sibTransId="{9EA648CB-31C6-453F-A4B7-342009803F6B}"/>
    <dgm:cxn modelId="{05621718-9CCC-4FFC-A036-36CB3196C7DA}" srcId="{DF2DF511-17BE-4C62-AB79-8472AD32A00F}" destId="{4888BCFD-ED5B-49E0-BB2A-8CC191E7230E}" srcOrd="0" destOrd="0" parTransId="{2B065AC5-D008-46AB-99A8-1DC53F5E14F9}" sibTransId="{E0C3833C-8763-415C-9F3D-143834C234CA}"/>
    <dgm:cxn modelId="{3E34FA0E-3F21-44EA-8C5E-878AF24F38F0}" type="presParOf" srcId="{7BA7AB2F-743C-4F7A-9A98-CFE8E82C0356}" destId="{FB24AAA2-A849-46B7-931B-2B99351E5387}" srcOrd="0" destOrd="0" presId="urn:microsoft.com/office/officeart/2005/8/layout/default"/>
    <dgm:cxn modelId="{3E91A571-A3E7-43B5-B1C9-6356A014C1B6}" type="presParOf" srcId="{7BA7AB2F-743C-4F7A-9A98-CFE8E82C0356}" destId="{61551BD0-C795-4CAD-8CE0-82E3EBA3DDD1}" srcOrd="1" destOrd="0" presId="urn:microsoft.com/office/officeart/2005/8/layout/default"/>
    <dgm:cxn modelId="{7785D112-C142-468D-84AE-EC62A2CBF34C}" type="presParOf" srcId="{7BA7AB2F-743C-4F7A-9A98-CFE8E82C0356}" destId="{B5DDABBA-86C5-4373-9EE5-BFFF134A4D2F}" srcOrd="2" destOrd="0" presId="urn:microsoft.com/office/officeart/2005/8/layout/default"/>
    <dgm:cxn modelId="{27BBFC1F-FCDD-4020-8AF5-B5CE78D1DB0C}" type="presParOf" srcId="{7BA7AB2F-743C-4F7A-9A98-CFE8E82C0356}" destId="{C49ADAC3-A0C0-4B8F-8A36-C1ECDD0570AE}" srcOrd="3" destOrd="0" presId="urn:microsoft.com/office/officeart/2005/8/layout/default"/>
    <dgm:cxn modelId="{B9D98837-F235-4136-9998-13BB5D4F79A4}" type="presParOf" srcId="{7BA7AB2F-743C-4F7A-9A98-CFE8E82C0356}" destId="{E856DCD4-4520-4BD6-B1AA-E357C39B5F2F}" srcOrd="4" destOrd="0" presId="urn:microsoft.com/office/officeart/2005/8/layout/default"/>
    <dgm:cxn modelId="{74AAC764-ECA3-4A92-A24E-ADAE1C796433}" type="presParOf" srcId="{7BA7AB2F-743C-4F7A-9A98-CFE8E82C0356}" destId="{10519CE5-C8D8-429D-9E3B-948BF6956019}" srcOrd="5" destOrd="0" presId="urn:microsoft.com/office/officeart/2005/8/layout/default"/>
    <dgm:cxn modelId="{55334747-2AA4-4688-9859-8AAD852A97B2}" type="presParOf" srcId="{7BA7AB2F-743C-4F7A-9A98-CFE8E82C0356}" destId="{17F92012-03B4-49C9-9266-6EF12F76E76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B9D2EA-5002-4797-A875-4509FF4C89FA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B08BEC7-0D7D-492B-BB25-6A20906013BA}">
      <dgm:prSet phldrT="[Текст]"/>
      <dgm:spPr/>
      <dgm:t>
        <a:bodyPr/>
        <a:lstStyle/>
        <a:p>
          <a:r>
            <a:rPr lang="uk-UA" i="1" dirty="0" smtClean="0"/>
            <a:t>відкрите (демократичне) суспільство</a:t>
          </a:r>
          <a:endParaRPr lang="ru-RU" dirty="0"/>
        </a:p>
      </dgm:t>
    </dgm:pt>
    <dgm:pt modelId="{A55F3D6E-3CD6-47F4-AA1C-AC7D024BC77B}" type="parTrans" cxnId="{A1C0AA54-E8AB-4C36-B1B1-2E6B42F27989}">
      <dgm:prSet/>
      <dgm:spPr/>
      <dgm:t>
        <a:bodyPr/>
        <a:lstStyle/>
        <a:p>
          <a:endParaRPr lang="ru-RU"/>
        </a:p>
      </dgm:t>
    </dgm:pt>
    <dgm:pt modelId="{D6A29DF3-5917-41C5-BFED-F9558E770AAF}" type="sibTrans" cxnId="{A1C0AA54-E8AB-4C36-B1B1-2E6B42F27989}">
      <dgm:prSet/>
      <dgm:spPr/>
      <dgm:t>
        <a:bodyPr/>
        <a:lstStyle/>
        <a:p>
          <a:endParaRPr lang="ru-RU"/>
        </a:p>
      </dgm:t>
    </dgm:pt>
    <dgm:pt modelId="{2202C4FF-CAAC-4982-8EAA-537FED2809A5}">
      <dgm:prSet phldrT="[Текст]"/>
      <dgm:spPr/>
      <dgm:t>
        <a:bodyPr/>
        <a:lstStyle/>
        <a:p>
          <a:r>
            <a:rPr lang="uk-UA" i="1" dirty="0" smtClean="0"/>
            <a:t>політична стабільність</a:t>
          </a:r>
          <a:r>
            <a:rPr lang="uk-UA" dirty="0" smtClean="0"/>
            <a:t> суспільства</a:t>
          </a:r>
          <a:endParaRPr lang="ru-RU" dirty="0"/>
        </a:p>
      </dgm:t>
    </dgm:pt>
    <dgm:pt modelId="{A331EE55-59EA-42D0-A171-AFB36B5D3A85}" type="parTrans" cxnId="{B294F830-90CF-42FE-A0B7-E7B6FE448636}">
      <dgm:prSet/>
      <dgm:spPr/>
      <dgm:t>
        <a:bodyPr/>
        <a:lstStyle/>
        <a:p>
          <a:endParaRPr lang="ru-RU"/>
        </a:p>
      </dgm:t>
    </dgm:pt>
    <dgm:pt modelId="{09B83DBF-1C91-4BFA-968F-8B2DCC4BA0AE}" type="sibTrans" cxnId="{B294F830-90CF-42FE-A0B7-E7B6FE448636}">
      <dgm:prSet/>
      <dgm:spPr/>
      <dgm:t>
        <a:bodyPr/>
        <a:lstStyle/>
        <a:p>
          <a:endParaRPr lang="ru-RU"/>
        </a:p>
      </dgm:t>
    </dgm:pt>
    <dgm:pt modelId="{EAEE5BDE-0A2A-451A-9DB7-3C7F8AE03FFC}">
      <dgm:prSet phldrT="[Текст]"/>
      <dgm:spPr/>
      <dgm:t>
        <a:bodyPr/>
        <a:lstStyle/>
        <a:p>
          <a:r>
            <a:rPr lang="ru-RU" dirty="0" err="1" smtClean="0"/>
            <a:t>низький</a:t>
          </a:r>
          <a:r>
            <a:rPr lang="ru-RU" dirty="0" smtClean="0"/>
            <a:t> </a:t>
          </a:r>
          <a:r>
            <a:rPr lang="uk-UA" dirty="0" smtClean="0"/>
            <a:t>ступінь </a:t>
          </a:r>
          <a:r>
            <a:rPr lang="uk-UA" i="1" dirty="0" smtClean="0"/>
            <a:t>корумпованості</a:t>
          </a:r>
          <a:r>
            <a:rPr lang="uk-UA" dirty="0" smtClean="0"/>
            <a:t> </a:t>
          </a:r>
          <a:endParaRPr lang="ru-RU" dirty="0"/>
        </a:p>
      </dgm:t>
    </dgm:pt>
    <dgm:pt modelId="{84537419-FF28-4B95-ACB0-71A76E907634}" type="parTrans" cxnId="{28F78926-F263-4BF7-AA2A-07A8C5FD305B}">
      <dgm:prSet/>
      <dgm:spPr/>
      <dgm:t>
        <a:bodyPr/>
        <a:lstStyle/>
        <a:p>
          <a:endParaRPr lang="ru-RU"/>
        </a:p>
      </dgm:t>
    </dgm:pt>
    <dgm:pt modelId="{FE346B77-60D6-4EBE-9F2C-D7380C5B206D}" type="sibTrans" cxnId="{28F78926-F263-4BF7-AA2A-07A8C5FD305B}">
      <dgm:prSet/>
      <dgm:spPr/>
      <dgm:t>
        <a:bodyPr/>
        <a:lstStyle/>
        <a:p>
          <a:endParaRPr lang="ru-RU"/>
        </a:p>
      </dgm:t>
    </dgm:pt>
    <dgm:pt modelId="{B4DB6CFE-F97F-4FE5-BF5C-A3A2A8C3F0FD}">
      <dgm:prSet phldrT="[Текст]"/>
      <dgm:spPr/>
      <dgm:t>
        <a:bodyPr/>
        <a:lstStyle/>
        <a:p>
          <a:r>
            <a:rPr lang="uk-UA" i="1" dirty="0" smtClean="0"/>
            <a:t>лібералізація</a:t>
          </a:r>
          <a:endParaRPr lang="ru-RU" dirty="0"/>
        </a:p>
      </dgm:t>
    </dgm:pt>
    <dgm:pt modelId="{69A6EA57-5275-4D08-942C-B5544D609034}" type="parTrans" cxnId="{1DA5EDB6-AEDE-4779-B4B9-3A4988C32A84}">
      <dgm:prSet/>
      <dgm:spPr/>
      <dgm:t>
        <a:bodyPr/>
        <a:lstStyle/>
        <a:p>
          <a:endParaRPr lang="ru-RU"/>
        </a:p>
      </dgm:t>
    </dgm:pt>
    <dgm:pt modelId="{78BA9E27-0354-474C-AABB-E3F73C0EAA48}" type="sibTrans" cxnId="{1DA5EDB6-AEDE-4779-B4B9-3A4988C32A84}">
      <dgm:prSet/>
      <dgm:spPr/>
      <dgm:t>
        <a:bodyPr/>
        <a:lstStyle/>
        <a:p>
          <a:endParaRPr lang="ru-RU"/>
        </a:p>
      </dgm:t>
    </dgm:pt>
    <dgm:pt modelId="{5E59997A-2DBA-4A10-B39C-4F34FFA5C639}" type="pres">
      <dgm:prSet presAssocID="{15B9D2EA-5002-4797-A875-4509FF4C89FA}" presName="diagram" presStyleCnt="0">
        <dgm:presLayoutVars>
          <dgm:dir/>
          <dgm:resizeHandles val="exact"/>
        </dgm:presLayoutVars>
      </dgm:prSet>
      <dgm:spPr/>
    </dgm:pt>
    <dgm:pt modelId="{ACC527DD-D8AA-49E5-A4DE-249BB37DE75F}" type="pres">
      <dgm:prSet presAssocID="{7B08BEC7-0D7D-492B-BB25-6A20906013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98747-A58F-4029-A7BA-F67962186CE1}" type="pres">
      <dgm:prSet presAssocID="{D6A29DF3-5917-41C5-BFED-F9558E770AAF}" presName="sibTrans" presStyleCnt="0"/>
      <dgm:spPr/>
    </dgm:pt>
    <dgm:pt modelId="{22515810-F35F-42C1-B594-61808D508448}" type="pres">
      <dgm:prSet presAssocID="{2202C4FF-CAAC-4982-8EAA-537FED280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14935-F016-4F89-A5DD-667CCD028381}" type="pres">
      <dgm:prSet presAssocID="{09B83DBF-1C91-4BFA-968F-8B2DCC4BA0AE}" presName="sibTrans" presStyleCnt="0"/>
      <dgm:spPr/>
    </dgm:pt>
    <dgm:pt modelId="{2C1D135C-2900-4721-80D4-E080F85BB7F8}" type="pres">
      <dgm:prSet presAssocID="{EAEE5BDE-0A2A-451A-9DB7-3C7F8AE03F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83733-6F35-4FFC-B362-9DEB9711363F}" type="pres">
      <dgm:prSet presAssocID="{FE346B77-60D6-4EBE-9F2C-D7380C5B206D}" presName="sibTrans" presStyleCnt="0"/>
      <dgm:spPr/>
    </dgm:pt>
    <dgm:pt modelId="{FDCC9632-9D34-42F9-B85B-9C20E2D22F5D}" type="pres">
      <dgm:prSet presAssocID="{B4DB6CFE-F97F-4FE5-BF5C-A3A2A8C3F0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0AA54-E8AB-4C36-B1B1-2E6B42F27989}" srcId="{15B9D2EA-5002-4797-A875-4509FF4C89FA}" destId="{7B08BEC7-0D7D-492B-BB25-6A20906013BA}" srcOrd="0" destOrd="0" parTransId="{A55F3D6E-3CD6-47F4-AA1C-AC7D024BC77B}" sibTransId="{D6A29DF3-5917-41C5-BFED-F9558E770AAF}"/>
    <dgm:cxn modelId="{28F78926-F263-4BF7-AA2A-07A8C5FD305B}" srcId="{15B9D2EA-5002-4797-A875-4509FF4C89FA}" destId="{EAEE5BDE-0A2A-451A-9DB7-3C7F8AE03FFC}" srcOrd="2" destOrd="0" parTransId="{84537419-FF28-4B95-ACB0-71A76E907634}" sibTransId="{FE346B77-60D6-4EBE-9F2C-D7380C5B206D}"/>
    <dgm:cxn modelId="{C079368B-F1F9-4BAE-8500-F2E0F3725917}" type="presOf" srcId="{EAEE5BDE-0A2A-451A-9DB7-3C7F8AE03FFC}" destId="{2C1D135C-2900-4721-80D4-E080F85BB7F8}" srcOrd="0" destOrd="0" presId="urn:microsoft.com/office/officeart/2005/8/layout/default"/>
    <dgm:cxn modelId="{B294F830-90CF-42FE-A0B7-E7B6FE448636}" srcId="{15B9D2EA-5002-4797-A875-4509FF4C89FA}" destId="{2202C4FF-CAAC-4982-8EAA-537FED2809A5}" srcOrd="1" destOrd="0" parTransId="{A331EE55-59EA-42D0-A171-AFB36B5D3A85}" sibTransId="{09B83DBF-1C91-4BFA-968F-8B2DCC4BA0AE}"/>
    <dgm:cxn modelId="{DBAA7AA9-7E8D-45A9-87A5-BB695FC34243}" type="presOf" srcId="{2202C4FF-CAAC-4982-8EAA-537FED2809A5}" destId="{22515810-F35F-42C1-B594-61808D508448}" srcOrd="0" destOrd="0" presId="urn:microsoft.com/office/officeart/2005/8/layout/default"/>
    <dgm:cxn modelId="{2F632764-9A8D-44F6-BD69-EFC706D3E219}" type="presOf" srcId="{7B08BEC7-0D7D-492B-BB25-6A20906013BA}" destId="{ACC527DD-D8AA-49E5-A4DE-249BB37DE75F}" srcOrd="0" destOrd="0" presId="urn:microsoft.com/office/officeart/2005/8/layout/default"/>
    <dgm:cxn modelId="{1DA5EDB6-AEDE-4779-B4B9-3A4988C32A84}" srcId="{15B9D2EA-5002-4797-A875-4509FF4C89FA}" destId="{B4DB6CFE-F97F-4FE5-BF5C-A3A2A8C3F0FD}" srcOrd="3" destOrd="0" parTransId="{69A6EA57-5275-4D08-942C-B5544D609034}" sibTransId="{78BA9E27-0354-474C-AABB-E3F73C0EAA48}"/>
    <dgm:cxn modelId="{D5271865-8E60-4F9B-B479-B37E7A4A584B}" type="presOf" srcId="{B4DB6CFE-F97F-4FE5-BF5C-A3A2A8C3F0FD}" destId="{FDCC9632-9D34-42F9-B85B-9C20E2D22F5D}" srcOrd="0" destOrd="0" presId="urn:microsoft.com/office/officeart/2005/8/layout/default"/>
    <dgm:cxn modelId="{741AF467-5C04-4AFE-A5C9-33453BD68A75}" type="presOf" srcId="{15B9D2EA-5002-4797-A875-4509FF4C89FA}" destId="{5E59997A-2DBA-4A10-B39C-4F34FFA5C639}" srcOrd="0" destOrd="0" presId="urn:microsoft.com/office/officeart/2005/8/layout/default"/>
    <dgm:cxn modelId="{C0F022AC-0FEF-48B9-B768-8527B9571E3E}" type="presParOf" srcId="{5E59997A-2DBA-4A10-B39C-4F34FFA5C639}" destId="{ACC527DD-D8AA-49E5-A4DE-249BB37DE75F}" srcOrd="0" destOrd="0" presId="urn:microsoft.com/office/officeart/2005/8/layout/default"/>
    <dgm:cxn modelId="{8E342643-FB5A-4E31-B030-09C1B03D972D}" type="presParOf" srcId="{5E59997A-2DBA-4A10-B39C-4F34FFA5C639}" destId="{B7698747-A58F-4029-A7BA-F67962186CE1}" srcOrd="1" destOrd="0" presId="urn:microsoft.com/office/officeart/2005/8/layout/default"/>
    <dgm:cxn modelId="{9C6FC19F-7988-4FB3-973C-C5DB0FCEC38E}" type="presParOf" srcId="{5E59997A-2DBA-4A10-B39C-4F34FFA5C639}" destId="{22515810-F35F-42C1-B594-61808D508448}" srcOrd="2" destOrd="0" presId="urn:microsoft.com/office/officeart/2005/8/layout/default"/>
    <dgm:cxn modelId="{A092A66A-33CC-4175-BD33-3ACD095D95BD}" type="presParOf" srcId="{5E59997A-2DBA-4A10-B39C-4F34FFA5C639}" destId="{D0714935-F016-4F89-A5DD-667CCD028381}" srcOrd="3" destOrd="0" presId="urn:microsoft.com/office/officeart/2005/8/layout/default"/>
    <dgm:cxn modelId="{E80C9384-5BBB-414C-9B53-8E77D2A2CA9C}" type="presParOf" srcId="{5E59997A-2DBA-4A10-B39C-4F34FFA5C639}" destId="{2C1D135C-2900-4721-80D4-E080F85BB7F8}" srcOrd="4" destOrd="0" presId="urn:microsoft.com/office/officeart/2005/8/layout/default"/>
    <dgm:cxn modelId="{45D7130E-1349-43AA-85B2-E05E44137FC8}" type="presParOf" srcId="{5E59997A-2DBA-4A10-B39C-4F34FFA5C639}" destId="{52883733-6F35-4FFC-B362-9DEB9711363F}" srcOrd="5" destOrd="0" presId="urn:microsoft.com/office/officeart/2005/8/layout/default"/>
    <dgm:cxn modelId="{DDD69D4F-EC5B-4E8D-9DE6-2B26E30DAB55}" type="presParOf" srcId="{5E59997A-2DBA-4A10-B39C-4F34FFA5C639}" destId="{FDCC9632-9D34-42F9-B85B-9C20E2D22F5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B9D2EA-5002-4797-A875-4509FF4C89FA}" type="doc">
      <dgm:prSet loTypeId="urn:microsoft.com/office/officeart/2005/8/layout/default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7B08BEC7-0D7D-492B-BB25-6A20906013BA}">
      <dgm:prSet phldrT="[Текст]"/>
      <dgm:spPr/>
      <dgm:t>
        <a:bodyPr/>
        <a:lstStyle/>
        <a:p>
          <a:r>
            <a:rPr lang="uk-UA" i="1" smtClean="0"/>
            <a:t>закрите (авторитарне) суспільство</a:t>
          </a:r>
          <a:endParaRPr lang="ru-RU" dirty="0"/>
        </a:p>
      </dgm:t>
    </dgm:pt>
    <dgm:pt modelId="{A55F3D6E-3CD6-47F4-AA1C-AC7D024BC77B}" type="parTrans" cxnId="{A1C0AA54-E8AB-4C36-B1B1-2E6B42F27989}">
      <dgm:prSet/>
      <dgm:spPr/>
      <dgm:t>
        <a:bodyPr/>
        <a:lstStyle/>
        <a:p>
          <a:endParaRPr lang="ru-RU"/>
        </a:p>
      </dgm:t>
    </dgm:pt>
    <dgm:pt modelId="{D6A29DF3-5917-41C5-BFED-F9558E770AAF}" type="sibTrans" cxnId="{A1C0AA54-E8AB-4C36-B1B1-2E6B42F27989}">
      <dgm:prSet/>
      <dgm:spPr/>
      <dgm:t>
        <a:bodyPr/>
        <a:lstStyle/>
        <a:p>
          <a:endParaRPr lang="ru-RU"/>
        </a:p>
      </dgm:t>
    </dgm:pt>
    <dgm:pt modelId="{2202C4FF-CAAC-4982-8EAA-537FED2809A5}">
      <dgm:prSet phldrT="[Текст]"/>
      <dgm:spPr/>
      <dgm:t>
        <a:bodyPr/>
        <a:lstStyle/>
        <a:p>
          <a:r>
            <a:rPr lang="uk-UA" i="1" dirty="0" smtClean="0"/>
            <a:t>політична нестабільність</a:t>
          </a:r>
          <a:r>
            <a:rPr lang="uk-UA" dirty="0" smtClean="0"/>
            <a:t> суспільства</a:t>
          </a:r>
          <a:endParaRPr lang="ru-RU" dirty="0"/>
        </a:p>
      </dgm:t>
    </dgm:pt>
    <dgm:pt modelId="{A331EE55-59EA-42D0-A171-AFB36B5D3A85}" type="parTrans" cxnId="{B294F830-90CF-42FE-A0B7-E7B6FE448636}">
      <dgm:prSet/>
      <dgm:spPr/>
      <dgm:t>
        <a:bodyPr/>
        <a:lstStyle/>
        <a:p>
          <a:endParaRPr lang="ru-RU"/>
        </a:p>
      </dgm:t>
    </dgm:pt>
    <dgm:pt modelId="{09B83DBF-1C91-4BFA-968F-8B2DCC4BA0AE}" type="sibTrans" cxnId="{B294F830-90CF-42FE-A0B7-E7B6FE448636}">
      <dgm:prSet/>
      <dgm:spPr/>
      <dgm:t>
        <a:bodyPr/>
        <a:lstStyle/>
        <a:p>
          <a:endParaRPr lang="ru-RU"/>
        </a:p>
      </dgm:t>
    </dgm:pt>
    <dgm:pt modelId="{EAEE5BDE-0A2A-451A-9DB7-3C7F8AE03FFC}">
      <dgm:prSet phldrT="[Текст]"/>
      <dgm:spPr/>
      <dgm:t>
        <a:bodyPr/>
        <a:lstStyle/>
        <a:p>
          <a:r>
            <a:rPr lang="ru-RU" dirty="0" err="1" smtClean="0"/>
            <a:t>високий</a:t>
          </a:r>
          <a:r>
            <a:rPr lang="ru-RU" dirty="0" smtClean="0"/>
            <a:t> </a:t>
          </a:r>
          <a:r>
            <a:rPr lang="uk-UA" dirty="0" smtClean="0"/>
            <a:t>ступінь </a:t>
          </a:r>
          <a:r>
            <a:rPr lang="uk-UA" i="1" dirty="0" smtClean="0"/>
            <a:t>корумпованості</a:t>
          </a:r>
          <a:r>
            <a:rPr lang="uk-UA" dirty="0" smtClean="0"/>
            <a:t> </a:t>
          </a:r>
          <a:endParaRPr lang="ru-RU" dirty="0"/>
        </a:p>
      </dgm:t>
    </dgm:pt>
    <dgm:pt modelId="{84537419-FF28-4B95-ACB0-71A76E907634}" type="parTrans" cxnId="{28F78926-F263-4BF7-AA2A-07A8C5FD305B}">
      <dgm:prSet/>
      <dgm:spPr/>
      <dgm:t>
        <a:bodyPr/>
        <a:lstStyle/>
        <a:p>
          <a:endParaRPr lang="ru-RU"/>
        </a:p>
      </dgm:t>
    </dgm:pt>
    <dgm:pt modelId="{FE346B77-60D6-4EBE-9F2C-D7380C5B206D}" type="sibTrans" cxnId="{28F78926-F263-4BF7-AA2A-07A8C5FD305B}">
      <dgm:prSet/>
      <dgm:spPr/>
      <dgm:t>
        <a:bodyPr/>
        <a:lstStyle/>
        <a:p>
          <a:endParaRPr lang="ru-RU"/>
        </a:p>
      </dgm:t>
    </dgm:pt>
    <dgm:pt modelId="{B4DB6CFE-F97F-4FE5-BF5C-A3A2A8C3F0FD}">
      <dgm:prSet phldrT="[Текст]"/>
      <dgm:spPr/>
      <dgm:t>
        <a:bodyPr/>
        <a:lstStyle/>
        <a:p>
          <a:r>
            <a:rPr lang="uk-UA" i="1" dirty="0" smtClean="0"/>
            <a:t>протекціонізм</a:t>
          </a:r>
          <a:endParaRPr lang="ru-RU" dirty="0"/>
        </a:p>
      </dgm:t>
    </dgm:pt>
    <dgm:pt modelId="{69A6EA57-5275-4D08-942C-B5544D609034}" type="parTrans" cxnId="{1DA5EDB6-AEDE-4779-B4B9-3A4988C32A84}">
      <dgm:prSet/>
      <dgm:spPr/>
      <dgm:t>
        <a:bodyPr/>
        <a:lstStyle/>
        <a:p>
          <a:endParaRPr lang="ru-RU"/>
        </a:p>
      </dgm:t>
    </dgm:pt>
    <dgm:pt modelId="{78BA9E27-0354-474C-AABB-E3F73C0EAA48}" type="sibTrans" cxnId="{1DA5EDB6-AEDE-4779-B4B9-3A4988C32A84}">
      <dgm:prSet/>
      <dgm:spPr/>
      <dgm:t>
        <a:bodyPr/>
        <a:lstStyle/>
        <a:p>
          <a:endParaRPr lang="ru-RU"/>
        </a:p>
      </dgm:t>
    </dgm:pt>
    <dgm:pt modelId="{5E59997A-2DBA-4A10-B39C-4F34FFA5C639}" type="pres">
      <dgm:prSet presAssocID="{15B9D2EA-5002-4797-A875-4509FF4C89FA}" presName="diagram" presStyleCnt="0">
        <dgm:presLayoutVars>
          <dgm:dir/>
          <dgm:resizeHandles val="exact"/>
        </dgm:presLayoutVars>
      </dgm:prSet>
      <dgm:spPr/>
    </dgm:pt>
    <dgm:pt modelId="{ACC527DD-D8AA-49E5-A4DE-249BB37DE75F}" type="pres">
      <dgm:prSet presAssocID="{7B08BEC7-0D7D-492B-BB25-6A20906013B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698747-A58F-4029-A7BA-F67962186CE1}" type="pres">
      <dgm:prSet presAssocID="{D6A29DF3-5917-41C5-BFED-F9558E770AAF}" presName="sibTrans" presStyleCnt="0"/>
      <dgm:spPr/>
    </dgm:pt>
    <dgm:pt modelId="{22515810-F35F-42C1-B594-61808D508448}" type="pres">
      <dgm:prSet presAssocID="{2202C4FF-CAAC-4982-8EAA-537FED2809A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14935-F016-4F89-A5DD-667CCD028381}" type="pres">
      <dgm:prSet presAssocID="{09B83DBF-1C91-4BFA-968F-8B2DCC4BA0AE}" presName="sibTrans" presStyleCnt="0"/>
      <dgm:spPr/>
    </dgm:pt>
    <dgm:pt modelId="{2C1D135C-2900-4721-80D4-E080F85BB7F8}" type="pres">
      <dgm:prSet presAssocID="{EAEE5BDE-0A2A-451A-9DB7-3C7F8AE03FF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883733-6F35-4FFC-B362-9DEB9711363F}" type="pres">
      <dgm:prSet presAssocID="{FE346B77-60D6-4EBE-9F2C-D7380C5B206D}" presName="sibTrans" presStyleCnt="0"/>
      <dgm:spPr/>
    </dgm:pt>
    <dgm:pt modelId="{FDCC9632-9D34-42F9-B85B-9C20E2D22F5D}" type="pres">
      <dgm:prSet presAssocID="{B4DB6CFE-F97F-4FE5-BF5C-A3A2A8C3F0F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C0AA54-E8AB-4C36-B1B1-2E6B42F27989}" srcId="{15B9D2EA-5002-4797-A875-4509FF4C89FA}" destId="{7B08BEC7-0D7D-492B-BB25-6A20906013BA}" srcOrd="0" destOrd="0" parTransId="{A55F3D6E-3CD6-47F4-AA1C-AC7D024BC77B}" sibTransId="{D6A29DF3-5917-41C5-BFED-F9558E770AAF}"/>
    <dgm:cxn modelId="{28F78926-F263-4BF7-AA2A-07A8C5FD305B}" srcId="{15B9D2EA-5002-4797-A875-4509FF4C89FA}" destId="{EAEE5BDE-0A2A-451A-9DB7-3C7F8AE03FFC}" srcOrd="2" destOrd="0" parTransId="{84537419-FF28-4B95-ACB0-71A76E907634}" sibTransId="{FE346B77-60D6-4EBE-9F2C-D7380C5B206D}"/>
    <dgm:cxn modelId="{C079368B-F1F9-4BAE-8500-F2E0F3725917}" type="presOf" srcId="{EAEE5BDE-0A2A-451A-9DB7-3C7F8AE03FFC}" destId="{2C1D135C-2900-4721-80D4-E080F85BB7F8}" srcOrd="0" destOrd="0" presId="urn:microsoft.com/office/officeart/2005/8/layout/default"/>
    <dgm:cxn modelId="{B294F830-90CF-42FE-A0B7-E7B6FE448636}" srcId="{15B9D2EA-5002-4797-A875-4509FF4C89FA}" destId="{2202C4FF-CAAC-4982-8EAA-537FED2809A5}" srcOrd="1" destOrd="0" parTransId="{A331EE55-59EA-42D0-A171-AFB36B5D3A85}" sibTransId="{09B83DBF-1C91-4BFA-968F-8B2DCC4BA0AE}"/>
    <dgm:cxn modelId="{DBAA7AA9-7E8D-45A9-87A5-BB695FC34243}" type="presOf" srcId="{2202C4FF-CAAC-4982-8EAA-537FED2809A5}" destId="{22515810-F35F-42C1-B594-61808D508448}" srcOrd="0" destOrd="0" presId="urn:microsoft.com/office/officeart/2005/8/layout/default"/>
    <dgm:cxn modelId="{2F632764-9A8D-44F6-BD69-EFC706D3E219}" type="presOf" srcId="{7B08BEC7-0D7D-492B-BB25-6A20906013BA}" destId="{ACC527DD-D8AA-49E5-A4DE-249BB37DE75F}" srcOrd="0" destOrd="0" presId="urn:microsoft.com/office/officeart/2005/8/layout/default"/>
    <dgm:cxn modelId="{1DA5EDB6-AEDE-4779-B4B9-3A4988C32A84}" srcId="{15B9D2EA-5002-4797-A875-4509FF4C89FA}" destId="{B4DB6CFE-F97F-4FE5-BF5C-A3A2A8C3F0FD}" srcOrd="3" destOrd="0" parTransId="{69A6EA57-5275-4D08-942C-B5544D609034}" sibTransId="{78BA9E27-0354-474C-AABB-E3F73C0EAA48}"/>
    <dgm:cxn modelId="{D5271865-8E60-4F9B-B479-B37E7A4A584B}" type="presOf" srcId="{B4DB6CFE-F97F-4FE5-BF5C-A3A2A8C3F0FD}" destId="{FDCC9632-9D34-42F9-B85B-9C20E2D22F5D}" srcOrd="0" destOrd="0" presId="urn:microsoft.com/office/officeart/2005/8/layout/default"/>
    <dgm:cxn modelId="{741AF467-5C04-4AFE-A5C9-33453BD68A75}" type="presOf" srcId="{15B9D2EA-5002-4797-A875-4509FF4C89FA}" destId="{5E59997A-2DBA-4A10-B39C-4F34FFA5C639}" srcOrd="0" destOrd="0" presId="urn:microsoft.com/office/officeart/2005/8/layout/default"/>
    <dgm:cxn modelId="{C0F022AC-0FEF-48B9-B768-8527B9571E3E}" type="presParOf" srcId="{5E59997A-2DBA-4A10-B39C-4F34FFA5C639}" destId="{ACC527DD-D8AA-49E5-A4DE-249BB37DE75F}" srcOrd="0" destOrd="0" presId="urn:microsoft.com/office/officeart/2005/8/layout/default"/>
    <dgm:cxn modelId="{8E342643-FB5A-4E31-B030-09C1B03D972D}" type="presParOf" srcId="{5E59997A-2DBA-4A10-B39C-4F34FFA5C639}" destId="{B7698747-A58F-4029-A7BA-F67962186CE1}" srcOrd="1" destOrd="0" presId="urn:microsoft.com/office/officeart/2005/8/layout/default"/>
    <dgm:cxn modelId="{9C6FC19F-7988-4FB3-973C-C5DB0FCEC38E}" type="presParOf" srcId="{5E59997A-2DBA-4A10-B39C-4F34FFA5C639}" destId="{22515810-F35F-42C1-B594-61808D508448}" srcOrd="2" destOrd="0" presId="urn:microsoft.com/office/officeart/2005/8/layout/default"/>
    <dgm:cxn modelId="{A092A66A-33CC-4175-BD33-3ACD095D95BD}" type="presParOf" srcId="{5E59997A-2DBA-4A10-B39C-4F34FFA5C639}" destId="{D0714935-F016-4F89-A5DD-667CCD028381}" srcOrd="3" destOrd="0" presId="urn:microsoft.com/office/officeart/2005/8/layout/default"/>
    <dgm:cxn modelId="{E80C9384-5BBB-414C-9B53-8E77D2A2CA9C}" type="presParOf" srcId="{5E59997A-2DBA-4A10-B39C-4F34FFA5C639}" destId="{2C1D135C-2900-4721-80D4-E080F85BB7F8}" srcOrd="4" destOrd="0" presId="urn:microsoft.com/office/officeart/2005/8/layout/default"/>
    <dgm:cxn modelId="{45D7130E-1349-43AA-85B2-E05E44137FC8}" type="presParOf" srcId="{5E59997A-2DBA-4A10-B39C-4F34FFA5C639}" destId="{52883733-6F35-4FFC-B362-9DEB9711363F}" srcOrd="5" destOrd="0" presId="urn:microsoft.com/office/officeart/2005/8/layout/default"/>
    <dgm:cxn modelId="{DDD69D4F-EC5B-4E8D-9DE6-2B26E30DAB55}" type="presParOf" srcId="{5E59997A-2DBA-4A10-B39C-4F34FFA5C639}" destId="{FDCC9632-9D34-42F9-B85B-9C20E2D22F5D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DE85340-61BA-4E9B-A1C5-B9DFA23A3CC1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C15F1AA-3E7D-40D3-9324-CC8569BA6BEC}">
      <dgm:prSet phldrT="[Текст]" custT="1"/>
      <dgm:spPr/>
      <dgm:t>
        <a:bodyPr/>
        <a:lstStyle/>
        <a:p>
          <a:r>
            <a:rPr lang="uk-UA" sz="1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дистанція влади. Цей критерій характеризує ступінь нерівномірності в розподілі влади, який є прийнятним для населення певної країни. Низький ступінь характеризується відносною рівністю в суспільстві, а високий зумовлює терплячість до авторитарного стилю управління;</a:t>
          </a:r>
          <a:endParaRPr lang="ru-RU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2F226A-1194-4442-9A64-95635671548E}" type="parTrans" cxnId="{C931BFFB-AB3B-4527-9828-8ED4837CFA06}">
      <dgm:prSet/>
      <dgm:spPr/>
      <dgm:t>
        <a:bodyPr/>
        <a:lstStyle/>
        <a:p>
          <a:endParaRPr lang="ru-RU"/>
        </a:p>
      </dgm:t>
    </dgm:pt>
    <dgm:pt modelId="{915DC604-805D-4A78-A99B-4C9E23780FC7}" type="sibTrans" cxnId="{C931BFFB-AB3B-4527-9828-8ED4837CFA06}">
      <dgm:prSet/>
      <dgm:spPr/>
      <dgm:t>
        <a:bodyPr/>
        <a:lstStyle/>
        <a:p>
          <a:endParaRPr lang="ru-RU"/>
        </a:p>
      </dgm:t>
    </dgm:pt>
    <dgm:pt modelId="{5C6F53F9-BFEF-47CC-A7A3-910FC1F579D4}">
      <dgm:prSet custT="1"/>
      <dgm:spPr/>
      <dgm:t>
        <a:bodyPr/>
        <a:lstStyle/>
        <a:p>
          <a:r>
            <a:rPr lang="uk-UA" sz="1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уникнення невизначеності. Цей критерій може бути визначений як ступінь, з яким люди відповідної країни віддають перевагу структурованим ситуаціям на противагу неструктурованим. Структурованими є ситуації з чіткими, формальними процедурами, які визначаються наперед відомими правилами, кодексами, законами або підкріплюються традиціями. Країнам з високим ступенем уникнення невизначеності властиві спроби контролювати майбутнє, уникати двозначності у стосунках, "визначити умови на цьому березі";</a:t>
          </a:r>
          <a:endParaRPr lang="uk-UA" sz="12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32034-EAE4-48CA-B1E3-E971600B317A}" type="parTrans" cxnId="{6CF68E4A-94C1-4A35-B9EC-AEE8E6AF760B}">
      <dgm:prSet/>
      <dgm:spPr/>
      <dgm:t>
        <a:bodyPr/>
        <a:lstStyle/>
        <a:p>
          <a:endParaRPr lang="ru-RU"/>
        </a:p>
      </dgm:t>
    </dgm:pt>
    <dgm:pt modelId="{27D364AF-6DF1-40FA-8F5D-2C745151FF12}" type="sibTrans" cxnId="{6CF68E4A-94C1-4A35-B9EC-AEE8E6AF760B}">
      <dgm:prSet/>
      <dgm:spPr/>
      <dgm:t>
        <a:bodyPr/>
        <a:lstStyle/>
        <a:p>
          <a:endParaRPr lang="ru-RU"/>
        </a:p>
      </dgm:t>
    </dgm:pt>
    <dgm:pt modelId="{BA05F15B-B1D2-453B-A743-C154F5B6ADCE}">
      <dgm:prSet custT="1"/>
      <dgm:spPr/>
      <dgm:t>
        <a:bodyPr/>
        <a:lstStyle/>
        <a:p>
          <a:r>
            <a:rPr lang="uk-UA" sz="1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індивідуалізм - колективізм. Значення критерію характеризує ступінь, з яким населення певної країни віддає перевагу індивідуальним, а не колективним, груповим діям. Високе значення свідчить, що людина </a:t>
          </a:r>
          <a:r>
            <a:rPr lang="uk-UA" sz="1200" b="1" u="none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спонукається</a:t>
          </a:r>
          <a:r>
            <a:rPr lang="uk-UA" sz="1200" b="1" u="none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головним чином особистими інтересами та інтересами членів родини. Основними цінностями в індивідуалістських суспільствах є повага прав людини і висока цінність особистого життя. Низьке значення критерію характеризує країни, в яких індивід психологічно комфортніше почувається як член колективу.;</a:t>
          </a:r>
          <a:endParaRPr lang="uk-UA" sz="1200" b="1" u="none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D8B45E-3DAE-4CD6-B5BC-57833BA27A34}" type="parTrans" cxnId="{B2035721-2A95-49F6-A1AE-94E90EB2C0D9}">
      <dgm:prSet/>
      <dgm:spPr/>
      <dgm:t>
        <a:bodyPr/>
        <a:lstStyle/>
        <a:p>
          <a:endParaRPr lang="ru-RU"/>
        </a:p>
      </dgm:t>
    </dgm:pt>
    <dgm:pt modelId="{9B518F34-55AC-4B46-B038-0C40C0608DBC}" type="sibTrans" cxnId="{B2035721-2A95-49F6-A1AE-94E90EB2C0D9}">
      <dgm:prSet/>
      <dgm:spPr/>
      <dgm:t>
        <a:bodyPr/>
        <a:lstStyle/>
        <a:p>
          <a:endParaRPr lang="ru-RU"/>
        </a:p>
      </dgm:t>
    </dgm:pt>
    <dgm:pt modelId="{CF56EEDC-49F2-48EB-9B68-91D89D224EA8}">
      <dgm:prSet custT="1"/>
      <dgm:spPr/>
      <dgm:t>
        <a:bodyPr/>
        <a:lstStyle/>
        <a:p>
          <a:r>
            <a:rPr lang="uk-UA" sz="1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маскулінність</a:t>
          </a:r>
          <a:r>
            <a:rPr lang="uk-UA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uk-UA" sz="1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фемінінність</a:t>
          </a:r>
          <a:r>
            <a:rPr lang="uk-UA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Цей вимір класифікує країни за ознакою, наскільки розвинутий соціальний розподіл ролей. Суспільства з жорстким соціальним розподілом, названі </a:t>
          </a:r>
          <a:r>
            <a:rPr lang="uk-UA" sz="12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Хофстедом</a:t>
          </a:r>
          <a:r>
            <a:rPr lang="uk-UA" sz="1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«мужніми», а суспільства зі слабким розподілом ролей - «жіночими». У "мужніх" суспільствах домінують соціальні цінності, традиційно властиві чоловікам: результативність, прагнення успіху, конкуренція. У "жіночих" суспільствах і для чоловіків, і для жінок переважають цінності, що традиційно асоціюються з жіночими ролями: пріоритет міжособистісних стосунків, родинні цінності, соціальні гарантії, вміння досягати консенсусу.</a:t>
          </a:r>
          <a:endParaRPr lang="uk-UA" sz="12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4D9815-4FE9-435F-B878-13FF2E74F191}" type="parTrans" cxnId="{7BD512C5-BB7F-4A10-9817-C066F3592F9D}">
      <dgm:prSet/>
      <dgm:spPr/>
      <dgm:t>
        <a:bodyPr/>
        <a:lstStyle/>
        <a:p>
          <a:endParaRPr lang="ru-RU"/>
        </a:p>
      </dgm:t>
    </dgm:pt>
    <dgm:pt modelId="{4796EF12-66D2-4F4D-86C1-29BC71A72656}" type="sibTrans" cxnId="{7BD512C5-BB7F-4A10-9817-C066F3592F9D}">
      <dgm:prSet/>
      <dgm:spPr/>
      <dgm:t>
        <a:bodyPr/>
        <a:lstStyle/>
        <a:p>
          <a:endParaRPr lang="ru-RU"/>
        </a:p>
      </dgm:t>
    </dgm:pt>
    <dgm:pt modelId="{2CCCDBB9-62EF-485D-A019-27CF025538D9}" type="pres">
      <dgm:prSet presAssocID="{CDE85340-61BA-4E9B-A1C5-B9DFA23A3CC1}" presName="diagram" presStyleCnt="0">
        <dgm:presLayoutVars>
          <dgm:dir/>
          <dgm:resizeHandles val="exact"/>
        </dgm:presLayoutVars>
      </dgm:prSet>
      <dgm:spPr/>
    </dgm:pt>
    <dgm:pt modelId="{01B9758E-10AD-48D3-97B8-99C77F6ED85E}" type="pres">
      <dgm:prSet presAssocID="{9C15F1AA-3E7D-40D3-9324-CC8569BA6BEC}" presName="node" presStyleLbl="node1" presStyleIdx="0" presStyleCnt="4" custScaleX="1120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F7FBAD-7E65-4FF6-A201-5E578C350C17}" type="pres">
      <dgm:prSet presAssocID="{915DC604-805D-4A78-A99B-4C9E23780FC7}" presName="sibTrans" presStyleCnt="0"/>
      <dgm:spPr/>
    </dgm:pt>
    <dgm:pt modelId="{F0718D79-0127-4BF4-B4B1-C925C2D36861}" type="pres">
      <dgm:prSet presAssocID="{5C6F53F9-BFEF-47CC-A7A3-910FC1F579D4}" presName="node" presStyleLbl="node1" presStyleIdx="1" presStyleCnt="4" custScaleX="183428" custLinFactNeighborX="6601" custLinFactNeighborY="3672">
        <dgm:presLayoutVars>
          <dgm:bulletEnabled val="1"/>
        </dgm:presLayoutVars>
      </dgm:prSet>
      <dgm:spPr/>
    </dgm:pt>
    <dgm:pt modelId="{B17CF789-C4E1-4BA0-96E5-AF5AC6CDCA41}" type="pres">
      <dgm:prSet presAssocID="{27D364AF-6DF1-40FA-8F5D-2C745151FF12}" presName="sibTrans" presStyleCnt="0"/>
      <dgm:spPr/>
    </dgm:pt>
    <dgm:pt modelId="{EABE9596-A66D-44E6-8E8A-B5DA3B779AD6}" type="pres">
      <dgm:prSet presAssocID="{BA05F15B-B1D2-453B-A743-C154F5B6ADCE}" presName="node" presStyleLbl="node1" presStyleIdx="2" presStyleCnt="4" custScaleX="162245" custLinFactNeighborX="-2466" custLinFactNeighborY="-6650">
        <dgm:presLayoutVars>
          <dgm:bulletEnabled val="1"/>
        </dgm:presLayoutVars>
      </dgm:prSet>
      <dgm:spPr/>
    </dgm:pt>
    <dgm:pt modelId="{6285F016-C5D1-4E56-8F1D-C92D02B6007E}" type="pres">
      <dgm:prSet presAssocID="{9B518F34-55AC-4B46-B038-0C40C0608DBC}" presName="sibTrans" presStyleCnt="0"/>
      <dgm:spPr/>
    </dgm:pt>
    <dgm:pt modelId="{43B4DD40-6A94-46E2-B520-82F791501E6E}" type="pres">
      <dgm:prSet presAssocID="{CF56EEDC-49F2-48EB-9B68-91D89D224EA8}" presName="node" presStyleLbl="node1" presStyleIdx="3" presStyleCnt="4" custScaleX="186179" custLinFactNeighborX="12590" custLinFactNeighborY="-8917">
        <dgm:presLayoutVars>
          <dgm:bulletEnabled val="1"/>
        </dgm:presLayoutVars>
      </dgm:prSet>
      <dgm:spPr/>
    </dgm:pt>
  </dgm:ptLst>
  <dgm:cxnLst>
    <dgm:cxn modelId="{9945276F-74D0-4EAB-83AA-01075D370155}" type="presOf" srcId="{9C15F1AA-3E7D-40D3-9324-CC8569BA6BEC}" destId="{01B9758E-10AD-48D3-97B8-99C77F6ED85E}" srcOrd="0" destOrd="0" presId="urn:microsoft.com/office/officeart/2005/8/layout/default"/>
    <dgm:cxn modelId="{7BD512C5-BB7F-4A10-9817-C066F3592F9D}" srcId="{CDE85340-61BA-4E9B-A1C5-B9DFA23A3CC1}" destId="{CF56EEDC-49F2-48EB-9B68-91D89D224EA8}" srcOrd="3" destOrd="0" parTransId="{EC4D9815-4FE9-435F-B878-13FF2E74F191}" sibTransId="{4796EF12-66D2-4F4D-86C1-29BC71A72656}"/>
    <dgm:cxn modelId="{C83412DF-0A75-4256-872D-44669B062324}" type="presOf" srcId="{CF56EEDC-49F2-48EB-9B68-91D89D224EA8}" destId="{43B4DD40-6A94-46E2-B520-82F791501E6E}" srcOrd="0" destOrd="0" presId="urn:microsoft.com/office/officeart/2005/8/layout/default"/>
    <dgm:cxn modelId="{B2035721-2A95-49F6-A1AE-94E90EB2C0D9}" srcId="{CDE85340-61BA-4E9B-A1C5-B9DFA23A3CC1}" destId="{BA05F15B-B1D2-453B-A743-C154F5B6ADCE}" srcOrd="2" destOrd="0" parTransId="{20D8B45E-3DAE-4CD6-B5BC-57833BA27A34}" sibTransId="{9B518F34-55AC-4B46-B038-0C40C0608DBC}"/>
    <dgm:cxn modelId="{C931BFFB-AB3B-4527-9828-8ED4837CFA06}" srcId="{CDE85340-61BA-4E9B-A1C5-B9DFA23A3CC1}" destId="{9C15F1AA-3E7D-40D3-9324-CC8569BA6BEC}" srcOrd="0" destOrd="0" parTransId="{1E2F226A-1194-4442-9A64-95635671548E}" sibTransId="{915DC604-805D-4A78-A99B-4C9E23780FC7}"/>
    <dgm:cxn modelId="{6CF68E4A-94C1-4A35-B9EC-AEE8E6AF760B}" srcId="{CDE85340-61BA-4E9B-A1C5-B9DFA23A3CC1}" destId="{5C6F53F9-BFEF-47CC-A7A3-910FC1F579D4}" srcOrd="1" destOrd="0" parTransId="{5AB32034-EAE4-48CA-B1E3-E971600B317A}" sibTransId="{27D364AF-6DF1-40FA-8F5D-2C745151FF12}"/>
    <dgm:cxn modelId="{7CA9E7B6-1463-46EC-AC8C-BAC3EAAD28CE}" type="presOf" srcId="{BA05F15B-B1D2-453B-A743-C154F5B6ADCE}" destId="{EABE9596-A66D-44E6-8E8A-B5DA3B779AD6}" srcOrd="0" destOrd="0" presId="urn:microsoft.com/office/officeart/2005/8/layout/default"/>
    <dgm:cxn modelId="{01935E0D-01A2-4390-939A-D2CFF800AE7C}" type="presOf" srcId="{5C6F53F9-BFEF-47CC-A7A3-910FC1F579D4}" destId="{F0718D79-0127-4BF4-B4B1-C925C2D36861}" srcOrd="0" destOrd="0" presId="urn:microsoft.com/office/officeart/2005/8/layout/default"/>
    <dgm:cxn modelId="{5EB6E1E5-EF72-4BB0-A7F0-1597609DC413}" type="presOf" srcId="{CDE85340-61BA-4E9B-A1C5-B9DFA23A3CC1}" destId="{2CCCDBB9-62EF-485D-A019-27CF025538D9}" srcOrd="0" destOrd="0" presId="urn:microsoft.com/office/officeart/2005/8/layout/default"/>
    <dgm:cxn modelId="{CD4C8C22-93F2-4797-AADF-56E2A97A4B0B}" type="presParOf" srcId="{2CCCDBB9-62EF-485D-A019-27CF025538D9}" destId="{01B9758E-10AD-48D3-97B8-99C77F6ED85E}" srcOrd="0" destOrd="0" presId="urn:microsoft.com/office/officeart/2005/8/layout/default"/>
    <dgm:cxn modelId="{F06422CF-6D57-4024-9B3E-589F39D248AD}" type="presParOf" srcId="{2CCCDBB9-62EF-485D-A019-27CF025538D9}" destId="{25F7FBAD-7E65-4FF6-A201-5E578C350C17}" srcOrd="1" destOrd="0" presId="urn:microsoft.com/office/officeart/2005/8/layout/default"/>
    <dgm:cxn modelId="{8B8554CB-3898-4CAF-90B9-57CC9508FC17}" type="presParOf" srcId="{2CCCDBB9-62EF-485D-A019-27CF025538D9}" destId="{F0718D79-0127-4BF4-B4B1-C925C2D36861}" srcOrd="2" destOrd="0" presId="urn:microsoft.com/office/officeart/2005/8/layout/default"/>
    <dgm:cxn modelId="{85E96D7A-8159-4C15-9B65-3F24CB0E3FF5}" type="presParOf" srcId="{2CCCDBB9-62EF-485D-A019-27CF025538D9}" destId="{B17CF789-C4E1-4BA0-96E5-AF5AC6CDCA41}" srcOrd="3" destOrd="0" presId="urn:microsoft.com/office/officeart/2005/8/layout/default"/>
    <dgm:cxn modelId="{4C30FFBF-5671-4BC9-A9E6-1778892D8AC3}" type="presParOf" srcId="{2CCCDBB9-62EF-485D-A019-27CF025538D9}" destId="{EABE9596-A66D-44E6-8E8A-B5DA3B779AD6}" srcOrd="4" destOrd="0" presId="urn:microsoft.com/office/officeart/2005/8/layout/default"/>
    <dgm:cxn modelId="{87369555-678F-4B14-9417-AA8003E2F928}" type="presParOf" srcId="{2CCCDBB9-62EF-485D-A019-27CF025538D9}" destId="{6285F016-C5D1-4E56-8F1D-C92D02B6007E}" srcOrd="5" destOrd="0" presId="urn:microsoft.com/office/officeart/2005/8/layout/default"/>
    <dgm:cxn modelId="{D69FE9FA-1266-41CD-941B-6631530B55B2}" type="presParOf" srcId="{2CCCDBB9-62EF-485D-A019-27CF025538D9}" destId="{43B4DD40-6A94-46E2-B520-82F791501E6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849C7-CA3C-4AE3-BA77-EE0632FA79B6}">
      <dsp:nvSpPr>
        <dsp:cNvPr id="0" name=""/>
        <dsp:cNvSpPr/>
      </dsp:nvSpPr>
      <dsp:spPr>
        <a:xfrm>
          <a:off x="811529" y="0"/>
          <a:ext cx="9197340" cy="402431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23BB8E-A898-468E-BB42-7E818CC9F7A9}">
      <dsp:nvSpPr>
        <dsp:cNvPr id="0" name=""/>
        <dsp:cNvSpPr/>
      </dsp:nvSpPr>
      <dsp:spPr>
        <a:xfrm>
          <a:off x="5415" y="1207293"/>
          <a:ext cx="2604715" cy="160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товарне виробництво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smtClean="0"/>
            <a:t>це </a:t>
          </a:r>
          <a:r>
            <a:rPr lang="ru-RU" sz="1100" kern="1200" dirty="0" smtClean="0"/>
            <a:t>форма</a:t>
          </a:r>
          <a:r>
            <a:rPr lang="uk-UA" sz="1100" kern="1200" dirty="0" smtClean="0"/>
            <a:t> суспільного виробництва, за якої продукти виробляються не для власного споживання, а задля обміну шляхом купівлі-продажу на ринку</a:t>
          </a:r>
          <a:endParaRPr lang="ru-RU" sz="1100" kern="1200" dirty="0"/>
        </a:p>
      </dsp:txBody>
      <dsp:txXfrm>
        <a:off x="83995" y="1285873"/>
        <a:ext cx="2447555" cy="1452565"/>
      </dsp:txXfrm>
    </dsp:sp>
    <dsp:sp modelId="{9E077F07-2C15-4D08-9EBD-BCE6067F72E8}">
      <dsp:nvSpPr>
        <dsp:cNvPr id="0" name=""/>
        <dsp:cNvSpPr/>
      </dsp:nvSpPr>
      <dsp:spPr>
        <a:xfrm>
          <a:off x="2740366" y="1207293"/>
          <a:ext cx="2604715" cy="160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особливий тип продукту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smtClean="0"/>
            <a:t>продукт </a:t>
          </a:r>
          <a:r>
            <a:rPr lang="uk-UA" sz="1100" kern="1200" dirty="0" smtClean="0"/>
            <a:t>для обміну у вигляді товару чи послуги</a:t>
          </a:r>
          <a:endParaRPr lang="ru-RU" sz="1100" kern="1200" dirty="0"/>
        </a:p>
      </dsp:txBody>
      <dsp:txXfrm>
        <a:off x="2818946" y="1285873"/>
        <a:ext cx="2447555" cy="1452565"/>
      </dsp:txXfrm>
    </dsp:sp>
    <dsp:sp modelId="{DAB0335D-3912-4217-9808-528ECE93F608}">
      <dsp:nvSpPr>
        <dsp:cNvPr id="0" name=""/>
        <dsp:cNvSpPr/>
      </dsp:nvSpPr>
      <dsp:spPr>
        <a:xfrm>
          <a:off x="5475317" y="1207293"/>
          <a:ext cx="2604715" cy="160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міжнародний поділ праці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dirty="0" smtClean="0"/>
            <a:t>спеціалізація країн у межах світового господарства на виробництві окремих видів товарів та послуг, що обумов­лює обмін цими товарами та послугами</a:t>
          </a:r>
          <a:endParaRPr lang="ru-RU" sz="1100" kern="1200" dirty="0"/>
        </a:p>
      </dsp:txBody>
      <dsp:txXfrm>
        <a:off x="5553897" y="1285873"/>
        <a:ext cx="2447555" cy="1452565"/>
      </dsp:txXfrm>
    </dsp:sp>
    <dsp:sp modelId="{3A37070D-7047-4CBE-B768-945EA8D3BE78}">
      <dsp:nvSpPr>
        <dsp:cNvPr id="0" name=""/>
        <dsp:cNvSpPr/>
      </dsp:nvSpPr>
      <dsp:spPr>
        <a:xfrm>
          <a:off x="8210269" y="1207293"/>
          <a:ext cx="2604715" cy="1609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міжнародна</a:t>
          </a:r>
          <a:r>
            <a:rPr lang="ru-RU" sz="1400" kern="1200" dirty="0" smtClean="0"/>
            <a:t> </a:t>
          </a:r>
          <a:r>
            <a:rPr lang="ru-RU" sz="1400" kern="1200" dirty="0" err="1" smtClean="0"/>
            <a:t>торгівля</a:t>
          </a:r>
          <a:endParaRPr lang="ru-RU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100" kern="1200" smtClean="0"/>
            <a:t>товари та послуги обмінюються на світовому ринку, перетинаючи національні кордони</a:t>
          </a:r>
          <a:endParaRPr lang="ru-RU" sz="1100" kern="1200" dirty="0"/>
        </a:p>
      </dsp:txBody>
      <dsp:txXfrm>
        <a:off x="8288849" y="1285873"/>
        <a:ext cx="2447555" cy="14525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EAB1-F383-46D6-9616-3E29361BD4E2}">
      <dsp:nvSpPr>
        <dsp:cNvPr id="0" name=""/>
        <dsp:cNvSpPr/>
      </dsp:nvSpPr>
      <dsp:spPr>
        <a:xfrm>
          <a:off x="0" y="256616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AD7F9-CC4B-4A44-9104-79033CEE5B31}">
      <dsp:nvSpPr>
        <dsp:cNvPr id="0" name=""/>
        <dsp:cNvSpPr/>
      </dsp:nvSpPr>
      <dsp:spPr>
        <a:xfrm>
          <a:off x="529396" y="48522"/>
          <a:ext cx="10288270" cy="42949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dirty="0" smtClean="0"/>
            <a:t>Різким зростанням обсягів експорту та імпорту</a:t>
          </a:r>
          <a:endParaRPr lang="ru-RU" sz="1600" kern="1200" dirty="0"/>
        </a:p>
      </dsp:txBody>
      <dsp:txXfrm>
        <a:off x="550362" y="69488"/>
        <a:ext cx="10246338" cy="387561"/>
      </dsp:txXfrm>
    </dsp:sp>
    <dsp:sp modelId="{05E5CAA5-3154-4CC0-ADB4-36226203A698}">
      <dsp:nvSpPr>
        <dsp:cNvPr id="0" name=""/>
        <dsp:cNvSpPr/>
      </dsp:nvSpPr>
      <dsp:spPr>
        <a:xfrm>
          <a:off x="0" y="1116301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187402"/>
              <a:satOff val="3003"/>
              <a:lumOff val="-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6BD8A0-5B35-4714-971A-5321CA701134}">
      <dsp:nvSpPr>
        <dsp:cNvPr id="0" name=""/>
        <dsp:cNvSpPr/>
      </dsp:nvSpPr>
      <dsp:spPr>
        <a:xfrm>
          <a:off x="529396" y="715616"/>
          <a:ext cx="10288270" cy="622085"/>
        </a:xfrm>
        <a:prstGeom prst="roundRect">
          <a:avLst/>
        </a:prstGeom>
        <a:solidFill>
          <a:schemeClr val="accent4">
            <a:hueOff val="1187402"/>
            <a:satOff val="3003"/>
            <a:lumOff val="-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dirty="0" smtClean="0"/>
            <a:t>Зростанням ролі зовнішньої торгівлі в економічному розвитку більшості країн, про що свідчить зростання експортної квоти країн</a:t>
          </a:r>
          <a:endParaRPr lang="uk-UA" sz="1600" u="none" kern="1200" dirty="0"/>
        </a:p>
      </dsp:txBody>
      <dsp:txXfrm>
        <a:off x="559764" y="745984"/>
        <a:ext cx="10227534" cy="561349"/>
      </dsp:txXfrm>
    </dsp:sp>
    <dsp:sp modelId="{596FE11D-843C-47D8-9FCF-876D899583ED}">
      <dsp:nvSpPr>
        <dsp:cNvPr id="0" name=""/>
        <dsp:cNvSpPr/>
      </dsp:nvSpPr>
      <dsp:spPr>
        <a:xfrm>
          <a:off x="0" y="1802962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2374804"/>
              <a:satOff val="6006"/>
              <a:lumOff val="-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EC0DEF-D4F7-4270-B8F4-1AB9FD59DD33}">
      <dsp:nvSpPr>
        <dsp:cNvPr id="0" name=""/>
        <dsp:cNvSpPr/>
      </dsp:nvSpPr>
      <dsp:spPr>
        <a:xfrm>
          <a:off x="529396" y="1575301"/>
          <a:ext cx="10288270" cy="449061"/>
        </a:xfrm>
        <a:prstGeom prst="roundRect">
          <a:avLst/>
        </a:prstGeom>
        <a:solidFill>
          <a:schemeClr val="accent4">
            <a:hueOff val="2374804"/>
            <a:satOff val="6006"/>
            <a:lumOff val="-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dirty="0" smtClean="0"/>
            <a:t>Вкрай нерівномірне зростання світових цін на основні види товарів.</a:t>
          </a:r>
          <a:endParaRPr lang="uk-UA" sz="1600" u="none" kern="1200" dirty="0"/>
        </a:p>
      </dsp:txBody>
      <dsp:txXfrm>
        <a:off x="551317" y="1597222"/>
        <a:ext cx="10244428" cy="405219"/>
      </dsp:txXfrm>
    </dsp:sp>
    <dsp:sp modelId="{4F0B6E60-8CCA-414C-B66D-F1B1053575D5}">
      <dsp:nvSpPr>
        <dsp:cNvPr id="0" name=""/>
        <dsp:cNvSpPr/>
      </dsp:nvSpPr>
      <dsp:spPr>
        <a:xfrm>
          <a:off x="0" y="3019389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562206"/>
              <a:satOff val="9008"/>
              <a:lumOff val="-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E43BD-592C-43A8-A0C2-2522B6CCC831}">
      <dsp:nvSpPr>
        <dsp:cNvPr id="0" name=""/>
        <dsp:cNvSpPr/>
      </dsp:nvSpPr>
      <dsp:spPr>
        <a:xfrm>
          <a:off x="529396" y="2261962"/>
          <a:ext cx="10288270" cy="978827"/>
        </a:xfrm>
        <a:prstGeom prst="roundRect">
          <a:avLst/>
        </a:prstGeom>
        <a:solidFill>
          <a:schemeClr val="accent4">
            <a:hueOff val="3562206"/>
            <a:satOff val="9008"/>
            <a:lumOff val="-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dirty="0" smtClean="0"/>
            <a:t>Зміни в товарній структурі світової торгівлі: збільшення питомої ваги готових виробів та напівфабрикатів; зростання частки машин, обладнання та транспортних засобів; інтенсифікація обміну продукцією інтелектуальної праці (ліцензіями, «ноу-хау», інжиніринговими послугами).</a:t>
          </a:r>
          <a:endParaRPr lang="uk-UA" sz="1600" u="none" kern="1200" dirty="0"/>
        </a:p>
      </dsp:txBody>
      <dsp:txXfrm>
        <a:off x="577178" y="2309744"/>
        <a:ext cx="10192706" cy="883263"/>
      </dsp:txXfrm>
    </dsp:sp>
    <dsp:sp modelId="{38F1FBF5-B36E-4D13-B649-0B63F2290669}">
      <dsp:nvSpPr>
        <dsp:cNvPr id="0" name=""/>
        <dsp:cNvSpPr/>
      </dsp:nvSpPr>
      <dsp:spPr>
        <a:xfrm>
          <a:off x="0" y="3597790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4749608"/>
              <a:satOff val="12011"/>
              <a:lumOff val="-78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D0A05-34C0-46B2-900E-182D9AF79CC0}">
      <dsp:nvSpPr>
        <dsp:cNvPr id="0" name=""/>
        <dsp:cNvSpPr/>
      </dsp:nvSpPr>
      <dsp:spPr>
        <a:xfrm>
          <a:off x="529396" y="3478389"/>
          <a:ext cx="10288270" cy="340801"/>
        </a:xfrm>
        <a:prstGeom prst="roundRect">
          <a:avLst/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dirty="0" smtClean="0"/>
            <a:t>Зрушення в географічному розподілі товарних потоків</a:t>
          </a:r>
          <a:endParaRPr lang="uk-UA" sz="1600" u="none" kern="1200" dirty="0"/>
        </a:p>
      </dsp:txBody>
      <dsp:txXfrm>
        <a:off x="546033" y="3495026"/>
        <a:ext cx="10254996" cy="3075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EAB1-F383-46D6-9616-3E29361BD4E2}">
      <dsp:nvSpPr>
        <dsp:cNvPr id="0" name=""/>
        <dsp:cNvSpPr/>
      </dsp:nvSpPr>
      <dsp:spPr>
        <a:xfrm>
          <a:off x="0" y="226203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6AD7F9-CC4B-4A44-9104-79033CEE5B31}">
      <dsp:nvSpPr>
        <dsp:cNvPr id="0" name=""/>
        <dsp:cNvSpPr/>
      </dsp:nvSpPr>
      <dsp:spPr>
        <a:xfrm>
          <a:off x="529396" y="18109"/>
          <a:ext cx="10288270" cy="42949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dirty="0" smtClean="0"/>
            <a:t>Розповсюдження сталих та довгострокових відносин між постачальниками та покупцями, зростання питомої ваги внутрішньо-фірмових постачань у межах ТНК.</a:t>
          </a:r>
          <a:endParaRPr lang="ru-RU" sz="1600" kern="1200" dirty="0"/>
        </a:p>
      </dsp:txBody>
      <dsp:txXfrm>
        <a:off x="550362" y="39075"/>
        <a:ext cx="10246338" cy="387561"/>
      </dsp:txXfrm>
    </dsp:sp>
    <dsp:sp modelId="{CF151F69-56E1-4BAD-B8F8-D6D2C30D7657}">
      <dsp:nvSpPr>
        <dsp:cNvPr id="0" name=""/>
        <dsp:cNvSpPr/>
      </dsp:nvSpPr>
      <dsp:spPr>
        <a:xfrm>
          <a:off x="0" y="906603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513113"/>
              <a:satOff val="-6506"/>
              <a:lumOff val="-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751A54-AC86-4FCC-B97A-FE10B47A40C4}">
      <dsp:nvSpPr>
        <dsp:cNvPr id="0" name=""/>
        <dsp:cNvSpPr/>
      </dsp:nvSpPr>
      <dsp:spPr>
        <a:xfrm>
          <a:off x="540491" y="685203"/>
          <a:ext cx="10278778" cy="442800"/>
        </a:xfrm>
        <a:prstGeom prst="roundRect">
          <a:avLst/>
        </a:prstGeom>
        <a:solidFill>
          <a:schemeClr val="accent3">
            <a:hueOff val="513113"/>
            <a:satOff val="-6506"/>
            <a:lumOff val="-129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dirty="0" smtClean="0"/>
            <a:t>Зростання ролі країн, що розвиваються, у світовій торгівлі.</a:t>
          </a:r>
          <a:endParaRPr lang="uk-UA" sz="1600" u="none" kern="1200" dirty="0"/>
        </a:p>
      </dsp:txBody>
      <dsp:txXfrm>
        <a:off x="562107" y="706819"/>
        <a:ext cx="10235546" cy="399568"/>
      </dsp:txXfrm>
    </dsp:sp>
    <dsp:sp modelId="{0F07D7EB-08D2-43E2-AE58-908EF96FA5B4}">
      <dsp:nvSpPr>
        <dsp:cNvPr id="0" name=""/>
        <dsp:cNvSpPr/>
      </dsp:nvSpPr>
      <dsp:spPr>
        <a:xfrm>
          <a:off x="0" y="1587003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026227"/>
              <a:satOff val="-13013"/>
              <a:lumOff val="-2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ADA93-41E5-421B-83F1-039B7E1CC7A9}">
      <dsp:nvSpPr>
        <dsp:cNvPr id="0" name=""/>
        <dsp:cNvSpPr/>
      </dsp:nvSpPr>
      <dsp:spPr>
        <a:xfrm>
          <a:off x="540491" y="1365603"/>
          <a:ext cx="10278778" cy="442800"/>
        </a:xfrm>
        <a:prstGeom prst="roundRect">
          <a:avLst/>
        </a:prstGeom>
        <a:solidFill>
          <a:schemeClr val="accent3">
            <a:hueOff val="1026227"/>
            <a:satOff val="-13013"/>
            <a:lumOff val="-2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smtClean="0"/>
            <a:t>Послаблення позицій США, Великобританії, Франції, Італії при істотному зміцненні позицій Японії та нових індустріальних країн.</a:t>
          </a:r>
          <a:endParaRPr lang="uk-UA" sz="1600" u="none" kern="1200"/>
        </a:p>
      </dsp:txBody>
      <dsp:txXfrm>
        <a:off x="562107" y="1387219"/>
        <a:ext cx="10235546" cy="399568"/>
      </dsp:txXfrm>
    </dsp:sp>
    <dsp:sp modelId="{7454514D-8530-4241-98D7-C8A25559DD2C}">
      <dsp:nvSpPr>
        <dsp:cNvPr id="0" name=""/>
        <dsp:cNvSpPr/>
      </dsp:nvSpPr>
      <dsp:spPr>
        <a:xfrm>
          <a:off x="0" y="2267403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39340"/>
              <a:satOff val="-19519"/>
              <a:lumOff val="-3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4D13A-E30C-45F6-A8EB-91DAAEB4B212}">
      <dsp:nvSpPr>
        <dsp:cNvPr id="0" name=""/>
        <dsp:cNvSpPr/>
      </dsp:nvSpPr>
      <dsp:spPr>
        <a:xfrm>
          <a:off x="540491" y="2046003"/>
          <a:ext cx="10278778" cy="442800"/>
        </a:xfrm>
        <a:prstGeom prst="roundRect">
          <a:avLst/>
        </a:prstGeom>
        <a:solidFill>
          <a:schemeClr val="accent3">
            <a:hueOff val="1539340"/>
            <a:satOff val="-19519"/>
            <a:lumOff val="-3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smtClean="0"/>
            <a:t>Посилення конкуренції між трьома центрами світового економічного розвитку: США, Японією та країнами ЄС.</a:t>
          </a:r>
          <a:endParaRPr lang="uk-UA" sz="1600" u="none" kern="1200"/>
        </a:p>
      </dsp:txBody>
      <dsp:txXfrm>
        <a:off x="562107" y="2067619"/>
        <a:ext cx="10235546" cy="399568"/>
      </dsp:txXfrm>
    </dsp:sp>
    <dsp:sp modelId="{62BA7014-C5D3-405E-87A6-1FE83A88F5AA}">
      <dsp:nvSpPr>
        <dsp:cNvPr id="0" name=""/>
        <dsp:cNvSpPr/>
      </dsp:nvSpPr>
      <dsp:spPr>
        <a:xfrm>
          <a:off x="0" y="2947803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52454"/>
              <a:satOff val="-26026"/>
              <a:lumOff val="-5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758033-F63C-40D7-9858-D71EF2FFA043}">
      <dsp:nvSpPr>
        <dsp:cNvPr id="0" name=""/>
        <dsp:cNvSpPr/>
      </dsp:nvSpPr>
      <dsp:spPr>
        <a:xfrm>
          <a:off x="540491" y="2726403"/>
          <a:ext cx="10278778" cy="442800"/>
        </a:xfrm>
        <a:prstGeom prst="roundRect">
          <a:avLst/>
        </a:prstGeom>
        <a:solidFill>
          <a:schemeClr val="accent3">
            <a:hueOff val="2052454"/>
            <a:satOff val="-26026"/>
            <a:lumOff val="-51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smtClean="0"/>
            <a:t>Активізація (починаючи з другої половини 70-х років) зустрічної торгівлі.</a:t>
          </a:r>
          <a:endParaRPr lang="uk-UA" sz="1600" u="none" kern="1200"/>
        </a:p>
      </dsp:txBody>
      <dsp:txXfrm>
        <a:off x="562107" y="2748019"/>
        <a:ext cx="10235546" cy="399568"/>
      </dsp:txXfrm>
    </dsp:sp>
    <dsp:sp modelId="{BDCA968B-B056-44FF-8CB1-5390DF80F922}">
      <dsp:nvSpPr>
        <dsp:cNvPr id="0" name=""/>
        <dsp:cNvSpPr/>
      </dsp:nvSpPr>
      <dsp:spPr>
        <a:xfrm>
          <a:off x="0" y="3628203"/>
          <a:ext cx="10820400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565567"/>
              <a:satOff val="-32532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DB017-95B9-4EEA-BBCB-406A8E1DCC28}">
      <dsp:nvSpPr>
        <dsp:cNvPr id="0" name=""/>
        <dsp:cNvSpPr/>
      </dsp:nvSpPr>
      <dsp:spPr>
        <a:xfrm>
          <a:off x="540491" y="3406803"/>
          <a:ext cx="10278778" cy="442800"/>
        </a:xfrm>
        <a:prstGeom prst="roundRect">
          <a:avLst/>
        </a:prstGeom>
        <a:solidFill>
          <a:schemeClr val="accent3">
            <a:hueOff val="2565567"/>
            <a:satOff val="-32532"/>
            <a:lumOff val="-64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290" tIns="0" rIns="28629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u="none" kern="1200" smtClean="0"/>
            <a:t>Посилення протекціоністських тенденцій у зовнішньоекономічній політиці більшості країн.</a:t>
          </a:r>
          <a:endParaRPr lang="uk-UA" sz="1600" u="none" kern="1200"/>
        </a:p>
      </dsp:txBody>
      <dsp:txXfrm>
        <a:off x="562107" y="3428419"/>
        <a:ext cx="10235546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4AAA2-A849-46B7-931B-2B99351E5387}">
      <dsp:nvSpPr>
        <dsp:cNvPr id="0" name=""/>
        <dsp:cNvSpPr/>
      </dsp:nvSpPr>
      <dsp:spPr>
        <a:xfrm>
          <a:off x="464939" y="3144"/>
          <a:ext cx="3090788" cy="185447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u="none" kern="1200" smtClean="0"/>
            <a:t>Виробництво товарів і послуг (пропозиція) (випуск промислових товарів; видобуток корисних копалин, виробництво с/г продукції; обсяг вироблених послуг);</a:t>
          </a:r>
          <a:endParaRPr lang="ru-RU" sz="1700" kern="1200"/>
        </a:p>
      </dsp:txBody>
      <dsp:txXfrm>
        <a:off x="464939" y="3144"/>
        <a:ext cx="3090788" cy="1854472"/>
      </dsp:txXfrm>
    </dsp:sp>
    <dsp:sp modelId="{B5DDABBA-86C5-4373-9EE5-BFFF134A4D2F}">
      <dsp:nvSpPr>
        <dsp:cNvPr id="0" name=""/>
        <dsp:cNvSpPr/>
      </dsp:nvSpPr>
      <dsp:spPr>
        <a:xfrm>
          <a:off x="3864805" y="3144"/>
          <a:ext cx="3090788" cy="18544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u="none" kern="1200" smtClean="0"/>
            <a:t>Споживання (попит) (оптовий і роздрібний товарообіг, місткість ринку);</a:t>
          </a:r>
          <a:endParaRPr lang="uk-UA" sz="1700" u="none" kern="1200"/>
        </a:p>
      </dsp:txBody>
      <dsp:txXfrm>
        <a:off x="3864805" y="3144"/>
        <a:ext cx="3090788" cy="1854472"/>
      </dsp:txXfrm>
    </dsp:sp>
    <dsp:sp modelId="{E856DCD4-4520-4BD6-B1AA-E357C39B5F2F}">
      <dsp:nvSpPr>
        <dsp:cNvPr id="0" name=""/>
        <dsp:cNvSpPr/>
      </dsp:nvSpPr>
      <dsp:spPr>
        <a:xfrm>
          <a:off x="7264672" y="3144"/>
          <a:ext cx="3090788" cy="18544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u="none" kern="1200" smtClean="0"/>
            <a:t>Валютна і кредитна ситуації (курси валют, облікові ставки, курси акцій);</a:t>
          </a:r>
          <a:endParaRPr lang="uk-UA" sz="1700" u="none" kern="1200"/>
        </a:p>
      </dsp:txBody>
      <dsp:txXfrm>
        <a:off x="7264672" y="3144"/>
        <a:ext cx="3090788" cy="1854472"/>
      </dsp:txXfrm>
    </dsp:sp>
    <dsp:sp modelId="{17F92012-03B4-49C9-9266-6EF12F76E76C}">
      <dsp:nvSpPr>
        <dsp:cNvPr id="0" name=""/>
        <dsp:cNvSpPr/>
      </dsp:nvSpPr>
      <dsp:spPr>
        <a:xfrm>
          <a:off x="3864805" y="2166695"/>
          <a:ext cx="3090788" cy="18544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u="none" kern="1200" smtClean="0"/>
            <a:t>Ціни як інтегральні показники.</a:t>
          </a:r>
          <a:endParaRPr lang="uk-UA" sz="1700" u="none" kern="1200"/>
        </a:p>
      </dsp:txBody>
      <dsp:txXfrm>
        <a:off x="3864805" y="2166695"/>
        <a:ext cx="3090788" cy="18544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27DD-D8AA-49E5-A4DE-249BB37DE75F}">
      <dsp:nvSpPr>
        <dsp:cNvPr id="0" name=""/>
        <dsp:cNvSpPr/>
      </dsp:nvSpPr>
      <dsp:spPr>
        <a:xfrm>
          <a:off x="164047" y="482"/>
          <a:ext cx="2373180" cy="14239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/>
            <a:t>відкрите (демократичне) суспільство</a:t>
          </a:r>
          <a:endParaRPr lang="ru-RU" sz="2100" kern="1200" dirty="0"/>
        </a:p>
      </dsp:txBody>
      <dsp:txXfrm>
        <a:off x="164047" y="482"/>
        <a:ext cx="2373180" cy="1423908"/>
      </dsp:txXfrm>
    </dsp:sp>
    <dsp:sp modelId="{22515810-F35F-42C1-B594-61808D508448}">
      <dsp:nvSpPr>
        <dsp:cNvPr id="0" name=""/>
        <dsp:cNvSpPr/>
      </dsp:nvSpPr>
      <dsp:spPr>
        <a:xfrm>
          <a:off x="2774546" y="482"/>
          <a:ext cx="2373180" cy="1423908"/>
        </a:xfrm>
        <a:prstGeom prst="rect">
          <a:avLst/>
        </a:prstGeom>
        <a:solidFill>
          <a:schemeClr val="accent4">
            <a:hueOff val="1583203"/>
            <a:satOff val="4004"/>
            <a:lumOff val="-2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/>
            <a:t>політична стабільність</a:t>
          </a:r>
          <a:r>
            <a:rPr lang="uk-UA" sz="2100" kern="1200" dirty="0" smtClean="0"/>
            <a:t> суспільства</a:t>
          </a:r>
          <a:endParaRPr lang="ru-RU" sz="2100" kern="1200" dirty="0"/>
        </a:p>
      </dsp:txBody>
      <dsp:txXfrm>
        <a:off x="2774546" y="482"/>
        <a:ext cx="2373180" cy="1423908"/>
      </dsp:txXfrm>
    </dsp:sp>
    <dsp:sp modelId="{2C1D135C-2900-4721-80D4-E080F85BB7F8}">
      <dsp:nvSpPr>
        <dsp:cNvPr id="0" name=""/>
        <dsp:cNvSpPr/>
      </dsp:nvSpPr>
      <dsp:spPr>
        <a:xfrm>
          <a:off x="164047" y="1661709"/>
          <a:ext cx="2373180" cy="1423908"/>
        </a:xfrm>
        <a:prstGeom prst="rect">
          <a:avLst/>
        </a:prstGeom>
        <a:solidFill>
          <a:schemeClr val="accent4">
            <a:hueOff val="3166405"/>
            <a:satOff val="8007"/>
            <a:lumOff val="-5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низький</a:t>
          </a:r>
          <a:r>
            <a:rPr lang="ru-RU" sz="2100" kern="1200" dirty="0" smtClean="0"/>
            <a:t> </a:t>
          </a:r>
          <a:r>
            <a:rPr lang="uk-UA" sz="2100" kern="1200" dirty="0" smtClean="0"/>
            <a:t>ступінь </a:t>
          </a:r>
          <a:r>
            <a:rPr lang="uk-UA" sz="2100" i="1" kern="1200" dirty="0" smtClean="0"/>
            <a:t>корумпованості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164047" y="1661709"/>
        <a:ext cx="2373180" cy="1423908"/>
      </dsp:txXfrm>
    </dsp:sp>
    <dsp:sp modelId="{FDCC9632-9D34-42F9-B85B-9C20E2D22F5D}">
      <dsp:nvSpPr>
        <dsp:cNvPr id="0" name=""/>
        <dsp:cNvSpPr/>
      </dsp:nvSpPr>
      <dsp:spPr>
        <a:xfrm>
          <a:off x="2774546" y="1661709"/>
          <a:ext cx="2373180" cy="1423908"/>
        </a:xfrm>
        <a:prstGeom prst="rect">
          <a:avLst/>
        </a:prstGeom>
        <a:solidFill>
          <a:schemeClr val="accent4">
            <a:hueOff val="4749608"/>
            <a:satOff val="12011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/>
            <a:t>лібералізація</a:t>
          </a:r>
          <a:endParaRPr lang="ru-RU" sz="2100" kern="1200" dirty="0"/>
        </a:p>
      </dsp:txBody>
      <dsp:txXfrm>
        <a:off x="2774546" y="1661709"/>
        <a:ext cx="2373180" cy="14239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C527DD-D8AA-49E5-A4DE-249BB37DE75F}">
      <dsp:nvSpPr>
        <dsp:cNvPr id="0" name=""/>
        <dsp:cNvSpPr/>
      </dsp:nvSpPr>
      <dsp:spPr>
        <a:xfrm>
          <a:off x="175672" y="799"/>
          <a:ext cx="2372692" cy="142361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smtClean="0"/>
            <a:t>закрите (авторитарне) суспільство</a:t>
          </a:r>
          <a:endParaRPr lang="ru-RU" sz="2100" kern="1200" dirty="0"/>
        </a:p>
      </dsp:txBody>
      <dsp:txXfrm>
        <a:off x="175672" y="799"/>
        <a:ext cx="2372692" cy="1423615"/>
      </dsp:txXfrm>
    </dsp:sp>
    <dsp:sp modelId="{22515810-F35F-42C1-B594-61808D508448}">
      <dsp:nvSpPr>
        <dsp:cNvPr id="0" name=""/>
        <dsp:cNvSpPr/>
      </dsp:nvSpPr>
      <dsp:spPr>
        <a:xfrm>
          <a:off x="2785634" y="799"/>
          <a:ext cx="2372692" cy="1423615"/>
        </a:xfrm>
        <a:prstGeom prst="rect">
          <a:avLst/>
        </a:prstGeom>
        <a:solidFill>
          <a:schemeClr val="accent1">
            <a:shade val="80000"/>
            <a:hueOff val="-25473"/>
            <a:satOff val="-1760"/>
            <a:lumOff val="968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/>
            <a:t>політична нестабільність</a:t>
          </a:r>
          <a:r>
            <a:rPr lang="uk-UA" sz="2100" kern="1200" dirty="0" smtClean="0"/>
            <a:t> суспільства</a:t>
          </a:r>
          <a:endParaRPr lang="ru-RU" sz="2100" kern="1200" dirty="0"/>
        </a:p>
      </dsp:txBody>
      <dsp:txXfrm>
        <a:off x="2785634" y="799"/>
        <a:ext cx="2372692" cy="1423615"/>
      </dsp:txXfrm>
    </dsp:sp>
    <dsp:sp modelId="{2C1D135C-2900-4721-80D4-E080F85BB7F8}">
      <dsp:nvSpPr>
        <dsp:cNvPr id="0" name=""/>
        <dsp:cNvSpPr/>
      </dsp:nvSpPr>
      <dsp:spPr>
        <a:xfrm>
          <a:off x="175672" y="1661684"/>
          <a:ext cx="2372692" cy="1423615"/>
        </a:xfrm>
        <a:prstGeom prst="rect">
          <a:avLst/>
        </a:prstGeom>
        <a:solidFill>
          <a:schemeClr val="accent1">
            <a:shade val="80000"/>
            <a:hueOff val="-50945"/>
            <a:satOff val="-3519"/>
            <a:lumOff val="19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високий</a:t>
          </a:r>
          <a:r>
            <a:rPr lang="ru-RU" sz="2100" kern="1200" dirty="0" smtClean="0"/>
            <a:t> </a:t>
          </a:r>
          <a:r>
            <a:rPr lang="uk-UA" sz="2100" kern="1200" dirty="0" smtClean="0"/>
            <a:t>ступінь </a:t>
          </a:r>
          <a:r>
            <a:rPr lang="uk-UA" sz="2100" i="1" kern="1200" dirty="0" smtClean="0"/>
            <a:t>корумпованості</a:t>
          </a:r>
          <a:r>
            <a:rPr lang="uk-UA" sz="2100" kern="1200" dirty="0" smtClean="0"/>
            <a:t> </a:t>
          </a:r>
          <a:endParaRPr lang="ru-RU" sz="2100" kern="1200" dirty="0"/>
        </a:p>
      </dsp:txBody>
      <dsp:txXfrm>
        <a:off x="175672" y="1661684"/>
        <a:ext cx="2372692" cy="1423615"/>
      </dsp:txXfrm>
    </dsp:sp>
    <dsp:sp modelId="{FDCC9632-9D34-42F9-B85B-9C20E2D22F5D}">
      <dsp:nvSpPr>
        <dsp:cNvPr id="0" name=""/>
        <dsp:cNvSpPr/>
      </dsp:nvSpPr>
      <dsp:spPr>
        <a:xfrm>
          <a:off x="2785634" y="1661684"/>
          <a:ext cx="2372692" cy="1423615"/>
        </a:xfrm>
        <a:prstGeom prst="rect">
          <a:avLst/>
        </a:prstGeom>
        <a:solidFill>
          <a:schemeClr val="accent1">
            <a:shade val="80000"/>
            <a:hueOff val="-76418"/>
            <a:satOff val="-5279"/>
            <a:lumOff val="290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100" i="1" kern="1200" dirty="0" smtClean="0"/>
            <a:t>протекціонізм</a:t>
          </a:r>
          <a:endParaRPr lang="ru-RU" sz="2100" kern="1200" dirty="0"/>
        </a:p>
      </dsp:txBody>
      <dsp:txXfrm>
        <a:off x="2785634" y="1661684"/>
        <a:ext cx="2372692" cy="142361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9758E-10AD-48D3-97B8-99C77F6ED85E}">
      <dsp:nvSpPr>
        <dsp:cNvPr id="0" name=""/>
        <dsp:cNvSpPr/>
      </dsp:nvSpPr>
      <dsp:spPr>
        <a:xfrm>
          <a:off x="801780" y="51223"/>
          <a:ext cx="3381463" cy="181009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дистанція влади. Цей критерій характеризує ступінь нерівномірності в розподілі влади, який є прийнятним для населення певної країни. Низький ступінь характеризується відносною рівністю в суспільстві, а високий зумовлює терплячість до авторитарного стилю управління;</a:t>
          </a:r>
          <a:endParaRPr lang="ru-RU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780" y="51223"/>
        <a:ext cx="3381463" cy="1810092"/>
      </dsp:txXfrm>
    </dsp:sp>
    <dsp:sp modelId="{F0718D79-0127-4BF4-B4B1-C925C2D36861}">
      <dsp:nvSpPr>
        <dsp:cNvPr id="0" name=""/>
        <dsp:cNvSpPr/>
      </dsp:nvSpPr>
      <dsp:spPr>
        <a:xfrm>
          <a:off x="4684066" y="117689"/>
          <a:ext cx="5533693" cy="181009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уникнення невизначеності. Цей критерій може бути визначений як ступінь, з яким люди відповідної країни віддають перевагу структурованим ситуаціям на противагу неструктурованим. Структурованими є ситуації з чіткими, формальними процедурами, які визначаються наперед відомими правилами, кодексами, законами або підкріплюються традиціями. Країнам з високим ступенем уникнення невизначеності властиві спроби контролювати майбутнє, уникати двозначності у стосунках, "визначити умови на цьому березі";</a:t>
          </a:r>
          <a:endParaRPr lang="uk-UA" sz="12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84066" y="117689"/>
        <a:ext cx="5533693" cy="1810092"/>
      </dsp:txXfrm>
    </dsp:sp>
    <dsp:sp modelId="{EABE9596-A66D-44E6-8E8A-B5DA3B779AD6}">
      <dsp:nvSpPr>
        <dsp:cNvPr id="0" name=""/>
        <dsp:cNvSpPr/>
      </dsp:nvSpPr>
      <dsp:spPr>
        <a:xfrm>
          <a:off x="0" y="2042626"/>
          <a:ext cx="4894640" cy="181009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індивідуалізм - колективізм. Значення критерію характеризує ступінь, з яким населення певної країни віддає перевагу індивідуальним, а не колективним, груповим діям. Високе значення свідчить, що людина </a:t>
          </a:r>
          <a:r>
            <a:rPr lang="uk-UA" sz="1200" b="1" u="none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спонукається</a:t>
          </a:r>
          <a:r>
            <a:rPr lang="uk-UA" sz="1200" b="1" u="none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головним чином особистими інтересами та інтересами членів родини. Основними цінностями в індивідуалістських суспільствах є повага прав людини і висока цінність особистого життя. Низьке значення критерію характеризує країни, в яких індивід психологічно комфортніше почувається як член колективу.;</a:t>
          </a:r>
          <a:endParaRPr lang="uk-UA" sz="1200" b="1" u="none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2042626"/>
        <a:ext cx="4894640" cy="1810092"/>
      </dsp:txXfrm>
    </dsp:sp>
    <dsp:sp modelId="{43B4DD40-6A94-46E2-B520-82F791501E6E}">
      <dsp:nvSpPr>
        <dsp:cNvPr id="0" name=""/>
        <dsp:cNvSpPr/>
      </dsp:nvSpPr>
      <dsp:spPr>
        <a:xfrm>
          <a:off x="5203713" y="2001591"/>
          <a:ext cx="5616686" cy="18100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маскулінність</a:t>
          </a:r>
          <a:r>
            <a:rPr lang="uk-UA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- </a:t>
          </a:r>
          <a:r>
            <a:rPr lang="uk-UA" sz="1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фемінінність</a:t>
          </a:r>
          <a:r>
            <a:rPr lang="uk-UA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Цей вимір класифікує країни за ознакою, наскільки розвинутий соціальний розподіл ролей. Суспільства з жорстким соціальним розподілом, названі </a:t>
          </a:r>
          <a:r>
            <a:rPr lang="uk-UA" sz="12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Хофстедом</a:t>
          </a:r>
          <a:r>
            <a:rPr lang="uk-UA" sz="12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«мужніми», а суспільства зі слабким розподілом ролей - «жіночими». У "мужніх" суспільствах домінують соціальні цінності, традиційно властиві чоловікам: результативність, прагнення успіху, конкуренція. У "жіночих" суспільствах і для чоловіків, і для жінок переважають цінності, що традиційно асоціюються з жіночими ролями: пріоритет міжособистісних стосунків, родинні цінності, соціальні гарантії, вміння досягати консенсусу.</a:t>
          </a:r>
          <a:endParaRPr lang="uk-UA" sz="12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203713" y="2001591"/>
        <a:ext cx="5616686" cy="1810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omo.com/mindmap/65b066e390c44e658801d1dd41c286c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/>
              <a:t>Глобальне</a:t>
            </a:r>
            <a:r>
              <a:rPr lang="ru-RU" b="1" dirty="0"/>
              <a:t> </a:t>
            </a:r>
            <a:r>
              <a:rPr lang="ru-RU" b="1" dirty="0" err="1"/>
              <a:t>середовище</a:t>
            </a:r>
            <a:r>
              <a:rPr lang="ru-RU" b="1" dirty="0"/>
              <a:t> </a:t>
            </a:r>
            <a:r>
              <a:rPr lang="ru-RU" b="1" dirty="0" err="1"/>
              <a:t>міжнародних</a:t>
            </a:r>
            <a:r>
              <a:rPr lang="ru-RU" b="1" dirty="0"/>
              <a:t> </a:t>
            </a:r>
            <a:r>
              <a:rPr lang="ru-RU" b="1" dirty="0" err="1"/>
              <a:t>каналів</a:t>
            </a:r>
            <a:r>
              <a:rPr lang="ru-RU" b="1" dirty="0"/>
              <a:t> </a:t>
            </a:r>
            <a:r>
              <a:rPr lang="ru-RU" b="1" dirty="0" err="1" smtClean="0"/>
              <a:t>розподілу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303488" cy="1875464"/>
          </a:xfrm>
        </p:spPr>
        <p:txBody>
          <a:bodyPr>
            <a:normAutofit/>
          </a:bodyPr>
          <a:lstStyle/>
          <a:p>
            <a:endParaRPr lang="uk-UA" dirty="0"/>
          </a:p>
          <a:p>
            <a:r>
              <a:rPr lang="uk-UA" dirty="0"/>
              <a:t> </a:t>
            </a:r>
            <a:r>
              <a:rPr lang="uk-UA" dirty="0" smtClean="0"/>
              <a:t>1</a:t>
            </a:r>
            <a:r>
              <a:rPr lang="uk-UA" dirty="0"/>
              <a:t>. </a:t>
            </a:r>
            <a:r>
              <a:rPr lang="uk-UA" dirty="0" smtClean="0"/>
              <a:t>Глобалізація </a:t>
            </a:r>
            <a:r>
              <a:rPr lang="uk-UA" dirty="0"/>
              <a:t>міжнародної комерційної </a:t>
            </a:r>
            <a:r>
              <a:rPr lang="uk-UA" dirty="0" smtClean="0"/>
              <a:t>діяльності</a:t>
            </a:r>
          </a:p>
          <a:p>
            <a:r>
              <a:rPr lang="uk-UA" dirty="0" smtClean="0"/>
              <a:t> </a:t>
            </a:r>
            <a:r>
              <a:rPr lang="uk-UA" dirty="0"/>
              <a:t>2. Чинники міжнародного комерційного </a:t>
            </a:r>
            <a:r>
              <a:rPr lang="uk-UA" dirty="0" smtClean="0"/>
              <a:t>середовища</a:t>
            </a:r>
            <a:endParaRPr lang="uk-UA" dirty="0"/>
          </a:p>
          <a:p>
            <a:r>
              <a:rPr lang="uk-UA" dirty="0" smtClean="0"/>
              <a:t> </a:t>
            </a:r>
            <a:r>
              <a:rPr lang="uk-UA" dirty="0"/>
              <a:t>3. Міжнародне політико-правове середовище і соціально-культурний аспект міжнародного комерційного </a:t>
            </a:r>
            <a:r>
              <a:rPr lang="uk-UA" dirty="0" smtClean="0"/>
              <a:t>середовища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26184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Сукупність передумов глобалізації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2381" y="2193925"/>
            <a:ext cx="10547497" cy="457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9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Етапи інтернаціоналізації, інтеграції та глобалізації економіки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2595" y="2262427"/>
            <a:ext cx="8516679" cy="393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пропонуємо</a:t>
            </a:r>
            <a:r>
              <a:rPr lang="ru-RU" dirty="0"/>
              <a:t>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smtClean="0"/>
              <a:t>4 </a:t>
            </a:r>
            <a:r>
              <a:rPr lang="ru-RU" dirty="0" err="1"/>
              <a:t>найсуттєвіші</a:t>
            </a:r>
            <a:r>
              <a:rPr lang="ru-RU" dirty="0"/>
              <a:t> </a:t>
            </a:r>
            <a:r>
              <a:rPr lang="ru-RU" dirty="0" err="1" smtClean="0"/>
              <a:t>фази</a:t>
            </a:r>
            <a:r>
              <a:rPr lang="ru-RU" dirty="0" smtClean="0"/>
              <a:t> </a:t>
            </a:r>
            <a:r>
              <a:rPr lang="ru-RU" dirty="0" err="1" smtClean="0"/>
              <a:t>сучасного</a:t>
            </a:r>
            <a:r>
              <a:rPr lang="ru-RU" dirty="0" smtClean="0"/>
              <a:t> </a:t>
            </a:r>
            <a:r>
              <a:rPr lang="ru-RU" dirty="0" err="1" smtClean="0"/>
              <a:t>етапу</a:t>
            </a:r>
            <a:r>
              <a:rPr lang="ru-RU" dirty="0" smtClean="0"/>
              <a:t> </a:t>
            </a:r>
            <a:r>
              <a:rPr lang="ru-RU" dirty="0" err="1" smtClean="0"/>
              <a:t>глобалізації</a:t>
            </a:r>
            <a:r>
              <a:rPr lang="ru-RU" dirty="0" smtClean="0"/>
              <a:t>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dirty="0" smtClean="0"/>
              <a:t>1 фаза </a:t>
            </a:r>
            <a:r>
              <a:rPr lang="uk-UA" dirty="0"/>
              <a:t>– зародження глобалізації в біполярному світі. Він охоплює період, коли світ був поділений між соціалістичним табором та капіталістичним. У часових рамках це 70-90 рр. ХХ ст.; </a:t>
            </a:r>
          </a:p>
          <a:p>
            <a:r>
              <a:rPr lang="uk-UA" dirty="0" smtClean="0"/>
              <a:t>2 </a:t>
            </a:r>
            <a:r>
              <a:rPr lang="uk-UA" dirty="0"/>
              <a:t>фаза</a:t>
            </a:r>
            <a:r>
              <a:rPr lang="uk-UA" dirty="0" smtClean="0"/>
              <a:t> </a:t>
            </a:r>
            <a:r>
              <a:rPr lang="uk-UA" dirty="0"/>
              <a:t>– поширення глобалізаційних процесів по всьому світу, налагодження взаємозв’язків та виникнення </a:t>
            </a:r>
            <a:r>
              <a:rPr lang="uk-UA" dirty="0" err="1"/>
              <a:t>взаємозалежностей</a:t>
            </a:r>
            <a:r>
              <a:rPr lang="uk-UA" dirty="0"/>
              <a:t>. Цей період розпочався розпадом СРСР на початку 90-х рр. ХХ ст. та лібералізацією політики новоутворених держав, і закінчився світовою фінансовою кризою у 2008 р. ХІХ ст.; </a:t>
            </a:r>
            <a:endParaRPr lang="uk-UA" dirty="0" smtClean="0"/>
          </a:p>
          <a:p>
            <a:r>
              <a:rPr lang="uk-UA" dirty="0" smtClean="0"/>
              <a:t>3 </a:t>
            </a:r>
            <a:r>
              <a:rPr lang="uk-UA" dirty="0"/>
              <a:t>фаза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dirty="0" smtClean="0"/>
              <a:t>посткризова. </a:t>
            </a:r>
            <a:r>
              <a:rPr lang="uk-UA" dirty="0"/>
              <a:t>Він включає саму кризу і </a:t>
            </a:r>
            <a:r>
              <a:rPr lang="uk-UA" dirty="0" err="1"/>
              <a:t>післякризовий</a:t>
            </a:r>
            <a:r>
              <a:rPr lang="uk-UA" dirty="0"/>
              <a:t> період, тобто від 2008 р. до </a:t>
            </a:r>
            <a:r>
              <a:rPr lang="uk-UA" dirty="0" smtClean="0"/>
              <a:t>2022 р. </a:t>
            </a:r>
            <a:r>
              <a:rPr lang="uk-UA" dirty="0"/>
              <a:t>Його особливістю стало усвідомлення необхідності регулювання </a:t>
            </a:r>
            <a:r>
              <a:rPr lang="uk-UA" dirty="0" smtClean="0"/>
              <a:t>глобалізації;</a:t>
            </a:r>
          </a:p>
          <a:p>
            <a:r>
              <a:rPr lang="uk-UA" dirty="0" smtClean="0"/>
              <a:t>4 </a:t>
            </a:r>
            <a:r>
              <a:rPr lang="uk-UA" dirty="0"/>
              <a:t>фаза</a:t>
            </a:r>
            <a:r>
              <a:rPr lang="uk-UA" dirty="0" smtClean="0"/>
              <a:t> – конфронтація. Поляризація світу (між Западем та Сходом, між Північчю та Півднем). Загострення воєнних конфліктів в Україні, Ізраїлі, на Тайвані тощо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6684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2. Міжнародне комерційне (маркетингове) </a:t>
            </a:r>
            <a:r>
              <a:rPr lang="uk-UA" b="1" dirty="0"/>
              <a:t>середовище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зовнішнє середовище, в якому діє фірма, що просуває свої товари на закордонних ринках, утворене складним комплексом відносин, зумовлених економічними, політичними, соціальними, культурними та іншими </a:t>
            </a:r>
            <a:r>
              <a:rPr lang="uk-UA" dirty="0" smtClean="0"/>
              <a:t>чинниками</a:t>
            </a:r>
          </a:p>
          <a:p>
            <a:endParaRPr lang="uk-UA" dirty="0" smtClean="0"/>
          </a:p>
          <a:p>
            <a:r>
              <a:rPr lang="uk-UA" dirty="0"/>
              <a:t>сукупність умов і факторів, що впливають на функціонування фірми, її маркетингову діяльність за кордоном і вимагають прийняття управлінських рішень, спрямованих на їхнє усунення або на пристосування до них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27994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Основною складовою міжнародного маркетингового середовища є економічне.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Економічне середовище міжнародного маркетингу </a:t>
            </a:r>
            <a:r>
              <a:rPr lang="uk-UA" dirty="0"/>
              <a:t>- сукупність економічних властивостей зарубіжних ринків, що прямо або побічно впливають на прийняття маркетингових рішень і відбиваються в показниках економічного розвитку, загальногосподарської кон’юнктури, фінансово-кредитного становища, структури споживання населення тощо.</a:t>
            </a:r>
          </a:p>
        </p:txBody>
      </p:sp>
    </p:spTree>
    <p:extLst>
      <p:ext uri="{BB962C8B-B14F-4D97-AF65-F5344CB8AC3E}">
        <p14:creationId xmlns:p14="http://schemas.microsoft.com/office/powerpoint/2010/main" val="140739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Для характеристики економічного середовища зарубіжного ринку виділяють 3 блоки елементів: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85800" y="1956391"/>
            <a:ext cx="3456432" cy="86300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/>
              <a:t>Загальна характеристика</a:t>
            </a:r>
            <a:endParaRPr lang="uk-UA" dirty="0"/>
          </a:p>
        </p:txBody>
      </p:sp>
      <p:sp>
        <p:nvSpPr>
          <p:cNvPr id="16" name="Текст 15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uk-UA" dirty="0" smtClean="0"/>
              <a:t>тип </a:t>
            </a:r>
            <a:r>
              <a:rPr lang="uk-UA" dirty="0"/>
              <a:t>економічної системи </a:t>
            </a:r>
            <a:endParaRPr lang="uk-UA" dirty="0" smtClean="0"/>
          </a:p>
          <a:p>
            <a:r>
              <a:rPr lang="uk-UA" dirty="0" smtClean="0"/>
              <a:t>моделі </a:t>
            </a:r>
            <a:r>
              <a:rPr lang="uk-UA" dirty="0"/>
              <a:t>ринкової економіки.</a:t>
            </a:r>
            <a:endParaRPr lang="uk-UA" dirty="0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68800" y="1956391"/>
            <a:ext cx="3456432" cy="87147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sz="2000" u="sng" dirty="0"/>
              <a:t>Основні макроекономічні показники розвитку країн</a:t>
            </a:r>
            <a:endParaRPr lang="uk-UA" sz="2000" dirty="0"/>
          </a:p>
        </p:txBody>
      </p:sp>
      <p:sp>
        <p:nvSpPr>
          <p:cNvPr id="17" name="Текст 16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uk-UA" dirty="0"/>
              <a:t>ВВП, інфляція, валютна система, платіжний баланс, рівень і структура безробіття, рівень життя населення і його купівельна спроможність, рівень доходів на душу населення, структура витрат, сфера бізнесу, рівень її розвитку, особливості і перспективи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3"/>
          </p:nvPr>
        </p:nvSpPr>
        <p:spPr>
          <a:xfrm>
            <a:off x="8051800" y="1956391"/>
            <a:ext cx="3456432" cy="863009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2000" u="sng" dirty="0"/>
              <a:t>Основні ринкові показники зарубіжної країни</a:t>
            </a:r>
            <a:endParaRPr lang="uk-UA" sz="2000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uk-UA" dirty="0"/>
              <a:t>Стан попиту і пропозиції;</a:t>
            </a:r>
          </a:p>
          <a:p>
            <a:r>
              <a:rPr lang="uk-UA" dirty="0"/>
              <a:t>Потенціал і ємність ринку;</a:t>
            </a:r>
          </a:p>
          <a:p>
            <a:r>
              <a:rPr lang="uk-UA" dirty="0"/>
              <a:t>Доступність ринку;</a:t>
            </a:r>
          </a:p>
          <a:p>
            <a:r>
              <a:rPr lang="uk-UA" dirty="0"/>
              <a:t>Рівень цін;</a:t>
            </a:r>
          </a:p>
          <a:p>
            <a:r>
              <a:rPr lang="ru-RU" dirty="0"/>
              <a:t>Стан </a:t>
            </a:r>
            <a:r>
              <a:rPr lang="uk-UA" dirty="0"/>
              <a:t>конкуренції </a:t>
            </a:r>
            <a:r>
              <a:rPr lang="ru-RU" dirty="0"/>
              <a:t>та </a:t>
            </a:r>
            <a:r>
              <a:rPr lang="uk-UA" dirty="0"/>
              <a:t>її </a:t>
            </a:r>
            <a:r>
              <a:rPr lang="ru-RU" dirty="0"/>
              <a:t>структура;</a:t>
            </a:r>
            <a:endParaRPr lang="uk-UA" dirty="0"/>
          </a:p>
          <a:p>
            <a:r>
              <a:rPr lang="uk-UA" dirty="0"/>
              <a:t>Основні </a:t>
            </a:r>
            <a:r>
              <a:rPr lang="ru-RU" dirty="0" err="1"/>
              <a:t>постачальники</a:t>
            </a:r>
            <a:r>
              <a:rPr lang="ru-RU" dirty="0"/>
              <a:t>, </a:t>
            </a:r>
            <a:r>
              <a:rPr lang="ru-RU" dirty="0" err="1"/>
              <a:t>посередники</a:t>
            </a:r>
            <a:r>
              <a:rPr lang="ru-RU" dirty="0"/>
              <a:t>, </a:t>
            </a:r>
            <a:r>
              <a:rPr lang="uk-UA" dirty="0"/>
              <a:t>споживачі;</a:t>
            </a:r>
          </a:p>
          <a:p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uk-UA" dirty="0"/>
              <a:t>якості, </a:t>
            </a:r>
            <a:r>
              <a:rPr lang="ru-RU" dirty="0" err="1"/>
              <a:t>безпеки</a:t>
            </a:r>
            <a:r>
              <a:rPr lang="ru-RU" dirty="0"/>
              <a:t>, </a:t>
            </a:r>
            <a:r>
              <a:rPr lang="ru-RU" dirty="0" err="1"/>
              <a:t>реклами</a:t>
            </a:r>
            <a:r>
              <a:rPr lang="ru-RU" dirty="0"/>
              <a:t>, упаковки, </a:t>
            </a:r>
            <a:r>
              <a:rPr lang="ru-RU" dirty="0" err="1"/>
              <a:t>маркування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814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Сучасний етап розвитку міжнародної торгівлі характеризується такими особливостями:</a:t>
            </a:r>
            <a:endParaRPr lang="uk-UA" sz="24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607892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46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Сучасний етап розвитку міжнародної торгівлі характеризується такими особливостями:</a:t>
            </a:r>
            <a:endParaRPr lang="uk-UA" sz="2400" dirty="0"/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3919417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006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Аналіз кон’юнктури зарубіжного ринку передбачає розрахунок прогнозних показників</a:t>
            </a:r>
            <a:endParaRPr lang="uk-UA" sz="24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811863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149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/>
              <a:t>3. Міжнародне </a:t>
            </a:r>
            <a:r>
              <a:rPr lang="uk-UA" sz="3200" b="1" dirty="0"/>
              <a:t>політико-правове середовище. Політичні ризики та методи оцінки їх рівня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Політико-правове середовище міжнародної комерційної діяльності </a:t>
            </a:r>
            <a:r>
              <a:rPr lang="uk-UA" dirty="0"/>
              <a:t>- комплекс політичних і правових умов, які безпосередньо (через законодавство) і опосередковано (через традиційну систему власних відносин) впливають на діяльність компаній, що реалізують свою продукцію на ринку країни.</a:t>
            </a:r>
          </a:p>
        </p:txBody>
      </p:sp>
    </p:spTree>
    <p:extLst>
      <p:ext uri="{BB962C8B-B14F-4D97-AF65-F5344CB8AC3E}">
        <p14:creationId xmlns:p14="http://schemas.microsoft.com/office/powerpoint/2010/main" val="6803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1. Сучасна </a:t>
            </a:r>
            <a:r>
              <a:rPr lang="uk-UA" dirty="0" smtClean="0"/>
              <a:t>комерційна діяльність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074558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2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/>
              <a:t>політичний </a:t>
            </a:r>
            <a:r>
              <a:rPr lang="uk-UA" sz="2800" dirty="0" smtClean="0"/>
              <a:t>лад та вплив його на міжнародну комерційну діяльність</a:t>
            </a:r>
            <a:endParaRPr lang="uk-UA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Сприятливий</a:t>
            </a:r>
            <a:endParaRPr lang="uk-UA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4692237"/>
              </p:ext>
            </p:extLst>
          </p:nvPr>
        </p:nvGraphicFramePr>
        <p:xfrm>
          <a:off x="685800" y="3132138"/>
          <a:ext cx="5311775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Несприятливий</a:t>
            </a:r>
            <a:endParaRPr lang="uk-UA" dirty="0"/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25768653"/>
              </p:ext>
            </p:extLst>
          </p:nvPr>
        </p:nvGraphicFramePr>
        <p:xfrm>
          <a:off x="6172200" y="3132138"/>
          <a:ext cx="53340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448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Корупція у світі</a:t>
            </a:r>
            <a:endParaRPr lang="uk-UA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 дослідженнями Світового банку, корупція є однією з головних перешкод (1-3 місце за ступенем значущості) для провадження бізнесу в країнах, що розвиваються. </a:t>
            </a:r>
            <a:endParaRPr lang="uk-UA" dirty="0" smtClean="0"/>
          </a:p>
          <a:p>
            <a:r>
              <a:rPr lang="uk-UA" dirty="0" smtClean="0"/>
              <a:t>Рівень </a:t>
            </a:r>
            <a:r>
              <a:rPr lang="uk-UA" dirty="0"/>
              <a:t>корумпованості держави визначають за 10-бальною шкалою (від 10 - «корупції майже немає», до 0 - «найвищий рівень корупції») </a:t>
            </a:r>
            <a:r>
              <a:rPr lang="uk-UA" i="1" dirty="0"/>
              <a:t>індексом сприйняття корупції - СРІ</a:t>
            </a:r>
            <a:r>
              <a:rPr lang="uk-UA" dirty="0"/>
              <a:t> (</a:t>
            </a:r>
            <a:r>
              <a:rPr lang="uk-UA" dirty="0" err="1"/>
              <a:t>Corruption</a:t>
            </a:r>
            <a:r>
              <a:rPr lang="uk-UA" dirty="0"/>
              <a:t> </a:t>
            </a:r>
            <a:r>
              <a:rPr lang="uk-UA" dirty="0" err="1"/>
              <a:t>Perception</a:t>
            </a:r>
            <a:r>
              <a:rPr lang="uk-UA" dirty="0"/>
              <a:t> </a:t>
            </a:r>
            <a:r>
              <a:rPr lang="uk-UA" dirty="0" err="1"/>
              <a:t>Index</a:t>
            </a:r>
            <a:r>
              <a:rPr lang="uk-UA" dirty="0"/>
              <a:t>). </a:t>
            </a:r>
            <a:endParaRPr lang="uk-UA" dirty="0" smtClean="0"/>
          </a:p>
          <a:p>
            <a:r>
              <a:rPr lang="uk-UA" dirty="0" smtClean="0"/>
              <a:t>Для </a:t>
            </a:r>
            <a:r>
              <a:rPr lang="uk-UA" dirty="0"/>
              <a:t>України цей індекс дорівнює 2,5. Найменш корумпованими країнами (СРІ більше 10) вважають Данію, Нову Зеландію, Швецію, Сінгапур, Фінляндію та Швейцарію. Останні місця в переліку (СРІ менше 1,7) посідають Конго, Екваторіальна Гвінея, Чад, Гвінея, Судан, Афганістан, Гаїті, Ірак, М’янма, Сомалі.</a:t>
            </a:r>
          </a:p>
        </p:txBody>
      </p:sp>
    </p:spTree>
    <p:extLst>
      <p:ext uri="{BB962C8B-B14F-4D97-AF65-F5344CB8AC3E}">
        <p14:creationId xmlns:p14="http://schemas.microsoft.com/office/powerpoint/2010/main" val="27797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Корупція в </a:t>
            </a:r>
            <a:r>
              <a:rPr lang="uk-UA" dirty="0" err="1" smtClean="0"/>
              <a:t>україні</a:t>
            </a:r>
            <a:endParaRPr lang="uk-UA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9177" y="2193925"/>
            <a:ext cx="8193645" cy="402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63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 smtClean="0"/>
              <a:t>обмеження, що Впливають </a:t>
            </a:r>
            <a:r>
              <a:rPr lang="uk-UA" sz="3200" dirty="0"/>
              <a:t>на </a:t>
            </a:r>
            <a:r>
              <a:rPr lang="uk-UA" sz="3200" dirty="0"/>
              <a:t>міжнародну </a:t>
            </a:r>
            <a:r>
              <a:rPr lang="uk-UA" sz="3200" dirty="0" smtClean="0"/>
              <a:t>комерційну </a:t>
            </a:r>
            <a:r>
              <a:rPr lang="uk-UA" sz="3200" dirty="0"/>
              <a:t>діяльність</a:t>
            </a:r>
            <a:r>
              <a:rPr lang="uk-UA" sz="3200" dirty="0" smtClean="0"/>
              <a:t>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валютний контроль; </a:t>
            </a:r>
            <a:endParaRPr lang="uk-UA" dirty="0" smtClean="0"/>
          </a:p>
          <a:p>
            <a:r>
              <a:rPr lang="uk-UA" dirty="0" smtClean="0"/>
              <a:t>тарифні </a:t>
            </a:r>
            <a:r>
              <a:rPr lang="uk-UA" dirty="0"/>
              <a:t>методи регулювання; </a:t>
            </a:r>
            <a:endParaRPr lang="uk-UA" dirty="0" smtClean="0"/>
          </a:p>
          <a:p>
            <a:r>
              <a:rPr lang="uk-UA" dirty="0" smtClean="0"/>
              <a:t>нетарифні </a:t>
            </a:r>
            <a:r>
              <a:rPr lang="uk-UA" dirty="0"/>
              <a:t>методи (квотування, ліцензування; прихований протекціонізм; фінансові методи; торговельні договори</a:t>
            </a:r>
            <a:r>
              <a:rPr lang="uk-UA" dirty="0" smtClean="0"/>
              <a:t>);</a:t>
            </a:r>
          </a:p>
          <a:p>
            <a:r>
              <a:rPr lang="uk-UA" dirty="0"/>
              <a:t>захист прав споживачів, авторське та патентне </a:t>
            </a:r>
            <a:r>
              <a:rPr lang="uk-UA" dirty="0" smtClean="0"/>
              <a:t>право</a:t>
            </a:r>
            <a:r>
              <a:rPr lang="uk-UA" dirty="0"/>
              <a:t>;</a:t>
            </a:r>
            <a:endParaRPr lang="uk-UA" dirty="0" smtClean="0"/>
          </a:p>
          <a:p>
            <a:r>
              <a:rPr lang="uk-UA" dirty="0" smtClean="0"/>
              <a:t>дотримання </a:t>
            </a:r>
            <a:r>
              <a:rPr lang="uk-UA" dirty="0"/>
              <a:t>податкового, трудового, антимонопольного, рекламного законодавства </a:t>
            </a:r>
            <a:r>
              <a:rPr lang="uk-UA" dirty="0" smtClean="0"/>
              <a:t>країни;</a:t>
            </a:r>
          </a:p>
          <a:p>
            <a:r>
              <a:rPr lang="uk-UA" dirty="0"/>
              <a:t>загальносвітові правила міжнародної торгівлі, бізнес-права та укладання </a:t>
            </a:r>
            <a:r>
              <a:rPr lang="uk-UA" dirty="0" smtClean="0"/>
              <a:t>угод.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433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400" dirty="0"/>
              <a:t>Зв’язок між цілями уряду досліджуваної країни та можливими економічними діями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3683218"/>
              </p:ext>
            </p:extLst>
          </p:nvPr>
        </p:nvGraphicFramePr>
        <p:xfrm>
          <a:off x="685800" y="2571591"/>
          <a:ext cx="10820400" cy="321628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1803400">
                  <a:extLst>
                    <a:ext uri="{9D8B030D-6E8A-4147-A177-3AD203B41FA5}">
                      <a16:colId xmlns:a16="http://schemas.microsoft.com/office/drawing/2014/main" val="3251067930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224660984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314584247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484487676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323005068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122598491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Дії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 gridSpan="5"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Цілі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235032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Суверенітет та економічна незалежність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Безпека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Добробут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Престиж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Ідеологія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792390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Неформальне втручання в бізнес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034143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Обмеження типу «купуй у своїх»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3879959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Нетарифні бар’єри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9815826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Субсидії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04007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Обмеження діяльності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23203682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Умови власності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extLst>
                  <a:ext uri="{0D108BD9-81ED-4DB2-BD59-A6C34878D82A}">
                    <a16:rowId xmlns:a16="http://schemas.microsoft.com/office/drawing/2014/main" val="16237180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Бойкот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185879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2540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Конфіскації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+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500">
                          <a:effectLst/>
                        </a:rPr>
                        <a:t> </a:t>
                      </a:r>
                      <a:endParaRPr lang="uk-UA" sz="120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/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+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400320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20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Політичний ризик </a:t>
            </a:r>
            <a:r>
              <a:rPr lang="uk-UA" dirty="0"/>
              <a:t>у міжнародній діяльності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Це можливість</a:t>
            </a:r>
            <a:r>
              <a:rPr lang="uk-UA" dirty="0"/>
              <a:t>, вірогідність мати збитки внаслідок економічних дій уряду зарубіжної країни, зумовлених політичними цілями або непередбаченими політичними обставинами (революціями, страйками, війнами тощо). </a:t>
            </a:r>
            <a:endParaRPr lang="uk-UA" dirty="0" smtClean="0"/>
          </a:p>
          <a:p>
            <a:endParaRPr lang="uk-UA" u="sng" dirty="0"/>
          </a:p>
          <a:p>
            <a:r>
              <a:rPr lang="uk-UA" u="sng" dirty="0" smtClean="0"/>
              <a:t>Методи </a:t>
            </a:r>
            <a:r>
              <a:rPr lang="uk-UA" u="sng" dirty="0"/>
              <a:t>оцінки рівня політичного ризику: </a:t>
            </a:r>
            <a:r>
              <a:rPr lang="uk-UA" dirty="0"/>
              <a:t>аналіз дій держави у минулому; аналіз точки зору експертів; побудова моделей, заснованих на вимірюванні нестабільності.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41122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Стратегії зменшення політичного ризику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861833"/>
              </p:ext>
            </p:extLst>
          </p:nvPr>
        </p:nvGraphicFramePr>
        <p:xfrm>
          <a:off x="2996119" y="2478364"/>
          <a:ext cx="6233606" cy="3457776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076816">
                  <a:extLst>
                    <a:ext uri="{9D8B030D-6E8A-4147-A177-3AD203B41FA5}">
                      <a16:colId xmlns:a16="http://schemas.microsoft.com/office/drawing/2014/main" val="3277275687"/>
                    </a:ext>
                  </a:extLst>
                </a:gridCol>
                <a:gridCol w="2076816">
                  <a:extLst>
                    <a:ext uri="{9D8B030D-6E8A-4147-A177-3AD203B41FA5}">
                      <a16:colId xmlns:a16="http://schemas.microsoft.com/office/drawing/2014/main" val="28597293"/>
                    </a:ext>
                  </a:extLst>
                </a:gridCol>
                <a:gridCol w="2079974">
                  <a:extLst>
                    <a:ext uri="{9D8B030D-6E8A-4147-A177-3AD203B41FA5}">
                      <a16:colId xmlns:a16="http://schemas.microsoft.com/office/drawing/2014/main" val="3323294711"/>
                    </a:ext>
                  </a:extLst>
                </a:gridCol>
              </a:tblGrid>
              <a:tr h="25375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500" dirty="0" smtClean="0">
                          <a:effectLst/>
                        </a:rPr>
                        <a:t/>
                      </a:r>
                      <a:br>
                        <a:rPr lang="uk-UA" sz="500" dirty="0" smtClean="0">
                          <a:effectLst/>
                        </a:rPr>
                      </a:br>
                      <a:endParaRPr lang="uk-UA" sz="1200" dirty="0">
                        <a:solidFill>
                          <a:srgbClr val="000000"/>
                        </a:solidFill>
                        <a:effectLst/>
                        <a:latin typeface="Arial Unicode MS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Період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1833533"/>
                  </a:ext>
                </a:extLst>
              </a:tr>
              <a:tr h="475621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Джерело мінімізації ризику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До інвестування / </a:t>
                      </a:r>
                      <a:r>
                        <a:rPr lang="uk-UA" sz="1100" dirty="0" smtClean="0">
                          <a:effectLst/>
                        </a:rPr>
                        <a:t/>
                      </a:r>
                      <a:br>
                        <a:rPr lang="uk-UA" sz="1100" dirty="0" smtClean="0">
                          <a:effectLst/>
                        </a:rPr>
                      </a:br>
                      <a:r>
                        <a:rPr lang="uk-UA" sz="1100" dirty="0" smtClean="0">
                          <a:effectLst/>
                        </a:rPr>
                        <a:t>укладання </a:t>
                      </a:r>
                      <a:r>
                        <a:rPr lang="uk-UA" sz="1100" dirty="0">
                          <a:effectLst/>
                        </a:rPr>
                        <a:t>контракту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Після інвестування / укладання контракту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209058458"/>
                  </a:ext>
                </a:extLst>
              </a:tr>
              <a:tr h="174121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Внутрішнє, самостійне </a:t>
                      </a:r>
                      <a:br>
                        <a:rPr lang="uk-UA" sz="1100">
                          <a:effectLst/>
                        </a:rPr>
                      </a:br>
                      <a:r>
                        <a:rPr lang="uk-UA" sz="1100">
                          <a:effectLst/>
                        </a:rPr>
                        <a:t>рішення та дії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Мінімізація інвестицій та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місцеве запозичення;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Створення СП;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Робота за управлінським контрактом;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Франчайзинг;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Вертикальна інтеграція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Мінімізація інвестицій та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місцевої власності;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Набуття статусу </a:t>
                      </a:r>
                      <a:r>
                        <a:rPr lang="uk-UA" sz="1100" dirty="0" err="1">
                          <a:effectLst/>
                        </a:rPr>
                        <a:t>very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important</a:t>
                      </a:r>
                      <a:r>
                        <a:rPr lang="uk-UA" sz="1100" dirty="0">
                          <a:effectLst/>
                        </a:rPr>
                        <a:t> </a:t>
                      </a:r>
                      <a:r>
                        <a:rPr lang="uk-UA" sz="1100" dirty="0" err="1">
                          <a:effectLst/>
                        </a:rPr>
                        <a:t>partner</a:t>
                      </a:r>
                      <a:r>
                        <a:rPr lang="uk-UA" sz="1100" dirty="0">
                          <a:effectLst/>
                        </a:rPr>
                        <a:t> (VIP);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Маркетингова інтеграція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1183916964"/>
                  </a:ext>
                </a:extLst>
              </a:tr>
              <a:tr h="981859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Зовнішня підтримка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Державне страхування;</a:t>
                      </a:r>
                      <a:endParaRPr lang="uk-UA" sz="140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Приватне страхування;</a:t>
                      </a:r>
                      <a:endParaRPr lang="uk-UA" sz="140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Гарантії приймаючої сторони</a:t>
                      </a:r>
                      <a:endParaRPr lang="uk-UA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Приватне страхування;</a:t>
                      </a:r>
                      <a:endParaRPr lang="uk-UA" sz="1400" dirty="0">
                        <a:effectLst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Міжнародні юридичні норми</a:t>
                      </a:r>
                      <a:endParaRPr lang="uk-UA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" marR="6350" marT="0" marB="0" anchor="ctr"/>
                </a:tc>
                <a:extLst>
                  <a:ext uri="{0D108BD9-81ED-4DB2-BD59-A6C34878D82A}">
                    <a16:rowId xmlns:a16="http://schemas.microsoft.com/office/drawing/2014/main" val="379143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544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Соціокультурне середовище міжнародного маркетингу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сукупність соціальних і культурних особливостей зарубіжних ринків, що впливають на міжнародну маркетингову діяльність, основними з яких є </a:t>
            </a:r>
            <a:r>
              <a:rPr lang="uk-UA" dirty="0" err="1"/>
              <a:t>мовне</a:t>
            </a:r>
            <a:r>
              <a:rPr lang="uk-UA" dirty="0"/>
              <a:t> середовище, соціальна організація, правова і політична культура, розвиток науки і мистецтва, рівень освіти населення, релігійна ситуація, панівні суспільні цінності та норми поведінки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9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характеристики соціокультурного середовища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0" y="2068605"/>
            <a:ext cx="3456432" cy="75079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 err="1"/>
              <a:t>Мовне</a:t>
            </a:r>
            <a:r>
              <a:rPr lang="uk-UA" u="sng" dirty="0"/>
              <a:t> середовище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uk-UA" dirty="0"/>
              <a:t>Найбільш поширеними є китайська, іспанська, хінді, англійська, </a:t>
            </a:r>
            <a:r>
              <a:rPr lang="uk-UA" dirty="0" smtClean="0"/>
              <a:t>французька</a:t>
            </a:r>
            <a:r>
              <a:rPr lang="uk-UA" dirty="0"/>
              <a:t>, португальська та російська, арабська мови. В діловому листуванні домінує англійська. Неточне вживання мови може стати причиною помилок у тлумаченні окремих рішень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800" y="2065866"/>
            <a:ext cx="3456432" cy="762001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/>
              <a:t>Соціальна організація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uk-UA" dirty="0"/>
              <a:t>Така інформація важлива для просування на ринок товарів і послуг для людей певного соціального статусу. Маркетологу варто знати, чи в зарубіжній країні підтримка родинних </a:t>
            </a:r>
            <a:r>
              <a:rPr lang="uk-UA" dirty="0" err="1"/>
              <a:t>зв’язків</a:t>
            </a:r>
            <a:r>
              <a:rPr lang="uk-UA" dirty="0"/>
              <a:t> у бізнесі є загальноприйнятою, чи впливає на прийняття рішень «кумівство»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051800" y="2057399"/>
            <a:ext cx="3456432" cy="76200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/>
              <a:t>Правова </a:t>
            </a:r>
            <a:r>
              <a:rPr lang="uk-UA" u="sng" dirty="0" smtClean="0"/>
              <a:t>культура</a:t>
            </a:r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uk-UA" dirty="0"/>
              <a:t>Вплив культури населення на правову систему. Наприклад, у багатьох арабських країнах діє теократичне право, засноване на ісламі, яке регламентує всі аспекти економіки. Зокрема, страхування за мусульманськими канонами є порушенням волі Аллаха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43046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характеристики соціокультурного середовища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0" y="2068605"/>
            <a:ext cx="3456432" cy="75079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/>
              <a:t>Політична культура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uk-UA" dirty="0"/>
              <a:t>Політична культура втілюється у спадкоємності влади і державних рішень. Важливо знати при довгострокових інвестиціях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800" y="2065866"/>
            <a:ext cx="3456432" cy="762001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/>
              <a:t>Наука і мистецтво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uk-UA" dirty="0"/>
              <a:t>Наука впливає на технічний рівень країни, вимогливість покупців і потенціал ринку, ступінь розвитку його інфраструктури. Мистецтво - визначає особливості естетичного сприйняття покупцями товару, його вигляду, упаковки тощо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>
          <a:xfrm>
            <a:off x="8051800" y="2057399"/>
            <a:ext cx="3456432" cy="762001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/>
              <a:t>Рівень освіти</a:t>
            </a:r>
            <a:endParaRPr lang="uk-UA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uk-UA" dirty="0"/>
              <a:t>Впливає на вимогливість покупців до певних властивостей товару і його супроводу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5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міжнародна комерційна діяльність здійснюється в умовах глобалізації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i="1" u="sng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глобалізація</a:t>
            </a:r>
            <a:r>
              <a:rPr lang="ru-RU" dirty="0"/>
              <a:t> </a:t>
            </a:r>
            <a:r>
              <a:rPr lang="ru-RU" dirty="0" err="1"/>
              <a:t>являє</a:t>
            </a:r>
            <a:r>
              <a:rPr lang="ru-RU" dirty="0"/>
              <a:t> собою </a:t>
            </a:r>
            <a:r>
              <a:rPr lang="ru-RU" dirty="0" err="1"/>
              <a:t>всеохоплюючий</a:t>
            </a:r>
            <a:r>
              <a:rPr lang="ru-RU" dirty="0"/>
              <a:t> </a:t>
            </a:r>
            <a:r>
              <a:rPr lang="ru-RU" dirty="0" err="1"/>
              <a:t>об’єктивний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розмивання</a:t>
            </a:r>
            <a:r>
              <a:rPr lang="ru-RU" dirty="0"/>
              <a:t> та </a:t>
            </a:r>
            <a:r>
              <a:rPr lang="ru-RU" dirty="0" err="1"/>
              <a:t>стирання</a:t>
            </a:r>
            <a:r>
              <a:rPr lang="ru-RU" dirty="0"/>
              <a:t> </a:t>
            </a:r>
            <a:r>
              <a:rPr lang="ru-RU" dirty="0" err="1"/>
              <a:t>кордонів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сферах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суспільства</a:t>
            </a:r>
            <a:r>
              <a:rPr lang="ru-RU" dirty="0"/>
              <a:t>, як </a:t>
            </a:r>
            <a:r>
              <a:rPr lang="ru-RU" dirty="0" err="1"/>
              <a:t>наслідок</a:t>
            </a:r>
            <a:r>
              <a:rPr lang="ru-RU" dirty="0"/>
              <a:t> </a:t>
            </a:r>
            <a:r>
              <a:rPr lang="ru-RU" dirty="0" err="1"/>
              <a:t>пошуку</a:t>
            </a:r>
            <a:r>
              <a:rPr lang="ru-RU" dirty="0"/>
              <a:t> </a:t>
            </a:r>
            <a:r>
              <a:rPr lang="ru-RU" dirty="0" err="1"/>
              <a:t>найефективнішого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продуктивних</a:t>
            </a:r>
            <a:r>
              <a:rPr lang="ru-RU" dirty="0"/>
              <a:t> сил </a:t>
            </a:r>
            <a:r>
              <a:rPr lang="ru-RU" dirty="0" err="1"/>
              <a:t>людства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призводить</a:t>
            </a:r>
            <a:r>
              <a:rPr lang="ru-RU" dirty="0"/>
              <a:t> до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 у </a:t>
            </a:r>
            <a:r>
              <a:rPr lang="ru-RU" dirty="0" err="1"/>
              <a:t>відкриту</a:t>
            </a:r>
            <a:r>
              <a:rPr lang="ru-RU" dirty="0"/>
              <a:t> </a:t>
            </a:r>
            <a:r>
              <a:rPr lang="ru-RU" dirty="0" err="1"/>
              <a:t>цілісну</a:t>
            </a:r>
            <a:r>
              <a:rPr lang="ru-RU" dirty="0"/>
              <a:t> систему </a:t>
            </a:r>
            <a:r>
              <a:rPr lang="ru-RU" dirty="0" err="1"/>
              <a:t>інформаційно-технологічних</a:t>
            </a:r>
            <a:r>
              <a:rPr lang="ru-RU" dirty="0"/>
              <a:t>, </a:t>
            </a:r>
            <a:r>
              <a:rPr lang="ru-RU" dirty="0" err="1"/>
              <a:t>фінансовоекономічних</a:t>
            </a:r>
            <a:r>
              <a:rPr lang="ru-RU" dirty="0"/>
              <a:t>, </a:t>
            </a:r>
            <a:r>
              <a:rPr lang="ru-RU" dirty="0" err="1"/>
              <a:t>суспільно-політичних</a:t>
            </a:r>
            <a:r>
              <a:rPr lang="ru-RU" dirty="0"/>
              <a:t> та </a:t>
            </a:r>
            <a:r>
              <a:rPr lang="ru-RU" dirty="0" err="1"/>
              <a:t>соціально-культурних</a:t>
            </a:r>
            <a:r>
              <a:rPr lang="ru-RU" dirty="0"/>
              <a:t> </a:t>
            </a:r>
            <a:r>
              <a:rPr lang="ru-RU" dirty="0" err="1"/>
              <a:t>взаємозв’язків</a:t>
            </a:r>
            <a:r>
              <a:rPr lang="ru-RU" dirty="0"/>
              <a:t> та </a:t>
            </a:r>
            <a:r>
              <a:rPr lang="ru-RU" dirty="0" err="1"/>
              <a:t>взаємозалежностей</a:t>
            </a:r>
            <a:r>
              <a:rPr lang="ru-RU" dirty="0"/>
              <a:t>, результатом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стати </a:t>
            </a:r>
            <a:r>
              <a:rPr lang="ru-RU" dirty="0" err="1"/>
              <a:t>створення</a:t>
            </a:r>
            <a:r>
              <a:rPr lang="ru-RU" dirty="0"/>
              <a:t> гомогенного </a:t>
            </a:r>
            <a:r>
              <a:rPr lang="ru-RU" dirty="0" err="1"/>
              <a:t>господарського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smtClean="0"/>
              <a:t>порядку</a:t>
            </a:r>
          </a:p>
          <a:p>
            <a:endParaRPr lang="ru-RU" dirty="0"/>
          </a:p>
          <a:p>
            <a:r>
              <a:rPr lang="uk-UA" sz="36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глобалізація</a:t>
            </a:r>
            <a:r>
              <a:rPr lang="uk-UA" dirty="0" smtClean="0"/>
              <a:t> - процес </a:t>
            </a:r>
            <a:r>
              <a:rPr lang="uk-UA" dirty="0"/>
              <a:t>всесвітньої економічної, політичної та культурної інтеграції (об’єднання в єдине ціле) та уніфікації (приведення до єдиної форми чи системи, до одноманітності). </a:t>
            </a:r>
          </a:p>
        </p:txBody>
      </p:sp>
    </p:spTree>
    <p:extLst>
      <p:ext uri="{BB962C8B-B14F-4D97-AF65-F5344CB8AC3E}">
        <p14:creationId xmlns:p14="http://schemas.microsoft.com/office/powerpoint/2010/main" val="67812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/>
              <a:t>основні характеристики соціокультурного середовища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85800" y="2068605"/>
            <a:ext cx="3456432" cy="750795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/>
              <a:t>Релігія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lvl="0"/>
            <a:r>
              <a:rPr lang="uk-UA" dirty="0"/>
              <a:t>Особливо помітний вплив релігії на ділове життя </a:t>
            </a:r>
            <a:r>
              <a:rPr lang="uk-UA" dirty="0" smtClean="0"/>
              <a:t>в мусульманських </a:t>
            </a:r>
            <a:r>
              <a:rPr lang="uk-UA" dirty="0"/>
              <a:t>країнах (шаріат)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368800" y="2065866"/>
            <a:ext cx="3456432" cy="762001"/>
          </a:xfr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uk-UA" u="sng" dirty="0"/>
              <a:t>Цінності й норми</a:t>
            </a:r>
            <a:endParaRPr lang="uk-UA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uk-UA" dirty="0"/>
              <a:t>Часто зумовлені релігійними догмами і запам’ятовуються на підсвідомому рівні. Для ММ особливо важливе ставлення до таких цінностей, як час, досягнення, багатство, зміни, ризик, здоров’я, розподіл чоловічих і жіночих ролей, сімейні цінності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759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Герт </a:t>
            </a:r>
            <a:r>
              <a:rPr lang="uk-UA" dirty="0" err="1" smtClean="0"/>
              <a:t>Хофстеде</a:t>
            </a:r>
            <a:r>
              <a:rPr lang="uk-UA" dirty="0" smtClean="0"/>
              <a:t> </a:t>
            </a:r>
            <a:r>
              <a:rPr lang="uk-UA" dirty="0"/>
              <a:t>виокремив чотири культурні виміри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05655"/>
              </p:ext>
            </p:extLst>
          </p:nvPr>
        </p:nvGraphicFramePr>
        <p:xfrm>
          <a:off x="685800" y="2193925"/>
          <a:ext cx="10820400" cy="4024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85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найвпливовіші школи, які займаються </a:t>
            </a:r>
            <a:r>
              <a:rPr lang="uk-UA" sz="4000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глобалістикою</a:t>
            </a:r>
            <a:r>
              <a:rPr lang="uk-UA" sz="40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endParaRPr lang="uk-UA" sz="40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u="sng" dirty="0" smtClean="0"/>
              <a:t>Класична </a:t>
            </a:r>
            <a:r>
              <a:rPr lang="uk-UA" u="sng" dirty="0"/>
              <a:t>школа </a:t>
            </a:r>
            <a:r>
              <a:rPr lang="uk-UA" dirty="0"/>
              <a:t>(Р. </a:t>
            </a:r>
            <a:r>
              <a:rPr lang="uk-UA" dirty="0" err="1"/>
              <a:t>Робертсон</a:t>
            </a:r>
            <a:r>
              <a:rPr lang="uk-UA" dirty="0"/>
              <a:t>, І. </a:t>
            </a:r>
            <a:r>
              <a:rPr lang="uk-UA" dirty="0" err="1"/>
              <a:t>Валлерстайн</a:t>
            </a:r>
            <a:r>
              <a:rPr lang="uk-UA" dirty="0"/>
              <a:t>, Д. </a:t>
            </a:r>
            <a:r>
              <a:rPr lang="uk-UA" dirty="0" err="1"/>
              <a:t>Хелд</a:t>
            </a:r>
            <a:r>
              <a:rPr lang="uk-UA" dirty="0"/>
              <a:t>, С. </a:t>
            </a:r>
            <a:r>
              <a:rPr lang="uk-UA" dirty="0" err="1"/>
              <a:t>Хантінгтон</a:t>
            </a:r>
            <a:r>
              <a:rPr lang="uk-UA" dirty="0"/>
              <a:t> та інші</a:t>
            </a:r>
            <a:r>
              <a:rPr lang="uk-UA" dirty="0" smtClean="0"/>
              <a:t>) </a:t>
            </a:r>
            <a:r>
              <a:rPr lang="uk-UA" i="1" dirty="0" smtClean="0">
                <a:latin typeface="Arial Narrow" panose="020B0606020202030204" pitchFamily="34" charset="0"/>
              </a:rPr>
              <a:t>глобалізація - </a:t>
            </a:r>
            <a:r>
              <a:rPr lang="ru-RU" i="1" dirty="0" err="1" smtClean="0">
                <a:latin typeface="Arial Narrow" panose="020B0606020202030204" pitchFamily="34" charset="0"/>
              </a:rPr>
              <a:t>двоєдиний</a:t>
            </a:r>
            <a:r>
              <a:rPr lang="ru-RU" i="1" dirty="0" smtClean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процес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перетворення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загального</a:t>
            </a:r>
            <a:r>
              <a:rPr lang="ru-RU" i="1" dirty="0">
                <a:latin typeface="Arial Narrow" panose="020B0606020202030204" pitchFamily="34" charset="0"/>
              </a:rPr>
              <a:t> в </a:t>
            </a:r>
            <a:r>
              <a:rPr lang="ru-RU" i="1" dirty="0" err="1">
                <a:latin typeface="Arial Narrow" panose="020B0606020202030204" pitchFamily="34" charset="0"/>
              </a:rPr>
              <a:t>окреме</a:t>
            </a:r>
            <a:r>
              <a:rPr lang="ru-RU" i="1" dirty="0">
                <a:latin typeface="Arial Narrow" panose="020B0606020202030204" pitchFamily="34" charset="0"/>
              </a:rPr>
              <a:t> і </a:t>
            </a:r>
            <a:r>
              <a:rPr lang="ru-RU" i="1" dirty="0" err="1">
                <a:latin typeface="Arial Narrow" panose="020B0606020202030204" pitchFamily="34" charset="0"/>
              </a:rPr>
              <a:t>окремого</a:t>
            </a:r>
            <a:r>
              <a:rPr lang="ru-RU" i="1" dirty="0">
                <a:latin typeface="Arial Narrow" panose="020B0606020202030204" pitchFamily="34" charset="0"/>
              </a:rPr>
              <a:t> в </a:t>
            </a:r>
            <a:r>
              <a:rPr lang="ru-RU" i="1" dirty="0" err="1">
                <a:latin typeface="Arial Narrow" panose="020B0606020202030204" pitchFamily="34" charset="0"/>
              </a:rPr>
              <a:t>загальне</a:t>
            </a:r>
            <a:r>
              <a:rPr lang="uk-UA" dirty="0" smtClean="0"/>
              <a:t>; </a:t>
            </a:r>
          </a:p>
          <a:p>
            <a:r>
              <a:rPr lang="uk-UA" u="sng" dirty="0" smtClean="0"/>
              <a:t>Школа </a:t>
            </a:r>
            <a:r>
              <a:rPr lang="uk-UA" u="sng" dirty="0" err="1"/>
              <a:t>гіперглобалістів</a:t>
            </a:r>
            <a:r>
              <a:rPr lang="uk-UA" u="sng" dirty="0"/>
              <a:t> </a:t>
            </a:r>
            <a:r>
              <a:rPr lang="uk-UA" dirty="0"/>
              <a:t>(К. </a:t>
            </a:r>
            <a:r>
              <a:rPr lang="uk-UA" dirty="0" err="1"/>
              <a:t>Омає</a:t>
            </a:r>
            <a:r>
              <a:rPr lang="uk-UA" dirty="0" smtClean="0"/>
              <a:t>) </a:t>
            </a:r>
            <a:r>
              <a:rPr lang="ru-RU" i="1" dirty="0" err="1">
                <a:latin typeface="Arial Narrow" panose="020B0606020202030204" pitchFamily="34" charset="0"/>
              </a:rPr>
              <a:t>сучасна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глобалізація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призведе</a:t>
            </a:r>
            <a:r>
              <a:rPr lang="ru-RU" i="1" dirty="0">
                <a:latin typeface="Arial Narrow" panose="020B0606020202030204" pitchFamily="34" charset="0"/>
              </a:rPr>
              <a:t> в </a:t>
            </a:r>
            <a:r>
              <a:rPr lang="ru-RU" i="1" dirty="0" err="1">
                <a:latin typeface="Arial Narrow" panose="020B0606020202030204" pitchFamily="34" charset="0"/>
              </a:rPr>
              <a:t>результаті</a:t>
            </a:r>
            <a:r>
              <a:rPr lang="ru-RU" i="1" dirty="0">
                <a:latin typeface="Arial Narrow" panose="020B0606020202030204" pitchFamily="34" charset="0"/>
              </a:rPr>
              <a:t> до </a:t>
            </a:r>
            <a:r>
              <a:rPr lang="ru-RU" i="1" dirty="0" err="1">
                <a:latin typeface="Arial Narrow" panose="020B0606020202030204" pitchFamily="34" charset="0"/>
              </a:rPr>
              <a:t>створення</a:t>
            </a:r>
            <a:r>
              <a:rPr lang="ru-RU" i="1" dirty="0">
                <a:latin typeface="Arial Narrow" panose="020B0606020202030204" pitchFamily="34" charset="0"/>
              </a:rPr>
              <a:t> нового </a:t>
            </a:r>
            <a:r>
              <a:rPr lang="ru-RU" i="1" dirty="0" err="1">
                <a:latin typeface="Arial Narrow" panose="020B0606020202030204" pitchFamily="34" charset="0"/>
              </a:rPr>
              <a:t>загальносвітового</a:t>
            </a:r>
            <a:r>
              <a:rPr lang="ru-RU" i="1" dirty="0">
                <a:latin typeface="Arial Narrow" panose="020B0606020202030204" pitchFamily="34" charset="0"/>
              </a:rPr>
              <a:t> порядку, при </a:t>
            </a:r>
            <a:r>
              <a:rPr lang="ru-RU" i="1" dirty="0" err="1">
                <a:latin typeface="Arial Narrow" panose="020B0606020202030204" pitchFamily="34" charset="0"/>
              </a:rPr>
              <a:t>якому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повноваження</a:t>
            </a:r>
            <a:r>
              <a:rPr lang="ru-RU" i="1" dirty="0">
                <a:latin typeface="Arial Narrow" panose="020B0606020202030204" pitchFamily="34" charset="0"/>
              </a:rPr>
              <a:t> і </a:t>
            </a:r>
            <a:r>
              <a:rPr lang="ru-RU" i="1" dirty="0" err="1">
                <a:latin typeface="Arial Narrow" panose="020B0606020202030204" pitchFamily="34" charset="0"/>
              </a:rPr>
              <a:t>легітимність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національних</a:t>
            </a:r>
            <a:r>
              <a:rPr lang="ru-RU" i="1" dirty="0">
                <a:latin typeface="Arial Narrow" panose="020B0606020202030204" pitchFamily="34" charset="0"/>
              </a:rPr>
              <a:t> держав практично </a:t>
            </a:r>
            <a:r>
              <a:rPr lang="ru-RU" i="1" dirty="0" err="1">
                <a:latin typeface="Arial Narrow" panose="020B0606020202030204" pitchFamily="34" charset="0"/>
              </a:rPr>
              <a:t>нівелюються</a:t>
            </a:r>
            <a:r>
              <a:rPr lang="uk-UA" dirty="0" smtClean="0"/>
              <a:t>; </a:t>
            </a:r>
          </a:p>
          <a:p>
            <a:r>
              <a:rPr lang="uk-UA" u="sng" dirty="0" smtClean="0"/>
              <a:t>Школа </a:t>
            </a:r>
            <a:r>
              <a:rPr lang="uk-UA" u="sng" dirty="0" err="1"/>
              <a:t>трансформістів</a:t>
            </a:r>
            <a:r>
              <a:rPr lang="uk-UA" u="sng" dirty="0"/>
              <a:t> </a:t>
            </a:r>
            <a:r>
              <a:rPr lang="uk-UA" dirty="0"/>
              <a:t>(Е. </a:t>
            </a:r>
            <a:r>
              <a:rPr lang="uk-UA" dirty="0" err="1"/>
              <a:t>Гідденс</a:t>
            </a:r>
            <a:r>
              <a:rPr lang="uk-UA" dirty="0"/>
              <a:t>, У. Бек, Д. </a:t>
            </a:r>
            <a:r>
              <a:rPr lang="uk-UA" dirty="0" err="1"/>
              <a:t>Розенау</a:t>
            </a:r>
            <a:r>
              <a:rPr lang="uk-UA" dirty="0"/>
              <a:t>, О. Білорус та інші</a:t>
            </a:r>
            <a:r>
              <a:rPr lang="uk-UA" dirty="0" smtClean="0"/>
              <a:t>) </a:t>
            </a:r>
            <a:r>
              <a:rPr lang="ru-RU" i="1" dirty="0" err="1">
                <a:latin typeface="Arial Narrow" panose="020B0606020202030204" pitchFamily="34" charset="0"/>
              </a:rPr>
              <a:t>глобалізація</a:t>
            </a:r>
            <a:r>
              <a:rPr lang="ru-RU" i="1" dirty="0">
                <a:latin typeface="Arial Narrow" panose="020B0606020202030204" pitchFamily="34" charset="0"/>
              </a:rPr>
              <a:t> є </a:t>
            </a:r>
            <a:r>
              <a:rPr lang="ru-RU" i="1" dirty="0" err="1">
                <a:latin typeface="Arial Narrow" panose="020B0606020202030204" pitchFamily="34" charset="0"/>
              </a:rPr>
              <a:t>багатоаспектним</a:t>
            </a:r>
            <a:r>
              <a:rPr lang="ru-RU" i="1" dirty="0">
                <a:latin typeface="Arial Narrow" panose="020B0606020202030204" pitchFamily="34" charset="0"/>
              </a:rPr>
              <a:t>, </a:t>
            </a:r>
            <a:r>
              <a:rPr lang="ru-RU" i="1" dirty="0" err="1">
                <a:latin typeface="Arial Narrow" panose="020B0606020202030204" pitchFamily="34" charset="0"/>
              </a:rPr>
              <a:t>суперечливим</a:t>
            </a:r>
            <a:r>
              <a:rPr lang="ru-RU" i="1" dirty="0">
                <a:latin typeface="Arial Narrow" panose="020B0606020202030204" pitchFamily="34" charset="0"/>
              </a:rPr>
              <a:t>, </a:t>
            </a:r>
            <a:r>
              <a:rPr lang="ru-RU" i="1" dirty="0" err="1">
                <a:latin typeface="Arial Narrow" panose="020B0606020202030204" pitchFamily="34" charset="0"/>
              </a:rPr>
              <a:t>довгостроковим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процесом</a:t>
            </a:r>
            <a:r>
              <a:rPr lang="ru-RU" i="1" dirty="0">
                <a:latin typeface="Arial Narrow" panose="020B0606020202030204" pitchFamily="34" charset="0"/>
              </a:rPr>
              <a:t>, на </a:t>
            </a:r>
            <a:r>
              <a:rPr lang="ru-RU" i="1" dirty="0" err="1">
                <a:latin typeface="Arial Narrow" panose="020B0606020202030204" pitchFamily="34" charset="0"/>
              </a:rPr>
              <a:t>який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впливають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численні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чинники</a:t>
            </a:r>
            <a:r>
              <a:rPr lang="ru-RU" i="1" dirty="0">
                <a:latin typeface="Arial Narrow" panose="020B0606020202030204" pitchFamily="34" charset="0"/>
              </a:rPr>
              <a:t>, </a:t>
            </a:r>
            <a:r>
              <a:rPr lang="ru-RU" i="1" dirty="0" err="1">
                <a:latin typeface="Arial Narrow" panose="020B0606020202030204" pitchFamily="34" charset="0"/>
              </a:rPr>
              <a:t>або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явищем</a:t>
            </a:r>
            <a:r>
              <a:rPr lang="ru-RU" i="1" dirty="0">
                <a:latin typeface="Arial Narrow" panose="020B0606020202030204" pitchFamily="34" charset="0"/>
              </a:rPr>
              <a:t>, результат </a:t>
            </a:r>
            <a:r>
              <a:rPr lang="ru-RU" i="1" dirty="0" err="1">
                <a:latin typeface="Arial Narrow" panose="020B0606020202030204" pitchFamily="34" charset="0"/>
              </a:rPr>
              <a:t>якого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sz="2600" i="1" dirty="0" err="1">
                <a:latin typeface="Arial Narrow" panose="020B0606020202030204" pitchFamily="34" charset="0"/>
              </a:rPr>
              <a:t>неможливо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достовірно</a:t>
            </a:r>
            <a:r>
              <a:rPr lang="ru-RU" i="1" dirty="0">
                <a:latin typeface="Arial Narrow" panose="020B0606020202030204" pitchFamily="34" charset="0"/>
              </a:rPr>
              <a:t> </a:t>
            </a:r>
            <a:r>
              <a:rPr lang="ru-RU" i="1" dirty="0" err="1">
                <a:latin typeface="Arial Narrow" panose="020B0606020202030204" pitchFamily="34" charset="0"/>
              </a:rPr>
              <a:t>спрогнозувати</a:t>
            </a:r>
            <a:r>
              <a:rPr lang="uk-UA" dirty="0" smtClean="0"/>
              <a:t>; </a:t>
            </a:r>
          </a:p>
          <a:p>
            <a:r>
              <a:rPr lang="uk-UA" u="sng" dirty="0" smtClean="0"/>
              <a:t>Школа </a:t>
            </a:r>
            <a:r>
              <a:rPr lang="uk-UA" u="sng" dirty="0"/>
              <a:t>скептиків </a:t>
            </a:r>
            <a:r>
              <a:rPr lang="uk-UA" dirty="0"/>
              <a:t>(</a:t>
            </a:r>
            <a:r>
              <a:rPr lang="uk-UA" dirty="0" err="1"/>
              <a:t>Дж</a:t>
            </a:r>
            <a:r>
              <a:rPr lang="uk-UA" dirty="0"/>
              <a:t>. </a:t>
            </a:r>
            <a:r>
              <a:rPr lang="uk-UA" dirty="0" err="1"/>
              <a:t>Томпсон</a:t>
            </a:r>
            <a:r>
              <a:rPr lang="uk-UA" dirty="0"/>
              <a:t> та інші) </a:t>
            </a:r>
            <a:r>
              <a:rPr lang="uk-UA" sz="2400" i="1" dirty="0">
                <a:latin typeface="Arial Narrow" panose="020B0606020202030204" pitchFamily="34" charset="0"/>
              </a:rPr>
              <a:t>глобалізація спричиняє лише посилення взаємодії між окремими суб’єктами з різних куточків світу. При цьому суверенні держави продовжують відігравати головну роль на міжнародній арені, і безпосередньо керують глобалізацією</a:t>
            </a:r>
          </a:p>
        </p:txBody>
      </p:sp>
    </p:spTree>
    <p:extLst>
      <p:ext uri="{BB962C8B-B14F-4D97-AF65-F5344CB8AC3E}">
        <p14:creationId xmlns:p14="http://schemas.microsoft.com/office/powerpoint/2010/main" val="41862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Підходи до визначення глобалізації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2865" y="2515412"/>
            <a:ext cx="9684488" cy="34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5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Підходи до визначення глобалізації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33" y="2194560"/>
            <a:ext cx="11073767" cy="35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3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Підходи до визначення глобалізації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94560"/>
            <a:ext cx="10605977" cy="424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4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Метою </a:t>
            </a:r>
            <a:r>
              <a:rPr lang="uk-UA" dirty="0" smtClean="0"/>
              <a:t>дослідження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є </a:t>
            </a:r>
            <a:r>
              <a:rPr lang="uk-UA" dirty="0"/>
              <a:t>аналіз тенденцій, що історично складалися в процесі розвитку міжнародної торгівлі, </a:t>
            </a:r>
            <a:endParaRPr lang="uk-UA" dirty="0" smtClean="0"/>
          </a:p>
          <a:p>
            <a:r>
              <a:rPr lang="uk-UA" dirty="0" smtClean="0"/>
              <a:t>виявлення </a:t>
            </a:r>
            <a:r>
              <a:rPr lang="uk-UA" dirty="0"/>
              <a:t>факторів, що ці тенденції спричиняли, </a:t>
            </a:r>
            <a:r>
              <a:rPr lang="uk-UA" dirty="0" smtClean="0"/>
              <a:t>а </a:t>
            </a:r>
            <a:r>
              <a:rPr lang="uk-UA" dirty="0"/>
              <a:t>також вивчення характеристик цих факторів на сучасному етапі глобалізації </a:t>
            </a:r>
            <a:endParaRPr lang="uk-UA" dirty="0" smtClean="0"/>
          </a:p>
          <a:p>
            <a:r>
              <a:rPr lang="uk-UA" dirty="0" smtClean="0"/>
              <a:t>задля виявлення </a:t>
            </a:r>
            <a:r>
              <a:rPr lang="uk-UA" dirty="0"/>
              <a:t>перспективних напрямів розвитку світової комерційної діяльності.</a:t>
            </a:r>
          </a:p>
        </p:txBody>
      </p:sp>
    </p:spTree>
    <p:extLst>
      <p:ext uri="{BB962C8B-B14F-4D97-AF65-F5344CB8AC3E}">
        <p14:creationId xmlns:p14="http://schemas.microsoft.com/office/powerpoint/2010/main" val="24439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dirty="0"/>
              <a:t>Основні напрями та тенденції міжнародної комерційної діяльності на </a:t>
            </a:r>
            <a:r>
              <a:rPr lang="uk-UA" sz="2800" b="1" dirty="0" smtClean="0"/>
              <a:t>етапах зародження </a:t>
            </a:r>
            <a:r>
              <a:rPr lang="uk-UA" sz="2800" b="1" dirty="0"/>
              <a:t>глобалізації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www.mindomo.com/mindmap/65b066e390c44e658801d1dd41c286c1</a:t>
            </a:r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Історична шкала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28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5290</TotalTime>
  <Words>2101</Words>
  <Application>Microsoft Office PowerPoint</Application>
  <PresentationFormat>Широкоэкранный</PresentationFormat>
  <Paragraphs>213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Arial Narrow</vt:lpstr>
      <vt:lpstr>Arial Unicode MS</vt:lpstr>
      <vt:lpstr>Century Gothic</vt:lpstr>
      <vt:lpstr>Times New Roman</vt:lpstr>
      <vt:lpstr>След самолета</vt:lpstr>
      <vt:lpstr>Глобальне середовище міжнародних каналів розподілу</vt:lpstr>
      <vt:lpstr>1. Сучасна комерційна діяльність</vt:lpstr>
      <vt:lpstr>міжнародна комерційна діяльність здійснюється в умовах глобалізації</vt:lpstr>
      <vt:lpstr>Презентация PowerPoint</vt:lpstr>
      <vt:lpstr>Підходи до визначення глобалізації</vt:lpstr>
      <vt:lpstr>Підходи до визначення глобалізації</vt:lpstr>
      <vt:lpstr>Підходи до визначення глобалізації</vt:lpstr>
      <vt:lpstr>Метою дослідження</vt:lpstr>
      <vt:lpstr>Основні напрями та тенденції міжнародної комерційної діяльності на етапах зародження глобалізації</vt:lpstr>
      <vt:lpstr>Сукупність передумов глобалізації</vt:lpstr>
      <vt:lpstr>Етапи інтернаціоналізації, інтеграції та глобалізації економіки</vt:lpstr>
      <vt:lpstr>пропонуємо виділити 4 найсуттєвіші фази сучасного етапу глобалізації:</vt:lpstr>
      <vt:lpstr>2. Міжнародне комерційне (маркетингове) середовище</vt:lpstr>
      <vt:lpstr>Основною складовою міжнародного маркетингового середовища є економічне.</vt:lpstr>
      <vt:lpstr>Для характеристики економічного середовища зарубіжного ринку виділяють 3 блоки елементів:</vt:lpstr>
      <vt:lpstr>Сучасний етап розвитку міжнародної торгівлі характеризується такими особливостями:</vt:lpstr>
      <vt:lpstr>Сучасний етап розвитку міжнародної торгівлі характеризується такими особливостями:</vt:lpstr>
      <vt:lpstr>Аналіз кон’юнктури зарубіжного ринку передбачає розрахунок прогнозних показників</vt:lpstr>
      <vt:lpstr>3. Міжнародне політико-правове середовище. Політичні ризики та методи оцінки їх рівня</vt:lpstr>
      <vt:lpstr>політичний лад та вплив його на міжнародну комерційну діяльність</vt:lpstr>
      <vt:lpstr>Корупція у світі</vt:lpstr>
      <vt:lpstr>Корупція в україні</vt:lpstr>
      <vt:lpstr>обмеження, що Впливають на міжнародну комерційну діяльність </vt:lpstr>
      <vt:lpstr>Зв’язок між цілями уряду досліджуваної країни та можливими економічними діями</vt:lpstr>
      <vt:lpstr>Політичний ризик у міжнародній діяльності</vt:lpstr>
      <vt:lpstr>Стратегії зменшення політичного ризику</vt:lpstr>
      <vt:lpstr>Соціокультурне середовище міжнародного маркетингу</vt:lpstr>
      <vt:lpstr>основні характеристики соціокультурного середовища</vt:lpstr>
      <vt:lpstr>основні характеристики соціокультурного середовища</vt:lpstr>
      <vt:lpstr>основні характеристики соціокультурного середовища</vt:lpstr>
      <vt:lpstr>Герт Хофстеде виокремив чотири культурні виміри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Глобальне середовище міжнародних каналів розподілу</dc:title>
  <dc:creator>Юлия Кусакова</dc:creator>
  <cp:lastModifiedBy>Юлия Кусакова</cp:lastModifiedBy>
  <cp:revision>20</cp:revision>
  <dcterms:created xsi:type="dcterms:W3CDTF">2024-02-15T12:07:22Z</dcterms:created>
  <dcterms:modified xsi:type="dcterms:W3CDTF">2024-02-19T18:04:10Z</dcterms:modified>
</cp:coreProperties>
</file>