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98AE0F5-7F1B-416F-BA5F-81CAC1491DA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54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0C2058-38C5-4936-9022-E75FA84353BC}" type="datetimeFigureOut">
              <a:rPr lang="ru-RU" smtClean="0"/>
              <a:t>29.04.2024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8AE0F5-7F1B-416F-BA5F-81CAC1491DA1}" type="slidenum">
              <a:rPr lang="ru-RU" smtClean="0"/>
              <a:t>‹#›</a:t>
            </a:fld>
            <a:endParaRPr lang="ru-RU"/>
          </a:p>
        </p:txBody>
      </p:sp>
    </p:spTree>
    <p:extLst>
      <p:ext uri="{BB962C8B-B14F-4D97-AF65-F5344CB8AC3E}">
        <p14:creationId xmlns:p14="http://schemas.microsoft.com/office/powerpoint/2010/main" val="384948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6032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48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spTree>
    <p:extLst>
      <p:ext uri="{BB962C8B-B14F-4D97-AF65-F5344CB8AC3E}">
        <p14:creationId xmlns:p14="http://schemas.microsoft.com/office/powerpoint/2010/main" val="37912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510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228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1499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75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spTree>
    <p:extLst>
      <p:ext uri="{BB962C8B-B14F-4D97-AF65-F5344CB8AC3E}">
        <p14:creationId xmlns:p14="http://schemas.microsoft.com/office/powerpoint/2010/main" val="243801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60C2058-38C5-4936-9022-E75FA84353BC}" type="datetimeFigureOut">
              <a:rPr lang="ru-RU" smtClean="0"/>
              <a:t>29.04.2024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8AE0F5-7F1B-416F-BA5F-81CAC1491DA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42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60C2058-38C5-4936-9022-E75FA84353BC}" type="datetimeFigureOut">
              <a:rPr lang="ru-RU" smtClean="0"/>
              <a:t>29.04.2024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8AE0F5-7F1B-416F-BA5F-81CAC1491DA1}" type="slidenum">
              <a:rPr lang="ru-RU" smtClean="0"/>
              <a:t>‹#›</a:t>
            </a:fld>
            <a:endParaRPr lang="ru-RU"/>
          </a:p>
        </p:txBody>
      </p:sp>
    </p:spTree>
    <p:extLst>
      <p:ext uri="{BB962C8B-B14F-4D97-AF65-F5344CB8AC3E}">
        <p14:creationId xmlns:p14="http://schemas.microsoft.com/office/powerpoint/2010/main" val="300724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60C2058-38C5-4936-9022-E75FA84353BC}" type="datetimeFigureOut">
              <a:rPr lang="ru-RU" smtClean="0"/>
              <a:t>29.04.2024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8AE0F5-7F1B-416F-BA5F-81CAC1491DA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0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60C2058-38C5-4936-9022-E75FA84353BC}" type="datetimeFigureOut">
              <a:rPr lang="ru-RU" smtClean="0"/>
              <a:t>29.04.2024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8AE0F5-7F1B-416F-BA5F-81CAC1491DA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918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C2058-38C5-4936-9022-E75FA84353BC}" type="datetimeFigureOut">
              <a:rPr lang="ru-RU" smtClean="0"/>
              <a:t>29.04.2024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8AE0F5-7F1B-416F-BA5F-81CAC1491DA1}" type="slidenum">
              <a:rPr lang="ru-RU" smtClean="0"/>
              <a:t>‹#›</a:t>
            </a:fld>
            <a:endParaRPr lang="ru-RU"/>
          </a:p>
        </p:txBody>
      </p:sp>
    </p:spTree>
    <p:extLst>
      <p:ext uri="{BB962C8B-B14F-4D97-AF65-F5344CB8AC3E}">
        <p14:creationId xmlns:p14="http://schemas.microsoft.com/office/powerpoint/2010/main" val="244853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0C2058-38C5-4936-9022-E75FA84353BC}" type="datetimeFigureOut">
              <a:rPr lang="ru-RU" smtClean="0"/>
              <a:t>29.04.2024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8AE0F5-7F1B-416F-BA5F-81CAC1491DA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0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60C2058-38C5-4936-9022-E75FA84353BC}" type="datetimeFigureOut">
              <a:rPr lang="ru-RU" smtClean="0"/>
              <a:t>29.04.2024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8AE0F5-7F1B-416F-BA5F-81CAC1491DA1}" type="slidenum">
              <a:rPr lang="ru-RU" smtClean="0"/>
              <a:t>‹#›</a:t>
            </a:fld>
            <a:endParaRPr lang="ru-RU"/>
          </a:p>
        </p:txBody>
      </p:sp>
    </p:spTree>
    <p:extLst>
      <p:ext uri="{BB962C8B-B14F-4D97-AF65-F5344CB8AC3E}">
        <p14:creationId xmlns:p14="http://schemas.microsoft.com/office/powerpoint/2010/main" val="3657781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0C2058-38C5-4936-9022-E75FA84353BC}" type="datetimeFigureOut">
              <a:rPr lang="ru-RU" smtClean="0"/>
              <a:t>29.04.2024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8AE0F5-7F1B-416F-BA5F-81CAC1491DA1}" type="slidenum">
              <a:rPr lang="ru-RU" smtClean="0"/>
              <a:t>‹#›</a:t>
            </a:fld>
            <a:endParaRPr lang="ru-RU"/>
          </a:p>
        </p:txBody>
      </p:sp>
    </p:spTree>
    <p:extLst>
      <p:ext uri="{BB962C8B-B14F-4D97-AF65-F5344CB8AC3E}">
        <p14:creationId xmlns:p14="http://schemas.microsoft.com/office/powerpoint/2010/main" val="2515716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3D53E7-1C83-491E-8C7C-74595AE5134A}"/>
              </a:ext>
            </a:extLst>
          </p:cNvPr>
          <p:cNvSpPr>
            <a:spLocks noGrp="1"/>
          </p:cNvSpPr>
          <p:nvPr>
            <p:ph type="ctrTitle"/>
          </p:nvPr>
        </p:nvSpPr>
        <p:spPr/>
        <p:txBody>
          <a:bodyPr/>
          <a:lstStyle/>
          <a:p>
            <a:r>
              <a:rPr lang="uk-UA" sz="4000" dirty="0" err="1"/>
              <a:t>Гло</a:t>
            </a:r>
            <a:r>
              <a:rPr lang="ru-RU" sz="4000" dirty="0" err="1"/>
              <a:t>бальні</a:t>
            </a:r>
            <a:r>
              <a:rPr lang="ru-RU" sz="4000" dirty="0"/>
              <a:t> </a:t>
            </a:r>
            <a:r>
              <a:rPr lang="ru-RU" sz="4000" dirty="0" err="1"/>
              <a:t>проблеми</a:t>
            </a:r>
            <a:r>
              <a:rPr lang="ru-RU" sz="4000" dirty="0"/>
              <a:t> </a:t>
            </a:r>
            <a:r>
              <a:rPr lang="ru-RU" sz="4000" dirty="0" err="1"/>
              <a:t>людства</a:t>
            </a:r>
            <a:r>
              <a:rPr lang="ru-RU" sz="4000" dirty="0"/>
              <a:t> і шляхи </a:t>
            </a:r>
            <a:r>
              <a:rPr lang="ru-RU" sz="4000" dirty="0" err="1"/>
              <a:t>їх</a:t>
            </a:r>
            <a:r>
              <a:rPr lang="ru-RU" sz="4000" dirty="0"/>
              <a:t> </a:t>
            </a:r>
            <a:r>
              <a:rPr lang="ru-RU" sz="4000" dirty="0" err="1"/>
              <a:t>подолання</a:t>
            </a:r>
            <a:endParaRPr lang="ru-RU" sz="4000" dirty="0"/>
          </a:p>
        </p:txBody>
      </p:sp>
    </p:spTree>
    <p:extLst>
      <p:ext uri="{BB962C8B-B14F-4D97-AF65-F5344CB8AC3E}">
        <p14:creationId xmlns:p14="http://schemas.microsoft.com/office/powerpoint/2010/main" val="45733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671699-BCD3-4C5A-4054-4F08AE72F8B0}"/>
              </a:ext>
            </a:extLst>
          </p:cNvPr>
          <p:cNvSpPr>
            <a:spLocks noGrp="1"/>
          </p:cNvSpPr>
          <p:nvPr>
            <p:ph type="title"/>
          </p:nvPr>
        </p:nvSpPr>
        <p:spPr>
          <a:xfrm>
            <a:off x="573945" y="373377"/>
            <a:ext cx="6241816" cy="1712809"/>
          </a:xfrm>
        </p:spPr>
        <p:txBody>
          <a:bodyPr>
            <a:normAutofit/>
          </a:bodyPr>
          <a:lstStyle/>
          <a:p>
            <a:r>
              <a:rPr lang="uk-UA" sz="4400" b="1" dirty="0"/>
              <a:t>Що таке глобальні проблеми?</a:t>
            </a:r>
            <a:endParaRPr lang="ru-RU" sz="4400" b="1" dirty="0"/>
          </a:p>
        </p:txBody>
      </p:sp>
      <p:sp>
        <p:nvSpPr>
          <p:cNvPr id="4" name="Текст 3">
            <a:extLst>
              <a:ext uri="{FF2B5EF4-FFF2-40B4-BE49-F238E27FC236}">
                <a16:creationId xmlns:a16="http://schemas.microsoft.com/office/drawing/2014/main" id="{5E55BD7E-864A-C6A6-E7DD-3A6F9024E04A}"/>
              </a:ext>
            </a:extLst>
          </p:cNvPr>
          <p:cNvSpPr>
            <a:spLocks noGrp="1"/>
          </p:cNvSpPr>
          <p:nvPr>
            <p:ph type="body" sz="half" idx="2"/>
          </p:nvPr>
        </p:nvSpPr>
        <p:spPr>
          <a:xfrm>
            <a:off x="1049867" y="2221653"/>
            <a:ext cx="5289973" cy="3711787"/>
          </a:xfrm>
        </p:spPr>
        <p:txBody>
          <a:bodyPr>
            <a:normAutofit lnSpcReduction="10000"/>
          </a:bodyPr>
          <a:lstStyle/>
          <a:p>
            <a:r>
              <a:rPr lang="uk-UA" sz="2800" dirty="0"/>
              <a:t>Глобальні проблеми – це такі проблеми, які загрожують всьому людству, поширюються на весь світ та потребують спільних зусиль усього людства для їх вирішення. Це поняття з’явилося у 1960-х, і ці проблеми створюють загрозу знищення нашої цивілізації. </a:t>
            </a:r>
            <a:endParaRPr lang="ru-RU" sz="2800" dirty="0"/>
          </a:p>
        </p:txBody>
      </p:sp>
      <p:pic>
        <p:nvPicPr>
          <p:cNvPr id="1026" name="Picture 2" descr="Глобальні проблеми людства: Виклики та Шляхи Розв'язання • NRV UA">
            <a:extLst>
              <a:ext uri="{FF2B5EF4-FFF2-40B4-BE49-F238E27FC236}">
                <a16:creationId xmlns:a16="http://schemas.microsoft.com/office/drawing/2014/main" id="{A33116CC-70C1-5884-8E8E-9CF489159CA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6055" r="2442"/>
          <a:stretch/>
        </p:blipFill>
        <p:spPr bwMode="auto">
          <a:xfrm>
            <a:off x="6693277" y="1836419"/>
            <a:ext cx="4624963" cy="362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9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9ECA56-FD8A-F661-26E3-689FE16063A3}"/>
              </a:ext>
            </a:extLst>
          </p:cNvPr>
          <p:cNvSpPr>
            <a:spLocks noGrp="1"/>
          </p:cNvSpPr>
          <p:nvPr>
            <p:ph type="title"/>
          </p:nvPr>
        </p:nvSpPr>
        <p:spPr>
          <a:xfrm>
            <a:off x="614872" y="547793"/>
            <a:ext cx="6241816" cy="1371600"/>
          </a:xfrm>
        </p:spPr>
        <p:txBody>
          <a:bodyPr>
            <a:normAutofit/>
          </a:bodyPr>
          <a:lstStyle/>
          <a:p>
            <a:r>
              <a:rPr lang="uk-UA" sz="3900" b="1" dirty="0"/>
              <a:t>Якими бувають глобальні проблеми?</a:t>
            </a:r>
            <a:endParaRPr lang="ru-RU" sz="3900" b="1" dirty="0"/>
          </a:p>
        </p:txBody>
      </p:sp>
      <p:sp>
        <p:nvSpPr>
          <p:cNvPr id="4" name="Текст 3">
            <a:extLst>
              <a:ext uri="{FF2B5EF4-FFF2-40B4-BE49-F238E27FC236}">
                <a16:creationId xmlns:a16="http://schemas.microsoft.com/office/drawing/2014/main" id="{FB9D7839-7592-5D53-B0A7-F97E4A91A29C}"/>
              </a:ext>
            </a:extLst>
          </p:cNvPr>
          <p:cNvSpPr>
            <a:spLocks noGrp="1"/>
          </p:cNvSpPr>
          <p:nvPr>
            <p:ph type="body" sz="half" idx="2"/>
          </p:nvPr>
        </p:nvSpPr>
        <p:spPr>
          <a:xfrm>
            <a:off x="757053" y="2079413"/>
            <a:ext cx="5957454" cy="3840480"/>
          </a:xfrm>
        </p:spPr>
        <p:txBody>
          <a:bodyPr>
            <a:normAutofit fontScale="92500" lnSpcReduction="20000"/>
          </a:bodyPr>
          <a:lstStyle/>
          <a:p>
            <a:r>
              <a:rPr lang="uk-UA" sz="2400" b="1" dirty="0"/>
              <a:t>Глобальні проблеми сучасності поділяють на 3 види:</a:t>
            </a:r>
          </a:p>
          <a:p>
            <a:pPr marL="342900" indent="-342900">
              <a:buFont typeface="+mj-lt"/>
              <a:buAutoNum type="arabicPeriod"/>
            </a:pPr>
            <a:r>
              <a:rPr lang="uk-UA" sz="2400" dirty="0"/>
              <a:t>Проблеми міжнародних відносин (війни й миру, тероризму, економічна відсталість країн, етнополітичні тощо)</a:t>
            </a:r>
          </a:p>
          <a:p>
            <a:pPr marL="342900" indent="-342900">
              <a:buFont typeface="+mj-lt"/>
              <a:buAutoNum type="arabicPeriod"/>
            </a:pPr>
            <a:r>
              <a:rPr lang="uk-UA" sz="2400" dirty="0"/>
              <a:t>Проблеми взаємовідносин особи й суспільства (демографічний вибух, наркотики, хвороби, соціальні проблеми)</a:t>
            </a:r>
          </a:p>
          <a:p>
            <a:pPr marL="342900" indent="-342900">
              <a:buFont typeface="+mj-lt"/>
              <a:buAutoNum type="arabicPeriod"/>
            </a:pPr>
            <a:r>
              <a:rPr lang="uk-UA" sz="2400" dirty="0"/>
              <a:t>Проблеми взаємовідносин суспільства й природи (екологічна, енергетична, сировинна, зміна клімату)</a:t>
            </a:r>
            <a:endParaRPr lang="ru-RU" sz="2400" dirty="0"/>
          </a:p>
        </p:txBody>
      </p:sp>
      <p:pic>
        <p:nvPicPr>
          <p:cNvPr id="2050" name="Picture 2" descr="World War I's Impact: Shaping the 20th Century - EuroSchool">
            <a:extLst>
              <a:ext uri="{FF2B5EF4-FFF2-40B4-BE49-F238E27FC236}">
                <a16:creationId xmlns:a16="http://schemas.microsoft.com/office/drawing/2014/main" id="{2FD3E944-B477-C265-8E91-B9307C01573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8626" r="2287"/>
          <a:stretch/>
        </p:blipFill>
        <p:spPr bwMode="auto">
          <a:xfrm>
            <a:off x="6802502" y="1233593"/>
            <a:ext cx="4552102" cy="43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78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4B5AF8-E306-87AD-78F5-1E206389F8D1}"/>
              </a:ext>
            </a:extLst>
          </p:cNvPr>
          <p:cNvSpPr>
            <a:spLocks noGrp="1"/>
          </p:cNvSpPr>
          <p:nvPr>
            <p:ph type="title"/>
          </p:nvPr>
        </p:nvSpPr>
        <p:spPr>
          <a:xfrm>
            <a:off x="536015" y="71196"/>
            <a:ext cx="6241816" cy="1828800"/>
          </a:xfrm>
        </p:spPr>
        <p:txBody>
          <a:bodyPr>
            <a:normAutofit/>
          </a:bodyPr>
          <a:lstStyle/>
          <a:p>
            <a:r>
              <a:rPr lang="uk-UA" sz="4000" b="1" dirty="0"/>
              <a:t>Як подолати проблеми міжнародних відносин?</a:t>
            </a:r>
            <a:endParaRPr lang="ru-RU" sz="4000" b="1" dirty="0"/>
          </a:p>
        </p:txBody>
      </p:sp>
      <p:sp>
        <p:nvSpPr>
          <p:cNvPr id="4" name="Текст 3">
            <a:extLst>
              <a:ext uri="{FF2B5EF4-FFF2-40B4-BE49-F238E27FC236}">
                <a16:creationId xmlns:a16="http://schemas.microsoft.com/office/drawing/2014/main" id="{914843FF-299F-7596-63B9-A347DB5CE972}"/>
              </a:ext>
            </a:extLst>
          </p:cNvPr>
          <p:cNvSpPr>
            <a:spLocks noGrp="1"/>
          </p:cNvSpPr>
          <p:nvPr>
            <p:ph type="body" sz="half" idx="2"/>
          </p:nvPr>
        </p:nvSpPr>
        <p:spPr>
          <a:xfrm>
            <a:off x="937924" y="1967345"/>
            <a:ext cx="5048024" cy="4100946"/>
          </a:xfrm>
        </p:spPr>
        <p:txBody>
          <a:bodyPr/>
          <a:lstStyle/>
          <a:p>
            <a:r>
              <a:rPr lang="uk-UA" dirty="0"/>
              <a:t>Всі глобальні проблеми людства необхідно долати спільними зусиллями, тому треба починати з об’єднання людства заради спільних цілей. Велика кількість війн й тероризму виникає через відсталість країн, тому необхідні рішучі дії з боку великих, розвинутих країн, напрямлені на допомогу менш розвинутим. Також необхідні негайні дії всього світу проти агресорів, тому що зволікання робить лише гірше, а у деяких випадках знайти компроміс неможливо, саме тому необхідна рішучість, яка може тимчасового погіршити якість життя у розвинених країнах, але це необхідно зробити заради кращого майбутнього.</a:t>
            </a:r>
            <a:endParaRPr lang="ru-RU" dirty="0"/>
          </a:p>
        </p:txBody>
      </p:sp>
      <p:pic>
        <p:nvPicPr>
          <p:cNvPr id="3074" name="Picture 2" descr="War or peace: which do you choose? | openDemocracy">
            <a:extLst>
              <a:ext uri="{FF2B5EF4-FFF2-40B4-BE49-F238E27FC236}">
                <a16:creationId xmlns:a16="http://schemas.microsoft.com/office/drawing/2014/main" id="{D4020B41-1D2F-993E-BE50-4D00C4497581}"/>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602" r="8260"/>
          <a:stretch/>
        </p:blipFill>
        <p:spPr bwMode="auto">
          <a:xfrm>
            <a:off x="6206053" y="2080491"/>
            <a:ext cx="5048023" cy="310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3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6F83BC-8FAC-D3DB-ABB5-9741BD125AB1}"/>
              </a:ext>
            </a:extLst>
          </p:cNvPr>
          <p:cNvSpPr>
            <a:spLocks noGrp="1"/>
          </p:cNvSpPr>
          <p:nvPr>
            <p:ph type="title"/>
          </p:nvPr>
        </p:nvSpPr>
        <p:spPr>
          <a:xfrm>
            <a:off x="602672" y="235527"/>
            <a:ext cx="6102928" cy="2105505"/>
          </a:xfrm>
        </p:spPr>
        <p:txBody>
          <a:bodyPr>
            <a:normAutofit/>
          </a:bodyPr>
          <a:lstStyle/>
          <a:p>
            <a:r>
              <a:rPr lang="uk-UA" sz="3600" b="1" dirty="0"/>
              <a:t>Як подолати проблеми взаємовідносин особи й суспільства?</a:t>
            </a:r>
            <a:endParaRPr lang="ru-RU" sz="3600" b="1" dirty="0"/>
          </a:p>
        </p:txBody>
      </p:sp>
      <p:sp>
        <p:nvSpPr>
          <p:cNvPr id="4" name="Текст 3">
            <a:extLst>
              <a:ext uri="{FF2B5EF4-FFF2-40B4-BE49-F238E27FC236}">
                <a16:creationId xmlns:a16="http://schemas.microsoft.com/office/drawing/2014/main" id="{F27423F1-ED7C-96F8-A798-FEA5638F00BE}"/>
              </a:ext>
            </a:extLst>
          </p:cNvPr>
          <p:cNvSpPr>
            <a:spLocks noGrp="1"/>
          </p:cNvSpPr>
          <p:nvPr>
            <p:ph type="body" sz="half" idx="2"/>
          </p:nvPr>
        </p:nvSpPr>
        <p:spPr>
          <a:xfrm>
            <a:off x="976745" y="2417618"/>
            <a:ext cx="5119255" cy="3830782"/>
          </a:xfrm>
        </p:spPr>
        <p:txBody>
          <a:bodyPr>
            <a:normAutofit fontScale="92500" lnSpcReduction="10000"/>
          </a:bodyPr>
          <a:lstStyle/>
          <a:p>
            <a:r>
              <a:rPr lang="uk-UA" dirty="0"/>
              <a:t>Існує демографічна проблема через занадто швидкий, неконтрольований ріст населення (за 100 років воно збільшилося у 6 разів), але, на мою думку ця проблема буде вирішена після вирішення економічних проблем, тому що високий рівень народжуваності спостерігається саме у бідних країнах (Індія та країни Африки), у Китаї населення вже почало скорочуватися. Небезпечні хвороби ліквідуються з часом завдяки розвитку науки, а ось проблема з наркотиками залишається гострою у світі – «Війну проти наркотиків» </a:t>
            </a:r>
            <a:r>
              <a:rPr lang="en-US" dirty="0"/>
              <a:t>(</a:t>
            </a:r>
            <a:r>
              <a:rPr lang="uk-UA" dirty="0"/>
              <a:t>«</a:t>
            </a:r>
            <a:r>
              <a:rPr lang="en-US" dirty="0"/>
              <a:t>War on drugs</a:t>
            </a:r>
            <a:r>
              <a:rPr lang="uk-UA" dirty="0"/>
              <a:t>») розпочали Сполучені Штати ще 50 років тому, але вона продовжується. Основною причиною існування торгівлі наркотиків я теж вважаю бідність, тому необхідно вирішувати економічні проблеми.</a:t>
            </a:r>
            <a:endParaRPr lang="ru-RU" dirty="0"/>
          </a:p>
        </p:txBody>
      </p:sp>
      <p:pic>
        <p:nvPicPr>
          <p:cNvPr id="4098" name="Picture 2" descr="2,000+ The War On Drugs Stock Photos, Pictures &amp; Royalty-Free Images -  iStock">
            <a:extLst>
              <a:ext uri="{FF2B5EF4-FFF2-40B4-BE49-F238E27FC236}">
                <a16:creationId xmlns:a16="http://schemas.microsoft.com/office/drawing/2014/main" id="{12A397B6-22A2-1383-99B8-613F184BAB3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1439" r="10599"/>
          <a:stretch/>
        </p:blipFill>
        <p:spPr bwMode="auto">
          <a:xfrm>
            <a:off x="6476014" y="1372754"/>
            <a:ext cx="4808512" cy="411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0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ED6C06-657D-2B1F-EB3F-E9F3C8D6A0FE}"/>
              </a:ext>
            </a:extLst>
          </p:cNvPr>
          <p:cNvSpPr>
            <a:spLocks noGrp="1"/>
          </p:cNvSpPr>
          <p:nvPr>
            <p:ph type="title"/>
          </p:nvPr>
        </p:nvSpPr>
        <p:spPr>
          <a:xfrm>
            <a:off x="888999" y="392853"/>
            <a:ext cx="6241816" cy="2009139"/>
          </a:xfrm>
        </p:spPr>
        <p:txBody>
          <a:bodyPr>
            <a:normAutofit/>
          </a:bodyPr>
          <a:lstStyle/>
          <a:p>
            <a:r>
              <a:rPr lang="uk-UA" sz="3600" b="1" dirty="0"/>
              <a:t>Як вирішувати проблеми взаємовідносин суспільства й природи?</a:t>
            </a:r>
            <a:endParaRPr lang="ru-RU" sz="3600" b="1" dirty="0"/>
          </a:p>
        </p:txBody>
      </p:sp>
      <p:sp>
        <p:nvSpPr>
          <p:cNvPr id="4" name="Текст 3">
            <a:extLst>
              <a:ext uri="{FF2B5EF4-FFF2-40B4-BE49-F238E27FC236}">
                <a16:creationId xmlns:a16="http://schemas.microsoft.com/office/drawing/2014/main" id="{5C06882A-32EE-BC03-5AE0-62E7DD18F1FE}"/>
              </a:ext>
            </a:extLst>
          </p:cNvPr>
          <p:cNvSpPr>
            <a:spLocks noGrp="1"/>
          </p:cNvSpPr>
          <p:nvPr>
            <p:ph type="body" sz="half" idx="2"/>
          </p:nvPr>
        </p:nvSpPr>
        <p:spPr>
          <a:xfrm>
            <a:off x="888999" y="2465492"/>
            <a:ext cx="6121401" cy="3772747"/>
          </a:xfrm>
        </p:spPr>
        <p:txBody>
          <a:bodyPr>
            <a:normAutofit fontScale="92500" lnSpcReduction="10000"/>
          </a:bodyPr>
          <a:lstStyle/>
          <a:p>
            <a:r>
              <a:rPr lang="uk-UA" dirty="0"/>
              <a:t>Найнебезпечнішою проблемою з усіх, на мою думку, є екологічна проблема – при зволіканні людство опиниться під загрозою знищення й, фактично, майже не буде мати шансів на порятунок, бо процес вже скоро буде зовсім незворотнім. Екологічна ситуація постійно погіршується, якщо планета нагріється на 1,5-2 градуси Цельсія, то відбудеться колапс екосистем і планета загине. А навіть за найбільш оптимістичними прогнозами людство прямує до підвищення температури на 3,4 градуси Цельсія – тобто неминучу смерть. Здається, що треба переходити до чистих джерел енергії, але ні, цього вже мало – це не зупине нагрівання планети нижче 1,5 градусів. Світова економіка зросте в 3 рази до 2050 року, що ще більше погіршить ситуацію, тому необхідно діяти рішуче – починати зупиняти рост економіки і спрямовувати всі доступні ресурси на економію й розвиток «чистих» технологій, бо інакше до кінця цього століття загибель людства неминуча.</a:t>
            </a:r>
            <a:endParaRPr lang="ru-RU" dirty="0"/>
          </a:p>
        </p:txBody>
      </p:sp>
      <p:pic>
        <p:nvPicPr>
          <p:cNvPr id="5122" name="Picture 2" descr="Екологічна катастрофа в РФ: скільки часу піде на відновлення лісів">
            <a:extLst>
              <a:ext uri="{FF2B5EF4-FFF2-40B4-BE49-F238E27FC236}">
                <a16:creationId xmlns:a16="http://schemas.microsoft.com/office/drawing/2014/main" id="{827918B6-0614-4E9C-47AF-9BBDACDC959D}"/>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1913" r="29885"/>
          <a:stretch/>
        </p:blipFill>
        <p:spPr bwMode="auto">
          <a:xfrm>
            <a:off x="7183309" y="986663"/>
            <a:ext cx="4119692" cy="4884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27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E80426-4A3C-DDD2-3C28-5D263ABA3EF4}"/>
              </a:ext>
            </a:extLst>
          </p:cNvPr>
          <p:cNvSpPr>
            <a:spLocks noGrp="1"/>
          </p:cNvSpPr>
          <p:nvPr>
            <p:ph type="title"/>
          </p:nvPr>
        </p:nvSpPr>
        <p:spPr>
          <a:xfrm>
            <a:off x="367452" y="0"/>
            <a:ext cx="6241816" cy="1371600"/>
          </a:xfrm>
        </p:spPr>
        <p:txBody>
          <a:bodyPr>
            <a:normAutofit/>
          </a:bodyPr>
          <a:lstStyle/>
          <a:p>
            <a:r>
              <a:rPr lang="uk-UA" sz="4800" b="1" dirty="0"/>
              <a:t>Висновок</a:t>
            </a:r>
            <a:endParaRPr lang="ru-RU" sz="4800" b="1" dirty="0"/>
          </a:p>
        </p:txBody>
      </p:sp>
      <p:sp>
        <p:nvSpPr>
          <p:cNvPr id="4" name="Текст 3">
            <a:extLst>
              <a:ext uri="{FF2B5EF4-FFF2-40B4-BE49-F238E27FC236}">
                <a16:creationId xmlns:a16="http://schemas.microsoft.com/office/drawing/2014/main" id="{A1828DA3-9DF5-7420-A73B-808ADCF15D0A}"/>
              </a:ext>
            </a:extLst>
          </p:cNvPr>
          <p:cNvSpPr>
            <a:spLocks noGrp="1"/>
          </p:cNvSpPr>
          <p:nvPr>
            <p:ph type="body" sz="half" idx="2"/>
          </p:nvPr>
        </p:nvSpPr>
        <p:spPr>
          <a:xfrm>
            <a:off x="1090507" y="1429173"/>
            <a:ext cx="4707466" cy="4490720"/>
          </a:xfrm>
        </p:spPr>
        <p:txBody>
          <a:bodyPr>
            <a:normAutofit fontScale="92500" lnSpcReduction="10000"/>
          </a:bodyPr>
          <a:lstStyle/>
          <a:p>
            <a:r>
              <a:rPr lang="uk-UA" sz="2400" dirty="0"/>
              <a:t>Наш час здається нам дуже розвиненим й безпечним у порівнянні з минулим людства, але, на справді, саме зараз перед нами найбільші проблеми за всю історію – ігнорування буде катастрофічним для всієї цивілізації й всього живого. Задля вирішення проблем необхідна дуже </a:t>
            </a:r>
            <a:r>
              <a:rPr lang="uk-UA" sz="2400"/>
              <a:t>тісна співпраця </a:t>
            </a:r>
            <a:r>
              <a:rPr lang="uk-UA" sz="2400" dirty="0"/>
              <a:t>всієї планети, необхідна інтеграція й глобалізація, а всі зусилля повинні бути спрямовані не на знищення людства, а на порятунок планети, бо відкладати вже нікуди.</a:t>
            </a:r>
            <a:endParaRPr lang="ru-RU" sz="2400" dirty="0"/>
          </a:p>
        </p:txBody>
      </p:sp>
      <p:pic>
        <p:nvPicPr>
          <p:cNvPr id="6146" name="Picture 2" descr="Як виглядає кооперація по-українськи | Пропозиція - Головний журнал з  питань агробізнесу">
            <a:extLst>
              <a:ext uri="{FF2B5EF4-FFF2-40B4-BE49-F238E27FC236}">
                <a16:creationId xmlns:a16="http://schemas.microsoft.com/office/drawing/2014/main" id="{91477B73-8203-34A6-DBB0-6277432CB4E2}"/>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4480" r="8655"/>
          <a:stretch/>
        </p:blipFill>
        <p:spPr bwMode="auto">
          <a:xfrm>
            <a:off x="6201692" y="1332654"/>
            <a:ext cx="5096227" cy="442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2810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186</TotalTime>
  <Words>577</Words>
  <Application>Microsoft Office PowerPoint</Application>
  <PresentationFormat>Широкоэкранный</PresentationFormat>
  <Paragraphs>16</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Garamond</vt:lpstr>
      <vt:lpstr>Натуральные материалы</vt:lpstr>
      <vt:lpstr>Глобальні проблеми людства і шляхи їх подолання</vt:lpstr>
      <vt:lpstr>Що таке глобальні проблеми?</vt:lpstr>
      <vt:lpstr>Якими бувають глобальні проблеми?</vt:lpstr>
      <vt:lpstr>Як подолати проблеми міжнародних відносин?</vt:lpstr>
      <vt:lpstr>Як подолати проблеми взаємовідносин особи й суспільства?</vt:lpstr>
      <vt:lpstr>Як вирішувати проблеми взаємовідносин суспільства й природи?</vt:lpstr>
      <vt:lpstr>Висновок</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Глобальні проблеми людства і шляхи їх подолання</dc:title>
  <dc:creator>Качуровский Роман</dc:creator>
  <cp:lastModifiedBy>Качуровский Роман</cp:lastModifiedBy>
  <cp:revision>40</cp:revision>
  <dcterms:created xsi:type="dcterms:W3CDTF">2024-04-28T18:17:58Z</dcterms:created>
  <dcterms:modified xsi:type="dcterms:W3CDTF">2024-04-29T17:26:42Z</dcterms:modified>
</cp:coreProperties>
</file>