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7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1E8"/>
    <a:srgbClr val="FF99CC"/>
    <a:srgbClr val="0099CC"/>
    <a:srgbClr val="D3F0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3608" y="1052736"/>
            <a:ext cx="7128791" cy="302433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uk-UA" sz="3200" b="1" dirty="0" smtClean="0"/>
              <a:t>Презентація навчальної </a:t>
            </a:r>
            <a:br>
              <a:rPr lang="uk-UA" sz="3200" b="1" dirty="0" smtClean="0"/>
            </a:br>
            <a:r>
              <a:rPr lang="uk-UA" sz="3200" b="1" dirty="0" smtClean="0"/>
              <a:t>дисципліни </a:t>
            </a:r>
            <a:br>
              <a:rPr lang="uk-UA" sz="3200" b="1" dirty="0" smtClean="0"/>
            </a:br>
            <a:r>
              <a:rPr lang="uk-UA" sz="4400" b="1" dirty="0" smtClean="0">
                <a:solidFill>
                  <a:srgbClr val="7030A0"/>
                </a:solidFill>
                <a:latin typeface="+mn-lt"/>
              </a:rPr>
              <a:t>«</a:t>
            </a:r>
            <a:r>
              <a:rPr lang="ru-RU" sz="44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ДІЛОВИЙ</a:t>
            </a:r>
            <a:r>
              <a:rPr lang="ru-RU" sz="4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44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ІМІДЖ</a:t>
            </a:r>
            <a:r>
              <a:rPr lang="ru-RU" sz="4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ru-RU" sz="4400" b="1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ФАХІВЦЯ</a:t>
            </a:r>
            <a:r>
              <a:rPr lang="uk-UA" sz="4400" b="1" dirty="0" smtClean="0">
                <a:solidFill>
                  <a:srgbClr val="7030A0"/>
                </a:solidFill>
                <a:latin typeface="+mn-lt"/>
              </a:rPr>
              <a:t>»</a:t>
            </a:r>
            <a:endParaRPr lang="uk-UA" sz="4400" b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63689" y="4509120"/>
            <a:ext cx="3816424" cy="1039534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Для </a:t>
            </a:r>
            <a:r>
              <a:rPr lang="ru-RU" dirty="0" err="1" smtClean="0">
                <a:solidFill>
                  <a:schemeClr val="tx1"/>
                </a:solidFill>
              </a:rPr>
              <a:t>підготовки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>
                <a:solidFill>
                  <a:schemeClr val="tx1"/>
                </a:solidFill>
              </a:rPr>
              <a:t>бакалавра</a:t>
            </a:r>
          </a:p>
          <a:p>
            <a:pPr algn="l"/>
            <a:r>
              <a:rPr lang="ru-RU" dirty="0" err="1">
                <a:solidFill>
                  <a:schemeClr val="tx1"/>
                </a:solidFill>
              </a:rPr>
              <a:t>освітньо-професійна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програма</a:t>
            </a:r>
            <a:r>
              <a:rPr lang="ru-RU" dirty="0">
                <a:solidFill>
                  <a:schemeClr val="tx1"/>
                </a:solidFill>
              </a:rPr>
              <a:t> «</a:t>
            </a:r>
            <a:r>
              <a:rPr lang="ru-RU" dirty="0" err="1">
                <a:solidFill>
                  <a:schemeClr val="tx1"/>
                </a:solidFill>
              </a:rPr>
              <a:t>Соціальна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err="1">
                <a:solidFill>
                  <a:schemeClr val="tx1"/>
                </a:solidFill>
              </a:rPr>
              <a:t>педагогіка</a:t>
            </a:r>
            <a:r>
              <a:rPr lang="ru-RU" dirty="0">
                <a:solidFill>
                  <a:schemeClr val="tx1"/>
                </a:solidFill>
              </a:rPr>
              <a:t>»</a:t>
            </a:r>
            <a:endParaRPr lang="uk-UA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3816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1052736"/>
            <a:ext cx="6965245" cy="120248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200" b="1" dirty="0" smtClean="0"/>
              <a:t>Мета </a:t>
            </a:r>
            <a:r>
              <a:rPr lang="ru-RU" sz="3200" b="1" dirty="0" err="1"/>
              <a:t>викладання</a:t>
            </a:r>
            <a:r>
              <a:rPr lang="ru-RU" sz="3200" b="1" dirty="0"/>
              <a:t> </a:t>
            </a:r>
            <a:r>
              <a:rPr lang="ru-RU" sz="3200" b="1" dirty="0" err="1"/>
              <a:t>навчальної</a:t>
            </a:r>
            <a:r>
              <a:rPr lang="ru-RU" sz="3200" b="1" dirty="0"/>
              <a:t> </a:t>
            </a:r>
            <a:r>
              <a:rPr lang="ru-RU" sz="3200" b="1" dirty="0" err="1" smtClean="0"/>
              <a:t>дисципліни</a:t>
            </a:r>
            <a:endParaRPr lang="uk-UA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2636911"/>
            <a:ext cx="6984776" cy="3086157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0800000" scaled="1"/>
            <a:tileRect/>
          </a:gra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забезпечення формування цілісного наукового уявлення і професійних знань та навичок по одному із затребуваних практичних напрямків в управлінні та ресурсному забезпеченні соціальної роботи, а також сприяти формування баченню особистої професійної кар'єри, застосовуючи елементи іміджу та технології його побудови.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323219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1916832"/>
            <a:ext cx="7056784" cy="4176463"/>
          </a:xfrm>
          <a:gradFill flip="none" rotWithShape="1">
            <a:gsLst>
              <a:gs pos="0">
                <a:srgbClr val="00B0F0">
                  <a:tint val="66000"/>
                  <a:satMod val="160000"/>
                </a:srgbClr>
              </a:gs>
              <a:gs pos="50000">
                <a:srgbClr val="00B0F0">
                  <a:tint val="44500"/>
                  <a:satMod val="160000"/>
                </a:srgbClr>
              </a:gs>
              <a:gs pos="100000">
                <a:srgbClr val="00B0F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Ознайомити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 із історією та специфікою розвитку іміджу як соціально-культурного феномену.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Розкрити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 підходи до вивчення феномену іміджу.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Розширити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систематизувати знання студентів про поняття «індивідуальність», «особистість», «імідж», «діловий імідж», «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іміджетворення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Ознайомити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студентів з видами та формами іміджу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03648" y="908720"/>
            <a:ext cx="6624736" cy="864096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4000" b="1" dirty="0">
                <a:solidFill>
                  <a:schemeClr val="tx1"/>
                </a:solidFill>
                <a:latin typeface="Times New Roman"/>
                <a:ea typeface="Times New Roman"/>
              </a:rPr>
              <a:t>Завдання курсу:</a:t>
            </a:r>
            <a:endParaRPr lang="uk-UA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945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7564" y="548680"/>
            <a:ext cx="7848872" cy="792088"/>
          </a:xfrm>
          <a:solidFill>
            <a:srgbClr val="D3F0F3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   </a:t>
            </a:r>
            <a:r>
              <a:rPr lang="uk-UA" sz="1900" dirty="0" smtClean="0"/>
              <a:t>У </a:t>
            </a:r>
            <a:r>
              <a:rPr lang="uk-UA" sz="1900" dirty="0"/>
              <a:t>результаті вивчення навчальної дисципліни студент </a:t>
            </a:r>
            <a:r>
              <a:rPr lang="uk-UA" sz="1900" dirty="0" smtClean="0"/>
              <a:t>повинен знати</a:t>
            </a:r>
            <a:endParaRPr lang="uk-UA" sz="1900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115616" y="1412776"/>
            <a:ext cx="6912768" cy="460851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сучасні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 до поняття «імідж»;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типи, зміст, функції іміджу;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різновиди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інструментальних засобів та специфіку їх використання в педагогічній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іміджології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 науки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фізіогноміки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вербального і невербального спілкування в побудові привабливого іміджу соціального педагога 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 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практичні аспекти застосування </a:t>
            </a:r>
            <a:r>
              <a:rPr lang="uk-UA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іміджологічних</a:t>
            </a:r>
            <a:r>
              <a:rPr lang="uk-UA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знань</a:t>
            </a:r>
          </a:p>
        </p:txBody>
      </p:sp>
    </p:spTree>
    <p:extLst>
      <p:ext uri="{BB962C8B-B14F-4D97-AF65-F5344CB8AC3E}">
        <p14:creationId xmlns:p14="http://schemas.microsoft.com/office/powerpoint/2010/main" val="820483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836712"/>
            <a:ext cx="7488832" cy="864096"/>
          </a:xfrm>
          <a:solidFill>
            <a:srgbClr val="D3F0F3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 smtClean="0"/>
              <a:t>   </a:t>
            </a:r>
            <a:r>
              <a:rPr lang="uk-UA" sz="1900" dirty="0" smtClean="0"/>
              <a:t>У </a:t>
            </a:r>
            <a:r>
              <a:rPr lang="uk-UA" sz="1900" dirty="0"/>
              <a:t>результаті вивчення навчальної дисципліни студент </a:t>
            </a:r>
            <a:r>
              <a:rPr lang="uk-UA" sz="1900" dirty="0" smtClean="0"/>
              <a:t>повинен вміти</a:t>
            </a:r>
            <a:endParaRPr lang="uk-UA" sz="19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1259632" y="1844824"/>
            <a:ext cx="6768752" cy="396044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540385" algn="l"/>
                <a:tab pos="2349500" algn="l"/>
              </a:tabLst>
            </a:pPr>
            <a:r>
              <a:rPr lang="uk-UA" sz="20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виявляти </a:t>
            </a:r>
            <a:r>
              <a:rPr lang="uk-UA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іміджеві характеристики;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540385" algn="l"/>
                <a:tab pos="2349500" algn="l"/>
              </a:tabLst>
            </a:pPr>
            <a:r>
              <a:rPr lang="uk-UA" sz="20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проектувати </a:t>
            </a:r>
            <a:r>
              <a:rPr lang="uk-UA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персональний діловий імідж;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540385" algn="l"/>
                <a:tab pos="2349500" algn="l"/>
              </a:tabLst>
            </a:pPr>
            <a:r>
              <a:rPr lang="uk-UA" sz="20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враховувати </a:t>
            </a:r>
            <a:r>
              <a:rPr lang="uk-UA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соціальні аспекти сприйняття ділового іміджу;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540385" algn="l"/>
                <a:tab pos="2349500" algn="l"/>
              </a:tabLst>
            </a:pPr>
            <a:r>
              <a:rPr lang="uk-UA" sz="20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оцінювати </a:t>
            </a:r>
            <a:r>
              <a:rPr lang="uk-UA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себе і оточуючих з позицій ефективного іміджу;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540385" algn="l"/>
                <a:tab pos="2349500" algn="l"/>
              </a:tabLst>
            </a:pPr>
            <a:r>
              <a:rPr lang="uk-UA" sz="20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практичного </a:t>
            </a:r>
            <a:r>
              <a:rPr lang="uk-UA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застосовувати отримані теоретичні знання;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540385" algn="l"/>
                <a:tab pos="2349500" algn="l"/>
              </a:tabLst>
            </a:pPr>
            <a:r>
              <a:rPr lang="uk-UA" sz="20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вільно </a:t>
            </a:r>
            <a:r>
              <a:rPr lang="uk-UA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володіти різними видами мовлення в побудові особистого привабливого іміджу</a:t>
            </a:r>
          </a:p>
          <a:p>
            <a:pPr marL="342900" lvl="0" indent="-342900" algn="just">
              <a:spcAft>
                <a:spcPts val="0"/>
              </a:spcAft>
              <a:buFont typeface="Wingdings" panose="05000000000000000000" pitchFamily="2" charset="2"/>
              <a:buChar char="v"/>
              <a:tabLst>
                <a:tab pos="540385" algn="l"/>
                <a:tab pos="2349500" algn="l"/>
              </a:tabLst>
            </a:pPr>
            <a:r>
              <a:rPr lang="uk-UA" sz="2000" dirty="0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користування </a:t>
            </a:r>
            <a:r>
              <a:rPr lang="uk-UA" sz="2000" dirty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інструментальними засобами </a:t>
            </a:r>
            <a:r>
              <a:rPr lang="uk-UA" sz="2000" dirty="0" err="1" smtClean="0">
                <a:solidFill>
                  <a:schemeClr val="tx1"/>
                </a:solidFill>
                <a:latin typeface="Times New Roman"/>
                <a:ea typeface="Times New Roman"/>
                <a:cs typeface="Times New Roman"/>
              </a:rPr>
              <a:t>іміджології</a:t>
            </a:r>
            <a:r>
              <a:rPr lang="uk-UA" sz="2000" dirty="0" smtClean="0">
                <a:solidFill>
                  <a:schemeClr val="tx1"/>
                </a:solidFill>
                <a:latin typeface="Times New Roman"/>
                <a:ea typeface="Times New Roman"/>
              </a:rPr>
              <a:t>.</a:t>
            </a:r>
            <a:endParaRPr lang="uk-UA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0178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583668" y="765133"/>
            <a:ext cx="5976664" cy="6480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Теми лекційних занять</a:t>
            </a:r>
            <a:endParaRPr lang="uk-UA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628800"/>
            <a:ext cx="7632848" cy="4608512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4231584"/>
              </p:ext>
            </p:extLst>
          </p:nvPr>
        </p:nvGraphicFramePr>
        <p:xfrm>
          <a:off x="827585" y="1628800"/>
          <a:ext cx="7560840" cy="458108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08111"/>
                <a:gridCol w="5292105"/>
                <a:gridCol w="1260624"/>
              </a:tblGrid>
              <a:tr h="504056">
                <a:tc>
                  <a:txBody>
                    <a:bodyPr/>
                    <a:lstStyle/>
                    <a:p>
                      <a:pPr marL="90170" indent="-90170"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№ теми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Назва теми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Кількість годин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Імідж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як феномен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сучасного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світу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Типізація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err="1">
                          <a:effectLst/>
                          <a:latin typeface="Times New Roman"/>
                          <a:ea typeface="Times New Roman"/>
                        </a:rPr>
                        <a:t>іміджу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Імідж як міфологічний архетип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</a:rPr>
                        <a:t>Іміджмейкерство та його особливості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Психологічні основи формування ділового іміджу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Технологічні основи формування ділового іміджу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Створення візуального іміджу ділової людини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Разом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dirty="0">
                          <a:effectLst/>
                          <a:latin typeface="Times New Roman"/>
                          <a:ea typeface="Times New Roman"/>
                        </a:rPr>
                        <a:t>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0336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1583668" y="765133"/>
            <a:ext cx="5976664" cy="64807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Самостійна робота</a:t>
            </a:r>
            <a:endParaRPr lang="uk-UA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628800"/>
            <a:ext cx="7632848" cy="4608512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6098568"/>
              </p:ext>
            </p:extLst>
          </p:nvPr>
        </p:nvGraphicFramePr>
        <p:xfrm>
          <a:off x="755577" y="1628802"/>
          <a:ext cx="7632848" cy="48393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632848"/>
              </a:tblGrid>
              <a:tr h="1807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/>
                          <a:ea typeface="Times New Roman"/>
                        </a:rPr>
                        <a:t>Назва теми</a:t>
                      </a:r>
                    </a:p>
                  </a:txBody>
                  <a:tcPr marL="52994" marR="52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157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300" dirty="0">
                          <a:effectLst/>
                          <a:latin typeface="Times New Roman"/>
                          <a:ea typeface="Times New Roman"/>
                        </a:rPr>
                        <a:t>Імідж як феномен сучасного світу 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Завдання:</a:t>
                      </a:r>
                      <a:r>
                        <a:rPr lang="uk-UA" sz="13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Підготувати доповідь та презентацію на тему: «Стиль як основа іміджу».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994" marR="52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1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effectLst/>
                          <a:latin typeface="Times New Roman"/>
                          <a:ea typeface="Times New Roman"/>
                        </a:rPr>
                        <a:t>Типізація</a:t>
                      </a:r>
                      <a:r>
                        <a:rPr lang="ru-RU" sz="13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300" dirty="0" err="1">
                          <a:effectLst/>
                          <a:latin typeface="Times New Roman"/>
                          <a:ea typeface="Times New Roman"/>
                        </a:rPr>
                        <a:t>іміджу</a:t>
                      </a:r>
                      <a:r>
                        <a:rPr lang="ru-RU" sz="1300" i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Завдання: Підготувати доповідь та презентацію на тему: «Стратегії управління особистісним іміджем».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994" marR="52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1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/>
                          <a:ea typeface="Times New Roman"/>
                        </a:rPr>
                        <a:t>Імідж як міфологічний архетип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Завдання: Підготувати есе на тему: «Елегантність і </a:t>
                      </a:r>
                      <a:r>
                        <a:rPr lang="uk-UA" sz="1300" i="1" dirty="0" err="1">
                          <a:effectLst/>
                          <a:latin typeface="Times New Roman"/>
                          <a:ea typeface="Times New Roman"/>
                        </a:rPr>
                        <a:t>харизматичність</a:t>
                      </a: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 як результат гармонійності іміджу»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994" marR="52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3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dirty="0" err="1">
                          <a:effectLst/>
                          <a:latin typeface="Times New Roman"/>
                          <a:ea typeface="Times New Roman"/>
                        </a:rPr>
                        <a:t>Іміджмейкерство</a:t>
                      </a:r>
                      <a:r>
                        <a:rPr lang="ru-RU" sz="1300" dirty="0">
                          <a:effectLst/>
                          <a:latin typeface="Times New Roman"/>
                          <a:ea typeface="Times New Roman"/>
                        </a:rPr>
                        <a:t> та </a:t>
                      </a:r>
                      <a:r>
                        <a:rPr lang="ru-RU" sz="1300" dirty="0" err="1">
                          <a:effectLst/>
                          <a:latin typeface="Times New Roman"/>
                          <a:ea typeface="Times New Roman"/>
                        </a:rPr>
                        <a:t>його</a:t>
                      </a:r>
                      <a:r>
                        <a:rPr lang="ru-RU" sz="13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300" dirty="0" err="1">
                          <a:effectLst/>
                          <a:latin typeface="Times New Roman"/>
                          <a:ea typeface="Times New Roman"/>
                        </a:rPr>
                        <a:t>особливості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Завдання: Підготувати доповідь та презентацію на тему:</a:t>
                      </a:r>
                      <a:r>
                        <a:rPr lang="uk-UA" sz="1300" dirty="0">
                          <a:effectLst/>
                          <a:latin typeface="Times New Roman"/>
                          <a:ea typeface="Calibri"/>
                        </a:rPr>
                        <a:t> «</a:t>
                      </a: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Закони «жіночої логіки» у контексті створення </a:t>
                      </a:r>
                      <a:r>
                        <a:rPr lang="uk-UA" sz="1300" i="1" dirty="0" err="1">
                          <a:effectLst/>
                          <a:latin typeface="Times New Roman"/>
                          <a:ea typeface="Times New Roman"/>
                        </a:rPr>
                        <a:t>іміджобразу</a:t>
                      </a: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».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Скласти словник термінів за темами 1-го розділу та підготуватися до термінологічного диктанту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994" marR="52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1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/>
                          <a:ea typeface="Times New Roman"/>
                        </a:rPr>
                        <a:t>Психологічні основи формування ділового іміджу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Завдання: Підготувати доповідь та презентацію на тему: «Подібність та відмінність у діловому іміджі чоловіка й жінки»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994" marR="52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21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dirty="0">
                          <a:effectLst/>
                          <a:latin typeface="Times New Roman"/>
                          <a:ea typeface="Times New Roman"/>
                        </a:rPr>
                        <a:t>Технологічні основи формування ділового іміджу.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Завдання: Підготувати есе на тему: «Зовнішній вигляд ділової людини відповідно до вимог ділового етикету».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994" marR="52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33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300" dirty="0">
                          <a:effectLst/>
                          <a:latin typeface="Times New Roman"/>
                          <a:ea typeface="Times New Roman"/>
                        </a:rPr>
                        <a:t>Створення візуального іміджу ділової людини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Завдання: Підготувати доповідь та презентацію на тему: «Імідж ділового чоловіка в сучасному світі».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Скласти словник термінів за темами 2-го розділу</a:t>
                      </a:r>
                      <a:r>
                        <a:rPr lang="uk-UA" sz="1300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uk-UA" sz="1300" i="1" dirty="0">
                          <a:effectLst/>
                          <a:latin typeface="Times New Roman"/>
                          <a:ea typeface="Times New Roman"/>
                        </a:rPr>
                        <a:t>та підготуватися до термінологічного диктанту</a:t>
                      </a:r>
                      <a:endParaRPr lang="uk-UA" sz="13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2994" marR="5299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257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632848" cy="667202"/>
          </a:xfrm>
          <a:gradFill flip="none" rotWithShape="1">
            <a:gsLst>
              <a:gs pos="0">
                <a:srgbClr val="0099CC">
                  <a:tint val="66000"/>
                  <a:satMod val="160000"/>
                </a:srgbClr>
              </a:gs>
              <a:gs pos="50000">
                <a:srgbClr val="0099CC">
                  <a:tint val="44500"/>
                  <a:satMod val="160000"/>
                </a:srgbClr>
              </a:gs>
              <a:gs pos="100000">
                <a:srgbClr val="0099CC">
                  <a:tint val="23500"/>
                  <a:satMod val="160000"/>
                </a:srgbClr>
              </a:gs>
            </a:gsLst>
            <a:lin ang="5400000" scaled="1"/>
            <a:tileRect/>
          </a:gradFill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ru-RU" sz="2800" b="1" dirty="0"/>
              <a:t>Шкала </a:t>
            </a:r>
            <a:r>
              <a:rPr lang="ru-RU" sz="2800" b="1" dirty="0" err="1"/>
              <a:t>оцінювання</a:t>
            </a:r>
            <a:r>
              <a:rPr lang="ru-RU" sz="2800" b="1" dirty="0"/>
              <a:t>: </a:t>
            </a:r>
            <a:r>
              <a:rPr lang="ru-RU" sz="2800" b="1" dirty="0" err="1"/>
              <a:t>національна</a:t>
            </a:r>
            <a:r>
              <a:rPr lang="ru-RU" sz="2800" b="1" dirty="0"/>
              <a:t> та </a:t>
            </a:r>
            <a:r>
              <a:rPr lang="ru-RU" sz="2800" b="1" dirty="0" err="1"/>
              <a:t>ECTS</a:t>
            </a:r>
            <a:endParaRPr lang="uk-UA" sz="28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8308262"/>
              </p:ext>
            </p:extLst>
          </p:nvPr>
        </p:nvGraphicFramePr>
        <p:xfrm>
          <a:off x="827586" y="1556790"/>
          <a:ext cx="7488831" cy="4540414"/>
        </p:xfrm>
        <a:graphic>
          <a:graphicData uri="http://schemas.openxmlformats.org/drawingml/2006/table">
            <a:tbl>
              <a:tblPr/>
              <a:tblGrid>
                <a:gridCol w="1296142"/>
                <a:gridCol w="3176905"/>
                <a:gridCol w="1559989"/>
                <a:gridCol w="1455795"/>
              </a:tblGrid>
              <a:tr h="28803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cap="all" dirty="0">
                          <a:effectLst/>
                          <a:latin typeface="Times New Roman"/>
                          <a:ea typeface="Calibri"/>
                        </a:rPr>
                        <a:t>З</a:t>
                      </a:r>
                      <a:r>
                        <a:rPr lang="uk-UA" sz="1800" b="1" dirty="0">
                          <a:effectLst/>
                          <a:latin typeface="Times New Roman"/>
                          <a:ea typeface="Calibri"/>
                        </a:rPr>
                        <a:t>а шкалою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 err="1">
                          <a:effectLst/>
                          <a:latin typeface="Times New Roman"/>
                          <a:ea typeface="Times New Roman"/>
                        </a:rPr>
                        <a:t>ECTS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/>
                          <a:ea typeface="Times New Roman"/>
                        </a:rPr>
                        <a:t>За шкалою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 dirty="0">
                          <a:effectLst/>
                          <a:latin typeface="Times New Roman"/>
                          <a:ea typeface="Times New Roman"/>
                        </a:rPr>
                        <a:t>університету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b="1">
                          <a:effectLst/>
                          <a:latin typeface="Times New Roman"/>
                          <a:ea typeface="Times New Roman"/>
                        </a:rPr>
                        <a:t>За національною шкалою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8210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57630" algn="l"/>
                        </a:tabLst>
                      </a:pPr>
                      <a:r>
                        <a:rPr lang="uk-UA" sz="1800" i="1">
                          <a:effectLst/>
                          <a:latin typeface="Times New Roman"/>
                          <a:ea typeface="Times New Roman"/>
                        </a:rPr>
                        <a:t>Екзамен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357630" algn="l"/>
                        </a:tabLst>
                      </a:pPr>
                      <a:r>
                        <a:rPr lang="uk-UA" sz="1800" i="1" dirty="0">
                          <a:effectLst/>
                          <a:latin typeface="Times New Roman"/>
                          <a:ea typeface="Times New Roman"/>
                        </a:rPr>
                        <a:t>Залік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</a:tr>
              <a:tr h="42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A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90 – 100 (відмінно)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97810" algn="l"/>
                        </a:tabLs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5 (відмінно)</a:t>
                      </a: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797810" algn="l"/>
                        </a:tabLst>
                      </a:pPr>
                      <a:r>
                        <a:rPr lang="uk-UA" sz="1800">
                          <a:effectLst/>
                          <a:latin typeface="Times New Roman"/>
                          <a:ea typeface="Times New Roman"/>
                        </a:rPr>
                        <a:t>Зараховано</a:t>
                      </a: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</a:tr>
              <a:tr h="42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B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85 – 89 (дуже добре)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4 (добре)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2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75 – 84 (добре)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2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D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70 – 74 (задовільно)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 (задовільно)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219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E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60 – 69 (достатньо)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9341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FX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35 – 59 (незадовільно – з можливістю повторного складання)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2 (незадовільно)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Не зараховано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</a:tr>
              <a:tr h="93415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800" spc="-1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F</a:t>
                      </a:r>
                      <a:endParaRPr lang="uk-UA" sz="1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spcAft>
                          <a:spcPts val="0"/>
                        </a:spcAft>
                      </a:pPr>
                      <a:r>
                        <a:rPr lang="uk-UA" sz="1800" spc="-1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1 – 34 (незадовільно – з обов’язковим повторним курсом)</a:t>
                      </a:r>
                      <a:endParaRPr lang="uk-UA" sz="1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5566" marR="6556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1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24636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99377" y="908720"/>
            <a:ext cx="7470576" cy="480131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uk-UA" b="1" dirty="0">
                <a:latin typeface="Times New Roman"/>
                <a:ea typeface="Times New Roman"/>
              </a:rPr>
              <a:t>Рекомендована література</a:t>
            </a:r>
            <a:endParaRPr lang="uk-UA" sz="2000" dirty="0">
              <a:latin typeface="Times New Roman"/>
              <a:ea typeface="Times New Roman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dirty="0" smtClean="0">
                <a:latin typeface="Times New Roman"/>
                <a:ea typeface="Times New Roman"/>
              </a:rPr>
              <a:t>Барна </a:t>
            </a:r>
            <a:r>
              <a:rPr lang="uk-UA" dirty="0">
                <a:latin typeface="Times New Roman"/>
                <a:ea typeface="Times New Roman"/>
              </a:rPr>
              <a:t>Н. </a:t>
            </a:r>
            <a:r>
              <a:rPr lang="uk-UA" dirty="0" err="1">
                <a:latin typeface="Times New Roman"/>
                <a:ea typeface="Times New Roman"/>
              </a:rPr>
              <a:t>Іміджелогія</a:t>
            </a:r>
            <a:r>
              <a:rPr lang="uk-UA" dirty="0">
                <a:latin typeface="Times New Roman"/>
                <a:ea typeface="Times New Roman"/>
              </a:rPr>
              <a:t> : </a:t>
            </a:r>
            <a:r>
              <a:rPr lang="uk-UA" dirty="0" err="1">
                <a:latin typeface="Times New Roman"/>
                <a:ea typeface="Times New Roman"/>
              </a:rPr>
              <a:t>навч</a:t>
            </a:r>
            <a:r>
              <a:rPr lang="uk-UA" dirty="0">
                <a:latin typeface="Times New Roman"/>
                <a:ea typeface="Times New Roman"/>
              </a:rPr>
              <a:t>. посібник. Київ : Університет «Україна», 2008. 217 с.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dirty="0" err="1" smtClean="0">
                <a:latin typeface="Times New Roman"/>
                <a:ea typeface="Times New Roman"/>
              </a:rPr>
              <a:t>Голошубова</a:t>
            </a:r>
            <a:r>
              <a:rPr lang="uk-UA" dirty="0" smtClean="0">
                <a:latin typeface="Times New Roman"/>
                <a:ea typeface="Times New Roman"/>
              </a:rPr>
              <a:t> </a:t>
            </a:r>
            <a:r>
              <a:rPr lang="uk-UA" dirty="0">
                <a:latin typeface="Times New Roman"/>
                <a:ea typeface="Times New Roman"/>
              </a:rPr>
              <a:t>А. О. </a:t>
            </a:r>
            <a:r>
              <a:rPr lang="uk-UA" dirty="0" err="1">
                <a:latin typeface="Times New Roman"/>
                <a:ea typeface="Times New Roman"/>
              </a:rPr>
              <a:t>Іміджологія</a:t>
            </a:r>
            <a:r>
              <a:rPr lang="uk-UA" dirty="0">
                <a:latin typeface="Times New Roman"/>
                <a:ea typeface="Times New Roman"/>
              </a:rPr>
              <a:t> : </a:t>
            </a:r>
            <a:r>
              <a:rPr lang="uk-UA" dirty="0" err="1">
                <a:latin typeface="Times New Roman"/>
                <a:ea typeface="Times New Roman"/>
              </a:rPr>
              <a:t>навч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посіб</a:t>
            </a:r>
            <a:r>
              <a:rPr lang="uk-UA" dirty="0">
                <a:latin typeface="Times New Roman"/>
                <a:ea typeface="Times New Roman"/>
              </a:rPr>
              <a:t>. для всіх спец. </a:t>
            </a:r>
            <a:r>
              <a:rPr lang="uk-UA" dirty="0" err="1">
                <a:latin typeface="Times New Roman"/>
                <a:ea typeface="Times New Roman"/>
              </a:rPr>
              <a:t>студ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вищ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навч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закл</a:t>
            </a:r>
            <a:r>
              <a:rPr lang="uk-UA" dirty="0">
                <a:latin typeface="Times New Roman"/>
                <a:ea typeface="Times New Roman"/>
              </a:rPr>
              <a:t>. Одеса : Вид-во </a:t>
            </a:r>
            <a:r>
              <a:rPr lang="uk-UA" dirty="0" err="1">
                <a:latin typeface="Times New Roman"/>
                <a:ea typeface="Times New Roman"/>
              </a:rPr>
              <a:t>ОНМУ</a:t>
            </a:r>
            <a:r>
              <a:rPr lang="uk-UA" dirty="0">
                <a:latin typeface="Times New Roman"/>
                <a:ea typeface="Times New Roman"/>
              </a:rPr>
              <a:t>, 2010.  80 с.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dirty="0" smtClean="0">
                <a:latin typeface="Times New Roman"/>
                <a:ea typeface="Times New Roman"/>
              </a:rPr>
              <a:t>Діловий </a:t>
            </a:r>
            <a:r>
              <a:rPr lang="uk-UA" dirty="0">
                <a:latin typeface="Times New Roman"/>
                <a:ea typeface="Times New Roman"/>
              </a:rPr>
              <a:t>етикет. Етика ділового спілкування / </a:t>
            </a:r>
            <a:r>
              <a:rPr lang="uk-UA" dirty="0" err="1">
                <a:latin typeface="Times New Roman"/>
                <a:ea typeface="Times New Roman"/>
              </a:rPr>
              <a:t>укл</a:t>
            </a:r>
            <a:r>
              <a:rPr lang="uk-UA" dirty="0">
                <a:latin typeface="Times New Roman"/>
                <a:ea typeface="Times New Roman"/>
              </a:rPr>
              <a:t>. І.Афанасьєв. 3-є вид. перероб. та </a:t>
            </a:r>
            <a:r>
              <a:rPr lang="uk-UA" dirty="0" err="1">
                <a:latin typeface="Times New Roman"/>
                <a:ea typeface="Times New Roman"/>
              </a:rPr>
              <a:t>доп</a:t>
            </a:r>
            <a:r>
              <a:rPr lang="uk-UA" dirty="0">
                <a:latin typeface="Times New Roman"/>
                <a:ea typeface="Times New Roman"/>
              </a:rPr>
              <a:t>. Київ : </a:t>
            </a:r>
            <a:r>
              <a:rPr lang="uk-UA" dirty="0" err="1">
                <a:latin typeface="Times New Roman"/>
                <a:ea typeface="Times New Roman"/>
              </a:rPr>
              <a:t>Альтерпрес</a:t>
            </a:r>
            <a:r>
              <a:rPr lang="uk-UA" dirty="0">
                <a:latin typeface="Times New Roman"/>
                <a:ea typeface="Times New Roman"/>
              </a:rPr>
              <a:t>, 2003. 368 с.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dirty="0" err="1" smtClean="0">
                <a:latin typeface="Times New Roman"/>
                <a:ea typeface="Times New Roman"/>
              </a:rPr>
              <a:t>Данильчук</a:t>
            </a:r>
            <a:r>
              <a:rPr lang="uk-UA" dirty="0" smtClean="0">
                <a:latin typeface="Times New Roman"/>
                <a:ea typeface="Times New Roman"/>
              </a:rPr>
              <a:t> </a:t>
            </a:r>
            <a:r>
              <a:rPr lang="uk-UA" dirty="0">
                <a:latin typeface="Times New Roman"/>
                <a:ea typeface="Times New Roman"/>
              </a:rPr>
              <a:t>Л. А. </a:t>
            </a:r>
            <a:r>
              <a:rPr lang="uk-UA" dirty="0" err="1">
                <a:latin typeface="Times New Roman"/>
                <a:ea typeface="Times New Roman"/>
              </a:rPr>
              <a:t>Основы</a:t>
            </a:r>
            <a:r>
              <a:rPr lang="uk-UA" dirty="0">
                <a:latin typeface="Times New Roman"/>
                <a:ea typeface="Times New Roman"/>
              </a:rPr>
              <a:t> </a:t>
            </a:r>
            <a:r>
              <a:rPr lang="uk-UA" dirty="0" err="1">
                <a:latin typeface="Times New Roman"/>
                <a:ea typeface="Times New Roman"/>
              </a:rPr>
              <a:t>имиджа</a:t>
            </a:r>
            <a:r>
              <a:rPr lang="uk-UA" dirty="0">
                <a:latin typeface="Times New Roman"/>
                <a:ea typeface="Times New Roman"/>
              </a:rPr>
              <a:t> и </a:t>
            </a:r>
            <a:r>
              <a:rPr lang="uk-UA" dirty="0" err="1">
                <a:latin typeface="Times New Roman"/>
                <a:ea typeface="Times New Roman"/>
              </a:rPr>
              <a:t>этикета</a:t>
            </a:r>
            <a:r>
              <a:rPr lang="uk-UA" dirty="0">
                <a:latin typeface="Times New Roman"/>
                <a:ea typeface="Times New Roman"/>
              </a:rPr>
              <a:t> : </a:t>
            </a:r>
            <a:r>
              <a:rPr lang="uk-UA" dirty="0" err="1">
                <a:latin typeface="Times New Roman"/>
                <a:ea typeface="Times New Roman"/>
              </a:rPr>
              <a:t>уч</a:t>
            </a:r>
            <a:r>
              <a:rPr lang="uk-UA" dirty="0">
                <a:latin typeface="Times New Roman"/>
                <a:ea typeface="Times New Roman"/>
              </a:rPr>
              <a:t>. пособ. для </a:t>
            </a:r>
            <a:r>
              <a:rPr lang="uk-UA" dirty="0" err="1">
                <a:latin typeface="Times New Roman"/>
                <a:ea typeface="Times New Roman"/>
              </a:rPr>
              <a:t>вузов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 smtClean="0">
                <a:latin typeface="Times New Roman"/>
                <a:ea typeface="Times New Roman"/>
              </a:rPr>
              <a:t>Киев</a:t>
            </a:r>
            <a:r>
              <a:rPr lang="uk-UA" dirty="0" smtClean="0">
                <a:latin typeface="Times New Roman"/>
                <a:ea typeface="Times New Roman"/>
              </a:rPr>
              <a:t>: </a:t>
            </a:r>
            <a:r>
              <a:rPr lang="uk-UA" dirty="0">
                <a:latin typeface="Times New Roman"/>
                <a:ea typeface="Times New Roman"/>
              </a:rPr>
              <a:t>Кондор, 2004. 232 с. 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dirty="0" smtClean="0">
                <a:latin typeface="Times New Roman"/>
                <a:ea typeface="Times New Roman"/>
              </a:rPr>
              <a:t>Коваль </a:t>
            </a:r>
            <a:r>
              <a:rPr lang="uk-UA" dirty="0">
                <a:latin typeface="Times New Roman"/>
                <a:ea typeface="Times New Roman"/>
              </a:rPr>
              <a:t>А. Ділове спілкування : </a:t>
            </a:r>
            <a:r>
              <a:rPr lang="uk-UA" dirty="0" err="1">
                <a:latin typeface="Times New Roman"/>
                <a:ea typeface="Times New Roman"/>
              </a:rPr>
              <a:t>навч</a:t>
            </a:r>
            <a:r>
              <a:rPr lang="uk-UA" dirty="0">
                <a:latin typeface="Times New Roman"/>
                <a:ea typeface="Times New Roman"/>
              </a:rPr>
              <a:t>. посібник. Київ : Либідь, 2002. 280 с.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dirty="0" err="1" smtClean="0">
                <a:latin typeface="Times New Roman"/>
                <a:ea typeface="Times New Roman"/>
              </a:rPr>
              <a:t>Палеха</a:t>
            </a:r>
            <a:r>
              <a:rPr lang="uk-UA" dirty="0" smtClean="0">
                <a:latin typeface="Times New Roman"/>
                <a:ea typeface="Times New Roman"/>
              </a:rPr>
              <a:t> </a:t>
            </a:r>
            <a:r>
              <a:rPr lang="uk-UA" dirty="0">
                <a:latin typeface="Times New Roman"/>
                <a:ea typeface="Times New Roman"/>
              </a:rPr>
              <a:t>Ю. І. Ділова етика : </a:t>
            </a:r>
            <a:r>
              <a:rPr lang="uk-UA" dirty="0" err="1">
                <a:latin typeface="Times New Roman"/>
                <a:ea typeface="Times New Roman"/>
              </a:rPr>
              <a:t>навч.-метод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посіб</a:t>
            </a:r>
            <a:r>
              <a:rPr lang="uk-UA" dirty="0">
                <a:latin typeface="Times New Roman"/>
                <a:ea typeface="Times New Roman"/>
              </a:rPr>
              <a:t>. 5-е вид., випр. й </a:t>
            </a:r>
            <a:r>
              <a:rPr lang="uk-UA" dirty="0" err="1">
                <a:latin typeface="Times New Roman"/>
                <a:ea typeface="Times New Roman"/>
              </a:rPr>
              <a:t>доп</a:t>
            </a:r>
            <a:r>
              <a:rPr lang="uk-UA" dirty="0">
                <a:latin typeface="Times New Roman"/>
                <a:ea typeface="Times New Roman"/>
              </a:rPr>
              <a:t>. Київ : Вид-во Європейського </a:t>
            </a:r>
            <a:r>
              <a:rPr lang="uk-UA" dirty="0" err="1">
                <a:latin typeface="Times New Roman"/>
                <a:ea typeface="Times New Roman"/>
              </a:rPr>
              <a:t>ун-ту</a:t>
            </a:r>
            <a:r>
              <a:rPr lang="uk-UA" dirty="0">
                <a:latin typeface="Times New Roman"/>
                <a:ea typeface="Times New Roman"/>
              </a:rPr>
              <a:t>, 2004. 309 с.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dirty="0" err="1" smtClean="0">
                <a:latin typeface="Times New Roman"/>
                <a:ea typeface="Times New Roman"/>
              </a:rPr>
              <a:t>Палеха</a:t>
            </a:r>
            <a:r>
              <a:rPr lang="uk-UA" dirty="0" smtClean="0">
                <a:latin typeface="Times New Roman"/>
                <a:ea typeface="Times New Roman"/>
              </a:rPr>
              <a:t> </a:t>
            </a:r>
            <a:r>
              <a:rPr lang="uk-UA" dirty="0">
                <a:latin typeface="Times New Roman"/>
                <a:ea typeface="Times New Roman"/>
              </a:rPr>
              <a:t>Ю. І. </a:t>
            </a:r>
            <a:r>
              <a:rPr lang="uk-UA" dirty="0" err="1">
                <a:latin typeface="Times New Roman"/>
                <a:ea typeface="Times New Roman"/>
              </a:rPr>
              <a:t>Іміджологія</a:t>
            </a:r>
            <a:r>
              <a:rPr lang="uk-UA" dirty="0">
                <a:latin typeface="Times New Roman"/>
                <a:ea typeface="Times New Roman"/>
              </a:rPr>
              <a:t> : </a:t>
            </a:r>
            <a:r>
              <a:rPr lang="uk-UA" dirty="0" err="1">
                <a:latin typeface="Times New Roman"/>
                <a:ea typeface="Times New Roman"/>
              </a:rPr>
              <a:t>навч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посіб</a:t>
            </a:r>
            <a:r>
              <a:rPr lang="uk-UA" dirty="0">
                <a:latin typeface="Times New Roman"/>
                <a:ea typeface="Times New Roman"/>
              </a:rPr>
              <a:t>. Київ : Вид-во </a:t>
            </a:r>
            <a:r>
              <a:rPr lang="uk-UA" dirty="0" err="1">
                <a:latin typeface="Times New Roman"/>
                <a:ea typeface="Times New Roman"/>
              </a:rPr>
              <a:t>Європ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Ун-ту</a:t>
            </a:r>
            <a:r>
              <a:rPr lang="uk-UA" dirty="0">
                <a:latin typeface="Times New Roman"/>
                <a:ea typeface="Times New Roman"/>
              </a:rPr>
              <a:t>, 2005. 324 с.</a:t>
            </a:r>
          </a:p>
          <a:p>
            <a:pPr marL="342900" lvl="0" indent="-342900" algn="just">
              <a:spcAft>
                <a:spcPts val="0"/>
              </a:spcAft>
              <a:buFont typeface="+mj-lt"/>
              <a:buAutoNum type="arabicPeriod"/>
            </a:pPr>
            <a:r>
              <a:rPr lang="uk-UA" dirty="0" err="1" smtClean="0">
                <a:latin typeface="Times New Roman"/>
                <a:ea typeface="Times New Roman"/>
              </a:rPr>
              <a:t>Палеха</a:t>
            </a:r>
            <a:r>
              <a:rPr lang="uk-UA" dirty="0" smtClean="0">
                <a:latin typeface="Times New Roman"/>
                <a:ea typeface="Times New Roman"/>
              </a:rPr>
              <a:t> </a:t>
            </a:r>
            <a:r>
              <a:rPr lang="uk-UA" dirty="0">
                <a:latin typeface="Times New Roman"/>
                <a:ea typeface="Times New Roman"/>
              </a:rPr>
              <a:t>Ю. І. Етика ділових відносин : </a:t>
            </a:r>
            <a:r>
              <a:rPr lang="uk-UA" dirty="0" err="1">
                <a:latin typeface="Times New Roman"/>
                <a:ea typeface="Times New Roman"/>
              </a:rPr>
              <a:t>навч</a:t>
            </a:r>
            <a:r>
              <a:rPr lang="uk-UA" dirty="0">
                <a:latin typeface="Times New Roman"/>
                <a:ea typeface="Times New Roman"/>
              </a:rPr>
              <a:t>. </a:t>
            </a:r>
            <a:r>
              <a:rPr lang="uk-UA" dirty="0" err="1">
                <a:latin typeface="Times New Roman"/>
                <a:ea typeface="Times New Roman"/>
              </a:rPr>
              <a:t>посіб</a:t>
            </a:r>
            <a:r>
              <a:rPr lang="uk-UA" dirty="0">
                <a:latin typeface="Times New Roman"/>
                <a:ea typeface="Times New Roman"/>
              </a:rPr>
              <a:t>. Київ : Кондор, 2007. 359 с</a:t>
            </a:r>
            <a:r>
              <a:rPr lang="uk-UA" dirty="0" smtClean="0">
                <a:latin typeface="Times New Roman"/>
                <a:ea typeface="Times New Roman"/>
              </a:rPr>
              <a:t>.</a:t>
            </a:r>
            <a:r>
              <a:rPr lang="ru-RU" dirty="0" smtClean="0">
                <a:latin typeface="Times New Roman"/>
                <a:ea typeface="Times New Roman"/>
              </a:rPr>
              <a:t> </a:t>
            </a:r>
            <a:endParaRPr lang="uk-UA" sz="2000" dirty="0"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530149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Другая 7">
      <a:dk1>
        <a:sysClr val="windowText" lastClr="000000"/>
      </a:dk1>
      <a:lt1>
        <a:srgbClr val="B2E389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85</TotalTime>
  <Words>768</Words>
  <Application>Microsoft Office PowerPoint</Application>
  <PresentationFormat>Экран (4:3)</PresentationFormat>
  <Paragraphs>107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Кнопка</vt:lpstr>
      <vt:lpstr>Презентація навчальної  дисципліни  «ДІЛОВИЙ ІМІДЖ ФАХІВЦЯ»</vt:lpstr>
      <vt:lpstr>Мета викладання навчальної дисципліни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Шкала оцінювання: національна та ECTS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навчальної дисципліни  «Основи вікової психології та педагогіки середньої школи»</dc:title>
  <dc:creator>userznu</dc:creator>
  <cp:lastModifiedBy>userznu</cp:lastModifiedBy>
  <cp:revision>7</cp:revision>
  <dcterms:created xsi:type="dcterms:W3CDTF">2020-08-27T09:38:11Z</dcterms:created>
  <dcterms:modified xsi:type="dcterms:W3CDTF">2020-09-21T11:16:56Z</dcterms:modified>
</cp:coreProperties>
</file>