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4" r:id="rId4"/>
    <p:sldId id="265" r:id="rId5"/>
    <p:sldId id="266" r:id="rId6"/>
    <p:sldId id="258" r:id="rId7"/>
    <p:sldId id="259" r:id="rId8"/>
    <p:sldId id="260" r:id="rId9"/>
    <p:sldId id="261" r:id="rId10"/>
    <p:sldId id="262" r:id="rId11"/>
    <p:sldId id="263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41DB-728D-470C-8D78-1833EABA142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DA67-B944-4250-AC39-70BD91B05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41DB-728D-470C-8D78-1833EABA142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DA67-B944-4250-AC39-70BD91B05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41DB-728D-470C-8D78-1833EABA142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DA67-B944-4250-AC39-70BD91B05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41DB-728D-470C-8D78-1833EABA142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DA67-B944-4250-AC39-70BD91B05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41DB-728D-470C-8D78-1833EABA142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DA67-B944-4250-AC39-70BD91B05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41DB-728D-470C-8D78-1833EABA142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DA67-B944-4250-AC39-70BD91B05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41DB-728D-470C-8D78-1833EABA142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DA67-B944-4250-AC39-70BD91B05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41DB-728D-470C-8D78-1833EABA142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DA67-B944-4250-AC39-70BD91B05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41DB-728D-470C-8D78-1833EABA142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DA67-B944-4250-AC39-70BD91B05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41DB-728D-470C-8D78-1833EABA142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DA67-B944-4250-AC39-70BD91B05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41DB-728D-470C-8D78-1833EABA142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DA67-B944-4250-AC39-70BD91B05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D41DB-728D-470C-8D78-1833EABA142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CDA67-B944-4250-AC39-70BD91B05E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142984"/>
            <a:ext cx="8858280" cy="2214579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Лекція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6. </a:t>
            </a:r>
            <a:r>
              <a:rPr lang="uk-UA" b="1" dirty="0" err="1">
                <a:solidFill>
                  <a:srgbClr val="FF0000"/>
                </a:solidFill>
              </a:rPr>
              <a:t>Геноміка</a:t>
            </a:r>
            <a:r>
              <a:rPr lang="uk-UA" b="1" dirty="0">
                <a:solidFill>
                  <a:srgbClr val="FF0000"/>
                </a:solidFill>
              </a:rPr>
              <a:t>. Генетика і </a:t>
            </a:r>
            <a:r>
              <a:rPr lang="uk-UA" b="1" dirty="0" err="1">
                <a:solidFill>
                  <a:srgbClr val="FF0000"/>
                </a:solidFill>
              </a:rPr>
              <a:t>епігенетика</a:t>
            </a:r>
            <a:r>
              <a:rPr lang="uk-UA" b="1" dirty="0">
                <a:solidFill>
                  <a:srgbClr val="FF0000"/>
                </a:solidFill>
              </a:rPr>
              <a:t>. </a:t>
            </a:r>
            <a:r>
              <a:rPr lang="uk-UA" b="1" dirty="0" err="1">
                <a:solidFill>
                  <a:srgbClr val="FF0000"/>
                </a:solidFill>
              </a:rPr>
              <a:t>Конектоміка</a:t>
            </a:r>
            <a:r>
              <a:rPr lang="uk-UA" b="1" dirty="0">
                <a:solidFill>
                  <a:srgbClr val="FF0000"/>
                </a:solidFill>
              </a:rPr>
              <a:t>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Когнітом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Поняття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і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його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особливості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86190"/>
            <a:ext cx="3971924" cy="207170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4338" name="Picture 2" descr="https://econet.ru/media/covers/60439/original.jpg?14333556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286124"/>
            <a:ext cx="3681420" cy="3368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7072330" cy="3286147"/>
          </a:xfrm>
        </p:spPr>
        <p:txBody>
          <a:bodyPr>
            <a:noAutofit/>
          </a:bodyPr>
          <a:lstStyle/>
          <a:p>
            <a:pPr algn="l"/>
            <a:r>
              <a:rPr lang="ru-RU" sz="2000" b="1" dirty="0" err="1" smtClean="0"/>
              <a:t>Когнітом</a:t>
            </a:r>
            <a:r>
              <a:rPr lang="ru-RU" sz="2000" b="1" dirty="0" smtClean="0"/>
              <a:t> </a:t>
            </a:r>
            <a:r>
              <a:rPr lang="ru-RU" sz="2000" dirty="0"/>
              <a:t> -</a:t>
            </a:r>
            <a:r>
              <a:rPr lang="ru-RU" sz="2000" dirty="0" err="1"/>
              <a:t>постійно</a:t>
            </a:r>
            <a:r>
              <a:rPr lang="ru-RU" sz="2000" dirty="0"/>
              <a:t> </a:t>
            </a:r>
            <a:r>
              <a:rPr lang="ru-RU" sz="2000" dirty="0" err="1"/>
              <a:t>зростаюча</a:t>
            </a:r>
            <a:r>
              <a:rPr lang="ru-RU" sz="2000" dirty="0"/>
              <a:t> структура,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змінюється</a:t>
            </a:r>
            <a:r>
              <a:rPr lang="ru-RU" sz="2000" dirty="0"/>
              <a:t>. Ми </a:t>
            </a:r>
            <a:r>
              <a:rPr lang="ru-RU" sz="2000" dirty="0" err="1"/>
              <a:t>народжуємося</a:t>
            </a:r>
            <a:r>
              <a:rPr lang="ru-RU" sz="2000" dirty="0"/>
              <a:t> з </a:t>
            </a:r>
            <a:r>
              <a:rPr lang="ru-RU" sz="2000" dirty="0" err="1"/>
              <a:t>рудиментарним</a:t>
            </a:r>
            <a:r>
              <a:rPr lang="ru-RU" sz="2000" dirty="0"/>
              <a:t> </a:t>
            </a:r>
            <a:r>
              <a:rPr lang="ru-RU" sz="2000" dirty="0" err="1"/>
              <a:t>когнітомом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містить</a:t>
            </a:r>
            <a:r>
              <a:rPr lang="ru-RU" sz="2000" dirty="0"/>
              <a:t> </a:t>
            </a:r>
            <a:r>
              <a:rPr lang="ru-RU" sz="2000" dirty="0" err="1"/>
              <a:t>дуже</a:t>
            </a:r>
            <a:r>
              <a:rPr lang="ru-RU" sz="2000" dirty="0"/>
              <a:t> невеликий репертуар </a:t>
            </a:r>
            <a:r>
              <a:rPr lang="ru-RU" sz="2000" dirty="0" err="1"/>
              <a:t>видових</a:t>
            </a:r>
            <a:r>
              <a:rPr lang="ru-RU" sz="2000" dirty="0"/>
              <a:t> </a:t>
            </a:r>
            <a:r>
              <a:rPr lang="ru-RU" sz="2000" dirty="0" err="1"/>
              <a:t>функціональних</a:t>
            </a:r>
            <a:r>
              <a:rPr lang="ru-RU" sz="2000" dirty="0"/>
              <a:t> систем. Але з перших </a:t>
            </a:r>
            <a:r>
              <a:rPr lang="ru-RU" sz="2000" dirty="0" err="1"/>
              <a:t>хвилин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починає</a:t>
            </a:r>
            <a:r>
              <a:rPr lang="ru-RU" sz="2000" dirty="0"/>
              <a:t> </a:t>
            </a:r>
            <a:r>
              <a:rPr lang="ru-RU" sz="2000" dirty="0" err="1"/>
              <a:t>обростати</a:t>
            </a:r>
            <a:r>
              <a:rPr lang="ru-RU" sz="2000" dirty="0"/>
              <a:t> мережею </a:t>
            </a:r>
            <a:r>
              <a:rPr lang="ru-RU" sz="2000" dirty="0" err="1"/>
              <a:t>нових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відрізняються</a:t>
            </a:r>
            <a:r>
              <a:rPr lang="ru-RU" sz="2000" dirty="0"/>
              <a:t> у кожного з нас </a:t>
            </a:r>
            <a:r>
              <a:rPr lang="ru-RU" sz="2000" dirty="0" err="1"/>
              <a:t>когнітивних</a:t>
            </a:r>
            <a:r>
              <a:rPr lang="ru-RU" sz="2000" dirty="0"/>
              <a:t> </a:t>
            </a:r>
            <a:r>
              <a:rPr lang="ru-RU" sz="2000" dirty="0" err="1"/>
              <a:t>елементів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>З </a:t>
            </a:r>
            <a:r>
              <a:rPr lang="ru-RU" sz="2000" dirty="0" err="1"/>
              <a:t>віком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починає</a:t>
            </a:r>
            <a:r>
              <a:rPr lang="ru-RU" sz="2000" dirty="0"/>
              <a:t> </a:t>
            </a:r>
            <a:r>
              <a:rPr lang="ru-RU" sz="2000" dirty="0" err="1"/>
              <a:t>перекриватися</a:t>
            </a:r>
            <a:r>
              <a:rPr lang="ru-RU" sz="2000" dirty="0"/>
              <a:t> </a:t>
            </a:r>
            <a:r>
              <a:rPr lang="ru-RU" sz="2000" dirty="0" err="1"/>
              <a:t>процесами</a:t>
            </a:r>
            <a:r>
              <a:rPr lang="ru-RU" sz="2000" dirty="0"/>
              <a:t> </a:t>
            </a:r>
            <a:r>
              <a:rPr lang="ru-RU" sz="2000" dirty="0" err="1"/>
              <a:t>старіння</a:t>
            </a:r>
            <a:r>
              <a:rPr lang="ru-RU" sz="2000" dirty="0"/>
              <a:t> </a:t>
            </a:r>
            <a:r>
              <a:rPr lang="ru-RU" sz="2000" dirty="0" err="1"/>
              <a:t>когнітому</a:t>
            </a:r>
            <a:r>
              <a:rPr lang="ru-RU" sz="2000" dirty="0"/>
              <a:t>: </a:t>
            </a:r>
            <a:r>
              <a:rPr lang="ru-RU" sz="2000" dirty="0" err="1"/>
              <a:t>розпаду</a:t>
            </a:r>
            <a:r>
              <a:rPr lang="ru-RU" sz="2000" dirty="0"/>
              <a:t> </a:t>
            </a:r>
            <a:r>
              <a:rPr lang="ru-RU" sz="2000" dirty="0" err="1"/>
              <a:t>когов</a:t>
            </a:r>
            <a:r>
              <a:rPr lang="ru-RU" sz="2000" dirty="0"/>
              <a:t>, </a:t>
            </a:r>
            <a:r>
              <a:rPr lang="ru-RU" sz="2000" dirty="0" err="1"/>
              <a:t>ослаблення</a:t>
            </a:r>
            <a:r>
              <a:rPr lang="ru-RU" sz="2000" dirty="0"/>
              <a:t> та </a:t>
            </a:r>
            <a:r>
              <a:rPr lang="ru-RU" sz="2000" dirty="0" err="1"/>
              <a:t>втрати</a:t>
            </a:r>
            <a:r>
              <a:rPr lang="ru-RU" sz="2000" dirty="0"/>
              <a:t> </a:t>
            </a:r>
            <a:r>
              <a:rPr lang="ru-RU" sz="2000" dirty="0" err="1"/>
              <a:t>зв'язків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ними.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357694"/>
            <a:ext cx="4857752" cy="2500306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Концепція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когнітому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дозволяє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виявити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ключові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властивості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природних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нервових</a:t>
            </a:r>
            <a:r>
              <a:rPr lang="ru-RU" dirty="0">
                <a:solidFill>
                  <a:schemeClr val="tx1"/>
                </a:solidFill>
              </a:rPr>
              <a:t> мереж, </a:t>
            </a:r>
            <a:r>
              <a:rPr lang="ru-RU" dirty="0" err="1">
                <a:solidFill>
                  <a:schemeClr val="tx1"/>
                </a:solidFill>
              </a:rPr>
              <a:t>важливі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створення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штучних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когнітивних</a:t>
            </a:r>
            <a:r>
              <a:rPr lang="ru-RU" dirty="0">
                <a:solidFill>
                  <a:schemeClr val="tx1"/>
                </a:solidFill>
              </a:rPr>
              <a:t> мереж. </a:t>
            </a:r>
            <a:r>
              <a:rPr lang="ru-RU" dirty="0" err="1">
                <a:solidFill>
                  <a:schemeClr val="tx1"/>
                </a:solidFill>
              </a:rPr>
              <a:t>Наприклад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активація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окремих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вузлів</a:t>
            </a:r>
            <a:r>
              <a:rPr lang="ru-RU" dirty="0">
                <a:solidFill>
                  <a:schemeClr val="tx1"/>
                </a:solidFill>
              </a:rPr>
              <a:t> у природному </a:t>
            </a:r>
            <a:r>
              <a:rPr lang="ru-RU" dirty="0" err="1">
                <a:solidFill>
                  <a:schemeClr val="tx1"/>
                </a:solidFill>
              </a:rPr>
              <a:t>когнітомі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1746" name="Picture 2" descr="http://www.jasonzulli.com/tesseract/wp-content/uploads/2013/02/brain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444181"/>
            <a:ext cx="4786314" cy="4413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21459"/>
            <a:ext cx="8929718" cy="642917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Як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виявити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когнітивні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одиниці</a:t>
            </a:r>
            <a:r>
              <a:rPr lang="ru-RU" sz="2000" dirty="0" smtClean="0"/>
              <a:t>?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4000504"/>
            <a:ext cx="8858312" cy="2857496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</a:rPr>
              <a:t>Для </a:t>
            </a:r>
            <a:r>
              <a:rPr lang="ru-RU" sz="2000" dirty="0" err="1">
                <a:solidFill>
                  <a:schemeClr val="tx1"/>
                </a:solidFill>
              </a:rPr>
              <a:t>експерименту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потрібні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трансгенні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миші</a:t>
            </a:r>
            <a:r>
              <a:rPr lang="ru-RU" sz="2000" dirty="0">
                <a:solidFill>
                  <a:schemeClr val="tx1"/>
                </a:solidFill>
              </a:rPr>
              <a:t>, у </a:t>
            </a:r>
            <a:r>
              <a:rPr lang="ru-RU" sz="2000" dirty="0" err="1">
                <a:solidFill>
                  <a:schemeClr val="tx1"/>
                </a:solidFill>
              </a:rPr>
              <a:t>яких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регуляторний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елемент</a:t>
            </a:r>
            <a:r>
              <a:rPr lang="ru-RU" sz="2000" dirty="0">
                <a:solidFill>
                  <a:schemeClr val="tx1"/>
                </a:solidFill>
              </a:rPr>
              <a:t> гена </a:t>
            </a:r>
            <a:r>
              <a:rPr lang="en-US" sz="2000" dirty="0">
                <a:solidFill>
                  <a:schemeClr val="tx1"/>
                </a:solidFill>
              </a:rPr>
              <a:t>c-</a:t>
            </a:r>
            <a:r>
              <a:rPr lang="en-US" sz="2000" dirty="0" err="1">
                <a:solidFill>
                  <a:schemeClr val="tx1"/>
                </a:solidFill>
              </a:rPr>
              <a:t>fos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керує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також</a:t>
            </a:r>
            <a:r>
              <a:rPr lang="ru-RU" sz="2000" dirty="0">
                <a:solidFill>
                  <a:schemeClr val="tx1"/>
                </a:solidFill>
              </a:rPr>
              <a:t> геном зеленого флуоресцентного </a:t>
            </a:r>
            <a:r>
              <a:rPr lang="ru-RU" sz="2000" dirty="0" err="1">
                <a:solidFill>
                  <a:schemeClr val="tx1"/>
                </a:solidFill>
              </a:rPr>
              <a:t>білка</a:t>
            </a:r>
            <a:r>
              <a:rPr lang="ru-RU" sz="2000" dirty="0">
                <a:solidFill>
                  <a:schemeClr val="tx1"/>
                </a:solidFill>
              </a:rPr>
              <a:t>.   У </a:t>
            </a:r>
            <a:r>
              <a:rPr lang="ru-RU" sz="2000" dirty="0" err="1">
                <a:solidFill>
                  <a:schemeClr val="tx1"/>
                </a:solidFill>
              </a:rPr>
              <a:t>цих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мишей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клітинах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мозку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обробляють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нову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інформацію</a:t>
            </a:r>
            <a:r>
              <a:rPr lang="ru-RU" sz="2000" dirty="0">
                <a:solidFill>
                  <a:schemeClr val="tx1"/>
                </a:solidFill>
              </a:rPr>
              <a:t>, і </a:t>
            </a:r>
            <a:r>
              <a:rPr lang="ru-RU" sz="2000" dirty="0" err="1">
                <a:solidFill>
                  <a:schemeClr val="tx1"/>
                </a:solidFill>
              </a:rPr>
              <a:t>тільки</a:t>
            </a:r>
            <a:r>
              <a:rPr lang="ru-RU" sz="2000" dirty="0">
                <a:solidFill>
                  <a:schemeClr val="tx1"/>
                </a:solidFill>
              </a:rPr>
              <a:t> в них, </a:t>
            </a:r>
            <a:r>
              <a:rPr lang="ru-RU" sz="2000" dirty="0" err="1">
                <a:solidFill>
                  <a:schemeClr val="tx1"/>
                </a:solidFill>
              </a:rPr>
              <a:t>оскільки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інших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клітинах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ранній</a:t>
            </a:r>
            <a:r>
              <a:rPr lang="ru-RU" sz="2000" dirty="0">
                <a:solidFill>
                  <a:schemeClr val="tx1"/>
                </a:solidFill>
              </a:rPr>
              <a:t> ген не </a:t>
            </a:r>
            <a:r>
              <a:rPr lang="ru-RU" sz="2000" dirty="0" err="1">
                <a:solidFill>
                  <a:schemeClr val="tx1"/>
                </a:solidFill>
              </a:rPr>
              <a:t>активується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з'явиться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флуоресценція</a:t>
            </a:r>
            <a:r>
              <a:rPr lang="ru-RU" sz="2000" dirty="0">
                <a:solidFill>
                  <a:schemeClr val="tx1"/>
                </a:solidFill>
              </a:rPr>
              <a:t> при </a:t>
            </a:r>
            <a:r>
              <a:rPr lang="ru-RU" sz="2000" dirty="0" err="1">
                <a:solidFill>
                  <a:schemeClr val="tx1"/>
                </a:solidFill>
              </a:rPr>
              <a:t>опроміненні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синім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або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ультрафіолетовим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світлом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err="1">
                <a:solidFill>
                  <a:schemeClr val="tx1"/>
                </a:solidFill>
              </a:rPr>
              <a:t>Однак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миша</a:t>
            </a:r>
            <a:r>
              <a:rPr lang="ru-RU" sz="2000" dirty="0">
                <a:solidFill>
                  <a:schemeClr val="tx1"/>
                </a:solidFill>
              </a:rPr>
              <a:t>, на </a:t>
            </a:r>
            <a:r>
              <a:rPr lang="ru-RU" sz="2000" dirty="0" err="1">
                <a:solidFill>
                  <a:schemeClr val="tx1"/>
                </a:solidFill>
              </a:rPr>
              <a:t>відміну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черв'ячка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C. </a:t>
            </a:r>
            <a:r>
              <a:rPr lang="en-US" sz="2000" dirty="0" err="1">
                <a:solidFill>
                  <a:schemeClr val="tx1"/>
                </a:solidFill>
              </a:rPr>
              <a:t>elegans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ru-RU" sz="2000" dirty="0">
                <a:solidFill>
                  <a:schemeClr val="tx1"/>
                </a:solidFill>
              </a:rPr>
              <a:t>велика і </a:t>
            </a:r>
            <a:r>
              <a:rPr lang="ru-RU" sz="2000" dirty="0" err="1">
                <a:solidFill>
                  <a:schemeClr val="tx1"/>
                </a:solidFill>
              </a:rPr>
              <a:t>непрозора</a:t>
            </a:r>
            <a:r>
              <a:rPr lang="ru-RU" sz="2000" dirty="0">
                <a:solidFill>
                  <a:schemeClr val="tx1"/>
                </a:solidFill>
              </a:rPr>
              <a:t>.  Тому </a:t>
            </a:r>
            <a:r>
              <a:rPr lang="ru-RU" sz="2000" dirty="0" err="1">
                <a:solidFill>
                  <a:schemeClr val="tx1"/>
                </a:solidFill>
              </a:rPr>
              <a:t>дослідники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розробили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методи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дозволяють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просвітлювати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мозок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миші</a:t>
            </a:r>
            <a:r>
              <a:rPr lang="ru-RU" sz="2000" dirty="0">
                <a:solidFill>
                  <a:schemeClr val="tx1"/>
                </a:solidFill>
              </a:rPr>
              <a:t> — </a:t>
            </a:r>
            <a:r>
              <a:rPr lang="ru-RU" sz="2000" dirty="0" err="1">
                <a:solidFill>
                  <a:schemeClr val="tx1"/>
                </a:solidFill>
              </a:rPr>
              <a:t>робити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його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прозорим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33794" name="Picture 2" descr="Оптоволоконная регистрация экспрессии генов in vi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364" y="785794"/>
            <a:ext cx="7376758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52"/>
            <a:ext cx="4714876" cy="4143404"/>
          </a:xfrm>
        </p:spPr>
        <p:txBody>
          <a:bodyPr>
            <a:normAutofit/>
          </a:bodyPr>
          <a:lstStyle/>
          <a:p>
            <a:pPr algn="l"/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реєструвати</a:t>
            </a:r>
            <a:r>
              <a:rPr lang="ru-RU" sz="2000" dirty="0"/>
              <a:t> </a:t>
            </a:r>
            <a:r>
              <a:rPr lang="ru-RU" sz="2000" dirty="0" err="1"/>
              <a:t>свічення</a:t>
            </a:r>
            <a:r>
              <a:rPr lang="ru-RU" sz="2000" dirty="0"/>
              <a:t> </a:t>
            </a:r>
            <a:r>
              <a:rPr lang="ru-RU" sz="2000" dirty="0" err="1"/>
              <a:t>окремих</a:t>
            </a:r>
            <a:r>
              <a:rPr lang="ru-RU" sz="2000" dirty="0"/>
              <a:t> </a:t>
            </a:r>
            <a:r>
              <a:rPr lang="ru-RU" sz="2000" dirty="0" err="1"/>
              <a:t>клітин</a:t>
            </a:r>
            <a:r>
              <a:rPr lang="ru-RU" sz="2000" dirty="0"/>
              <a:t> у </a:t>
            </a:r>
            <a:r>
              <a:rPr lang="ru-RU" sz="2000" dirty="0" err="1"/>
              <a:t>тривимірному</a:t>
            </a:r>
            <a:r>
              <a:rPr lang="ru-RU" sz="2000" dirty="0"/>
              <a:t> </a:t>
            </a:r>
            <a:r>
              <a:rPr lang="ru-RU" sz="2000" dirty="0" err="1"/>
              <a:t>мозку</a:t>
            </a:r>
            <a:r>
              <a:rPr lang="ru-RU" sz="2000" dirty="0"/>
              <a:t> та </a:t>
            </a:r>
            <a:r>
              <a:rPr lang="ru-RU" sz="2000" dirty="0" err="1"/>
              <a:t>отримувати</a:t>
            </a:r>
            <a:r>
              <a:rPr lang="ru-RU" sz="2000" dirty="0"/>
              <a:t> </a:t>
            </a:r>
            <a:r>
              <a:rPr lang="ru-RU" sz="2000" dirty="0" err="1"/>
              <a:t>тривимірну</a:t>
            </a:r>
            <a:r>
              <a:rPr lang="ru-RU" sz="2000" dirty="0"/>
              <a:t> карту </a:t>
            </a:r>
            <a:r>
              <a:rPr lang="ru-RU" sz="2000" dirty="0" err="1"/>
              <a:t>елемента</a:t>
            </a:r>
            <a:r>
              <a:rPr lang="ru-RU" sz="2000" dirty="0"/>
              <a:t> </a:t>
            </a:r>
            <a:r>
              <a:rPr lang="ru-RU" sz="2000" dirty="0" err="1"/>
              <a:t>індивідуального</a:t>
            </a:r>
            <a:r>
              <a:rPr lang="ru-RU" sz="2000" dirty="0"/>
              <a:t> </a:t>
            </a:r>
            <a:r>
              <a:rPr lang="ru-RU" sz="2000" dirty="0" err="1"/>
              <a:t>досвіду</a:t>
            </a:r>
            <a:r>
              <a:rPr lang="ru-RU" sz="2000" dirty="0"/>
              <a:t>, </a:t>
            </a:r>
            <a:r>
              <a:rPr lang="ru-RU" sz="2000" dirty="0" err="1"/>
              <a:t>відділ</a:t>
            </a:r>
            <a:r>
              <a:rPr lang="ru-RU" sz="2000" dirty="0"/>
              <a:t> </a:t>
            </a:r>
            <a:r>
              <a:rPr lang="ru-RU" sz="2000" dirty="0" err="1"/>
              <a:t>нейронаук</a:t>
            </a:r>
            <a:r>
              <a:rPr lang="ru-RU" sz="2000" dirty="0"/>
              <a:t> </a:t>
            </a:r>
            <a:r>
              <a:rPr lang="ru-RU" sz="2000" dirty="0" err="1"/>
              <a:t>Курчатовського</a:t>
            </a:r>
            <a:r>
              <a:rPr lang="ru-RU" sz="2000" dirty="0"/>
              <a:t> </a:t>
            </a:r>
            <a:r>
              <a:rPr lang="ru-RU" sz="2000" dirty="0" err="1"/>
              <a:t>інституту</a:t>
            </a:r>
            <a:r>
              <a:rPr lang="ru-RU" sz="2000" dirty="0"/>
              <a:t> у </a:t>
            </a:r>
            <a:r>
              <a:rPr lang="ru-RU" sz="2000" dirty="0" err="1"/>
              <a:t>співпраці</a:t>
            </a:r>
            <a:r>
              <a:rPr lang="ru-RU" sz="2000" dirty="0"/>
              <a:t> з </a:t>
            </a:r>
            <a:r>
              <a:rPr lang="ru-RU" sz="2000" dirty="0" err="1"/>
              <a:t>нижегородським</a:t>
            </a:r>
            <a:r>
              <a:rPr lang="ru-RU" sz="2000" dirty="0"/>
              <a:t> </a:t>
            </a:r>
            <a:r>
              <a:rPr lang="ru-RU" sz="2000" dirty="0" err="1"/>
              <a:t>Інститутом</a:t>
            </a:r>
            <a:r>
              <a:rPr lang="ru-RU" sz="2000" dirty="0"/>
              <a:t> </a:t>
            </a:r>
            <a:r>
              <a:rPr lang="ru-RU" sz="2000" dirty="0" err="1"/>
              <a:t>прикладної</a:t>
            </a:r>
            <a:r>
              <a:rPr lang="ru-RU" sz="2000" dirty="0"/>
              <a:t> </a:t>
            </a:r>
            <a:r>
              <a:rPr lang="ru-RU" sz="2000" dirty="0" err="1"/>
              <a:t>фізики</a:t>
            </a:r>
            <a:r>
              <a:rPr lang="ru-RU" sz="2000" dirty="0"/>
              <a:t> створили </a:t>
            </a:r>
            <a:r>
              <a:rPr lang="ru-RU" sz="2000" dirty="0" err="1"/>
              <a:t>спеціальну</a:t>
            </a:r>
            <a:r>
              <a:rPr lang="ru-RU" sz="2000" dirty="0"/>
              <a:t> установку, яка </a:t>
            </a:r>
            <a:r>
              <a:rPr lang="ru-RU" sz="2000" dirty="0" err="1"/>
              <a:t>дозволяє</a:t>
            </a:r>
            <a:r>
              <a:rPr lang="ru-RU" sz="2000" dirty="0"/>
              <a:t> </a:t>
            </a:r>
            <a:r>
              <a:rPr lang="ru-RU" sz="2000" dirty="0" err="1"/>
              <a:t>фотографувати</a:t>
            </a:r>
            <a:r>
              <a:rPr lang="ru-RU" sz="2000" dirty="0"/>
              <a:t> </a:t>
            </a:r>
            <a:r>
              <a:rPr lang="ru-RU" sz="2000" dirty="0" err="1"/>
              <a:t>прозорий</a:t>
            </a:r>
            <a:r>
              <a:rPr lang="ru-RU" sz="2000" dirty="0"/>
              <a:t> </a:t>
            </a:r>
            <a:r>
              <a:rPr lang="ru-RU" sz="2000" dirty="0" err="1"/>
              <a:t>мозок</a:t>
            </a:r>
            <a:r>
              <a:rPr lang="ru-RU" sz="2000" dirty="0"/>
              <a:t> </a:t>
            </a:r>
            <a:r>
              <a:rPr lang="ru-RU" sz="2000" dirty="0" err="1"/>
              <a:t>миші</a:t>
            </a:r>
            <a:r>
              <a:rPr lang="ru-RU" sz="2000" dirty="0"/>
              <a:t> </a:t>
            </a:r>
            <a:r>
              <a:rPr lang="ru-RU" sz="2000" dirty="0" err="1"/>
              <a:t>пошарово</a:t>
            </a:r>
            <a:r>
              <a:rPr lang="ru-RU" sz="2000" dirty="0"/>
              <a:t>, з </a:t>
            </a:r>
            <a:r>
              <a:rPr lang="ru-RU" sz="2000" dirty="0" err="1"/>
              <a:t>дозволом</a:t>
            </a:r>
            <a:r>
              <a:rPr lang="ru-RU" sz="2000" dirty="0"/>
              <a:t> до 0,5 мкм.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4786322"/>
            <a:ext cx="8858312" cy="2071678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</a:rPr>
              <a:t>Метод </a:t>
            </a:r>
            <a:r>
              <a:rPr lang="ru-RU" sz="2000" dirty="0" err="1">
                <a:solidFill>
                  <a:schemeClr val="tx1"/>
                </a:solidFill>
              </a:rPr>
              <a:t>називається</a:t>
            </a:r>
            <a:r>
              <a:rPr lang="ru-RU" sz="2000" dirty="0">
                <a:solidFill>
                  <a:schemeClr val="tx1"/>
                </a:solidFill>
              </a:rPr>
              <a:t> «</a:t>
            </a:r>
            <a:r>
              <a:rPr lang="ru-RU" sz="2000" dirty="0" err="1">
                <a:solidFill>
                  <a:schemeClr val="tx1"/>
                </a:solidFill>
              </a:rPr>
              <a:t>лазерна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плоскопроменева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оптична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томографія</a:t>
            </a:r>
            <a:r>
              <a:rPr lang="ru-RU" sz="2000" dirty="0">
                <a:solidFill>
                  <a:schemeClr val="tx1"/>
                </a:solidFill>
              </a:rPr>
              <a:t>» (ЛПОТ): плоский </a:t>
            </a:r>
            <a:r>
              <a:rPr lang="ru-RU" sz="2000" dirty="0" err="1">
                <a:solidFill>
                  <a:schemeClr val="tx1"/>
                </a:solidFill>
              </a:rPr>
              <a:t>промінь</a:t>
            </a:r>
            <a:r>
              <a:rPr lang="ru-RU" sz="2000" dirty="0">
                <a:solidFill>
                  <a:schemeClr val="tx1"/>
                </a:solidFill>
              </a:rPr>
              <a:t> лазера </a:t>
            </a:r>
            <a:r>
              <a:rPr lang="ru-RU" sz="2000" dirty="0" err="1">
                <a:solidFill>
                  <a:schemeClr val="tx1"/>
                </a:solidFill>
              </a:rPr>
              <a:t>рухається</a:t>
            </a:r>
            <a:r>
              <a:rPr lang="ru-RU" sz="2000" dirty="0">
                <a:solidFill>
                  <a:schemeClr val="tx1"/>
                </a:solidFill>
              </a:rPr>
              <a:t> через </a:t>
            </a:r>
            <a:r>
              <a:rPr lang="ru-RU" sz="2000" dirty="0" err="1">
                <a:solidFill>
                  <a:schemeClr val="tx1"/>
                </a:solidFill>
              </a:rPr>
              <a:t>мозок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поміщений</a:t>
            </a:r>
            <a:r>
              <a:rPr lang="ru-RU" sz="2000" dirty="0">
                <a:solidFill>
                  <a:schemeClr val="tx1"/>
                </a:solidFill>
              </a:rPr>
              <a:t> у ванну, і </a:t>
            </a:r>
            <a:r>
              <a:rPr lang="ru-RU" sz="2000" dirty="0" err="1">
                <a:solidFill>
                  <a:schemeClr val="tx1"/>
                </a:solidFill>
              </a:rPr>
              <a:t>збуджує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флуоресценцію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мікронному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шарі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Зі</a:t>
            </a:r>
            <a:r>
              <a:rPr lang="ru-RU" sz="2000" dirty="0">
                <a:solidFill>
                  <a:schemeClr val="tx1"/>
                </a:solidFill>
              </a:rPr>
              <a:t> стопочки </a:t>
            </a:r>
            <a:r>
              <a:rPr lang="ru-RU" sz="2000" dirty="0" err="1">
                <a:solidFill>
                  <a:schemeClr val="tx1"/>
                </a:solidFill>
              </a:rPr>
              <a:t>цих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зрізів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можна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реконструювати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тривимірну</a:t>
            </a:r>
            <a:r>
              <a:rPr lang="ru-RU" sz="2000" dirty="0">
                <a:solidFill>
                  <a:schemeClr val="tx1"/>
                </a:solidFill>
              </a:rPr>
              <a:t> картину. </a:t>
            </a:r>
            <a:r>
              <a:rPr lang="ru-RU" sz="2000" dirty="0" err="1">
                <a:solidFill>
                  <a:schemeClr val="tx1"/>
                </a:solidFill>
              </a:rPr>
              <a:t>Зелені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крапки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в </a:t>
            </a:r>
            <a:r>
              <a:rPr lang="ru-RU" sz="2000" dirty="0" err="1">
                <a:solidFill>
                  <a:schemeClr val="tx1"/>
                </a:solidFill>
              </a:rPr>
              <a:t>цілому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мозку</a:t>
            </a:r>
            <a:r>
              <a:rPr lang="ru-RU" sz="2000" dirty="0">
                <a:solidFill>
                  <a:schemeClr val="tx1"/>
                </a:solidFill>
              </a:rPr>
              <a:t> - </a:t>
            </a:r>
            <a:r>
              <a:rPr lang="ru-RU" sz="2000" dirty="0" err="1">
                <a:solidFill>
                  <a:schemeClr val="tx1"/>
                </a:solidFill>
              </a:rPr>
              <a:t>сузір'я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нервових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клітин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активних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певному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поведінковому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досвіді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6866" name="Picture 2" descr="Лазерная плосколучевая оптическая томограф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4290"/>
            <a:ext cx="4357718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8458200" cy="2357429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 У </a:t>
            </a:r>
            <a:r>
              <a:rPr lang="ru-RU" sz="2000" dirty="0" err="1"/>
              <a:t>відділі</a:t>
            </a:r>
            <a:r>
              <a:rPr lang="ru-RU" sz="2000" dirty="0"/>
              <a:t> </a:t>
            </a:r>
            <a:r>
              <a:rPr lang="ru-RU" sz="2000" dirty="0" err="1"/>
              <a:t>нейронаук</a:t>
            </a:r>
            <a:r>
              <a:rPr lang="ru-RU" sz="2000" dirty="0"/>
              <a:t> </a:t>
            </a:r>
            <a:r>
              <a:rPr lang="ru-RU" sz="2000" dirty="0" err="1"/>
              <a:t>Курчатовського</a:t>
            </a:r>
            <a:r>
              <a:rPr lang="ru-RU" sz="2000" dirty="0"/>
              <a:t> </a:t>
            </a:r>
            <a:r>
              <a:rPr lang="ru-RU" sz="2000" dirty="0" err="1"/>
              <a:t>інституту</a:t>
            </a:r>
            <a:r>
              <a:rPr lang="ru-RU" sz="2000" dirty="0"/>
              <a:t> зараз </a:t>
            </a:r>
            <a:r>
              <a:rPr lang="ru-RU" sz="2000" dirty="0" err="1"/>
              <a:t>розробляють</a:t>
            </a:r>
            <a:r>
              <a:rPr lang="ru-RU" sz="2000" dirty="0"/>
              <a:t> </a:t>
            </a:r>
            <a:r>
              <a:rPr lang="ru-RU" sz="2000" dirty="0" err="1"/>
              <a:t>методи</a:t>
            </a:r>
            <a:r>
              <a:rPr lang="ru-RU" sz="2000" dirty="0"/>
              <a:t> </a:t>
            </a:r>
            <a:r>
              <a:rPr lang="ru-RU" sz="2000" dirty="0" err="1"/>
              <a:t>прижиттєвої</a:t>
            </a:r>
            <a:r>
              <a:rPr lang="ru-RU" sz="2000" dirty="0"/>
              <a:t> </a:t>
            </a:r>
            <a:r>
              <a:rPr lang="ru-RU" sz="2000" dirty="0" err="1"/>
              <a:t>реєстрації</a:t>
            </a:r>
            <a:r>
              <a:rPr lang="ru-RU" sz="2000" dirty="0"/>
              <a:t> </a:t>
            </a:r>
            <a:r>
              <a:rPr lang="ru-RU" sz="2000" dirty="0" err="1"/>
              <a:t>свічення</a:t>
            </a:r>
            <a:r>
              <a:rPr lang="ru-RU" sz="2000" dirty="0"/>
              <a:t> в </a:t>
            </a:r>
            <a:r>
              <a:rPr lang="ru-RU" sz="2000" dirty="0" err="1"/>
              <a:t>глибині</a:t>
            </a:r>
            <a:r>
              <a:rPr lang="ru-RU" sz="2000" dirty="0"/>
              <a:t> </a:t>
            </a:r>
            <a:r>
              <a:rPr lang="ru-RU" sz="2000" dirty="0" err="1"/>
              <a:t>мозку</a:t>
            </a:r>
            <a:r>
              <a:rPr lang="ru-RU" sz="2000" dirty="0"/>
              <a:t>, </a:t>
            </a:r>
            <a:r>
              <a:rPr lang="ru-RU" sz="2000" dirty="0" err="1"/>
              <a:t>безпосередньо</a:t>
            </a:r>
            <a:r>
              <a:rPr lang="ru-RU" sz="2000" dirty="0"/>
              <a:t> в момент, коли </a:t>
            </a:r>
            <a:r>
              <a:rPr lang="ru-RU" sz="2000" dirty="0" err="1"/>
              <a:t>тварина</a:t>
            </a:r>
            <a:r>
              <a:rPr lang="ru-RU" sz="2000" dirty="0"/>
              <a:t> </a:t>
            </a:r>
            <a:r>
              <a:rPr lang="ru-RU" sz="2000" dirty="0" err="1"/>
              <a:t>отримує</a:t>
            </a:r>
            <a:r>
              <a:rPr lang="ru-RU" sz="2000" dirty="0"/>
              <a:t> той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інший</a:t>
            </a:r>
            <a:r>
              <a:rPr lang="ru-RU" sz="2000" dirty="0"/>
              <a:t> </a:t>
            </a:r>
            <a:r>
              <a:rPr lang="ru-RU" sz="2000" dirty="0" err="1"/>
              <a:t>досвід</a:t>
            </a:r>
            <a:r>
              <a:rPr lang="ru-RU" sz="2000" dirty="0"/>
              <a:t>. У </a:t>
            </a:r>
            <a:r>
              <a:rPr lang="ru-RU" sz="2000" dirty="0" err="1"/>
              <a:t>мозок</a:t>
            </a:r>
            <a:r>
              <a:rPr lang="ru-RU" sz="2000" dirty="0"/>
              <a:t> </a:t>
            </a:r>
            <a:r>
              <a:rPr lang="ru-RU" sz="2000" dirty="0" err="1"/>
              <a:t>миші</a:t>
            </a:r>
            <a:r>
              <a:rPr lang="ru-RU" sz="2000" dirty="0"/>
              <a:t> </a:t>
            </a:r>
            <a:r>
              <a:rPr lang="ru-RU" sz="2000" dirty="0" err="1"/>
              <a:t>вводять</a:t>
            </a:r>
            <a:r>
              <a:rPr lang="ru-RU" sz="2000" dirty="0"/>
              <a:t> оптоволокно, </a:t>
            </a:r>
            <a:r>
              <a:rPr lang="ru-RU" sz="2000" dirty="0" err="1"/>
              <a:t>легке</a:t>
            </a:r>
            <a:r>
              <a:rPr lang="ru-RU" sz="2000" dirty="0"/>
              <a:t> </a:t>
            </a:r>
            <a:r>
              <a:rPr lang="ru-RU" sz="2000" dirty="0" err="1"/>
              <a:t>кріплення</a:t>
            </a:r>
            <a:r>
              <a:rPr lang="ru-RU" sz="2000" dirty="0"/>
              <a:t> і </a:t>
            </a:r>
            <a:r>
              <a:rPr lang="ru-RU" sz="2000" dirty="0" err="1"/>
              <a:t>довгий</a:t>
            </a:r>
            <a:r>
              <a:rPr lang="ru-RU" sz="2000" dirty="0"/>
              <a:t> шнур не </a:t>
            </a:r>
            <a:r>
              <a:rPr lang="ru-RU" sz="2000" dirty="0" err="1"/>
              <a:t>соромлять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рухів</a:t>
            </a:r>
            <a:r>
              <a:rPr lang="ru-RU" sz="2000" dirty="0"/>
              <a:t>, і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протягом</a:t>
            </a:r>
            <a:r>
              <a:rPr lang="ru-RU" sz="2000" dirty="0"/>
              <a:t> </a:t>
            </a:r>
            <a:r>
              <a:rPr lang="ru-RU" sz="2000" dirty="0" err="1"/>
              <a:t>декількох</a:t>
            </a:r>
            <a:r>
              <a:rPr lang="ru-RU" sz="2000" dirty="0"/>
              <a:t> </a:t>
            </a:r>
            <a:r>
              <a:rPr lang="ru-RU" sz="2000" dirty="0" err="1"/>
              <a:t>днів</a:t>
            </a:r>
            <a:r>
              <a:rPr lang="ru-RU" sz="2000" dirty="0"/>
              <a:t> </a:t>
            </a:r>
            <a:r>
              <a:rPr lang="ru-RU" sz="2000" dirty="0" err="1"/>
              <a:t>стежити</a:t>
            </a:r>
            <a:r>
              <a:rPr lang="ru-RU" sz="2000" dirty="0"/>
              <a:t>, як </a:t>
            </a:r>
            <a:r>
              <a:rPr lang="ru-RU" sz="2000" dirty="0" err="1"/>
              <a:t>змінюється</a:t>
            </a:r>
            <a:r>
              <a:rPr lang="ru-RU" sz="2000" dirty="0"/>
              <a:t> </a:t>
            </a:r>
            <a:r>
              <a:rPr lang="ru-RU" sz="2000" dirty="0" err="1"/>
              <a:t>активність</a:t>
            </a:r>
            <a:r>
              <a:rPr lang="ru-RU" sz="2000" dirty="0"/>
              <a:t> </a:t>
            </a:r>
            <a:r>
              <a:rPr lang="ru-RU" sz="2000" dirty="0" err="1"/>
              <a:t>нейронів</a:t>
            </a:r>
            <a:r>
              <a:rPr lang="ru-RU" sz="2000" dirty="0"/>
              <a:t>, </a:t>
            </a:r>
            <a:r>
              <a:rPr lang="ru-RU" sz="2000" dirty="0" err="1"/>
              <a:t>наприклад</a:t>
            </a:r>
            <a:r>
              <a:rPr lang="ru-RU" sz="2000" dirty="0"/>
              <a:t>, при </a:t>
            </a:r>
            <a:r>
              <a:rPr lang="ru-RU" sz="2000" dirty="0" err="1"/>
              <a:t>утриманні</a:t>
            </a:r>
            <a:r>
              <a:rPr lang="ru-RU" sz="2000" dirty="0"/>
              <a:t> </a:t>
            </a:r>
            <a:r>
              <a:rPr lang="ru-RU" sz="2000" dirty="0" err="1"/>
              <a:t>миші</a:t>
            </a:r>
            <a:r>
              <a:rPr lang="ru-RU" sz="2000" dirty="0"/>
              <a:t> у </a:t>
            </a:r>
            <a:r>
              <a:rPr lang="ru-RU" sz="2000" dirty="0" err="1"/>
              <a:t>темряві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стимуляції</a:t>
            </a:r>
            <a:r>
              <a:rPr lang="ru-RU" sz="2000" dirty="0"/>
              <a:t> </a:t>
            </a:r>
            <a:r>
              <a:rPr lang="ru-RU" sz="2000" dirty="0" err="1"/>
              <a:t>струмом</a:t>
            </a:r>
            <a:r>
              <a:rPr lang="ru-RU" sz="2000" dirty="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5143512"/>
            <a:ext cx="8858312" cy="1500198"/>
          </a:xfrm>
        </p:spPr>
        <p:txBody>
          <a:bodyPr>
            <a:noAutofit/>
          </a:bodyPr>
          <a:lstStyle/>
          <a:p>
            <a:pPr algn="l"/>
            <a:r>
              <a:rPr lang="ru-RU" sz="1800" dirty="0" err="1">
                <a:solidFill>
                  <a:schemeClr val="tx1"/>
                </a:solidFill>
              </a:rPr>
              <a:t>Така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тривала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реєстрація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дозволяє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з'ясувати</a:t>
            </a:r>
            <a:r>
              <a:rPr lang="ru-RU" sz="1800" dirty="0">
                <a:solidFill>
                  <a:schemeClr val="tx1"/>
                </a:solidFill>
              </a:rPr>
              <a:t>, як </a:t>
            </a:r>
            <a:r>
              <a:rPr lang="ru-RU" sz="1800" dirty="0" err="1">
                <a:solidFill>
                  <a:schemeClr val="tx1"/>
                </a:solidFill>
              </a:rPr>
              <a:t>перекривається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активність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різних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нейронів</a:t>
            </a:r>
            <a:r>
              <a:rPr lang="ru-RU" sz="1800" dirty="0">
                <a:solidFill>
                  <a:schemeClr val="tx1"/>
                </a:solidFill>
              </a:rPr>
              <a:t> у </a:t>
            </a:r>
            <a:r>
              <a:rPr lang="ru-RU" sz="1800" dirty="0" err="1">
                <a:solidFill>
                  <a:schemeClr val="tx1"/>
                </a:solidFill>
              </a:rPr>
              <a:t>різних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епізодах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err="1">
                <a:solidFill>
                  <a:schemeClr val="tx1"/>
                </a:solidFill>
              </a:rPr>
              <a:t>Вивчення</a:t>
            </a:r>
            <a:r>
              <a:rPr lang="ru-RU" sz="1800" dirty="0">
                <a:solidFill>
                  <a:schemeClr val="tx1"/>
                </a:solidFill>
              </a:rPr>
              <a:t> таких </a:t>
            </a:r>
            <a:r>
              <a:rPr lang="ru-RU" sz="1800" dirty="0" err="1">
                <a:solidFill>
                  <a:schemeClr val="tx1"/>
                </a:solidFill>
              </a:rPr>
              <a:t>нейронів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може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відіграти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ключову</a:t>
            </a:r>
            <a:r>
              <a:rPr lang="ru-RU" sz="1800" dirty="0">
                <a:solidFill>
                  <a:schemeClr val="tx1"/>
                </a:solidFill>
              </a:rPr>
              <a:t> роль у </a:t>
            </a:r>
            <a:r>
              <a:rPr lang="ru-RU" sz="1800" dirty="0" err="1">
                <a:solidFill>
                  <a:schemeClr val="tx1"/>
                </a:solidFill>
              </a:rPr>
              <a:t>побудові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теорії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мозку</a:t>
            </a:r>
            <a:r>
              <a:rPr lang="ru-RU" sz="1800" dirty="0">
                <a:solidFill>
                  <a:schemeClr val="tx1"/>
                </a:solidFill>
              </a:rPr>
              <a:t> - </a:t>
            </a:r>
            <a:r>
              <a:rPr lang="ru-RU" sz="1800" dirty="0" err="1">
                <a:solidFill>
                  <a:schemeClr val="tx1"/>
                </a:solidFill>
              </a:rPr>
              <a:t>ймовірно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саме</a:t>
            </a:r>
            <a:r>
              <a:rPr lang="ru-RU" sz="1800" dirty="0">
                <a:solidFill>
                  <a:schemeClr val="tx1"/>
                </a:solidFill>
              </a:rPr>
              <a:t> вони </a:t>
            </a:r>
            <a:r>
              <a:rPr lang="ru-RU" sz="1800" dirty="0" err="1">
                <a:solidFill>
                  <a:schemeClr val="tx1"/>
                </a:solidFill>
              </a:rPr>
              <a:t>відповідають</a:t>
            </a:r>
            <a:r>
              <a:rPr lang="ru-RU" sz="1800" dirty="0">
                <a:solidFill>
                  <a:schemeClr val="tx1"/>
                </a:solidFill>
              </a:rPr>
              <a:t> за </a:t>
            </a:r>
            <a:r>
              <a:rPr lang="ru-RU" sz="1800" dirty="0" err="1">
                <a:solidFill>
                  <a:schemeClr val="tx1"/>
                </a:solidFill>
              </a:rPr>
              <a:t>формування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зв'язків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між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одиницями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когнітому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Мережа </a:t>
            </a:r>
            <a:r>
              <a:rPr lang="ru-RU" sz="1800" dirty="0" err="1">
                <a:solidFill>
                  <a:schemeClr val="tx1"/>
                </a:solidFill>
              </a:rPr>
              <a:t>асоціацій</a:t>
            </a:r>
            <a:r>
              <a:rPr lang="ru-RU" sz="1800" dirty="0">
                <a:solidFill>
                  <a:schemeClr val="tx1"/>
                </a:solidFill>
              </a:rPr>
              <a:t> у </a:t>
            </a:r>
            <a:r>
              <a:rPr lang="ru-RU" sz="1800" dirty="0" err="1">
                <a:solidFill>
                  <a:schemeClr val="tx1"/>
                </a:solidFill>
              </a:rPr>
              <a:t>нашому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мозку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може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виникати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саме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завдяки</a:t>
            </a:r>
            <a:r>
              <a:rPr lang="ru-RU" sz="1800" dirty="0">
                <a:solidFill>
                  <a:schemeClr val="tx1"/>
                </a:solidFill>
              </a:rPr>
              <a:t> «нейронам-</a:t>
            </a:r>
            <a:r>
              <a:rPr lang="ru-RU" sz="1800" dirty="0" err="1">
                <a:solidFill>
                  <a:schemeClr val="tx1"/>
                </a:solidFill>
              </a:rPr>
              <a:t>хабам</a:t>
            </a:r>
            <a:r>
              <a:rPr lang="ru-RU" sz="1800" dirty="0">
                <a:solidFill>
                  <a:schemeClr val="tx1"/>
                </a:solidFill>
              </a:rPr>
              <a:t>», </a:t>
            </a:r>
            <a:r>
              <a:rPr lang="ru-RU" sz="1800" dirty="0" err="1">
                <a:solidFill>
                  <a:schemeClr val="tx1"/>
                </a:solidFill>
              </a:rPr>
              <a:t>що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входять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більш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ніж</a:t>
            </a:r>
            <a:r>
              <a:rPr lang="ru-RU" sz="1800" dirty="0">
                <a:solidFill>
                  <a:schemeClr val="tx1"/>
                </a:solidFill>
              </a:rPr>
              <a:t> в одну </a:t>
            </a:r>
            <a:r>
              <a:rPr lang="ru-RU" sz="1800" dirty="0" err="1">
                <a:solidFill>
                  <a:schemeClr val="tx1"/>
                </a:solidFill>
              </a:rPr>
              <a:t>функціональну</a:t>
            </a:r>
            <a:r>
              <a:rPr lang="ru-RU" sz="1800" dirty="0">
                <a:solidFill>
                  <a:schemeClr val="tx1"/>
                </a:solidFill>
              </a:rPr>
              <a:t> систему.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37890" name="Picture 2" descr="https://svopi.ru/uploads/posts/2015-12/1449419877_medical-testing-on-animals-article-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000241"/>
            <a:ext cx="4500594" cy="3214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4214810" cy="4214818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К. В. </a:t>
            </a:r>
            <a:r>
              <a:rPr lang="ru-RU" sz="2000" dirty="0" err="1"/>
              <a:t>Анохін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співробітниками</a:t>
            </a:r>
            <a:r>
              <a:rPr lang="ru-RU" sz="2000" dirty="0"/>
              <a:t> </a:t>
            </a:r>
            <a:r>
              <a:rPr lang="ru-RU" sz="2000" dirty="0" err="1"/>
              <a:t>пропонують</a:t>
            </a:r>
            <a:r>
              <a:rPr lang="ru-RU" sz="2000" dirty="0"/>
              <a:t> </a:t>
            </a:r>
            <a:r>
              <a:rPr lang="ru-RU" sz="2000" dirty="0" err="1"/>
              <a:t>розглядати</a:t>
            </a:r>
            <a:r>
              <a:rPr lang="ru-RU" sz="2000" dirty="0"/>
              <a:t> </a:t>
            </a:r>
            <a:r>
              <a:rPr lang="ru-RU" sz="2000" dirty="0" err="1"/>
              <a:t>асоціативну</a:t>
            </a:r>
            <a:r>
              <a:rPr lang="ru-RU" sz="2000" dirty="0"/>
              <a:t> </a:t>
            </a:r>
            <a:r>
              <a:rPr lang="ru-RU" sz="2000" dirty="0" err="1"/>
              <a:t>пам'ять</a:t>
            </a:r>
            <a:r>
              <a:rPr lang="ru-RU" sz="2000" dirty="0"/>
              <a:t> як </a:t>
            </a:r>
            <a:r>
              <a:rPr lang="ru-RU" sz="2000" dirty="0" err="1"/>
              <a:t>лінійну</a:t>
            </a:r>
            <a:r>
              <a:rPr lang="ru-RU" sz="2000" dirty="0"/>
              <a:t> та </a:t>
            </a:r>
            <a:r>
              <a:rPr lang="ru-RU" sz="2000" dirty="0" err="1"/>
              <a:t>нелінійну</a:t>
            </a:r>
            <a:r>
              <a:rPr lang="ru-RU" sz="2000" dirty="0"/>
              <a:t>. </a:t>
            </a:r>
            <a:r>
              <a:rPr lang="ru-RU" sz="2000" dirty="0" err="1"/>
              <a:t>Лінійна</a:t>
            </a:r>
            <a:r>
              <a:rPr lang="ru-RU" sz="2000" dirty="0"/>
              <a:t> </a:t>
            </a:r>
            <a:r>
              <a:rPr lang="ru-RU" sz="2000" dirty="0" err="1"/>
              <a:t>асоціативна</a:t>
            </a:r>
            <a:r>
              <a:rPr lang="ru-RU" sz="2000" dirty="0"/>
              <a:t> </a:t>
            </a:r>
            <a:r>
              <a:rPr lang="ru-RU" sz="2000" dirty="0" err="1"/>
              <a:t>пам'ять</a:t>
            </a:r>
            <a:r>
              <a:rPr lang="ru-RU" sz="2000" dirty="0"/>
              <a:t> — те, </a:t>
            </a:r>
            <a:r>
              <a:rPr lang="ru-RU" sz="2000" dirty="0" err="1"/>
              <a:t>що</a:t>
            </a:r>
            <a:r>
              <a:rPr lang="ru-RU" sz="2000" dirty="0"/>
              <a:t> ми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шкільної</a:t>
            </a:r>
            <a:r>
              <a:rPr lang="ru-RU" sz="2000" dirty="0"/>
              <a:t> </a:t>
            </a:r>
            <a:r>
              <a:rPr lang="ru-RU" sz="2000" dirty="0" err="1"/>
              <a:t>лави</a:t>
            </a:r>
            <a:r>
              <a:rPr lang="ru-RU" sz="2000" dirty="0"/>
              <a:t> </a:t>
            </a:r>
            <a:r>
              <a:rPr lang="ru-RU" sz="2000" dirty="0" err="1"/>
              <a:t>знаємо</a:t>
            </a:r>
            <a:r>
              <a:rPr lang="ru-RU" sz="2000" dirty="0"/>
              <a:t> як </a:t>
            </a:r>
            <a:r>
              <a:rPr lang="ru-RU" sz="2000" dirty="0" err="1"/>
              <a:t>умовний</a:t>
            </a:r>
            <a:r>
              <a:rPr lang="ru-RU" sz="2000" dirty="0"/>
              <a:t> </a:t>
            </a:r>
            <a:r>
              <a:rPr lang="ru-RU" sz="2000" dirty="0" err="1"/>
              <a:t>павлівський</a:t>
            </a:r>
            <a:r>
              <a:rPr lang="ru-RU" sz="2000" dirty="0"/>
              <a:t> рефлекс.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286256"/>
            <a:ext cx="8501122" cy="2571744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</a:rPr>
              <a:t>Але є й </a:t>
            </a:r>
            <a:r>
              <a:rPr lang="ru-RU" sz="2000" dirty="0" err="1">
                <a:solidFill>
                  <a:schemeClr val="tx1"/>
                </a:solidFill>
              </a:rPr>
              <a:t>довготривала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пам'ять</a:t>
            </a:r>
            <a:r>
              <a:rPr lang="ru-RU" sz="2000" dirty="0">
                <a:solidFill>
                  <a:schemeClr val="tx1"/>
                </a:solidFill>
              </a:rPr>
              <a:t>, яка </a:t>
            </a:r>
            <a:r>
              <a:rPr lang="ru-RU" sz="2000" dirty="0" err="1">
                <a:solidFill>
                  <a:schemeClr val="tx1"/>
                </a:solidFill>
              </a:rPr>
              <a:t>дозволяє</a:t>
            </a:r>
            <a:r>
              <a:rPr lang="ru-RU" sz="2000" dirty="0">
                <a:solidFill>
                  <a:schemeClr val="tx1"/>
                </a:solidFill>
              </a:rPr>
              <a:t> нам </a:t>
            </a:r>
            <a:r>
              <a:rPr lang="ru-RU" sz="2000" dirty="0" err="1">
                <a:solidFill>
                  <a:schemeClr val="tx1"/>
                </a:solidFill>
              </a:rPr>
              <a:t>асоціювати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події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поділені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часі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Це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можливо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завдяки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тривалим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змінам</a:t>
            </a:r>
            <a:r>
              <a:rPr lang="ru-RU" sz="2000" dirty="0">
                <a:solidFill>
                  <a:schemeClr val="tx1"/>
                </a:solidFill>
              </a:rPr>
              <a:t> у нейронах. </a:t>
            </a:r>
            <a:r>
              <a:rPr lang="ru-RU" sz="2000" dirty="0" err="1">
                <a:solidFill>
                  <a:schemeClr val="tx1"/>
                </a:solidFill>
              </a:rPr>
              <a:t>Подія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активувала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нервову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клітину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залишає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ній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слід</a:t>
            </a:r>
            <a:r>
              <a:rPr lang="ru-RU" sz="2000" dirty="0">
                <a:solidFill>
                  <a:schemeClr val="tx1"/>
                </a:solidFill>
              </a:rPr>
              <a:t>, у </a:t>
            </a:r>
            <a:r>
              <a:rPr lang="ru-RU" sz="2000" dirty="0" err="1">
                <a:solidFill>
                  <a:schemeClr val="tx1"/>
                </a:solidFill>
              </a:rPr>
              <a:t>якихось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випадках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протягом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усього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життя</a:t>
            </a:r>
            <a:r>
              <a:rPr lang="ru-RU" sz="2000" dirty="0">
                <a:solidFill>
                  <a:schemeClr val="tx1"/>
                </a:solidFill>
              </a:rPr>
              <a:t> — </a:t>
            </a:r>
            <a:r>
              <a:rPr lang="ru-RU" sz="2000" dirty="0" err="1">
                <a:solidFill>
                  <a:schemeClr val="tx1"/>
                </a:solidFill>
              </a:rPr>
              <a:t>змінюється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активність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генів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цього</a:t>
            </a:r>
            <a:r>
              <a:rPr lang="ru-RU" sz="2000" dirty="0">
                <a:solidFill>
                  <a:schemeClr val="tx1"/>
                </a:solidFill>
              </a:rPr>
              <a:t> нейрона, </a:t>
            </a:r>
            <a:r>
              <a:rPr lang="ru-RU" sz="2000" dirty="0" err="1">
                <a:solidFill>
                  <a:schemeClr val="tx1"/>
                </a:solidFill>
              </a:rPr>
              <a:t>змінюється</a:t>
            </a:r>
            <a:r>
              <a:rPr lang="ru-RU" sz="2000" dirty="0">
                <a:solidFill>
                  <a:schemeClr val="tx1"/>
                </a:solidFill>
              </a:rPr>
              <a:t> синтез </a:t>
            </a:r>
            <a:r>
              <a:rPr lang="ru-RU" sz="2000" dirty="0" err="1">
                <a:solidFill>
                  <a:schemeClr val="tx1"/>
                </a:solidFill>
              </a:rPr>
              <a:t>білків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>
              <a:solidFill>
                <a:schemeClr val="tx1"/>
              </a:solidFill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(</a:t>
            </a:r>
            <a:r>
              <a:rPr lang="ru-RU" sz="2000" dirty="0" err="1">
                <a:solidFill>
                  <a:schemeClr val="tx1"/>
                </a:solidFill>
              </a:rPr>
              <a:t>Формування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лінійної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асоціативної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пам'яті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активності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генів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зазвичай</a:t>
            </a:r>
            <a:r>
              <a:rPr lang="ru-RU" sz="2000" dirty="0">
                <a:solidFill>
                  <a:schemeClr val="tx1"/>
                </a:solidFill>
              </a:rPr>
              <a:t>, не </a:t>
            </a:r>
            <a:r>
              <a:rPr lang="ru-RU" sz="2000" dirty="0" err="1" smtClean="0">
                <a:solidFill>
                  <a:schemeClr val="tx1"/>
                </a:solidFill>
              </a:rPr>
              <a:t>залежить</a:t>
            </a:r>
            <a:r>
              <a:rPr lang="ru-RU" sz="2000" dirty="0" smtClean="0">
                <a:solidFill>
                  <a:schemeClr val="tx1"/>
                </a:solidFill>
              </a:rPr>
              <a:t>.)</a:t>
            </a:r>
          </a:p>
        </p:txBody>
      </p:sp>
      <p:pic>
        <p:nvPicPr>
          <p:cNvPr id="38914" name="Picture 2" descr="https://cdn.fishki.net/upload/post/2017/03/22/2248214/trenirovka-pamjati--pereproshivaet--mozg-za-poltora-mesjaca---populjarnaja-mehanika---torch-2017-03-22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785794"/>
            <a:ext cx="5072066" cy="3322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53"/>
            <a:ext cx="3286148" cy="3071833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Але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станеться</a:t>
            </a:r>
            <a:r>
              <a:rPr lang="ru-RU" sz="2000" dirty="0"/>
              <a:t>,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активувати</a:t>
            </a:r>
            <a:r>
              <a:rPr lang="ru-RU" sz="2000" dirty="0"/>
              <a:t> </a:t>
            </a:r>
            <a:r>
              <a:rPr lang="ru-RU" sz="2000" dirty="0" err="1"/>
              <a:t>клітини</a:t>
            </a:r>
            <a:r>
              <a:rPr lang="ru-RU" sz="2000" dirty="0"/>
              <a:t> </a:t>
            </a:r>
            <a:r>
              <a:rPr lang="ru-RU" sz="2000" dirty="0" err="1"/>
              <a:t>певної</a:t>
            </a:r>
            <a:r>
              <a:rPr lang="ru-RU" sz="2000" dirty="0"/>
              <a:t> </a:t>
            </a:r>
            <a:r>
              <a:rPr lang="ru-RU" sz="2000" dirty="0" err="1"/>
              <a:t>функціональної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? </a:t>
            </a:r>
            <a:r>
              <a:rPr lang="ru-RU" sz="2000" dirty="0" err="1"/>
              <a:t>Відповідь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питання</a:t>
            </a:r>
            <a:r>
              <a:rPr lang="ru-RU" sz="2000" dirty="0"/>
              <a:t> дала робота, </a:t>
            </a:r>
            <a:r>
              <a:rPr lang="ru-RU" sz="2000" dirty="0" err="1"/>
              <a:t>виконана</a:t>
            </a:r>
            <a:r>
              <a:rPr lang="ru-RU" sz="2000" dirty="0"/>
              <a:t> </a:t>
            </a:r>
            <a:r>
              <a:rPr lang="ru-RU" sz="2000" dirty="0" err="1"/>
              <a:t>групою</a:t>
            </a:r>
            <a:r>
              <a:rPr lang="ru-RU" sz="2000" dirty="0"/>
              <a:t> </a:t>
            </a:r>
            <a:r>
              <a:rPr lang="ru-RU" sz="2000" dirty="0" err="1"/>
              <a:t>дослідників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керівництвом</a:t>
            </a:r>
            <a:r>
              <a:rPr lang="ru-RU" sz="2000" dirty="0"/>
              <a:t> </a:t>
            </a:r>
            <a:r>
              <a:rPr lang="ru-RU" sz="2000" dirty="0" err="1"/>
              <a:t>нобелівського</a:t>
            </a:r>
            <a:r>
              <a:rPr lang="ru-RU" sz="2000" dirty="0"/>
              <a:t> лауреата </a:t>
            </a:r>
            <a:r>
              <a:rPr lang="ru-RU" sz="2000" dirty="0" smtClean="0"/>
              <a:t> </a:t>
            </a:r>
            <a:r>
              <a:rPr lang="ru-RU" sz="2000" dirty="0" err="1"/>
              <a:t>Массачусетського</a:t>
            </a:r>
            <a:r>
              <a:rPr lang="ru-RU" sz="2000" dirty="0"/>
              <a:t> </a:t>
            </a:r>
            <a:r>
              <a:rPr lang="ru-RU" sz="2000" dirty="0" err="1"/>
              <a:t>технологічного</a:t>
            </a:r>
            <a:r>
              <a:rPr lang="ru-RU" sz="2000" dirty="0"/>
              <a:t> </a:t>
            </a:r>
            <a:r>
              <a:rPr lang="ru-RU" sz="2000" dirty="0" err="1"/>
              <a:t>інституту</a:t>
            </a:r>
            <a:r>
              <a:rPr lang="ru-RU" sz="2000" dirty="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429000"/>
            <a:ext cx="8572560" cy="3286148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</a:rPr>
              <a:t>У </a:t>
            </a:r>
            <a:r>
              <a:rPr lang="ru-RU" sz="2000" dirty="0" err="1">
                <a:solidFill>
                  <a:schemeClr val="tx1"/>
                </a:solidFill>
              </a:rPr>
              <a:t>трансгенних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мишей</a:t>
            </a:r>
            <a:r>
              <a:rPr lang="ru-RU" sz="2000" dirty="0">
                <a:solidFill>
                  <a:schemeClr val="tx1"/>
                </a:solidFill>
              </a:rPr>
              <a:t> разом </a:t>
            </a:r>
            <a:r>
              <a:rPr lang="ru-RU" sz="2000" dirty="0" err="1">
                <a:solidFill>
                  <a:schemeClr val="tx1"/>
                </a:solidFill>
              </a:rPr>
              <a:t>із</a:t>
            </a:r>
            <a:r>
              <a:rPr lang="ru-RU" sz="2000" dirty="0">
                <a:solidFill>
                  <a:schemeClr val="tx1"/>
                </a:solidFill>
              </a:rPr>
              <a:t> геном </a:t>
            </a:r>
            <a:r>
              <a:rPr lang="en-US" sz="2000" dirty="0">
                <a:solidFill>
                  <a:schemeClr val="tx1"/>
                </a:solidFill>
              </a:rPr>
              <a:t>c-</a:t>
            </a:r>
            <a:r>
              <a:rPr lang="en-US" sz="2000" dirty="0" err="1">
                <a:solidFill>
                  <a:schemeClr val="tx1"/>
                </a:solidFill>
              </a:rPr>
              <a:t>fos</a:t>
            </a:r>
            <a:r>
              <a:rPr lang="en-US" sz="2000" dirty="0">
                <a:solidFill>
                  <a:schemeClr val="tx1"/>
                </a:solidFill>
              </a:rPr>
              <a:t> — </a:t>
            </a:r>
            <a:r>
              <a:rPr lang="ru-RU" sz="2000" dirty="0" err="1">
                <a:solidFill>
                  <a:schemeClr val="tx1"/>
                </a:solidFill>
              </a:rPr>
              <a:t>тим</a:t>
            </a:r>
            <a:r>
              <a:rPr lang="ru-RU" sz="2000" dirty="0">
                <a:solidFill>
                  <a:schemeClr val="tx1"/>
                </a:solidFill>
              </a:rPr>
              <a:t> самим, </a:t>
            </a:r>
            <a:r>
              <a:rPr lang="ru-RU" sz="2000" dirty="0" err="1">
                <a:solidFill>
                  <a:schemeClr val="tx1"/>
                </a:solidFill>
              </a:rPr>
              <a:t>виявленим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російськими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вченими</a:t>
            </a:r>
            <a:r>
              <a:rPr lang="ru-RU" sz="2000" dirty="0">
                <a:solidFill>
                  <a:schemeClr val="tx1"/>
                </a:solidFill>
              </a:rPr>
              <a:t>, — </a:t>
            </a:r>
            <a:r>
              <a:rPr lang="ru-RU" sz="2000" dirty="0" err="1">
                <a:solidFill>
                  <a:schemeClr val="tx1"/>
                </a:solidFill>
              </a:rPr>
              <a:t>активувався</a:t>
            </a:r>
            <a:r>
              <a:rPr lang="ru-RU" sz="2000" dirty="0">
                <a:solidFill>
                  <a:schemeClr val="tx1"/>
                </a:solidFill>
              </a:rPr>
              <a:t> ген </a:t>
            </a:r>
            <a:r>
              <a:rPr lang="ru-RU" sz="2000" dirty="0" err="1">
                <a:solidFill>
                  <a:schemeClr val="tx1"/>
                </a:solidFill>
              </a:rPr>
              <a:t>ченнелродопсину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channelrhodopsin</a:t>
            </a:r>
            <a:r>
              <a:rPr lang="en-US" sz="2000" dirty="0">
                <a:solidFill>
                  <a:schemeClr val="tx1"/>
                </a:solidFill>
              </a:rPr>
              <a:t> 2). </a:t>
            </a:r>
            <a:r>
              <a:rPr lang="ru-RU" sz="2000" dirty="0" err="1">
                <a:solidFill>
                  <a:schemeClr val="tx1"/>
                </a:solidFill>
              </a:rPr>
              <a:t>Це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білок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одноклітинних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зелених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водоростей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для фотосинтезирующих </a:t>
            </a:r>
            <a:r>
              <a:rPr lang="ru-RU" sz="2000" dirty="0" err="1">
                <a:solidFill>
                  <a:schemeClr val="tx1"/>
                </a:solidFill>
              </a:rPr>
              <a:t>організмів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світлочутливість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дуже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важлива</a:t>
            </a:r>
            <a:r>
              <a:rPr lang="ru-RU" sz="2000" dirty="0">
                <a:solidFill>
                  <a:schemeClr val="tx1"/>
                </a:solidFill>
              </a:rPr>
              <a:t> — </a:t>
            </a:r>
            <a:r>
              <a:rPr lang="ru-RU" sz="2000" dirty="0" err="1">
                <a:solidFill>
                  <a:schemeClr val="tx1"/>
                </a:solidFill>
              </a:rPr>
              <a:t>із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тієї</a:t>
            </a:r>
            <a:r>
              <a:rPr lang="ru-RU" sz="2000" dirty="0">
                <a:solidFill>
                  <a:schemeClr val="tx1"/>
                </a:solidFill>
              </a:rPr>
              <a:t> ж </a:t>
            </a:r>
            <a:r>
              <a:rPr lang="ru-RU" sz="2000" dirty="0" err="1">
                <a:solidFill>
                  <a:schemeClr val="tx1"/>
                </a:solidFill>
              </a:rPr>
              <a:t>родини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GPC- </a:t>
            </a:r>
            <a:r>
              <a:rPr lang="ru-RU" sz="2000" dirty="0" err="1">
                <a:solidFill>
                  <a:schemeClr val="tx1"/>
                </a:solidFill>
              </a:rPr>
              <a:t>рецепторів</a:t>
            </a:r>
            <a:r>
              <a:rPr lang="ru-RU" sz="2000" dirty="0">
                <a:solidFill>
                  <a:schemeClr val="tx1"/>
                </a:solidFill>
              </a:rPr>
              <a:t>, як і родопсин </a:t>
            </a:r>
            <a:r>
              <a:rPr lang="ru-RU" sz="2000" dirty="0" err="1">
                <a:solidFill>
                  <a:schemeClr val="tx1"/>
                </a:solidFill>
              </a:rPr>
              <a:t>людського</a:t>
            </a:r>
            <a:r>
              <a:rPr lang="ru-RU" sz="2000" dirty="0">
                <a:solidFill>
                  <a:schemeClr val="tx1"/>
                </a:solidFill>
              </a:rPr>
              <a:t> ока.</a:t>
            </a:r>
          </a:p>
          <a:p>
            <a:pPr algn="l"/>
            <a:r>
              <a:rPr lang="ru-RU" sz="2000" dirty="0" err="1">
                <a:solidFill>
                  <a:schemeClr val="tx1"/>
                </a:solidFill>
              </a:rPr>
              <a:t>Якщо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це</a:t>
            </a:r>
            <a:r>
              <a:rPr lang="ru-RU" sz="2000" dirty="0">
                <a:solidFill>
                  <a:schemeClr val="tx1"/>
                </a:solidFill>
              </a:rPr>
              <a:t> мембрана нейрона </a:t>
            </a:r>
            <a:r>
              <a:rPr lang="ru-RU" sz="2000" dirty="0" err="1">
                <a:solidFill>
                  <a:schemeClr val="tx1"/>
                </a:solidFill>
              </a:rPr>
              <a:t>виникає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деполяризація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тобто</a:t>
            </a:r>
            <a:r>
              <a:rPr lang="ru-RU" sz="2000" dirty="0">
                <a:solidFill>
                  <a:schemeClr val="tx1"/>
                </a:solidFill>
              </a:rPr>
              <a:t> нейрон </a:t>
            </a:r>
            <a:r>
              <a:rPr lang="ru-RU" sz="2000" dirty="0" err="1">
                <a:solidFill>
                  <a:schemeClr val="tx1"/>
                </a:solidFill>
              </a:rPr>
              <a:t>активується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й </a:t>
            </a:r>
            <a:r>
              <a:rPr lang="ru-RU" sz="2000" dirty="0" err="1">
                <a:solidFill>
                  <a:schemeClr val="tx1"/>
                </a:solidFill>
              </a:rPr>
              <a:t>потрібно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було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отримати</a:t>
            </a:r>
            <a:r>
              <a:rPr lang="ru-RU" sz="2000" dirty="0">
                <a:solidFill>
                  <a:schemeClr val="tx1"/>
                </a:solidFill>
              </a:rPr>
              <a:t>: </a:t>
            </a:r>
            <a:r>
              <a:rPr lang="ru-RU" sz="2000" dirty="0" err="1">
                <a:solidFill>
                  <a:schemeClr val="tx1"/>
                </a:solidFill>
              </a:rPr>
              <a:t>навчання</a:t>
            </a:r>
            <a:r>
              <a:rPr lang="ru-RU" sz="2000" dirty="0">
                <a:solidFill>
                  <a:schemeClr val="tx1"/>
                </a:solidFill>
              </a:rPr>
              <a:t> «</a:t>
            </a:r>
            <a:r>
              <a:rPr lang="ru-RU" sz="2000" dirty="0" err="1">
                <a:solidFill>
                  <a:schemeClr val="tx1"/>
                </a:solidFill>
              </a:rPr>
              <a:t>помітило</a:t>
            </a:r>
            <a:r>
              <a:rPr lang="ru-RU" sz="2000" dirty="0">
                <a:solidFill>
                  <a:schemeClr val="tx1"/>
                </a:solidFill>
              </a:rPr>
              <a:t>» </a:t>
            </a:r>
            <a:r>
              <a:rPr lang="ru-RU" sz="2000" dirty="0" err="1">
                <a:solidFill>
                  <a:schemeClr val="tx1"/>
                </a:solidFill>
              </a:rPr>
              <a:t>нейрони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функціональної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системи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змусивши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їх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синтезувати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ченнелродопсин</a:t>
            </a:r>
            <a:r>
              <a:rPr lang="ru-RU" sz="2000" dirty="0">
                <a:solidFill>
                  <a:schemeClr val="tx1"/>
                </a:solidFill>
              </a:rPr>
              <a:t>, і </a:t>
            </a:r>
            <a:r>
              <a:rPr lang="ru-RU" sz="2000" dirty="0" err="1">
                <a:solidFill>
                  <a:schemeClr val="tx1"/>
                </a:solidFill>
              </a:rPr>
              <a:t>тепер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саме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цей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нейронний</a:t>
            </a:r>
            <a:r>
              <a:rPr lang="ru-RU" sz="2000" dirty="0">
                <a:solidFill>
                  <a:schemeClr val="tx1"/>
                </a:solidFill>
              </a:rPr>
              <a:t> контур </a:t>
            </a:r>
            <a:r>
              <a:rPr lang="ru-RU" sz="2000" dirty="0" err="1">
                <a:solidFill>
                  <a:schemeClr val="tx1"/>
                </a:solidFill>
              </a:rPr>
              <a:t>можна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включати</a:t>
            </a:r>
            <a:r>
              <a:rPr lang="ru-RU" sz="2000" dirty="0">
                <a:solidFill>
                  <a:schemeClr val="tx1"/>
                </a:solidFill>
              </a:rPr>
              <a:t> за </a:t>
            </a:r>
            <a:r>
              <a:rPr lang="ru-RU" sz="2000" dirty="0" err="1">
                <a:solidFill>
                  <a:schemeClr val="tx1"/>
                </a:solidFill>
              </a:rPr>
              <a:t>бажанням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експериментатора</a:t>
            </a:r>
            <a:r>
              <a:rPr lang="ru-RU" sz="2000" dirty="0">
                <a:solidFill>
                  <a:schemeClr val="tx1"/>
                </a:solidFill>
              </a:rPr>
              <a:t>, просто </a:t>
            </a:r>
            <a:r>
              <a:rPr lang="ru-RU" sz="2000" dirty="0" err="1">
                <a:solidFill>
                  <a:schemeClr val="tx1"/>
                </a:solidFill>
              </a:rPr>
              <a:t>подаючи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світло</a:t>
            </a:r>
            <a:r>
              <a:rPr lang="ru-RU" sz="2000" dirty="0">
                <a:solidFill>
                  <a:schemeClr val="tx1"/>
                </a:solidFill>
              </a:rPr>
              <a:t> на оптоволокно.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39938" name="AutoShape 2" descr="Схема эксперимента, в котором у мыши активировалось воспоминание о страхе. У трансгенных мышей вместе с геном c-fos активируется также ген белка tTA. Этот белок, в свою очередь, взаимодействует с векторной конструкцией, которую вводят мышам в мозг, и в ней включаются гены флуоресцентного белка и ченнелродопсина. Нейроны, в которых произошла активация (то есть те, которые «запомнили» страх), благодаря ченнелродопсину повторно активируются при подсветке через оптоволокно, а благодаря флуоресцентному белку выглядят светящимися на микрофотографиях (справа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0" name="Picture 4" descr="Схема эксперимента, в котором у мыши активировалось воспоминание о страхе. У трансгенных мышей вместе с геном c-fos активируется также ген белка tTA. Этот белок, в свою очередь, взаимодействует с векторной конструкцией, которую вводят мышам в мозг, и в ней включаются гены флуоресцентного белка и ченнелродопсина. Нейроны, в которых произошла активация (то есть те, которые «запомнили» страх), благодаря ченнелродопсину повторно активируются при подсветке через оптоволокно, а благодаря флуоресцентному белку выглядят светящимися на микрофотографиях (справа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85728"/>
            <a:ext cx="5715000" cy="3171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1"/>
            <a:ext cx="9001156" cy="2428891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/>
              <a:t>Мишей </a:t>
            </a:r>
            <a:r>
              <a:rPr lang="ru-RU" sz="2000" dirty="0" err="1"/>
              <a:t>навчали</a:t>
            </a:r>
            <a:r>
              <a:rPr lang="ru-RU" sz="2000" dirty="0"/>
              <a:t> </a:t>
            </a:r>
            <a:r>
              <a:rPr lang="ru-RU" sz="2000" dirty="0" err="1"/>
              <a:t>боятися</a:t>
            </a:r>
            <a:r>
              <a:rPr lang="ru-RU" sz="2000" dirty="0"/>
              <a:t> - </a:t>
            </a:r>
            <a:r>
              <a:rPr lang="ru-RU" sz="2000" dirty="0" err="1"/>
              <a:t>поміщали</a:t>
            </a:r>
            <a:r>
              <a:rPr lang="ru-RU" sz="2000" dirty="0"/>
              <a:t> в </a:t>
            </a:r>
            <a:r>
              <a:rPr lang="ru-RU" sz="2000" dirty="0" err="1"/>
              <a:t>незнайому</a:t>
            </a:r>
            <a:r>
              <a:rPr lang="ru-RU" sz="2000" dirty="0"/>
              <a:t> обстановку та ударяли </a:t>
            </a:r>
            <a:r>
              <a:rPr lang="ru-RU" sz="2000" dirty="0" err="1"/>
              <a:t>струмом</a:t>
            </a:r>
            <a:r>
              <a:rPr lang="ru-RU" sz="2000" dirty="0"/>
              <a:t>. У </a:t>
            </a:r>
            <a:r>
              <a:rPr lang="ru-RU" sz="2000" dirty="0" err="1"/>
              <a:t>відповідній</a:t>
            </a:r>
            <a:r>
              <a:rPr lang="ru-RU" sz="2000" dirty="0"/>
              <a:t> </a:t>
            </a:r>
            <a:r>
              <a:rPr lang="ru-RU" sz="2000" dirty="0" err="1"/>
              <a:t>групі</a:t>
            </a:r>
            <a:r>
              <a:rPr lang="ru-RU" sz="2000" dirty="0"/>
              <a:t> </a:t>
            </a:r>
            <a:r>
              <a:rPr lang="ru-RU" sz="2000" dirty="0" err="1"/>
              <a:t>клітин</a:t>
            </a:r>
            <a:r>
              <a:rPr lang="ru-RU" sz="2000" dirty="0"/>
              <a:t> </a:t>
            </a:r>
            <a:r>
              <a:rPr lang="ru-RU" sz="2000" dirty="0" err="1"/>
              <a:t>активувався</a:t>
            </a:r>
            <a:r>
              <a:rPr lang="ru-RU" sz="2000" dirty="0"/>
              <a:t> </a:t>
            </a:r>
            <a:r>
              <a:rPr lang="ru-RU" sz="2000" dirty="0" err="1"/>
              <a:t>ранній</a:t>
            </a:r>
            <a:r>
              <a:rPr lang="ru-RU" sz="2000" dirty="0"/>
              <a:t> ген та </a:t>
            </a:r>
            <a:r>
              <a:rPr lang="ru-RU" sz="2000" dirty="0" err="1"/>
              <a:t>синтезувався</a:t>
            </a:r>
            <a:r>
              <a:rPr lang="ru-RU" sz="2000" dirty="0"/>
              <a:t> </a:t>
            </a:r>
            <a:r>
              <a:rPr lang="ru-RU" sz="2000" dirty="0" err="1"/>
              <a:t>фоточутливий</a:t>
            </a:r>
            <a:r>
              <a:rPr lang="ru-RU" sz="2000" dirty="0"/>
              <a:t> </a:t>
            </a:r>
            <a:r>
              <a:rPr lang="ru-RU" sz="2000" dirty="0" err="1"/>
              <a:t>іонний</a:t>
            </a:r>
            <a:r>
              <a:rPr lang="ru-RU" sz="2000" dirty="0"/>
              <a:t> канал (див. рисунок на </a:t>
            </a:r>
            <a:r>
              <a:rPr lang="ru-RU" sz="2000" dirty="0" err="1"/>
              <a:t>попередній</a:t>
            </a:r>
            <a:r>
              <a:rPr lang="ru-RU" sz="2000" dirty="0"/>
              <a:t> </a:t>
            </a:r>
            <a:r>
              <a:rPr lang="ru-RU" sz="2000" dirty="0" err="1"/>
              <a:t>сторінці</a:t>
            </a:r>
            <a:r>
              <a:rPr lang="ru-RU" sz="2000" dirty="0"/>
              <a:t>). </a:t>
            </a:r>
            <a:r>
              <a:rPr lang="ru-RU" sz="2000" dirty="0" err="1"/>
              <a:t>Потім</a:t>
            </a:r>
            <a:r>
              <a:rPr lang="ru-RU" sz="2000" dirty="0"/>
              <a:t> </a:t>
            </a:r>
            <a:r>
              <a:rPr lang="ru-RU" sz="2000" dirty="0" err="1"/>
              <a:t>мишу</a:t>
            </a:r>
            <a:r>
              <a:rPr lang="ru-RU" sz="2000" dirty="0"/>
              <a:t> </a:t>
            </a:r>
            <a:r>
              <a:rPr lang="ru-RU" sz="2000" dirty="0" err="1"/>
              <a:t>пересаджували</a:t>
            </a:r>
            <a:r>
              <a:rPr lang="ru-RU" sz="2000" dirty="0"/>
              <a:t> в </a:t>
            </a:r>
            <a:r>
              <a:rPr lang="ru-RU" sz="2000" dirty="0" err="1"/>
              <a:t>іншу</a:t>
            </a:r>
            <a:r>
              <a:rPr lang="ru-RU" sz="2000" dirty="0"/>
              <a:t> камеру, </a:t>
            </a:r>
            <a:r>
              <a:rPr lang="ru-RU" sz="2000" dirty="0" err="1"/>
              <a:t>несхожу</a:t>
            </a:r>
            <a:r>
              <a:rPr lang="ru-RU" sz="2000" dirty="0"/>
              <a:t> з </a:t>
            </a:r>
            <a:r>
              <a:rPr lang="ru-RU" sz="2000" dirty="0" err="1"/>
              <a:t>першої</a:t>
            </a:r>
            <a:r>
              <a:rPr lang="ru-RU" sz="2000" dirty="0"/>
              <a:t> на </a:t>
            </a:r>
            <a:r>
              <a:rPr lang="ru-RU" sz="2000" dirty="0" err="1"/>
              <a:t>вигляд</a:t>
            </a:r>
            <a:r>
              <a:rPr lang="ru-RU" sz="2000" dirty="0"/>
              <a:t> і на </a:t>
            </a:r>
            <a:r>
              <a:rPr lang="ru-RU" sz="2000" dirty="0" err="1"/>
              <a:t>дотик</a:t>
            </a:r>
            <a:r>
              <a:rPr lang="ru-RU" sz="2000" dirty="0"/>
              <a:t>, і через оптоволокно </a:t>
            </a:r>
            <a:r>
              <a:rPr lang="ru-RU" sz="2000" dirty="0" err="1"/>
              <a:t>висвітлювали</a:t>
            </a:r>
            <a:r>
              <a:rPr lang="ru-RU" sz="2000" dirty="0"/>
              <a:t> </a:t>
            </a:r>
            <a:r>
              <a:rPr lang="ru-RU" sz="2000" dirty="0" err="1"/>
              <a:t>певну</a:t>
            </a:r>
            <a:r>
              <a:rPr lang="ru-RU" sz="2000" dirty="0"/>
              <a:t> область </a:t>
            </a:r>
            <a:r>
              <a:rPr lang="ru-RU" sz="2000" dirty="0" err="1" smtClean="0"/>
              <a:t>гіпокампу</a:t>
            </a:r>
            <a:r>
              <a:rPr lang="ru-RU" sz="2000" dirty="0"/>
              <a:t> . </a:t>
            </a:r>
            <a:r>
              <a:rPr lang="ru-RU" sz="2000" dirty="0" err="1"/>
              <a:t>зубчасту</a:t>
            </a:r>
            <a:r>
              <a:rPr lang="ru-RU" sz="2000" dirty="0"/>
              <a:t> </a:t>
            </a:r>
            <a:r>
              <a:rPr lang="ru-RU" sz="2000" dirty="0" err="1"/>
              <a:t>звивину</a:t>
            </a:r>
            <a:r>
              <a:rPr lang="ru-RU" sz="2000" dirty="0"/>
              <a:t>; про </a:t>
            </a:r>
            <a:r>
              <a:rPr lang="ru-RU" sz="2000" dirty="0" err="1"/>
              <a:t>неї</a:t>
            </a:r>
            <a:r>
              <a:rPr lang="ru-RU" sz="2000" dirty="0"/>
              <a:t> </a:t>
            </a:r>
            <a:r>
              <a:rPr lang="ru-RU" sz="2000" dirty="0" err="1"/>
              <a:t>відомо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вона, </a:t>
            </a:r>
            <a:r>
              <a:rPr lang="ru-RU" sz="2000" dirty="0" err="1"/>
              <a:t>крім</a:t>
            </a:r>
            <a:r>
              <a:rPr lang="ru-RU" sz="2000" dirty="0"/>
              <a:t> </a:t>
            </a:r>
            <a:r>
              <a:rPr lang="ru-RU" sz="2000" dirty="0" err="1"/>
              <a:t>іншого</a:t>
            </a:r>
            <a:r>
              <a:rPr lang="ru-RU" sz="2000" dirty="0"/>
              <a:t>, </a:t>
            </a:r>
            <a:r>
              <a:rPr lang="ru-RU" sz="2000" dirty="0" err="1"/>
              <a:t>відіграє</a:t>
            </a:r>
            <a:r>
              <a:rPr lang="ru-RU" sz="2000" dirty="0"/>
              <a:t> </a:t>
            </a:r>
            <a:r>
              <a:rPr lang="ru-RU" sz="2000" dirty="0" err="1"/>
              <a:t>ключову</a:t>
            </a:r>
            <a:r>
              <a:rPr lang="ru-RU" sz="2000" dirty="0"/>
              <a:t> роль </a:t>
            </a:r>
            <a:r>
              <a:rPr lang="ru-RU" sz="2000" dirty="0" err="1"/>
              <a:t>запам'ятовуванні</a:t>
            </a:r>
            <a:r>
              <a:rPr lang="ru-RU" sz="2000" dirty="0"/>
              <a:t> пережитого страху. І </a:t>
            </a:r>
            <a:r>
              <a:rPr lang="ru-RU" sz="2000" dirty="0" err="1"/>
              <a:t>миші</a:t>
            </a:r>
            <a:r>
              <a:rPr lang="ru-RU" sz="2000" dirty="0"/>
              <a:t> починали </a:t>
            </a:r>
            <a:r>
              <a:rPr lang="ru-RU" sz="2000" dirty="0" err="1"/>
              <a:t>боятися</a:t>
            </a:r>
            <a:r>
              <a:rPr lang="ru-RU" sz="2000" dirty="0"/>
              <a:t>!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60" y="5824534"/>
            <a:ext cx="8715436" cy="1071546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/>
              <a:t>Так </a:t>
            </a:r>
            <a:r>
              <a:rPr lang="ru-RU" dirty="0" err="1"/>
              <a:t>дослідники</a:t>
            </a:r>
            <a:r>
              <a:rPr lang="ru-RU" dirty="0"/>
              <a:t> </a:t>
            </a:r>
            <a:r>
              <a:rPr lang="ru-RU" dirty="0" err="1"/>
              <a:t>встановили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патерну</a:t>
            </a:r>
            <a:r>
              <a:rPr lang="ru-RU" dirty="0"/>
              <a:t> страху - </a:t>
            </a:r>
            <a:r>
              <a:rPr lang="ru-RU" dirty="0" err="1"/>
              <a:t>клітин</a:t>
            </a:r>
            <a:r>
              <a:rPr lang="ru-RU" dirty="0"/>
              <a:t>, </a:t>
            </a:r>
            <a:r>
              <a:rPr lang="ru-RU" dirty="0" err="1"/>
              <a:t>залучених</a:t>
            </a:r>
            <a:r>
              <a:rPr lang="ru-RU" dirty="0"/>
              <a:t> до </a:t>
            </a:r>
            <a:r>
              <a:rPr lang="ru-RU" dirty="0" err="1"/>
              <a:t>запам'ятовування</a:t>
            </a:r>
            <a:r>
              <a:rPr lang="ru-RU" dirty="0"/>
              <a:t> конкретного </a:t>
            </a:r>
            <a:r>
              <a:rPr lang="ru-RU" dirty="0" err="1"/>
              <a:t>неприємного</a:t>
            </a:r>
            <a:r>
              <a:rPr lang="ru-RU" dirty="0"/>
              <a:t> </a:t>
            </a:r>
            <a:r>
              <a:rPr lang="ru-RU" dirty="0" err="1"/>
              <a:t>епізоду</a:t>
            </a:r>
            <a:r>
              <a:rPr lang="ru-RU" dirty="0"/>
              <a:t>. </a:t>
            </a:r>
            <a:r>
              <a:rPr lang="ru-RU" dirty="0" err="1"/>
              <a:t>Активуючи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патерн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функціональну</a:t>
            </a:r>
            <a:r>
              <a:rPr lang="ru-RU" dirty="0"/>
              <a:t> систему, ми </a:t>
            </a:r>
            <a:r>
              <a:rPr lang="ru-RU" dirty="0" err="1"/>
              <a:t>можемо</a:t>
            </a:r>
            <a:r>
              <a:rPr lang="ru-RU" dirty="0"/>
              <a:t> </a:t>
            </a:r>
            <a:r>
              <a:rPr lang="ru-RU" dirty="0" err="1"/>
              <a:t>витягти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сховища</a:t>
            </a:r>
            <a:r>
              <a:rPr lang="ru-RU" dirty="0"/>
              <a:t> </a:t>
            </a:r>
            <a:r>
              <a:rPr lang="ru-RU" dirty="0" err="1"/>
              <a:t>спогади</a:t>
            </a:r>
            <a:r>
              <a:rPr lang="ru-RU"/>
              <a:t>.</a:t>
            </a:r>
            <a:endParaRPr lang="ru-RU" dirty="0"/>
          </a:p>
        </p:txBody>
      </p:sp>
      <p:pic>
        <p:nvPicPr>
          <p:cNvPr id="40962" name="Picture 2" descr="Мышь получает удар током, и одновременно ей дают препарат, который активирует группу нейронов, отвечающую за память о другой обстановке. В результате у нее формируется «гибридная» память о страхе: снова оказавшись во второй камере, она не узнает ее без фармакологической стимуля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428868"/>
            <a:ext cx="5929314" cy="3395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8643998" cy="1428759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7030A0"/>
                </a:solidFill>
              </a:rPr>
              <a:t>Дякую</a:t>
            </a:r>
            <a:r>
              <a:rPr lang="ru-RU" dirty="0" smtClean="0">
                <a:solidFill>
                  <a:srgbClr val="7030A0"/>
                </a:solidFill>
              </a:rPr>
              <a:t> за </a:t>
            </a:r>
            <a:r>
              <a:rPr lang="ru-RU" smtClean="0">
                <a:solidFill>
                  <a:srgbClr val="7030A0"/>
                </a:solidFill>
              </a:rPr>
              <a:t>увагу!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1986" name="Picture 2" descr="http://4.bp.blogspot.com/-VrJn4p4kQwg/Vm8QJCiL4jI/AAAAAAAAAFQ/maQvZoA5tDY/s1600/group_clapping_500_cl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857340"/>
            <a:ext cx="500066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285729"/>
            <a:ext cx="8458200" cy="785817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План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501122" cy="5500726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ru-RU" smtClean="0">
                <a:solidFill>
                  <a:schemeClr val="tx1"/>
                </a:solidFill>
              </a:rPr>
              <a:t>Історія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виникнення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терміна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«коннектом» и «</a:t>
            </a:r>
            <a:r>
              <a:rPr lang="ru-RU" dirty="0" err="1" smtClean="0">
                <a:solidFill>
                  <a:schemeClr val="tx1"/>
                </a:solidFill>
              </a:rPr>
              <a:t>когнітом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Коннектом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err="1" smtClean="0">
                <a:solidFill>
                  <a:schemeClr val="tx1"/>
                </a:solidFill>
              </a:rPr>
              <a:t>Когнітом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ru-RU" dirty="0" err="1" smtClean="0">
                <a:solidFill>
                  <a:schemeClr val="tx1"/>
                </a:solidFill>
              </a:rPr>
              <a:t>Концепція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когів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ru-RU" dirty="0" err="1" smtClean="0">
                <a:solidFill>
                  <a:schemeClr val="tx1"/>
                </a:solidFill>
              </a:rPr>
              <a:t>Концепція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когнітома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ru-RU" dirty="0" err="1" smtClean="0">
                <a:solidFill>
                  <a:schemeClr val="tx1"/>
                </a:solidFill>
              </a:rPr>
              <a:t>Ассоціативна</a:t>
            </a:r>
            <a:r>
              <a:rPr lang="ru-RU" dirty="0" smtClean="0">
                <a:solidFill>
                  <a:schemeClr val="tx1"/>
                </a:solidFill>
              </a:rPr>
              <a:t> память</a:t>
            </a:r>
          </a:p>
          <a:p>
            <a:pPr marL="514350" indent="-514350" algn="l"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6000792" cy="3386161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/>
              <a:t>проект, атлас </a:t>
            </a:r>
            <a:r>
              <a:rPr lang="ru-RU" sz="2000" dirty="0" err="1"/>
              <a:t>транскриптома</a:t>
            </a:r>
            <a:r>
              <a:rPr lang="ru-RU" sz="2000" dirty="0"/>
              <a:t> </a:t>
            </a:r>
            <a:r>
              <a:rPr lang="ru-RU" sz="2000" dirty="0" err="1"/>
              <a:t>мозку</a:t>
            </a:r>
            <a:r>
              <a:rPr lang="ru-RU" sz="2000" dirty="0"/>
              <a:t> </a:t>
            </a:r>
            <a:r>
              <a:rPr lang="ru-RU" sz="2000" dirty="0" err="1"/>
              <a:t>миші</a:t>
            </a:r>
            <a:r>
              <a:rPr lang="ru-RU" sz="2000" dirty="0"/>
              <a:t>, </a:t>
            </a:r>
            <a:r>
              <a:rPr lang="ru-RU" sz="2000" dirty="0" err="1"/>
              <a:t>завершився</a:t>
            </a:r>
            <a:r>
              <a:rPr lang="ru-RU" sz="2000" dirty="0"/>
              <a:t> 2006 року. </a:t>
            </a:r>
            <a:r>
              <a:rPr lang="ru-RU" sz="2000" dirty="0" err="1"/>
              <a:t>Транскрипт</a:t>
            </a:r>
            <a:r>
              <a:rPr lang="ru-RU" sz="2000" dirty="0"/>
              <a:t> — сума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транскриптів</a:t>
            </a:r>
            <a:r>
              <a:rPr lang="ru-RU" sz="2000" dirty="0"/>
              <a:t>, </a:t>
            </a:r>
            <a:r>
              <a:rPr lang="ru-RU" sz="2000" dirty="0" err="1"/>
              <a:t>тобто</a:t>
            </a:r>
            <a:r>
              <a:rPr lang="ru-RU" sz="2000" dirty="0"/>
              <a:t> </a:t>
            </a:r>
            <a:r>
              <a:rPr lang="ru-RU" sz="2000" dirty="0" err="1"/>
              <a:t>матричних</a:t>
            </a:r>
            <a:r>
              <a:rPr lang="ru-RU" sz="2000" dirty="0"/>
              <a:t> РНК,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зчитуються</a:t>
            </a:r>
            <a:r>
              <a:rPr lang="ru-RU" sz="2000" dirty="0"/>
              <a:t> з </a:t>
            </a:r>
            <a:r>
              <a:rPr lang="ru-RU" sz="2000" dirty="0" err="1"/>
              <a:t>активних</a:t>
            </a:r>
            <a:r>
              <a:rPr lang="ru-RU" sz="2000" dirty="0"/>
              <a:t> </a:t>
            </a:r>
            <a:r>
              <a:rPr lang="ru-RU" sz="2000" dirty="0" err="1"/>
              <a:t>генів</a:t>
            </a:r>
            <a:r>
              <a:rPr lang="ru-RU" sz="2000" dirty="0"/>
              <a:t>. На </a:t>
            </a:r>
            <a:r>
              <a:rPr lang="ru-RU" sz="2000" dirty="0" err="1"/>
              <a:t>відміну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геному, </a:t>
            </a:r>
            <a:r>
              <a:rPr lang="ru-RU" sz="2000" dirty="0" err="1"/>
              <a:t>транскрипт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клітин</a:t>
            </a:r>
            <a:r>
              <a:rPr lang="ru-RU" sz="2000" dirty="0"/>
              <a:t> і тканин не </a:t>
            </a:r>
            <a:r>
              <a:rPr lang="ru-RU" sz="2000" dirty="0" err="1"/>
              <a:t>однаковий</a:t>
            </a:r>
            <a:r>
              <a:rPr lang="ru-RU" sz="2000" dirty="0"/>
              <a:t> - </a:t>
            </a:r>
            <a:r>
              <a:rPr lang="ru-RU" sz="2000" dirty="0" err="1"/>
              <a:t>набір</a:t>
            </a:r>
            <a:r>
              <a:rPr lang="ru-RU" sz="2000" dirty="0"/>
              <a:t> </a:t>
            </a:r>
            <a:r>
              <a:rPr lang="ru-RU" sz="2000" dirty="0" err="1"/>
              <a:t>активних</a:t>
            </a:r>
            <a:r>
              <a:rPr lang="ru-RU" sz="2000" dirty="0"/>
              <a:t> </a:t>
            </a:r>
            <a:r>
              <a:rPr lang="ru-RU" sz="2000" dirty="0" err="1"/>
              <a:t>генів</a:t>
            </a:r>
            <a:r>
              <a:rPr lang="ru-RU" sz="2000" dirty="0"/>
              <a:t> </a:t>
            </a:r>
            <a:r>
              <a:rPr lang="ru-RU" sz="2000" dirty="0" err="1"/>
              <a:t>залежить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типу </a:t>
            </a:r>
            <a:r>
              <a:rPr lang="ru-RU" sz="2000" dirty="0" err="1"/>
              <a:t>клітини</a:t>
            </a:r>
            <a:r>
              <a:rPr lang="ru-RU" sz="2000" dirty="0"/>
              <a:t> і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функціонального</a:t>
            </a:r>
            <a:r>
              <a:rPr lang="ru-RU" sz="2000" dirty="0"/>
              <a:t> стану.</a:t>
            </a:r>
            <a:br>
              <a:rPr lang="ru-RU" sz="2000" dirty="0"/>
            </a:br>
            <a:r>
              <a:rPr lang="ru-RU" sz="2000" dirty="0"/>
              <a:t>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спеціальних</a:t>
            </a:r>
            <a:r>
              <a:rPr lang="ru-RU" sz="2000" dirty="0"/>
              <a:t> </a:t>
            </a:r>
            <a:r>
              <a:rPr lang="ru-RU" sz="2000" dirty="0" err="1"/>
              <a:t>методів</a:t>
            </a:r>
            <a:r>
              <a:rPr lang="ru-RU" sz="2000" dirty="0"/>
              <a:t> </a:t>
            </a:r>
            <a:r>
              <a:rPr lang="ru-RU" sz="2000" dirty="0" err="1"/>
              <a:t>дослідники</a:t>
            </a:r>
            <a:r>
              <a:rPr lang="ru-RU" sz="2000" dirty="0"/>
              <a:t> </a:t>
            </a:r>
            <a:r>
              <a:rPr lang="ru-RU" sz="2000" dirty="0" err="1"/>
              <a:t>визначили</a:t>
            </a:r>
            <a:r>
              <a:rPr lang="ru-RU" sz="2000" dirty="0"/>
              <a:t>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матричні</a:t>
            </a:r>
            <a:r>
              <a:rPr lang="ru-RU" sz="2000" dirty="0"/>
              <a:t> РНК у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ділянках</a:t>
            </a:r>
            <a:r>
              <a:rPr lang="ru-RU" sz="2000" dirty="0"/>
              <a:t> </a:t>
            </a:r>
            <a:r>
              <a:rPr lang="ru-RU" sz="2000" dirty="0" err="1"/>
              <a:t>мишачого</a:t>
            </a:r>
            <a:r>
              <a:rPr lang="ru-RU" sz="2000" dirty="0"/>
              <a:t> </a:t>
            </a:r>
            <a:r>
              <a:rPr lang="ru-RU" sz="2000" dirty="0" err="1"/>
              <a:t>мозку</a:t>
            </a:r>
            <a:r>
              <a:rPr lang="ru-RU" sz="2000" dirty="0"/>
              <a:t> та </a:t>
            </a:r>
            <a:r>
              <a:rPr lang="ru-RU" sz="2000" dirty="0" err="1"/>
              <a:t>отримали</a:t>
            </a:r>
            <a:r>
              <a:rPr lang="ru-RU" sz="2000" dirty="0"/>
              <a:t> </a:t>
            </a:r>
            <a:r>
              <a:rPr lang="ru-RU" sz="2000" dirty="0" err="1"/>
              <a:t>тривимірну</a:t>
            </a:r>
            <a:r>
              <a:rPr lang="ru-RU" sz="2000" dirty="0"/>
              <a:t> карту </a:t>
            </a:r>
            <a:r>
              <a:rPr lang="ru-RU" sz="2000" dirty="0" err="1"/>
              <a:t>активності</a:t>
            </a:r>
            <a:r>
              <a:rPr lang="ru-RU" sz="2000" dirty="0"/>
              <a:t> </a:t>
            </a:r>
            <a:r>
              <a:rPr lang="ru-RU" sz="2000" dirty="0" err="1"/>
              <a:t>генів</a:t>
            </a:r>
            <a:r>
              <a:rPr lang="ru-RU" sz="2000" dirty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214818"/>
            <a:ext cx="8715436" cy="250033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900" dirty="0" err="1">
                <a:solidFill>
                  <a:schemeClr val="tx1"/>
                </a:solidFill>
              </a:rPr>
              <a:t>Наступний</a:t>
            </a:r>
            <a:r>
              <a:rPr lang="ru-RU" sz="1900" dirty="0">
                <a:solidFill>
                  <a:schemeClr val="tx1"/>
                </a:solidFill>
              </a:rPr>
              <a:t> проект </a:t>
            </a:r>
            <a:r>
              <a:rPr lang="ru-RU" sz="1900" dirty="0" err="1">
                <a:solidFill>
                  <a:schemeClr val="tx1"/>
                </a:solidFill>
              </a:rPr>
              <a:t>був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присвячений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мозку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людини</a:t>
            </a:r>
            <a:r>
              <a:rPr lang="ru-RU" sz="1900" dirty="0">
                <a:solidFill>
                  <a:schemeClr val="tx1"/>
                </a:solidFill>
              </a:rPr>
              <a:t>, і </a:t>
            </a:r>
            <a:r>
              <a:rPr lang="ru-RU" sz="1900" dirty="0" err="1">
                <a:solidFill>
                  <a:schemeClr val="tx1"/>
                </a:solidFill>
              </a:rPr>
              <a:t>він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завершився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нещодавно</a:t>
            </a:r>
            <a:r>
              <a:rPr lang="ru-RU" sz="1900" dirty="0">
                <a:solidFill>
                  <a:schemeClr val="tx1"/>
                </a:solidFill>
              </a:rPr>
              <a:t>, у </a:t>
            </a:r>
            <a:r>
              <a:rPr lang="ru-RU" sz="1900" dirty="0" err="1">
                <a:solidFill>
                  <a:schemeClr val="tx1"/>
                </a:solidFill>
              </a:rPr>
              <a:t>вересні</a:t>
            </a:r>
            <a:r>
              <a:rPr lang="ru-RU" sz="1900" dirty="0">
                <a:solidFill>
                  <a:schemeClr val="tx1"/>
                </a:solidFill>
              </a:rPr>
              <a:t> 2012 року.</a:t>
            </a:r>
          </a:p>
          <a:p>
            <a:pPr algn="l"/>
            <a:r>
              <a:rPr lang="ru-RU" sz="1900" dirty="0" err="1">
                <a:solidFill>
                  <a:schemeClr val="tx1"/>
                </a:solidFill>
              </a:rPr>
              <a:t>З'ясувалося</a:t>
            </a:r>
            <a:r>
              <a:rPr lang="ru-RU" sz="1900" dirty="0">
                <a:solidFill>
                  <a:schemeClr val="tx1"/>
                </a:solidFill>
              </a:rPr>
              <a:t>, </a:t>
            </a:r>
            <a:r>
              <a:rPr lang="ru-RU" sz="1900" dirty="0" err="1">
                <a:solidFill>
                  <a:schemeClr val="tx1"/>
                </a:solidFill>
              </a:rPr>
              <a:t>що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транскриптоми</a:t>
            </a:r>
            <a:r>
              <a:rPr lang="ru-RU" sz="1900" dirty="0">
                <a:solidFill>
                  <a:schemeClr val="tx1"/>
                </a:solidFill>
              </a:rPr>
              <a:t> кори </a:t>
            </a:r>
            <a:r>
              <a:rPr lang="ru-RU" sz="1900" dirty="0" err="1">
                <a:solidFill>
                  <a:schemeClr val="tx1"/>
                </a:solidFill>
              </a:rPr>
              <a:t>правої</a:t>
            </a:r>
            <a:r>
              <a:rPr lang="ru-RU" sz="1900" dirty="0">
                <a:solidFill>
                  <a:schemeClr val="tx1"/>
                </a:solidFill>
              </a:rPr>
              <a:t> та </a:t>
            </a:r>
            <a:r>
              <a:rPr lang="ru-RU" sz="1900" dirty="0" err="1">
                <a:solidFill>
                  <a:schemeClr val="tx1"/>
                </a:solidFill>
              </a:rPr>
              <a:t>лівої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півкуль</a:t>
            </a:r>
            <a:r>
              <a:rPr lang="ru-RU" sz="1900" dirty="0">
                <a:solidFill>
                  <a:schemeClr val="tx1"/>
                </a:solidFill>
              </a:rPr>
              <a:t> у </a:t>
            </a:r>
            <a:r>
              <a:rPr lang="ru-RU" sz="1900" dirty="0" err="1">
                <a:solidFill>
                  <a:schemeClr val="tx1"/>
                </a:solidFill>
              </a:rPr>
              <a:t>людини</a:t>
            </a:r>
            <a:r>
              <a:rPr lang="ru-RU" sz="1900" dirty="0">
                <a:solidFill>
                  <a:schemeClr val="tx1"/>
                </a:solidFill>
              </a:rPr>
              <a:t> не </a:t>
            </a:r>
            <a:r>
              <a:rPr lang="ru-RU" sz="1900" dirty="0" err="1">
                <a:solidFill>
                  <a:schemeClr val="tx1"/>
                </a:solidFill>
              </a:rPr>
              <a:t>мають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суттєвих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відмінностей</a:t>
            </a:r>
            <a:r>
              <a:rPr lang="ru-RU" sz="1900" dirty="0">
                <a:solidFill>
                  <a:schemeClr val="tx1"/>
                </a:solidFill>
              </a:rPr>
              <a:t>. </a:t>
            </a:r>
            <a:r>
              <a:rPr lang="ru-RU" sz="1900" dirty="0" err="1">
                <a:solidFill>
                  <a:schemeClr val="tx1"/>
                </a:solidFill>
              </a:rPr>
              <a:t>Напрочуд</a:t>
            </a:r>
            <a:r>
              <a:rPr lang="ru-RU" sz="1900" dirty="0">
                <a:solidFill>
                  <a:schemeClr val="tx1"/>
                </a:solidFill>
              </a:rPr>
              <a:t> великою </a:t>
            </a:r>
            <a:r>
              <a:rPr lang="ru-RU" sz="1900" dirty="0" err="1">
                <a:solidFill>
                  <a:schemeClr val="tx1"/>
                </a:solidFill>
              </a:rPr>
              <a:t>виявилася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також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схожість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між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транскриптомами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мозку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двох</a:t>
            </a:r>
            <a:r>
              <a:rPr lang="ru-RU" sz="1900" dirty="0">
                <a:solidFill>
                  <a:schemeClr val="tx1"/>
                </a:solidFill>
              </a:rPr>
              <a:t> людей (</a:t>
            </a:r>
            <a:r>
              <a:rPr lang="ru-RU" sz="1900" dirty="0" err="1">
                <a:solidFill>
                  <a:schemeClr val="tx1"/>
                </a:solidFill>
              </a:rPr>
              <a:t>поки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вчені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працювали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всього</a:t>
            </a:r>
            <a:r>
              <a:rPr lang="ru-RU" sz="1900" dirty="0">
                <a:solidFill>
                  <a:schemeClr val="tx1"/>
                </a:solidFill>
              </a:rPr>
              <a:t> з </a:t>
            </a:r>
            <a:r>
              <a:rPr lang="ru-RU" sz="1900" dirty="0" err="1">
                <a:solidFill>
                  <a:schemeClr val="tx1"/>
                </a:solidFill>
              </a:rPr>
              <a:t>двома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зразками</a:t>
            </a:r>
            <a:r>
              <a:rPr lang="ru-RU" sz="1900" dirty="0">
                <a:solidFill>
                  <a:schemeClr val="tx1"/>
                </a:solidFill>
              </a:rPr>
              <a:t>).</a:t>
            </a:r>
            <a:endParaRPr lang="ru-RU" sz="1900" dirty="0" smtClean="0">
              <a:solidFill>
                <a:schemeClr val="tx1"/>
              </a:solidFill>
            </a:endParaRPr>
          </a:p>
          <a:p>
            <a:pPr algn="l"/>
            <a:r>
              <a:rPr lang="ru-RU" sz="1900" dirty="0">
                <a:solidFill>
                  <a:schemeClr val="tx1"/>
                </a:solidFill>
              </a:rPr>
              <a:t>Але </a:t>
            </a:r>
            <a:r>
              <a:rPr lang="ru-RU" sz="1900" dirty="0" err="1">
                <a:solidFill>
                  <a:schemeClr val="tx1"/>
                </a:solidFill>
              </a:rPr>
              <a:t>що</a:t>
            </a:r>
            <a:r>
              <a:rPr lang="ru-RU" sz="1900" dirty="0">
                <a:solidFill>
                  <a:schemeClr val="tx1"/>
                </a:solidFill>
              </a:rPr>
              <a:t> особливо </a:t>
            </a:r>
            <a:r>
              <a:rPr lang="ru-RU" sz="1900" dirty="0" err="1">
                <a:solidFill>
                  <a:schemeClr val="tx1"/>
                </a:solidFill>
              </a:rPr>
              <a:t>примітно</a:t>
            </a:r>
            <a:r>
              <a:rPr lang="ru-RU" sz="1900" dirty="0">
                <a:solidFill>
                  <a:schemeClr val="tx1"/>
                </a:solidFill>
              </a:rPr>
              <a:t> — </a:t>
            </a:r>
            <a:r>
              <a:rPr lang="ru-RU" sz="1900" dirty="0" err="1">
                <a:solidFill>
                  <a:schemeClr val="tx1"/>
                </a:solidFill>
              </a:rPr>
              <a:t>тепер</a:t>
            </a:r>
            <a:r>
              <a:rPr lang="ru-RU" sz="1900" dirty="0">
                <a:solidFill>
                  <a:schemeClr val="tx1"/>
                </a:solidFill>
              </a:rPr>
              <a:t> ми </a:t>
            </a:r>
            <a:r>
              <a:rPr lang="ru-RU" sz="1900" dirty="0" err="1">
                <a:solidFill>
                  <a:schemeClr val="tx1"/>
                </a:solidFill>
              </a:rPr>
              <a:t>знаємо</a:t>
            </a:r>
            <a:r>
              <a:rPr lang="ru-RU" sz="1900" dirty="0">
                <a:solidFill>
                  <a:schemeClr val="tx1"/>
                </a:solidFill>
              </a:rPr>
              <a:t>, </a:t>
            </a:r>
            <a:r>
              <a:rPr lang="ru-RU" sz="1900" dirty="0" err="1">
                <a:solidFill>
                  <a:schemeClr val="tx1"/>
                </a:solidFill>
              </a:rPr>
              <a:t>що</a:t>
            </a:r>
            <a:r>
              <a:rPr lang="ru-RU" sz="1900" dirty="0">
                <a:solidFill>
                  <a:schemeClr val="tx1"/>
                </a:solidFill>
              </a:rPr>
              <a:t> в </a:t>
            </a:r>
            <a:r>
              <a:rPr lang="ru-RU" sz="1900" dirty="0" err="1">
                <a:solidFill>
                  <a:schemeClr val="tx1"/>
                </a:solidFill>
              </a:rPr>
              <a:t>мозку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дорослої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людини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експресується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близько</a:t>
            </a:r>
            <a:r>
              <a:rPr lang="ru-RU" sz="1900" dirty="0">
                <a:solidFill>
                  <a:schemeClr val="tx1"/>
                </a:solidFill>
              </a:rPr>
              <a:t> 84% </a:t>
            </a:r>
            <a:r>
              <a:rPr lang="ru-RU" sz="1900" dirty="0" err="1">
                <a:solidFill>
                  <a:schemeClr val="tx1"/>
                </a:solidFill>
              </a:rPr>
              <a:t>усіх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її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генів</a:t>
            </a:r>
            <a:r>
              <a:rPr lang="ru-RU" sz="1900" dirty="0">
                <a:solidFill>
                  <a:schemeClr val="tx1"/>
                </a:solidFill>
              </a:rPr>
              <a:t> і </a:t>
            </a:r>
            <a:r>
              <a:rPr lang="ru-RU" sz="1900" dirty="0" err="1">
                <a:solidFill>
                  <a:schemeClr val="tx1"/>
                </a:solidFill>
              </a:rPr>
              <a:t>миша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приблизно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стільки</a:t>
            </a:r>
            <a:r>
              <a:rPr lang="ru-RU" sz="1900" dirty="0">
                <a:solidFill>
                  <a:schemeClr val="tx1"/>
                </a:solidFill>
              </a:rPr>
              <a:t> ж.</a:t>
            </a:r>
          </a:p>
          <a:p>
            <a:pPr algn="l"/>
            <a:endParaRPr lang="ru-RU" sz="1900" dirty="0" smtClean="0">
              <a:solidFill>
                <a:schemeClr val="tx1"/>
              </a:solidFill>
            </a:endParaRPr>
          </a:p>
          <a:p>
            <a:pPr algn="l"/>
            <a:endParaRPr lang="ru-RU" sz="1900" dirty="0">
              <a:solidFill>
                <a:schemeClr val="tx1"/>
              </a:solidFill>
            </a:endParaRPr>
          </a:p>
        </p:txBody>
      </p:sp>
      <p:pic>
        <p:nvPicPr>
          <p:cNvPr id="32770" name="Picture 2" descr="https://24smi.org/public/media/celebrity/2017/01/20/Rh21IwufuXma_pol-al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14290"/>
            <a:ext cx="2571768" cy="3429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43636" y="3643315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 Аллен, один з </a:t>
            </a:r>
            <a:r>
              <a:rPr lang="ru-RU" dirty="0" err="1" smtClean="0"/>
              <a:t>засновників</a:t>
            </a:r>
            <a:r>
              <a:rPr lang="ru-RU" dirty="0" smtClean="0"/>
              <a:t> </a:t>
            </a:r>
            <a:r>
              <a:rPr lang="en-US" dirty="0" smtClean="0"/>
              <a:t>Microsoft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51"/>
            <a:ext cx="4572032" cy="3457599"/>
          </a:xfrm>
        </p:spPr>
        <p:txBody>
          <a:bodyPr>
            <a:normAutofit/>
          </a:bodyPr>
          <a:lstStyle/>
          <a:p>
            <a:pPr algn="l"/>
            <a:r>
              <a:rPr lang="ru-RU" sz="2000" dirty="0" err="1"/>
              <a:t>Поняття</a:t>
            </a:r>
            <a:r>
              <a:rPr lang="ru-RU" sz="2000" dirty="0"/>
              <a:t> про коннектом як </a:t>
            </a:r>
            <a:r>
              <a:rPr lang="ru-RU" sz="2000" dirty="0" err="1"/>
              <a:t>сукупність</a:t>
            </a:r>
            <a:r>
              <a:rPr lang="ru-RU" sz="2000" dirty="0"/>
              <a:t> </a:t>
            </a:r>
            <a:r>
              <a:rPr lang="ru-RU" sz="2000" dirty="0" err="1"/>
              <a:t>усіх</a:t>
            </a:r>
            <a:r>
              <a:rPr lang="ru-RU" sz="2000" dirty="0"/>
              <a:t> </a:t>
            </a:r>
            <a:r>
              <a:rPr lang="ru-RU" sz="2000" dirty="0" err="1"/>
              <a:t>зв'язків</a:t>
            </a:r>
            <a:r>
              <a:rPr lang="ru-RU" sz="2000" dirty="0"/>
              <a:t> у </a:t>
            </a:r>
            <a:r>
              <a:rPr lang="ru-RU" sz="2000" dirty="0" err="1"/>
              <a:t>мозку</a:t>
            </a:r>
            <a:r>
              <a:rPr lang="ru-RU" sz="2000" dirty="0"/>
              <a:t> ввели у 2005 </a:t>
            </a:r>
            <a:r>
              <a:rPr lang="ru-RU" sz="2000" dirty="0" err="1"/>
              <a:t>році</a:t>
            </a:r>
            <a:r>
              <a:rPr lang="ru-RU" sz="2000" dirty="0"/>
              <a:t>. </a:t>
            </a:r>
            <a:r>
              <a:rPr lang="ru-RU" sz="2000" dirty="0" err="1"/>
              <a:t>Учні</a:t>
            </a:r>
            <a:r>
              <a:rPr lang="ru-RU" sz="2000" dirty="0"/>
              <a:t> </a:t>
            </a:r>
            <a:r>
              <a:rPr lang="ru-RU" sz="2000" dirty="0" err="1"/>
              <a:t>Едельмана</a:t>
            </a:r>
            <a:r>
              <a:rPr lang="ru-RU" sz="2000" dirty="0"/>
              <a:t> Олаф </a:t>
            </a:r>
            <a:r>
              <a:rPr lang="ru-RU" sz="2000" dirty="0" err="1"/>
              <a:t>Спорнс</a:t>
            </a:r>
            <a:r>
              <a:rPr lang="ru-RU" sz="2000" dirty="0"/>
              <a:t>, </a:t>
            </a:r>
            <a:r>
              <a:rPr lang="ru-RU" sz="2000" dirty="0" err="1"/>
              <a:t>Джуліо</a:t>
            </a:r>
            <a:r>
              <a:rPr lang="ru-RU" sz="2000" dirty="0"/>
              <a:t> </a:t>
            </a:r>
            <a:r>
              <a:rPr lang="ru-RU" sz="2000" dirty="0" err="1"/>
              <a:t>Тононі</a:t>
            </a:r>
            <a:r>
              <a:rPr lang="ru-RU" sz="2000" dirty="0"/>
              <a:t> разом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Рольфом</a:t>
            </a:r>
            <a:r>
              <a:rPr lang="ru-RU" sz="2000" dirty="0"/>
              <a:t> </a:t>
            </a:r>
            <a:r>
              <a:rPr lang="ru-RU" sz="2000" dirty="0" err="1"/>
              <a:t>Кеттером</a:t>
            </a:r>
            <a:r>
              <a:rPr lang="ru-RU" sz="2000" dirty="0"/>
              <a:t> з </a:t>
            </a:r>
            <a:r>
              <a:rPr lang="ru-RU" sz="2000" dirty="0" err="1"/>
              <a:t>Фогтівського</a:t>
            </a:r>
            <a:r>
              <a:rPr lang="ru-RU" sz="2000" dirty="0"/>
              <a:t> </a:t>
            </a:r>
            <a:r>
              <a:rPr lang="ru-RU" sz="2000" dirty="0" err="1"/>
              <a:t>інституту</a:t>
            </a:r>
            <a:r>
              <a:rPr lang="ru-RU" sz="2000" dirty="0"/>
              <a:t> </a:t>
            </a:r>
            <a:r>
              <a:rPr lang="ru-RU" sz="2000" dirty="0" err="1"/>
              <a:t>досліджень</a:t>
            </a:r>
            <a:r>
              <a:rPr lang="ru-RU" sz="2000" dirty="0"/>
              <a:t> </a:t>
            </a:r>
            <a:r>
              <a:rPr lang="ru-RU" sz="2000" dirty="0" err="1"/>
              <a:t>мозку</a:t>
            </a:r>
            <a:r>
              <a:rPr lang="ru-RU" sz="2000" dirty="0"/>
              <a:t> в </a:t>
            </a:r>
            <a:r>
              <a:rPr lang="ru-RU" sz="2000" dirty="0" err="1"/>
              <a:t>Дюссельдорфі</a:t>
            </a:r>
            <a:r>
              <a:rPr lang="ru-RU" sz="2000" dirty="0"/>
              <a:t> </a:t>
            </a:r>
            <a:r>
              <a:rPr lang="ru-RU" sz="2000" dirty="0" err="1"/>
              <a:t>опублікували</a:t>
            </a:r>
            <a:r>
              <a:rPr lang="ru-RU" sz="2000" dirty="0"/>
              <a:t> </a:t>
            </a:r>
            <a:r>
              <a:rPr lang="ru-RU" sz="2000" dirty="0" err="1"/>
              <a:t>програмну</a:t>
            </a:r>
            <a:r>
              <a:rPr lang="ru-RU" sz="2000" dirty="0"/>
              <a:t> </a:t>
            </a:r>
            <a:r>
              <a:rPr lang="ru-RU" sz="2000" dirty="0" err="1"/>
              <a:t>статтю</a:t>
            </a:r>
            <a:r>
              <a:rPr lang="ru-RU" sz="2000" dirty="0"/>
              <a:t>, яка </a:t>
            </a:r>
            <a:r>
              <a:rPr lang="ru-RU" sz="2000" dirty="0" err="1"/>
              <a:t>називалася</a:t>
            </a:r>
            <a:r>
              <a:rPr lang="ru-RU" sz="2000" dirty="0"/>
              <a:t> «</a:t>
            </a:r>
            <a:r>
              <a:rPr lang="ru-RU" sz="2000" dirty="0" err="1"/>
              <a:t>Людський</a:t>
            </a:r>
            <a:r>
              <a:rPr lang="ru-RU" sz="2000" dirty="0"/>
              <a:t> коннект. </a:t>
            </a:r>
            <a:r>
              <a:rPr lang="ru-RU" sz="2000" dirty="0" err="1"/>
              <a:t>Опис</a:t>
            </a:r>
            <a:r>
              <a:rPr lang="ru-RU" sz="2000" dirty="0"/>
              <a:t> </a:t>
            </a:r>
            <a:r>
              <a:rPr lang="ru-RU" sz="2000" dirty="0" err="1"/>
              <a:t>структури</a:t>
            </a:r>
            <a:r>
              <a:rPr lang="ru-RU" sz="2000" dirty="0"/>
              <a:t> </a:t>
            </a:r>
            <a:r>
              <a:rPr lang="ru-RU" sz="2000" dirty="0" err="1"/>
              <a:t>мозку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500570"/>
            <a:ext cx="8715436" cy="2143140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</a:rPr>
              <a:t>На </a:t>
            </a:r>
            <a:r>
              <a:rPr lang="ru-RU" sz="2000" dirty="0" err="1">
                <a:solidFill>
                  <a:schemeClr val="tx1"/>
                </a:solidFill>
              </a:rPr>
              <a:t>зміну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гаслу</a:t>
            </a:r>
            <a:r>
              <a:rPr lang="ru-RU" sz="2000" dirty="0">
                <a:solidFill>
                  <a:schemeClr val="tx1"/>
                </a:solidFill>
              </a:rPr>
              <a:t> «Я </a:t>
            </a:r>
            <a:r>
              <a:rPr lang="ru-RU" sz="2000" dirty="0" err="1">
                <a:solidFill>
                  <a:schemeClr val="tx1"/>
                </a:solidFill>
              </a:rPr>
              <a:t>це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мій</a:t>
            </a:r>
            <a:r>
              <a:rPr lang="ru-RU" sz="2000" dirty="0">
                <a:solidFill>
                  <a:schemeClr val="tx1"/>
                </a:solidFill>
              </a:rPr>
              <a:t> геном» </a:t>
            </a:r>
            <a:r>
              <a:rPr lang="ru-RU" sz="2000" dirty="0" err="1">
                <a:solidFill>
                  <a:schemeClr val="tx1"/>
                </a:solidFill>
              </a:rPr>
              <a:t>прийшов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новий</a:t>
            </a:r>
            <a:r>
              <a:rPr lang="ru-RU" sz="2000" dirty="0">
                <a:solidFill>
                  <a:schemeClr val="tx1"/>
                </a:solidFill>
              </a:rPr>
              <a:t>: «Я </a:t>
            </a:r>
            <a:r>
              <a:rPr lang="ru-RU" sz="2000" dirty="0" err="1">
                <a:solidFill>
                  <a:schemeClr val="tx1"/>
                </a:solidFill>
              </a:rPr>
              <a:t>це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мій</a:t>
            </a:r>
            <a:r>
              <a:rPr lang="ru-RU" sz="2000" dirty="0">
                <a:solidFill>
                  <a:schemeClr val="tx1"/>
                </a:solidFill>
              </a:rPr>
              <a:t> коннектом». </a:t>
            </a:r>
            <a:r>
              <a:rPr lang="ru-RU" sz="2000" dirty="0" err="1">
                <a:solidFill>
                  <a:schemeClr val="tx1"/>
                </a:solidFill>
              </a:rPr>
              <a:t>Справді</a:t>
            </a:r>
            <a:r>
              <a:rPr lang="ru-RU" sz="2000" dirty="0">
                <a:solidFill>
                  <a:schemeClr val="tx1"/>
                </a:solidFill>
              </a:rPr>
              <a:t>, геном — </a:t>
            </a:r>
            <a:r>
              <a:rPr lang="ru-RU" sz="2000" dirty="0" err="1">
                <a:solidFill>
                  <a:schemeClr val="tx1"/>
                </a:solidFill>
              </a:rPr>
              <a:t>це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лише</a:t>
            </a:r>
            <a:r>
              <a:rPr lang="ru-RU" sz="2000" dirty="0">
                <a:solidFill>
                  <a:schemeClr val="tx1"/>
                </a:solidFill>
              </a:rPr>
              <a:t> точка </a:t>
            </a:r>
            <a:r>
              <a:rPr lang="ru-RU" sz="2000" dirty="0" err="1">
                <a:solidFill>
                  <a:schemeClr val="tx1"/>
                </a:solidFill>
              </a:rPr>
              <a:t>відліку</a:t>
            </a:r>
            <a:r>
              <a:rPr lang="ru-RU" sz="2000" dirty="0">
                <a:solidFill>
                  <a:schemeClr val="tx1"/>
                </a:solidFill>
              </a:rPr>
              <a:t>, а карта </a:t>
            </a:r>
            <a:r>
              <a:rPr lang="ru-RU" sz="2000" dirty="0" err="1">
                <a:solidFill>
                  <a:schemeClr val="tx1"/>
                </a:solidFill>
              </a:rPr>
              <a:t>зв'язків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мозку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людини</a:t>
            </a:r>
            <a:r>
              <a:rPr lang="ru-RU" sz="2000" dirty="0">
                <a:solidFill>
                  <a:schemeClr val="tx1"/>
                </a:solidFill>
              </a:rPr>
              <a:t> — результат </a:t>
            </a:r>
            <a:r>
              <a:rPr lang="ru-RU" sz="2000" dirty="0" err="1">
                <a:solidFill>
                  <a:schemeClr val="tx1"/>
                </a:solidFill>
              </a:rPr>
              <a:t>реалізації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генетичної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програми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взаємодії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індивіда</a:t>
            </a:r>
            <a:r>
              <a:rPr lang="ru-RU" sz="2000" dirty="0">
                <a:solidFill>
                  <a:schemeClr val="tx1"/>
                </a:solidFill>
              </a:rPr>
              <a:t> з </a:t>
            </a:r>
            <a:r>
              <a:rPr lang="ru-RU" sz="2000" dirty="0" err="1">
                <a:solidFill>
                  <a:schemeClr val="tx1"/>
                </a:solidFill>
              </a:rPr>
              <a:t>середовищем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щось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ближчі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відповіді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питанням</a:t>
            </a:r>
            <a:r>
              <a:rPr lang="ru-RU" sz="2000" dirty="0">
                <a:solidFill>
                  <a:schemeClr val="tx1"/>
                </a:solidFill>
              </a:rPr>
              <a:t> «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є </a:t>
            </a:r>
            <a:r>
              <a:rPr lang="ru-RU" sz="2000" dirty="0" err="1">
                <a:solidFill>
                  <a:schemeClr val="tx1"/>
                </a:solidFill>
              </a:rPr>
              <a:t>особистість</a:t>
            </a:r>
            <a:r>
              <a:rPr lang="ru-RU" sz="2000" dirty="0">
                <a:solidFill>
                  <a:schemeClr val="tx1"/>
                </a:solidFill>
              </a:rPr>
              <a:t>».</a:t>
            </a:r>
          </a:p>
        </p:txBody>
      </p:sp>
      <p:pic>
        <p:nvPicPr>
          <p:cNvPr id="34818" name="Picture 2" descr="http://static1.squarespace.com/static/50f45ccee4b00d6eb48a29de/51265ebde4b00376bb5ceb1e/51265ec1e4b00376bb5ceefe/1361469129524/Olaf.jpg?format=1000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071546"/>
            <a:ext cx="1928826" cy="2786082"/>
          </a:xfrm>
          <a:prstGeom prst="rect">
            <a:avLst/>
          </a:prstGeom>
          <a:noFill/>
        </p:spPr>
      </p:pic>
      <p:pic>
        <p:nvPicPr>
          <p:cNvPr id="34820" name="Picture 4" descr="http://2.bp.blogspot.com/-o9oiLEUdcpI/TbnMQ2GzazI/AAAAAAAAJZI/IIe0K95ouaI/s1600/severinghaus.ashx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071546"/>
            <a:ext cx="1990057" cy="27860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6314" y="40247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Олаф</a:t>
            </a:r>
            <a:r>
              <a:rPr lang="ru-RU" dirty="0"/>
              <a:t> </a:t>
            </a:r>
            <a:r>
              <a:rPr lang="ru-RU" dirty="0" err="1"/>
              <a:t>Спорнс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072330" y="400050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Джулио</a:t>
            </a:r>
            <a:r>
              <a:rPr lang="ru-RU" dirty="0"/>
              <a:t> </a:t>
            </a:r>
            <a:r>
              <a:rPr lang="ru-RU" dirty="0" err="1"/>
              <a:t>Тонони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3500430" cy="4286256"/>
          </a:xfrm>
        </p:spPr>
        <p:txBody>
          <a:bodyPr>
            <a:noAutofit/>
          </a:bodyPr>
          <a:lstStyle/>
          <a:p>
            <a:pPr algn="l"/>
            <a:r>
              <a:rPr lang="ru-RU" sz="1800" dirty="0"/>
              <a:t>Коротенький </a:t>
            </a:r>
            <a:r>
              <a:rPr lang="ru-RU" sz="1800" dirty="0" err="1"/>
              <a:t>черв'ячок</a:t>
            </a:r>
            <a:r>
              <a:rPr lang="ru-RU" sz="1800" dirty="0"/>
              <a:t> з </a:t>
            </a:r>
            <a:r>
              <a:rPr lang="ru-RU" sz="1800" dirty="0" err="1"/>
              <a:t>довгим</a:t>
            </a:r>
            <a:r>
              <a:rPr lang="ru-RU" sz="1800" dirty="0"/>
              <a:t> </a:t>
            </a:r>
            <a:r>
              <a:rPr lang="ru-RU" sz="1800" dirty="0" err="1"/>
              <a:t>ім'ям</a:t>
            </a:r>
            <a:r>
              <a:rPr lang="ru-RU" sz="1800" dirty="0"/>
              <a:t> - </a:t>
            </a:r>
            <a:r>
              <a:rPr lang="ru-RU" sz="1800" dirty="0" err="1"/>
              <a:t>Caenorhabditis</a:t>
            </a:r>
            <a:r>
              <a:rPr lang="ru-RU" sz="1800" dirty="0"/>
              <a:t> </a:t>
            </a:r>
            <a:r>
              <a:rPr lang="ru-RU" sz="1800" dirty="0" err="1"/>
              <a:t>elegans</a:t>
            </a:r>
            <a:r>
              <a:rPr lang="ru-RU" sz="1800" dirty="0"/>
              <a:t> - </a:t>
            </a:r>
            <a:r>
              <a:rPr lang="ru-RU" sz="1800" dirty="0" err="1"/>
              <a:t>прекрасний</a:t>
            </a:r>
            <a:r>
              <a:rPr lang="ru-RU" sz="1800" dirty="0"/>
              <a:t> </a:t>
            </a:r>
            <a:r>
              <a:rPr lang="ru-RU" sz="1800" dirty="0" err="1"/>
              <a:t>модельний</a:t>
            </a:r>
            <a:r>
              <a:rPr lang="ru-RU" sz="1800" dirty="0"/>
              <a:t> </a:t>
            </a:r>
            <a:r>
              <a:rPr lang="ru-RU" sz="1800" dirty="0" err="1"/>
              <a:t>об'єкт</a:t>
            </a:r>
            <a:r>
              <a:rPr lang="ru-RU" sz="1800" dirty="0"/>
              <a:t>. </a:t>
            </a:r>
            <a:r>
              <a:rPr lang="ru-RU" sz="1800" dirty="0" err="1"/>
              <a:t>Його</a:t>
            </a:r>
            <a:r>
              <a:rPr lang="ru-RU" sz="1800" dirty="0"/>
              <a:t> геном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отримано</a:t>
            </a:r>
            <a:r>
              <a:rPr lang="ru-RU" sz="1800" dirty="0"/>
              <a:t> </a:t>
            </a:r>
            <a:r>
              <a:rPr lang="ru-RU" sz="1800" dirty="0" err="1"/>
              <a:t>ще</a:t>
            </a:r>
            <a:r>
              <a:rPr lang="ru-RU" sz="1800" dirty="0"/>
              <a:t> 1998 року, а </a:t>
            </a:r>
            <a:r>
              <a:rPr lang="ru-RU" sz="1800" dirty="0" err="1"/>
              <a:t>тепер</a:t>
            </a:r>
            <a:r>
              <a:rPr lang="ru-RU" sz="1800" dirty="0"/>
              <a:t> настала </a:t>
            </a:r>
            <a:r>
              <a:rPr lang="ru-RU" sz="1800" dirty="0" err="1"/>
              <a:t>черга</a:t>
            </a:r>
            <a:r>
              <a:rPr lang="ru-RU" sz="1800" dirty="0"/>
              <a:t> </a:t>
            </a:r>
            <a:r>
              <a:rPr lang="ru-RU" sz="1800" dirty="0" err="1"/>
              <a:t>коннектома</a:t>
            </a:r>
            <a:r>
              <a:rPr lang="ru-RU" sz="1800" dirty="0"/>
              <a:t>. Справа внизу — коннектом, </a:t>
            </a:r>
            <a:r>
              <a:rPr lang="ru-RU" sz="1800" dirty="0" err="1"/>
              <a:t>накладений</a:t>
            </a:r>
            <a:r>
              <a:rPr lang="ru-RU" sz="1800" dirty="0"/>
              <a:t> на </a:t>
            </a:r>
            <a:r>
              <a:rPr lang="ru-RU" sz="1800" dirty="0" err="1"/>
              <a:t>анатомію</a:t>
            </a:r>
            <a:r>
              <a:rPr lang="ru-RU" sz="1800" dirty="0"/>
              <a:t> </a:t>
            </a:r>
            <a:r>
              <a:rPr lang="ru-RU" sz="1800" dirty="0" err="1"/>
              <a:t>хробака</a:t>
            </a:r>
            <a:r>
              <a:rPr lang="ru-RU" sz="1800" dirty="0"/>
              <a:t> (у </a:t>
            </a:r>
            <a:r>
              <a:rPr lang="ru-RU" sz="1800" dirty="0" err="1"/>
              <a:t>конструюванні</a:t>
            </a:r>
            <a:r>
              <a:rPr lang="ru-RU" sz="1800" dirty="0"/>
              <a:t> </a:t>
            </a:r>
            <a:r>
              <a:rPr lang="ru-RU" sz="1800" dirty="0" err="1"/>
              <a:t>цієї</a:t>
            </a:r>
            <a:r>
              <a:rPr lang="ru-RU" sz="1800" dirty="0"/>
              <a:t> </a:t>
            </a:r>
            <a:r>
              <a:rPr lang="ru-RU" sz="1800" dirty="0" err="1"/>
              <a:t>схеми</a:t>
            </a:r>
            <a:r>
              <a:rPr lang="ru-RU" sz="1800" dirty="0"/>
              <a:t> взяли участь </a:t>
            </a:r>
            <a:r>
              <a:rPr lang="ru-RU" sz="1800" dirty="0" err="1" smtClean="0"/>
              <a:t>співробітники</a:t>
            </a:r>
            <a:r>
              <a:rPr lang="ru-RU" sz="1800" dirty="0" smtClean="0"/>
              <a:t> </a:t>
            </a:r>
            <a:r>
              <a:rPr lang="ru-RU" sz="1800" dirty="0" err="1"/>
              <a:t>Інституту</a:t>
            </a:r>
            <a:r>
              <a:rPr lang="ru-RU" sz="1800" dirty="0"/>
              <a:t> систем </a:t>
            </a:r>
            <a:r>
              <a:rPr lang="ru-RU" sz="1800" dirty="0" err="1"/>
              <a:t>інформатики</a:t>
            </a:r>
            <a:r>
              <a:rPr lang="ru-RU" sz="1800" dirty="0"/>
              <a:t> </a:t>
            </a:r>
            <a:r>
              <a:rPr lang="ru-RU" sz="1800" dirty="0" err="1"/>
              <a:t>ім</a:t>
            </a:r>
            <a:r>
              <a:rPr lang="ru-RU" sz="1800" dirty="0"/>
              <a:t>. А. П. </a:t>
            </a:r>
            <a:r>
              <a:rPr lang="ru-RU" sz="1800" dirty="0" err="1"/>
              <a:t>Єршова</a:t>
            </a:r>
            <a:r>
              <a:rPr lang="ru-RU" sz="1800" dirty="0"/>
              <a:t> СО РАН), </a:t>
            </a:r>
            <a:r>
              <a:rPr lang="ru-RU" sz="1800" dirty="0" err="1"/>
              <a:t>зліва</a:t>
            </a:r>
            <a:r>
              <a:rPr lang="ru-RU" sz="1800" dirty="0"/>
              <a:t> — схема </a:t>
            </a:r>
            <a:r>
              <a:rPr lang="ru-RU" sz="1800" dirty="0" err="1"/>
              <a:t>зв'язків</a:t>
            </a:r>
            <a:r>
              <a:rPr lang="ru-RU" sz="1800" dirty="0"/>
              <a:t>, де </a:t>
            </a:r>
            <a:r>
              <a:rPr lang="ru-RU" sz="1800" dirty="0" err="1"/>
              <a:t>кожна</a:t>
            </a:r>
            <a:r>
              <a:rPr lang="ru-RU" sz="1800" dirty="0"/>
              <a:t> точка — нейрон, </a:t>
            </a:r>
            <a:r>
              <a:rPr lang="ru-RU" sz="1800" dirty="0" err="1"/>
              <a:t>побудована</a:t>
            </a:r>
            <a:r>
              <a:rPr lang="ru-RU" sz="1800" dirty="0"/>
              <a:t> за </a:t>
            </a:r>
            <a:r>
              <a:rPr lang="ru-RU" sz="1800" dirty="0" err="1"/>
              <a:t>даними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572008"/>
            <a:ext cx="8715436" cy="2071702"/>
          </a:xfrm>
        </p:spPr>
        <p:txBody>
          <a:bodyPr>
            <a:normAutofit/>
          </a:bodyPr>
          <a:lstStyle/>
          <a:p>
            <a:pPr algn="l"/>
            <a:r>
              <a:rPr lang="ru-RU" sz="2000" dirty="0" err="1">
                <a:solidFill>
                  <a:schemeClr val="tx1"/>
                </a:solidFill>
              </a:rPr>
              <a:t>Повний</a:t>
            </a:r>
            <a:r>
              <a:rPr lang="ru-RU" sz="2000" dirty="0">
                <a:solidFill>
                  <a:schemeClr val="tx1"/>
                </a:solidFill>
              </a:rPr>
              <a:t> коннектом, до </a:t>
            </a:r>
            <a:r>
              <a:rPr lang="ru-RU" sz="2000" dirty="0" err="1">
                <a:solidFill>
                  <a:schemeClr val="tx1"/>
                </a:solidFill>
              </a:rPr>
              <a:t>клітинного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рівня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поки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розшифрований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тільки</a:t>
            </a:r>
            <a:r>
              <a:rPr lang="ru-RU" sz="2000" dirty="0">
                <a:solidFill>
                  <a:schemeClr val="tx1"/>
                </a:solidFill>
              </a:rPr>
              <a:t> для </a:t>
            </a:r>
            <a:r>
              <a:rPr lang="ru-RU" sz="2000" dirty="0" err="1">
                <a:solidFill>
                  <a:schemeClr val="tx1"/>
                </a:solidFill>
              </a:rPr>
              <a:t>нематоди</a:t>
            </a:r>
            <a:r>
              <a:rPr lang="ru-RU" sz="2000" dirty="0">
                <a:solidFill>
                  <a:schemeClr val="tx1"/>
                </a:solidFill>
              </a:rPr>
              <a:t> - </a:t>
            </a:r>
            <a:r>
              <a:rPr lang="en-US" sz="2000" dirty="0" err="1">
                <a:solidFill>
                  <a:schemeClr val="tx1"/>
                </a:solidFill>
              </a:rPr>
              <a:t>Caenorhabditis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elegans</a:t>
            </a:r>
            <a:r>
              <a:rPr lang="en-US" sz="2000" dirty="0">
                <a:solidFill>
                  <a:schemeClr val="tx1"/>
                </a:solidFill>
              </a:rPr>
              <a:t> - </a:t>
            </a:r>
            <a:r>
              <a:rPr lang="ru-RU" sz="2000" dirty="0" err="1">
                <a:solidFill>
                  <a:schemeClr val="tx1"/>
                </a:solidFill>
              </a:rPr>
              <a:t>прозорого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черв'ячка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довжиною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близько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міліметра</a:t>
            </a:r>
            <a:r>
              <a:rPr lang="ru-RU" sz="2000" dirty="0">
                <a:solidFill>
                  <a:schemeClr val="tx1"/>
                </a:solidFill>
              </a:rPr>
              <a:t>.  </a:t>
            </a:r>
            <a:r>
              <a:rPr lang="ru-RU" sz="2000" dirty="0" err="1">
                <a:solidFill>
                  <a:schemeClr val="tx1"/>
                </a:solidFill>
              </a:rPr>
              <a:t>Цей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організм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складається</a:t>
            </a:r>
            <a:r>
              <a:rPr lang="ru-RU" sz="2000" dirty="0">
                <a:solidFill>
                  <a:schemeClr val="tx1"/>
                </a:solidFill>
              </a:rPr>
              <a:t> з </a:t>
            </a:r>
            <a:r>
              <a:rPr lang="ru-RU" sz="2000" dirty="0" err="1">
                <a:solidFill>
                  <a:schemeClr val="tx1"/>
                </a:solidFill>
              </a:rPr>
              <a:t>фіксованого</a:t>
            </a:r>
            <a:r>
              <a:rPr lang="ru-RU" sz="2000" dirty="0">
                <a:solidFill>
                  <a:schemeClr val="tx1"/>
                </a:solidFill>
              </a:rPr>
              <a:t> числа </a:t>
            </a:r>
            <a:r>
              <a:rPr lang="ru-RU" sz="2000" dirty="0" err="1">
                <a:solidFill>
                  <a:schemeClr val="tx1"/>
                </a:solidFill>
              </a:rPr>
              <a:t>клітин</a:t>
            </a:r>
            <a:r>
              <a:rPr lang="ru-RU" sz="2000" dirty="0">
                <a:solidFill>
                  <a:schemeClr val="tx1"/>
                </a:solidFill>
              </a:rPr>
              <a:t> (1031 у </a:t>
            </a:r>
            <a:r>
              <a:rPr lang="ru-RU" sz="2000" dirty="0" err="1">
                <a:solidFill>
                  <a:schemeClr val="tx1"/>
                </a:solidFill>
              </a:rPr>
              <a:t>дорослого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самця</a:t>
            </a:r>
            <a:r>
              <a:rPr lang="ru-RU" sz="2000" dirty="0">
                <a:solidFill>
                  <a:schemeClr val="tx1"/>
                </a:solidFill>
              </a:rPr>
              <a:t>, 959 у </a:t>
            </a:r>
            <a:r>
              <a:rPr lang="ru-RU" sz="2000" dirty="0" err="1">
                <a:solidFill>
                  <a:schemeClr val="tx1"/>
                </a:solidFill>
              </a:rPr>
              <a:t>дорослої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особини</a:t>
            </a:r>
            <a:r>
              <a:rPr lang="ru-RU" sz="2000" dirty="0">
                <a:solidFill>
                  <a:schemeClr val="tx1"/>
                </a:solidFill>
              </a:rPr>
              <a:t>-гермафродиту), і </a:t>
            </a:r>
            <a:r>
              <a:rPr lang="ru-RU" sz="2000" dirty="0" err="1">
                <a:solidFill>
                  <a:schemeClr val="tx1"/>
                </a:solidFill>
              </a:rPr>
              <a:t>кожна</a:t>
            </a:r>
            <a:r>
              <a:rPr lang="ru-RU" sz="2000" dirty="0">
                <a:solidFill>
                  <a:schemeClr val="tx1"/>
                </a:solidFill>
              </a:rPr>
              <a:t> з них </a:t>
            </a:r>
            <a:r>
              <a:rPr lang="ru-RU" sz="2000" dirty="0" err="1">
                <a:solidFill>
                  <a:schemeClr val="tx1"/>
                </a:solidFill>
              </a:rPr>
              <a:t>знає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своє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місце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Нейронів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нематоди</a:t>
            </a:r>
            <a:r>
              <a:rPr lang="ru-RU" sz="2000" dirty="0">
                <a:solidFill>
                  <a:schemeClr val="tx1"/>
                </a:solidFill>
              </a:rPr>
              <a:t> 302, </a:t>
            </a:r>
            <a:r>
              <a:rPr lang="ru-RU" sz="2000" dirty="0" err="1">
                <a:solidFill>
                  <a:schemeClr val="tx1"/>
                </a:solidFill>
              </a:rPr>
              <a:t>контактів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між</a:t>
            </a:r>
            <a:r>
              <a:rPr lang="ru-RU" sz="2000" dirty="0">
                <a:solidFill>
                  <a:schemeClr val="tx1"/>
                </a:solidFill>
              </a:rPr>
              <a:t> ними - 6-7 </a:t>
            </a:r>
            <a:r>
              <a:rPr lang="ru-RU" sz="2000" dirty="0" err="1">
                <a:solidFill>
                  <a:schemeClr val="tx1"/>
                </a:solidFill>
              </a:rPr>
              <a:t>тисяч</a:t>
            </a:r>
            <a:r>
              <a:rPr lang="ru-RU" sz="2000" dirty="0">
                <a:solidFill>
                  <a:schemeClr val="tx1"/>
                </a:solidFill>
              </a:rPr>
              <a:t>. При таких порядках величин </a:t>
            </a:r>
            <a:r>
              <a:rPr lang="ru-RU" sz="2000" dirty="0" err="1">
                <a:solidFill>
                  <a:schemeClr val="tx1"/>
                </a:solidFill>
              </a:rPr>
              <a:t>вдалося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обійтися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мікроконнектомікою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5842" name="Picture 2" descr="Коротенький червячок с длинным именем Caenorhabditis elegans — прекрасный модельный объект. Его геном был получен еще в 1998 году, а теперь настала очередь коннектома. Справа внизу — коннектом, наложенный на анатомию червя (в конструировании этой схемы приняли участие сотрудники Института систем информатики им. А.П.Ершова СО РАН), слева — схема связей, где каждая точка — нейрон, построенная по данным www.wormatlas.o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398" y="0"/>
            <a:ext cx="5643602" cy="4315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643998" cy="6215106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 err="1" smtClean="0">
                <a:solidFill>
                  <a:schemeClr val="tx1"/>
                </a:solidFill>
              </a:rPr>
              <a:t>Когнітом</a:t>
            </a:r>
            <a:r>
              <a:rPr lang="ru-RU" sz="2800" b="1" i="1" dirty="0" smtClean="0">
                <a:solidFill>
                  <a:schemeClr val="tx1"/>
                </a:solidFill>
              </a:rPr>
              <a:t> </a:t>
            </a:r>
            <a:r>
              <a:rPr lang="ru-RU" sz="2800" dirty="0" smtClean="0">
                <a:solidFill>
                  <a:schemeClr val="tx1"/>
                </a:solidFill>
              </a:rPr>
              <a:t>— </a:t>
            </a:r>
            <a:r>
              <a:rPr lang="ru-RU" sz="2800" dirty="0" err="1" smtClean="0">
                <a:solidFill>
                  <a:schemeClr val="tx1"/>
                </a:solidFill>
              </a:rPr>
              <a:t>термін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</a:p>
          <a:p>
            <a:pPr algn="l"/>
            <a:r>
              <a:rPr lang="ru-RU" sz="2800" dirty="0" err="1">
                <a:solidFill>
                  <a:schemeClr val="tx1"/>
                </a:solidFill>
              </a:rPr>
              <a:t>запропонований</a:t>
            </a:r>
            <a:r>
              <a:rPr lang="ru-RU" sz="2800" dirty="0">
                <a:solidFill>
                  <a:schemeClr val="tx1"/>
                </a:solidFill>
              </a:rPr>
              <a:t> К. В. </a:t>
            </a:r>
            <a:r>
              <a:rPr lang="ru-RU" sz="2800" dirty="0" err="1">
                <a:solidFill>
                  <a:schemeClr val="tx1"/>
                </a:solidFill>
              </a:rPr>
              <a:t>Анохіном</a:t>
            </a:r>
            <a:r>
              <a:rPr lang="ru-RU" sz="2800" dirty="0">
                <a:solidFill>
                  <a:schemeClr val="tx1"/>
                </a:solidFill>
              </a:rPr>
              <a:t>  для </a:t>
            </a:r>
            <a:r>
              <a:rPr lang="ru-RU" sz="2800" dirty="0" err="1">
                <a:solidFill>
                  <a:schemeClr val="tx1"/>
                </a:solidFill>
              </a:rPr>
              <a:t>позначення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сукупності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пізнавальних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здібностей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мозку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2800" b="1" i="1" dirty="0" err="1" smtClean="0">
                <a:solidFill>
                  <a:schemeClr val="tx1"/>
                </a:solidFill>
              </a:rPr>
              <a:t>Когнітом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– </a:t>
            </a:r>
            <a:r>
              <a:rPr lang="ru-RU" sz="2800" dirty="0" err="1" smtClean="0">
                <a:solidFill>
                  <a:schemeClr val="tx1"/>
                </a:solidFill>
              </a:rPr>
              <a:t>це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когнітивна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гиперсітка</a:t>
            </a:r>
            <a:r>
              <a:rPr lang="ru-RU" sz="2800" dirty="0" smtClean="0">
                <a:solidFill>
                  <a:schemeClr val="tx1"/>
                </a:solidFill>
              </a:rPr>
              <a:t> головного мозгу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30722" name="Picture 2" descr="https://2s7gjr373w3x22jf92z99mgm5w-wpengine.netdna-ssl.com/wp-content/uploads/2012/05/Connectom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85968"/>
            <a:ext cx="636477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35719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Поняття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когнітома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785794"/>
            <a:ext cx="8715436" cy="2928958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>
                <a:solidFill>
                  <a:srgbClr val="FF0000"/>
                </a:solidFill>
              </a:rPr>
              <a:t>При </a:t>
            </a:r>
            <a:r>
              <a:rPr lang="ru-RU" dirty="0" err="1">
                <a:solidFill>
                  <a:srgbClr val="FF0000"/>
                </a:solidFill>
              </a:rPr>
              <a:t>допущенні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розуміння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розуму</a:t>
            </a:r>
            <a:r>
              <a:rPr lang="ru-RU" dirty="0">
                <a:solidFill>
                  <a:srgbClr val="FF0000"/>
                </a:solidFill>
              </a:rPr>
              <a:t> як </a:t>
            </a:r>
            <a:r>
              <a:rPr lang="ru-RU" dirty="0" err="1">
                <a:solidFill>
                  <a:srgbClr val="FF0000"/>
                </a:solidFill>
              </a:rPr>
              <a:t>гіпермережевої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структури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мозку</a:t>
            </a:r>
            <a:r>
              <a:rPr lang="ru-RU" dirty="0">
                <a:solidFill>
                  <a:srgbClr val="FF0000"/>
                </a:solidFill>
              </a:rPr>
              <a:t>, будь-</a:t>
            </a:r>
            <a:r>
              <a:rPr lang="ru-RU" dirty="0" err="1">
                <a:solidFill>
                  <a:srgbClr val="FF0000"/>
                </a:solidFill>
              </a:rPr>
              <a:t>який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мозок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розглядається</a:t>
            </a:r>
            <a:r>
              <a:rPr lang="ru-RU" dirty="0">
                <a:solidFill>
                  <a:srgbClr val="FF0000"/>
                </a:solidFill>
              </a:rPr>
              <a:t> як </a:t>
            </a:r>
            <a:r>
              <a:rPr lang="ru-RU" dirty="0" err="1">
                <a:solidFill>
                  <a:srgbClr val="FF0000"/>
                </a:solidFill>
              </a:rPr>
              <a:t>мережева</a:t>
            </a:r>
            <a:r>
              <a:rPr lang="ru-RU" dirty="0">
                <a:solidFill>
                  <a:srgbClr val="FF0000"/>
                </a:solidFill>
              </a:rPr>
              <a:t> структура, </a:t>
            </a:r>
            <a:r>
              <a:rPr lang="ru-RU" dirty="0" err="1">
                <a:solidFill>
                  <a:srgbClr val="FF0000"/>
                </a:solidFill>
              </a:rPr>
              <a:t>що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володіє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когнітивною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гіпермережевою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функцією</a:t>
            </a:r>
            <a:r>
              <a:rPr lang="ru-RU" dirty="0">
                <a:solidFill>
                  <a:srgbClr val="FF0000"/>
                </a:solidFill>
              </a:rPr>
              <a:t> — </a:t>
            </a:r>
            <a:r>
              <a:rPr lang="ru-RU" dirty="0" err="1">
                <a:solidFill>
                  <a:srgbClr val="FF0000"/>
                </a:solidFill>
              </a:rPr>
              <a:t>когнітомом</a:t>
            </a:r>
            <a:r>
              <a:rPr lang="ru-RU" dirty="0">
                <a:solidFill>
                  <a:srgbClr val="FF0000"/>
                </a:solidFill>
              </a:rPr>
              <a:t>, метафорично </a:t>
            </a:r>
            <a:r>
              <a:rPr lang="ru-RU" dirty="0" err="1">
                <a:solidFill>
                  <a:srgbClr val="FF0000"/>
                </a:solidFill>
              </a:rPr>
              <a:t>порівнюваним</a:t>
            </a:r>
            <a:r>
              <a:rPr lang="ru-RU" dirty="0">
                <a:solidFill>
                  <a:srgbClr val="FF0000"/>
                </a:solidFill>
              </a:rPr>
              <a:t> з «</a:t>
            </a:r>
            <a:r>
              <a:rPr lang="ru-RU" dirty="0" err="1">
                <a:solidFill>
                  <a:srgbClr val="FF0000"/>
                </a:solidFill>
              </a:rPr>
              <a:t>вавилонською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бібліотекою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мозку</a:t>
            </a:r>
            <a:r>
              <a:rPr lang="ru-RU" dirty="0">
                <a:solidFill>
                  <a:srgbClr val="FF0000"/>
                </a:solidFill>
              </a:rPr>
              <a:t>».</a:t>
            </a:r>
          </a:p>
        </p:txBody>
      </p:sp>
      <p:pic>
        <p:nvPicPr>
          <p:cNvPr id="17410" name="Picture 2" descr="http://i2.cdn.turner.com/cnn/dam/assets/120229063613-connectome-2-horizontal-gall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3501008"/>
            <a:ext cx="7575482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/>
          </a:bodyPr>
          <a:lstStyle/>
          <a:p>
            <a:pPr algn="l"/>
            <a:r>
              <a:rPr lang="ru-RU" sz="2400" dirty="0" err="1" smtClean="0">
                <a:solidFill>
                  <a:schemeClr val="tx1"/>
                </a:solidFill>
              </a:rPr>
              <a:t>Когнітом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складається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з </a:t>
            </a:r>
            <a:r>
              <a:rPr lang="ru-RU" sz="2400" dirty="0" err="1">
                <a:solidFill>
                  <a:schemeClr val="tx1"/>
                </a:solidFill>
              </a:rPr>
              <a:t>взаємопов'язаних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когов</a:t>
            </a:r>
            <a:r>
              <a:rPr lang="ru-RU" sz="2400" dirty="0">
                <a:solidFill>
                  <a:schemeClr val="tx1"/>
                </a:solidFill>
              </a:rPr>
              <a:t> («</a:t>
            </a:r>
            <a:r>
              <a:rPr lang="ru-RU" sz="2400" dirty="0" err="1">
                <a:solidFill>
                  <a:schemeClr val="tx1"/>
                </a:solidFill>
              </a:rPr>
              <a:t>когнітивних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груп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нейронів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представляють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елементи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суб'єктивного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досвіду</a:t>
            </a:r>
            <a:r>
              <a:rPr lang="ru-RU" sz="2400" dirty="0">
                <a:solidFill>
                  <a:schemeClr val="tx1"/>
                </a:solidFill>
              </a:rPr>
              <a:t>») </a:t>
            </a:r>
            <a:r>
              <a:rPr lang="ru-RU" sz="2400" dirty="0" err="1">
                <a:solidFill>
                  <a:schemeClr val="tx1"/>
                </a:solidFill>
              </a:rPr>
              <a:t>двох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типів</a:t>
            </a:r>
            <a:r>
              <a:rPr lang="ru-RU" sz="2400" dirty="0">
                <a:solidFill>
                  <a:schemeClr val="tx1"/>
                </a:solidFill>
              </a:rPr>
              <a:t> – </a:t>
            </a:r>
            <a:r>
              <a:rPr lang="ru-RU" sz="2400" dirty="0" err="1">
                <a:solidFill>
                  <a:schemeClr val="tx1"/>
                </a:solidFill>
              </a:rPr>
              <a:t>функціональних</a:t>
            </a:r>
            <a:r>
              <a:rPr lang="ru-RU" sz="2400" dirty="0">
                <a:solidFill>
                  <a:schemeClr val="tx1"/>
                </a:solidFill>
              </a:rPr>
              <a:t> систем (шар </a:t>
            </a:r>
            <a:r>
              <a:rPr lang="ru-RU" sz="2400" dirty="0" err="1">
                <a:solidFill>
                  <a:schemeClr val="tx1"/>
                </a:solidFill>
              </a:rPr>
              <a:t>творів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бібліотеки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мозку</a:t>
            </a:r>
            <a:r>
              <a:rPr lang="ru-RU" sz="2400" dirty="0">
                <a:solidFill>
                  <a:schemeClr val="tx1"/>
                </a:solidFill>
              </a:rPr>
              <a:t>) та </a:t>
            </a:r>
            <a:r>
              <a:rPr lang="ru-RU" sz="2400" dirty="0" err="1">
                <a:solidFill>
                  <a:schemeClr val="tx1"/>
                </a:solidFill>
              </a:rPr>
              <a:t>елементів</a:t>
            </a:r>
            <a:r>
              <a:rPr lang="ru-RU" sz="2400" dirty="0">
                <a:solidFill>
                  <a:schemeClr val="tx1"/>
                </a:solidFill>
              </a:rPr>
              <a:t> феноменального </a:t>
            </a:r>
            <a:r>
              <a:rPr lang="ru-RU" sz="2400" dirty="0" err="1">
                <a:solidFill>
                  <a:schemeClr val="tx1"/>
                </a:solidFill>
              </a:rPr>
              <a:t>досвіду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своєї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географія</a:t>
            </a:r>
            <a:r>
              <a:rPr lang="ru-RU" sz="2400" dirty="0">
                <a:solidFill>
                  <a:schemeClr val="tx1"/>
                </a:solidFill>
              </a:rPr>
              <a:t> «</a:t>
            </a:r>
            <a:r>
              <a:rPr lang="ru-RU" sz="2400" dirty="0" err="1">
                <a:solidFill>
                  <a:schemeClr val="tx1"/>
                </a:solidFill>
              </a:rPr>
              <a:t>країни</a:t>
            </a:r>
            <a:r>
              <a:rPr lang="ru-RU" sz="2400" dirty="0">
                <a:solidFill>
                  <a:schemeClr val="tx1"/>
                </a:solidFill>
              </a:rPr>
              <a:t>» </a:t>
            </a:r>
            <a:r>
              <a:rPr lang="ru-RU" sz="2400" dirty="0" err="1">
                <a:solidFill>
                  <a:schemeClr val="tx1"/>
                </a:solidFill>
              </a:rPr>
              <a:t>мозку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куди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занурений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окремий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елемент</a:t>
            </a:r>
            <a:r>
              <a:rPr lang="ru-RU" sz="2400" dirty="0">
                <a:solidFill>
                  <a:schemeClr val="tx1"/>
                </a:solidFill>
              </a:rPr>
              <a:t> «</a:t>
            </a:r>
            <a:r>
              <a:rPr lang="ru-RU" sz="2400" dirty="0" err="1">
                <a:solidFill>
                  <a:schemeClr val="tx1"/>
                </a:solidFill>
              </a:rPr>
              <a:t>суспільства</a:t>
            </a:r>
            <a:r>
              <a:rPr lang="ru-RU" sz="2400" dirty="0">
                <a:solidFill>
                  <a:schemeClr val="tx1"/>
                </a:solidFill>
              </a:rPr>
              <a:t>»,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живе</a:t>
            </a:r>
            <a:r>
              <a:rPr lang="ru-RU" sz="2400" dirty="0">
                <a:solidFill>
                  <a:schemeClr val="tx1"/>
                </a:solidFill>
              </a:rPr>
              <a:t> у </a:t>
            </a:r>
            <a:r>
              <a:rPr lang="ru-RU" sz="2400" dirty="0" err="1">
                <a:solidFill>
                  <a:schemeClr val="tx1"/>
                </a:solidFill>
              </a:rPr>
              <a:t>своєму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будинку</a:t>
            </a:r>
            <a:r>
              <a:rPr lang="ru-RU" sz="2400" dirty="0">
                <a:solidFill>
                  <a:schemeClr val="tx1"/>
                </a:solidFill>
              </a:rPr>
              <a:t>, у </a:t>
            </a:r>
            <a:r>
              <a:rPr lang="ru-RU" sz="2400" dirty="0" err="1">
                <a:solidFill>
                  <a:schemeClr val="tx1"/>
                </a:solidFill>
              </a:rPr>
              <a:t>своїй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оселі</a:t>
            </a:r>
            <a:r>
              <a:rPr lang="ru-RU" sz="2400" dirty="0">
                <a:solidFill>
                  <a:schemeClr val="tx1"/>
                </a:solidFill>
              </a:rPr>
              <a:t>, в </a:t>
            </a:r>
            <a:r>
              <a:rPr lang="ru-RU" sz="2400" dirty="0" err="1">
                <a:solidFill>
                  <a:schemeClr val="tx1"/>
                </a:solidFill>
              </a:rPr>
              <a:t>своїй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хаті</a:t>
            </a:r>
            <a:r>
              <a:rPr lang="ru-RU" sz="2400" dirty="0">
                <a:solidFill>
                  <a:schemeClr val="tx1"/>
                </a:solidFill>
              </a:rPr>
              <a:t>, у </a:t>
            </a:r>
            <a:r>
              <a:rPr lang="ru-RU" sz="2400" dirty="0" err="1">
                <a:solidFill>
                  <a:schemeClr val="tx1"/>
                </a:solidFill>
              </a:rPr>
              <a:t>своїй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оселі</a:t>
            </a:r>
            <a:r>
              <a:rPr lang="ru-RU" sz="2400" dirty="0">
                <a:solidFill>
                  <a:schemeClr val="tx1"/>
                </a:solidFill>
              </a:rPr>
              <a:t>).</a:t>
            </a:r>
          </a:p>
        </p:txBody>
      </p:sp>
      <p:pic>
        <p:nvPicPr>
          <p:cNvPr id="16386" name="Picture 2" descr="http://neuronovosti.ru/wp-content/uploads/2017/05/33187445962_ca99292857_h-1024x7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928934"/>
            <a:ext cx="5429288" cy="3929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1"/>
            <a:ext cx="5072066" cy="3386160"/>
          </a:xfrm>
        </p:spPr>
        <p:txBody>
          <a:bodyPr>
            <a:noAutofit/>
          </a:bodyPr>
          <a:lstStyle/>
          <a:p>
            <a:pPr algn="l"/>
            <a:r>
              <a:rPr lang="ru-RU" sz="2400" dirty="0" err="1"/>
              <a:t>Концепція</a:t>
            </a:r>
            <a:r>
              <a:rPr lang="ru-RU" sz="2400" dirty="0"/>
              <a:t> </a:t>
            </a:r>
            <a:r>
              <a:rPr lang="ru-RU" sz="2400" dirty="0" err="1" smtClean="0"/>
              <a:t>когів</a:t>
            </a:r>
            <a:r>
              <a:rPr lang="ru-RU" sz="2400" dirty="0" smtClean="0"/>
              <a:t> </a:t>
            </a:r>
            <a:r>
              <a:rPr lang="ru-RU" sz="2400" dirty="0" err="1"/>
              <a:t>узагальнює</a:t>
            </a:r>
            <a:r>
              <a:rPr lang="ru-RU" sz="2400" dirty="0"/>
              <a:t> </a:t>
            </a:r>
            <a:r>
              <a:rPr lang="ru-RU" sz="2400" dirty="0" err="1"/>
              <a:t>уявлення</a:t>
            </a:r>
            <a:r>
              <a:rPr lang="ru-RU" sz="2400" dirty="0"/>
              <a:t> </a:t>
            </a:r>
            <a:r>
              <a:rPr lang="ru-RU" sz="2400" dirty="0" err="1"/>
              <a:t>теорії</a:t>
            </a:r>
            <a:r>
              <a:rPr lang="ru-RU" sz="2400" dirty="0"/>
              <a:t> </a:t>
            </a:r>
            <a:r>
              <a:rPr lang="ru-RU" sz="2400" dirty="0" err="1"/>
              <a:t>функціональних</a:t>
            </a:r>
            <a:r>
              <a:rPr lang="ru-RU" sz="2400" dirty="0"/>
              <a:t> систем </a:t>
            </a:r>
            <a:r>
              <a:rPr lang="ru-RU" sz="2400" dirty="0" err="1"/>
              <a:t>П.К.Анохіна</a:t>
            </a:r>
            <a:r>
              <a:rPr lang="ru-RU" sz="2400" dirty="0"/>
              <a:t> (1935) та </a:t>
            </a:r>
            <a:r>
              <a:rPr lang="ru-RU" sz="2400" dirty="0" err="1"/>
              <a:t>теорії</a:t>
            </a:r>
            <a:r>
              <a:rPr lang="ru-RU" sz="2400" dirty="0"/>
              <a:t> </a:t>
            </a:r>
            <a:r>
              <a:rPr lang="ru-RU" sz="2400" dirty="0" err="1"/>
              <a:t>клітинних</a:t>
            </a:r>
            <a:r>
              <a:rPr lang="ru-RU" sz="2400" dirty="0"/>
              <a:t> </a:t>
            </a:r>
            <a:r>
              <a:rPr lang="ru-RU" sz="2400" dirty="0" err="1"/>
              <a:t>ансамблів</a:t>
            </a:r>
            <a:r>
              <a:rPr lang="ru-RU" sz="2400" dirty="0"/>
              <a:t> Д. </a:t>
            </a:r>
            <a:r>
              <a:rPr lang="ru-RU" sz="2400" dirty="0" err="1"/>
              <a:t>Хебба</a:t>
            </a:r>
            <a:r>
              <a:rPr lang="ru-RU" sz="2400" dirty="0"/>
              <a:t> (1949), </a:t>
            </a:r>
            <a:r>
              <a:rPr lang="ru-RU" sz="2400" dirty="0" err="1"/>
              <a:t>виводячи</a:t>
            </a:r>
            <a:r>
              <a:rPr lang="ru-RU" sz="2400" dirty="0"/>
              <a:t> </a:t>
            </a:r>
            <a:r>
              <a:rPr lang="ru-RU" sz="2400" dirty="0" err="1"/>
              <a:t>виникнення</a:t>
            </a:r>
            <a:r>
              <a:rPr lang="ru-RU" sz="2400" dirty="0"/>
              <a:t> других з </a:t>
            </a:r>
            <a:r>
              <a:rPr lang="ru-RU" sz="2400" dirty="0" err="1"/>
              <a:t>активності</a:t>
            </a:r>
            <a:r>
              <a:rPr lang="ru-RU" sz="2400" dirty="0"/>
              <a:t> та </a:t>
            </a:r>
            <a:r>
              <a:rPr lang="ru-RU" sz="2400" dirty="0" err="1"/>
              <a:t>еволюції</a:t>
            </a:r>
            <a:r>
              <a:rPr lang="ru-RU" sz="2400" dirty="0"/>
              <a:t> перших.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143380"/>
            <a:ext cx="8358246" cy="2143140"/>
          </a:xfrm>
        </p:spPr>
        <p:txBody>
          <a:bodyPr>
            <a:noAutofit/>
          </a:bodyPr>
          <a:lstStyle/>
          <a:p>
            <a:r>
              <a:rPr lang="ru-RU" sz="2400" dirty="0" err="1">
                <a:solidFill>
                  <a:schemeClr val="tx1"/>
                </a:solidFill>
              </a:rPr>
              <a:t>Цим</a:t>
            </a:r>
            <a:r>
              <a:rPr lang="ru-RU" sz="2400" dirty="0">
                <a:solidFill>
                  <a:schemeClr val="tx1"/>
                </a:solidFill>
              </a:rPr>
              <a:t> вона </a:t>
            </a:r>
            <a:r>
              <a:rPr lang="ru-RU" sz="2400" dirty="0" err="1">
                <a:solidFill>
                  <a:schemeClr val="tx1"/>
                </a:solidFill>
              </a:rPr>
              <a:t>також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поєднує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традиції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руху</a:t>
            </a:r>
            <a:r>
              <a:rPr lang="ru-RU" sz="2400" dirty="0">
                <a:solidFill>
                  <a:schemeClr val="tx1"/>
                </a:solidFill>
              </a:rPr>
              <a:t> до </a:t>
            </a:r>
            <a:r>
              <a:rPr lang="ru-RU" sz="2400" dirty="0" err="1">
                <a:solidFill>
                  <a:schemeClr val="tx1"/>
                </a:solidFill>
              </a:rPr>
              <a:t>когнітивних</a:t>
            </a:r>
            <a:r>
              <a:rPr lang="ru-RU" sz="2400" dirty="0">
                <a:solidFill>
                  <a:schemeClr val="tx1"/>
                </a:solidFill>
              </a:rPr>
              <a:t> структур з одного боку </a:t>
            </a:r>
            <a:r>
              <a:rPr lang="ru-RU" sz="2400" dirty="0" err="1">
                <a:solidFill>
                  <a:schemeClr val="tx1"/>
                </a:solidFill>
              </a:rPr>
              <a:t>від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біології</a:t>
            </a:r>
            <a:r>
              <a:rPr lang="ru-RU" sz="2400" dirty="0">
                <a:solidFill>
                  <a:schemeClr val="tx1"/>
                </a:solidFill>
              </a:rPr>
              <a:t> та </a:t>
            </a:r>
            <a:r>
              <a:rPr lang="ru-RU" sz="2400" dirty="0" err="1">
                <a:solidFill>
                  <a:schemeClr val="tx1"/>
                </a:solidFill>
              </a:rPr>
              <a:t>адаптивних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фізіологічних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інтеграцій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російські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психофізіологічні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школи</a:t>
            </a:r>
            <a:r>
              <a:rPr lang="ru-RU" sz="2400" dirty="0">
                <a:solidFill>
                  <a:schemeClr val="tx1"/>
                </a:solidFill>
              </a:rPr>
              <a:t>), а з </a:t>
            </a:r>
            <a:r>
              <a:rPr lang="ru-RU" sz="2400" dirty="0" err="1">
                <a:solidFill>
                  <a:schemeClr val="tx1"/>
                </a:solidFill>
              </a:rPr>
              <a:t>іншого</a:t>
            </a:r>
            <a:r>
              <a:rPr lang="ru-RU" sz="2400" dirty="0">
                <a:solidFill>
                  <a:schemeClr val="tx1"/>
                </a:solidFill>
              </a:rPr>
              <a:t> – </a:t>
            </a:r>
            <a:r>
              <a:rPr lang="ru-RU" sz="2400" dirty="0" err="1">
                <a:solidFill>
                  <a:schemeClr val="tx1"/>
                </a:solidFill>
              </a:rPr>
              <a:t>від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психологічних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феноменів</a:t>
            </a:r>
            <a:r>
              <a:rPr lang="ru-RU" sz="2400" dirty="0">
                <a:solidFill>
                  <a:schemeClr val="tx1"/>
                </a:solidFill>
              </a:rPr>
              <a:t> та </a:t>
            </a:r>
            <a:r>
              <a:rPr lang="ru-RU" sz="2400" dirty="0" err="1">
                <a:solidFill>
                  <a:schemeClr val="tx1"/>
                </a:solidFill>
              </a:rPr>
              <a:t>функцій</a:t>
            </a:r>
            <a:r>
              <a:rPr lang="ru-RU" sz="2400" dirty="0">
                <a:solidFill>
                  <a:schemeClr val="tx1"/>
                </a:solidFill>
              </a:rPr>
              <a:t> (англо-</a:t>
            </a:r>
            <a:r>
              <a:rPr lang="ru-RU" sz="2400" dirty="0" err="1">
                <a:solidFill>
                  <a:schemeClr val="tx1"/>
                </a:solidFill>
              </a:rPr>
              <a:t>американські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психофізіологічні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школи</a:t>
            </a:r>
            <a:r>
              <a:rPr lang="ru-RU" sz="24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15362" name="Picture 2" descr="http://mednecropol.ru/a/anohin-pk/anohin-p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0615" y="368407"/>
            <a:ext cx="1943100" cy="2919412"/>
          </a:xfrm>
          <a:prstGeom prst="rect">
            <a:avLst/>
          </a:prstGeom>
          <a:noFill/>
        </p:spPr>
      </p:pic>
      <p:pic>
        <p:nvPicPr>
          <p:cNvPr id="15366" name="Picture 6" descr="https://www.frontiersin.org/files/Articles/10132/fnsyn-03-00004-r2/image_m/fnsyn-03-00004-g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57166"/>
            <a:ext cx="2071702" cy="294320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86314" y="3357562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П.К.Анохин</a:t>
            </a:r>
          </a:p>
          <a:p>
            <a:r>
              <a:rPr lang="ru-RU" dirty="0" smtClean="0"/>
              <a:t> (1898-1974)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58016" y="3357563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D.O.Hebb</a:t>
            </a:r>
            <a:endParaRPr lang="ru-RU" dirty="0" smtClean="0"/>
          </a:p>
          <a:p>
            <a:r>
              <a:rPr lang="en-US" dirty="0" smtClean="0"/>
              <a:t> (1904-1985)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</TotalTime>
  <Words>1247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Лекція 6. Геноміка. Генетика і епігенетика. Конектоміка. Когнітом. Поняття і його особливості</vt:lpstr>
      <vt:lpstr>План</vt:lpstr>
      <vt:lpstr>Його проект, атлас транскриптома мозку миші, завершився 2006 року. Транскрипт — сума всіх транскриптів, тобто матричних РНК, які зчитуються з активних генів. На відміну від геному, транскрипт різних клітин і тканин не однаковий - набір активних генів залежить від типу клітини і її функціонального стану. За допомогою спеціальних методів дослідники визначили всі матричні РНК у різних ділянках мишачого мозку та отримали тривимірну карту активності генів. </vt:lpstr>
      <vt:lpstr>Поняття про коннектом як сукупність усіх зв'язків у мозку ввели у 2005 році. Учні Едельмана Олаф Спорнс, Джуліо Тононі разом із Рольфом Кеттером з Фогтівського інституту досліджень мозку в Дюссельдорфі опублікували програмну статтю, яка називалася «Людський коннект. Опис структури мозку людини».</vt:lpstr>
      <vt:lpstr>Коротенький черв'ячок з довгим ім'ям - Caenorhabditis elegans - прекрасний модельний об'єкт. Його геном було отримано ще 1998 року, а тепер настала черга коннектома. Справа внизу — коннектом, накладений на анатомію хробака (у конструюванні цієї схеми взяли участь співробітники Інституту систем інформатики ім. А. П. Єршова СО РАН), зліва — схема зв'язків, де кожна точка — нейрон, побудована за даними</vt:lpstr>
      <vt:lpstr>Презентация PowerPoint</vt:lpstr>
      <vt:lpstr>Поняття когнітома</vt:lpstr>
      <vt:lpstr>Презентация PowerPoint</vt:lpstr>
      <vt:lpstr>Концепція когів узагальнює уявлення теорії функціональних систем П.К.Анохіна (1935) та теорії клітинних ансамблів Д. Хебба (1949), виводячи виникнення других з активності та еволюції перших.</vt:lpstr>
      <vt:lpstr>Когнітом  -постійно зростаюча структура, що змінюється. Ми народжуємося з рудиментарним когнітомом, який містить дуже невеликий репертуар видових функціональних систем. Але з перших хвилин життя він починає обростати мережею нових, що відрізняються у кожного з нас когнітивних елементів. З віком він починає перекриватися процесами старіння когнітому: розпаду когов, ослаблення та втрати зв'язків між ними.</vt:lpstr>
      <vt:lpstr>Як можна виявити когнітивні одиниці?</vt:lpstr>
      <vt:lpstr>Щоб реєструвати свічення окремих клітин у тривимірному мозку та отримувати тривимірну карту елемента індивідуального досвіду, відділ нейронаук Курчатовського інституту у співпраці з нижегородським Інститутом прикладної фізики створили спеціальну установку, яка дозволяє фотографувати прозорий мозок миші пошарово, з дозволом до 0,5 мкм.</vt:lpstr>
      <vt:lpstr> У відділі нейронаук Курчатовського інституту зараз розробляють методи прижиттєвої реєстрації свічення в глибині мозку, безпосередньо в момент, коли тварина отримує той чи інший досвід. У мозок миші вводять оптоволокно, легке кріплення і довгий шнур не соромлять її рухів, і можна протягом декількох днів стежити, як змінюється активність нейронів, наприклад, при утриманні миші у темряві чи стимуляції струмом.</vt:lpstr>
      <vt:lpstr>К. В. Анохін із співробітниками пропонують розглядати асоціативну пам'ять як лінійну та нелінійну. Лінійна асоціативна пам'ять — те, що ми зі шкільної лави знаємо як умовний павлівський рефлекс.</vt:lpstr>
      <vt:lpstr>Але що станеться, якщо активувати клітини певної функціональної системи? Відповідь це питання дала робота, виконана групою дослідників під керівництвом нобелівського лауреата  Массачусетського технологічного інституту.</vt:lpstr>
      <vt:lpstr>Мишей навчали боятися - поміщали в незнайому обстановку та ударяли струмом. У відповідній групі клітин активувався ранній ген та синтезувався фоточутливий іонний канал (див. рисунок на попередній сторінці). Потім мишу пересаджували в іншу камеру, несхожу з першої на вигляд і на дотик, і через оптоволокно висвітлювали певну область гіпокампу . зубчасту звивину; про неї відомо, що вона, крім іншого, відіграє ключову роль запам'ятовуванні пережитого страху. І миші починали боятися! </vt:lpstr>
      <vt:lpstr>Дякую за увагу!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Соловьёв</dc:creator>
  <cp:lastModifiedBy>RePack by Diakov</cp:lastModifiedBy>
  <cp:revision>45</cp:revision>
  <dcterms:created xsi:type="dcterms:W3CDTF">2018-04-16T19:34:57Z</dcterms:created>
  <dcterms:modified xsi:type="dcterms:W3CDTF">2025-12-10T04:53:27Z</dcterms:modified>
</cp:coreProperties>
</file>