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1D33FA-F60B-4E17-AF81-D49EB5B39D4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06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8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12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056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1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649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797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589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35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8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86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32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41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5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4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5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1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1D33FA-F60B-4E17-AF81-D49EB5B39D4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4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Інтерактивні технології</a:t>
            </a:r>
            <a:br>
              <a:rPr lang="uk-UA" dirty="0" smtClean="0"/>
            </a:br>
            <a:r>
              <a:rPr lang="uk-UA" dirty="0" smtClean="0"/>
              <a:t>навчання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Інтерактивне навчання. Моделі </a:t>
            </a:r>
            <a:r>
              <a:rPr lang="uk-UA" smtClean="0"/>
              <a:t>сучасного навчання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Піраміда</a:t>
            </a:r>
            <a:r>
              <a:rPr lang="ru-RU" b="1" dirty="0" smtClean="0"/>
              <a:t>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».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284" y="2644877"/>
            <a:ext cx="4600353" cy="321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1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Моделі</a:t>
            </a:r>
            <a:r>
              <a:rPr lang="ru-RU" b="1" dirty="0"/>
              <a:t> </a:t>
            </a:r>
            <a:r>
              <a:rPr lang="ru-RU" b="1" dirty="0" err="1"/>
              <a:t>сучасного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Пасивна</a:t>
            </a:r>
            <a:r>
              <a:rPr lang="ru-RU" dirty="0"/>
              <a:t> модель </a:t>
            </a:r>
            <a:r>
              <a:rPr lang="ru-RU" dirty="0" err="1"/>
              <a:t>навчання</a:t>
            </a:r>
            <a:r>
              <a:rPr lang="ru-RU" dirty="0" smtClean="0"/>
              <a:t>. «Монолог».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981" y="3018502"/>
            <a:ext cx="5191431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00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За </a:t>
            </a:r>
            <a:r>
              <a:rPr lang="ru-RU" dirty="0" err="1"/>
              <a:t>даною</a:t>
            </a:r>
            <a:r>
              <a:rPr lang="ru-RU" dirty="0"/>
              <a:t> </a:t>
            </a:r>
            <a:r>
              <a:rPr lang="ru-RU" dirty="0" err="1"/>
              <a:t>моделлю</a:t>
            </a:r>
            <a:r>
              <a:rPr lang="ru-RU" dirty="0"/>
              <a:t> той,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навчається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у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пасивного</a:t>
            </a:r>
            <a:r>
              <a:rPr lang="ru-RU" dirty="0"/>
              <a:t> слухача.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сприймає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викладач</a:t>
            </a:r>
            <a:r>
              <a:rPr lang="ru-RU" dirty="0"/>
              <a:t>: </a:t>
            </a:r>
            <a:r>
              <a:rPr lang="ru-RU" dirty="0" err="1"/>
              <a:t>лекція</a:t>
            </a:r>
            <a:r>
              <a:rPr lang="ru-RU" dirty="0"/>
              <a:t>, </a:t>
            </a:r>
            <a:r>
              <a:rPr lang="ru-RU" dirty="0" err="1"/>
              <a:t>відеофільм</a:t>
            </a:r>
            <a:r>
              <a:rPr lang="ru-RU" dirty="0"/>
              <a:t>, текст </a:t>
            </a:r>
            <a:r>
              <a:rPr lang="ru-RU" dirty="0" err="1"/>
              <a:t>підручника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За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, коли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дивляться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слухають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читають</a:t>
            </a:r>
            <a:r>
              <a:rPr lang="ru-RU" dirty="0"/>
              <a:t> (</a:t>
            </a:r>
            <a:r>
              <a:rPr lang="ru-RU" dirty="0" err="1"/>
              <a:t>лекція</a:t>
            </a:r>
            <a:r>
              <a:rPr lang="ru-RU" dirty="0"/>
              <a:t>-монолог, </a:t>
            </a:r>
            <a:r>
              <a:rPr lang="ru-RU" dirty="0" err="1"/>
              <a:t>пояснення</a:t>
            </a:r>
            <a:r>
              <a:rPr lang="ru-RU" dirty="0"/>
              <a:t> нового </a:t>
            </a:r>
            <a:r>
              <a:rPr lang="ru-RU" dirty="0" err="1"/>
              <a:t>матеріалу</a:t>
            </a:r>
            <a:r>
              <a:rPr lang="ru-RU" dirty="0"/>
              <a:t>, </a:t>
            </a:r>
            <a:r>
              <a:rPr lang="ru-RU" dirty="0" err="1"/>
              <a:t>демонстрація</a:t>
            </a:r>
            <a:r>
              <a:rPr lang="ru-RU" dirty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65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</a:t>
            </a:r>
            <a:r>
              <a:rPr lang="ru-RU" dirty="0" err="1" smtClean="0"/>
              <a:t>ильні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слабкі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: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113392"/>
              </p:ext>
            </p:extLst>
          </p:nvPr>
        </p:nvGraphicFramePr>
        <p:xfrm>
          <a:off x="1295400" y="2557464"/>
          <a:ext cx="9601200" cy="3012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279714389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132665734"/>
                    </a:ext>
                  </a:extLst>
                </a:gridCol>
              </a:tblGrid>
              <a:tr h="45206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Сильні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Слабкі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360090"/>
                  </a:ext>
                </a:extLst>
              </a:tr>
              <a:tr h="2349049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Можна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подати великий за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обсягом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матеріал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короткий час.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Одночасно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сприймають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матеріал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слухачі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Витрачається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мала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часу на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розповідь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пояснення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Слухачі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пасивні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не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спілкуються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між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собою,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викладачем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Не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виконують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ніяких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завдань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Викладачу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важко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зрозуміти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якість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засвоєння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поданого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матеріалу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Відсутній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контроль за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знаннями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Як правило,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низький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відсоток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засвоєння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787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33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Активна модель </a:t>
            </a:r>
            <a:r>
              <a:rPr lang="ru-RU" dirty="0" err="1"/>
              <a:t>навчання</a:t>
            </a:r>
            <a:r>
              <a:rPr lang="ru-RU" dirty="0" smtClean="0"/>
              <a:t>. «</a:t>
            </a:r>
            <a:r>
              <a:rPr lang="ru-RU" dirty="0" err="1" smtClean="0"/>
              <a:t>Діалог</a:t>
            </a:r>
            <a:r>
              <a:rPr lang="ru-RU" dirty="0" smtClean="0"/>
              <a:t>».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8774" y="2762865"/>
            <a:ext cx="4483510" cy="257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69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Сильні</a:t>
            </a:r>
            <a:r>
              <a:rPr lang="ru-RU" dirty="0"/>
              <a:t> та </a:t>
            </a:r>
            <a:r>
              <a:rPr lang="ru-RU" dirty="0" err="1"/>
              <a:t>слабкі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177835"/>
              </p:ext>
            </p:extLst>
          </p:nvPr>
        </p:nvGraphicFramePr>
        <p:xfrm>
          <a:off x="1295400" y="2557463"/>
          <a:ext cx="96012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90113947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436422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Сильні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Слабкі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751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Високий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рівень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інформації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проблемний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метод).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Велика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учнів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одночасно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можуть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сприймати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інформацію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Відсоток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засвоєння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матеріалу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досить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високий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Майстерність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педагога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відіграє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велику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роль в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організації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такого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Викладач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проконтролювати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студентам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Студенти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спілкуються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тільки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викладачем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Як правило, на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занятті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модель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використовується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тільки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опитування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Студент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знаходиться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постійній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напрузі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„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спитає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-не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спитає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‖.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Студент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бути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незадоволений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тим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 запитали, не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вислухали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думку. 	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764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799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Інтерактивна</a:t>
            </a:r>
            <a:r>
              <a:rPr lang="ru-RU" dirty="0"/>
              <a:t> модель </a:t>
            </a:r>
            <a:r>
              <a:rPr lang="ru-RU" dirty="0" err="1" smtClean="0"/>
              <a:t>навчання</a:t>
            </a:r>
            <a:r>
              <a:rPr lang="ru-RU" dirty="0" smtClean="0"/>
              <a:t>. «</a:t>
            </a:r>
            <a:r>
              <a:rPr lang="ru-RU" dirty="0" err="1" smtClean="0"/>
              <a:t>Полілог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548" y="2762865"/>
            <a:ext cx="5692877" cy="27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8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Сильні</a:t>
            </a:r>
            <a:r>
              <a:rPr lang="ru-RU" dirty="0"/>
              <a:t> та </a:t>
            </a:r>
            <a:r>
              <a:rPr lang="ru-RU" dirty="0" err="1"/>
              <a:t>слабкі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549216"/>
              </p:ext>
            </p:extLst>
          </p:nvPr>
        </p:nvGraphicFramePr>
        <p:xfrm>
          <a:off x="1295400" y="2557463"/>
          <a:ext cx="96012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22713279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364867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Сильні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Слабкі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251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Розширюються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пізнавальні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студента (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набуття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аналіз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застосування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інформації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різних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джерел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 	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 правило,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високий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рівень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засвоєння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Викладач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без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зусиль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проконтролювати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рівень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засвоєння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студентів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Викладач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має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можливість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розкритись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як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організатор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консультант.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Партнерство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між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викладачем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 студентами та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всередині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студентського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колективу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На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вивчення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певної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інформації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потрібен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значний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Необхідний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інший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підхід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оцінюванні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студентів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У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викладача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відсутній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досвід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такого виду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організації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Відсутні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розробки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організації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занять за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інтерактивними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технологіями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746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411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079" y="952635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Інтерактивні</a:t>
            </a:r>
            <a:r>
              <a:rPr lang="ru-RU" sz="3200" b="1" dirty="0" smtClean="0"/>
              <a:t> </a:t>
            </a:r>
            <a:r>
              <a:rPr lang="ru-RU" sz="3200" b="1" dirty="0" err="1"/>
              <a:t>методи</a:t>
            </a:r>
            <a:r>
              <a:rPr lang="ru-RU" sz="3200" b="1" dirty="0"/>
              <a:t> </a:t>
            </a:r>
            <a:r>
              <a:rPr lang="ru-RU" sz="3200" b="1" dirty="0" err="1"/>
              <a:t>сприяють</a:t>
            </a:r>
            <a:r>
              <a:rPr lang="ru-RU" sz="3200" b="1" dirty="0"/>
              <a:t> </a:t>
            </a:r>
            <a:r>
              <a:rPr lang="ru-RU" sz="3200" b="1" dirty="0" err="1"/>
              <a:t>інтенсифікації</a:t>
            </a:r>
            <a:r>
              <a:rPr lang="ru-RU" sz="3200" b="1" dirty="0"/>
              <a:t> та </a:t>
            </a:r>
            <a:r>
              <a:rPr lang="ru-RU" sz="3200" b="1" dirty="0" err="1"/>
              <a:t>оптимізації</a:t>
            </a:r>
            <a:r>
              <a:rPr lang="ru-RU" sz="3200" b="1" dirty="0"/>
              <a:t> </a:t>
            </a:r>
            <a:r>
              <a:rPr lang="ru-RU" sz="3200" b="1" dirty="0" err="1"/>
              <a:t>навчального</a:t>
            </a:r>
            <a:r>
              <a:rPr lang="ru-RU" sz="3200" b="1" dirty="0"/>
              <a:t> </a:t>
            </a:r>
            <a:r>
              <a:rPr lang="ru-RU" sz="3200" b="1" dirty="0" err="1"/>
              <a:t>процесу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Вони </a:t>
            </a:r>
            <a:r>
              <a:rPr lang="ru-RU" dirty="0" err="1"/>
              <a:t>дозволяють</a:t>
            </a:r>
            <a:r>
              <a:rPr lang="ru-RU" dirty="0"/>
              <a:t> студентам: </a:t>
            </a:r>
          </a:p>
          <a:p>
            <a:r>
              <a:rPr lang="ru-RU" dirty="0"/>
              <a:t>-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доступним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навчитись</a:t>
            </a:r>
            <a:r>
              <a:rPr lang="ru-RU" dirty="0"/>
              <a:t> </a:t>
            </a:r>
            <a:r>
              <a:rPr lang="ru-RU" dirty="0" err="1"/>
              <a:t>формулювати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думку, правильно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висловлювати</a:t>
            </a:r>
            <a:r>
              <a:rPr lang="ru-RU" dirty="0"/>
              <a:t>, </a:t>
            </a:r>
            <a:r>
              <a:rPr lang="ru-RU" dirty="0" err="1"/>
              <a:t>доводити</a:t>
            </a:r>
            <a:r>
              <a:rPr lang="ru-RU" dirty="0"/>
              <a:t> свою точку </a:t>
            </a:r>
            <a:r>
              <a:rPr lang="ru-RU" dirty="0" err="1"/>
              <a:t>зору</a:t>
            </a:r>
            <a:r>
              <a:rPr lang="ru-RU" dirty="0"/>
              <a:t>, </a:t>
            </a:r>
            <a:r>
              <a:rPr lang="ru-RU" dirty="0" err="1"/>
              <a:t>аргументувати</a:t>
            </a:r>
            <a:r>
              <a:rPr lang="ru-RU" dirty="0"/>
              <a:t> й </a:t>
            </a:r>
            <a:r>
              <a:rPr lang="ru-RU" dirty="0" err="1"/>
              <a:t>дискутувати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навчитись</a:t>
            </a:r>
            <a:r>
              <a:rPr lang="ru-RU" dirty="0"/>
              <a:t> </a:t>
            </a:r>
            <a:r>
              <a:rPr lang="ru-RU" dirty="0" err="1"/>
              <a:t>слухати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поважати</a:t>
            </a:r>
            <a:r>
              <a:rPr lang="ru-RU" dirty="0"/>
              <a:t> </a:t>
            </a:r>
            <a:r>
              <a:rPr lang="ru-RU" dirty="0" err="1"/>
              <a:t>альтернативну</a:t>
            </a:r>
            <a:r>
              <a:rPr lang="ru-RU" dirty="0"/>
              <a:t> думку;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774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8026" y="796413"/>
            <a:ext cx="9608571" cy="5079455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- </a:t>
            </a:r>
            <a:r>
              <a:rPr lang="ru-RU" dirty="0" err="1"/>
              <a:t>моделювати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збагачувати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через </a:t>
            </a:r>
            <a:r>
              <a:rPr lang="ru-RU" dirty="0" err="1"/>
              <a:t>включення</a:t>
            </a:r>
            <a:r>
              <a:rPr lang="ru-RU" dirty="0"/>
              <a:t> в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та </a:t>
            </a:r>
            <a:r>
              <a:rPr lang="ru-RU" dirty="0" err="1"/>
              <a:t>переживати</a:t>
            </a:r>
            <a:r>
              <a:rPr lang="ru-RU" dirty="0"/>
              <a:t>  </a:t>
            </a:r>
            <a:r>
              <a:rPr lang="ru-RU" dirty="0" err="1"/>
              <a:t>їх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- </a:t>
            </a:r>
            <a:r>
              <a:rPr lang="ru-RU" dirty="0" err="1"/>
              <a:t>вчитись</a:t>
            </a:r>
            <a:r>
              <a:rPr lang="ru-RU" dirty="0"/>
              <a:t> </a:t>
            </a:r>
            <a:r>
              <a:rPr lang="ru-RU" dirty="0" err="1"/>
              <a:t>будувати</a:t>
            </a:r>
            <a:r>
              <a:rPr lang="ru-RU" dirty="0"/>
              <a:t> </a:t>
            </a:r>
            <a:r>
              <a:rPr lang="ru-RU" dirty="0" err="1"/>
              <a:t>конструктивні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в </a:t>
            </a:r>
            <a:r>
              <a:rPr lang="ru-RU" dirty="0" err="1"/>
              <a:t>групі</a:t>
            </a:r>
            <a:r>
              <a:rPr lang="ru-RU" dirty="0"/>
              <a:t>,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,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, </a:t>
            </a:r>
            <a:r>
              <a:rPr lang="ru-RU" dirty="0" err="1"/>
              <a:t>розв’язувати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компроміси</a:t>
            </a:r>
            <a:r>
              <a:rPr lang="ru-RU" dirty="0"/>
              <a:t>, </a:t>
            </a:r>
            <a:r>
              <a:rPr lang="ru-RU" dirty="0" err="1"/>
              <a:t>прагнути</a:t>
            </a:r>
            <a:r>
              <a:rPr lang="ru-RU" dirty="0"/>
              <a:t> до </a:t>
            </a:r>
            <a:r>
              <a:rPr lang="ru-RU" dirty="0" err="1"/>
              <a:t>діалогу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-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навчальну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творчо</a:t>
            </a:r>
            <a:r>
              <a:rPr lang="ru-RU" dirty="0"/>
              <a:t> </a:t>
            </a:r>
            <a:r>
              <a:rPr lang="ru-RU" dirty="0" err="1"/>
              <a:t>підходити</a:t>
            </a:r>
            <a:r>
              <a:rPr lang="ru-RU" dirty="0"/>
              <a:t> до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-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спільне</a:t>
            </a:r>
            <a:r>
              <a:rPr lang="ru-RU" dirty="0"/>
              <a:t> </a:t>
            </a:r>
            <a:r>
              <a:rPr lang="ru-RU" dirty="0" err="1"/>
              <a:t>розв’язання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-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самостійної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45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5234" y="855406"/>
            <a:ext cx="9601196" cy="5049959"/>
          </a:xfrm>
        </p:spPr>
        <p:txBody>
          <a:bodyPr/>
          <a:lstStyle/>
          <a:p>
            <a:pPr algn="just"/>
            <a:r>
              <a:rPr lang="ru-RU" dirty="0" err="1"/>
              <a:t>Історично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―</a:t>
            </a:r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dirty="0" err="1"/>
              <a:t>виникло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технічним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 і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словникових</a:t>
            </a:r>
            <a:r>
              <a:rPr lang="ru-RU" dirty="0"/>
              <a:t> </a:t>
            </a:r>
            <a:r>
              <a:rPr lang="ru-RU" dirty="0" err="1"/>
              <a:t>тлумачень</a:t>
            </a:r>
            <a:r>
              <a:rPr lang="ru-RU" dirty="0"/>
              <a:t> (</a:t>
            </a:r>
            <a:r>
              <a:rPr lang="en-US" dirty="0"/>
              <a:t>t</a:t>
            </a:r>
            <a:r>
              <a:rPr lang="ru-RU" dirty="0"/>
              <a:t>е</a:t>
            </a:r>
            <a:r>
              <a:rPr lang="en-US" dirty="0" err="1"/>
              <a:t>chn</a:t>
            </a:r>
            <a:r>
              <a:rPr lang="ru-RU" dirty="0"/>
              <a:t>е - </a:t>
            </a:r>
            <a:r>
              <a:rPr lang="ru-RU" dirty="0" err="1"/>
              <a:t>мистецтво</a:t>
            </a:r>
            <a:r>
              <a:rPr lang="ru-RU" dirty="0"/>
              <a:t>, ремесло, наука - 1о</a:t>
            </a:r>
            <a:r>
              <a:rPr lang="en-US" dirty="0" err="1"/>
              <a:t>gos</a:t>
            </a:r>
            <a:r>
              <a:rPr lang="en-US" dirty="0"/>
              <a:t> - </a:t>
            </a:r>
            <a:r>
              <a:rPr lang="ru-RU" dirty="0" err="1"/>
              <a:t>поняття</a:t>
            </a:r>
            <a:r>
              <a:rPr lang="ru-RU" dirty="0"/>
              <a:t>, </a:t>
            </a:r>
            <a:r>
              <a:rPr lang="ru-RU" dirty="0" err="1"/>
              <a:t>вчення</a:t>
            </a:r>
            <a:r>
              <a:rPr lang="ru-RU" dirty="0"/>
              <a:t>) є </a:t>
            </a:r>
            <a:r>
              <a:rPr lang="ru-RU" dirty="0" err="1"/>
              <a:t>сукупністю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про </a:t>
            </a:r>
            <a:r>
              <a:rPr lang="ru-RU" dirty="0" err="1"/>
              <a:t>способи</a:t>
            </a:r>
            <a:r>
              <a:rPr lang="ru-RU" dirty="0"/>
              <a:t> і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оволодіння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персоніфікується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i="1" dirty="0" err="1" smtClean="0"/>
              <a:t>Технологія</a:t>
            </a:r>
            <a:r>
              <a:rPr lang="ru-RU" i="1" dirty="0" smtClean="0"/>
              <a:t> </a:t>
            </a:r>
            <a:r>
              <a:rPr lang="ru-RU" i="1" dirty="0" err="1"/>
              <a:t>навчальної</a:t>
            </a:r>
            <a:r>
              <a:rPr lang="ru-RU" i="1" dirty="0"/>
              <a:t> </a:t>
            </a:r>
            <a:r>
              <a:rPr lang="ru-RU" i="1" dirty="0" err="1"/>
              <a:t>діяльності</a:t>
            </a:r>
            <a:r>
              <a:rPr lang="ru-RU" i="1" dirty="0"/>
              <a:t> у парах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запропонована</a:t>
            </a:r>
            <a:r>
              <a:rPr lang="ru-RU" dirty="0"/>
              <a:t> А.Г. </a:t>
            </a:r>
            <a:r>
              <a:rPr lang="ru-RU" dirty="0" err="1"/>
              <a:t>Рівіним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1911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доведено,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ефективною</a:t>
            </a:r>
            <a:r>
              <a:rPr lang="ru-RU" dirty="0"/>
              <a:t>, </a:t>
            </a:r>
            <a:r>
              <a:rPr lang="ru-RU" dirty="0" smtClean="0"/>
              <a:t>максимально </a:t>
            </a:r>
            <a:r>
              <a:rPr lang="ru-RU" dirty="0"/>
              <a:t>результативною і в той же час </a:t>
            </a:r>
            <a:r>
              <a:rPr lang="ru-RU" dirty="0" err="1"/>
              <a:t>вивільнює</a:t>
            </a:r>
            <a:r>
              <a:rPr lang="ru-RU" dirty="0"/>
              <a:t> час </a:t>
            </a:r>
            <a:r>
              <a:rPr lang="ru-RU" dirty="0" err="1" smtClean="0"/>
              <a:t>викладача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контролюючих</a:t>
            </a:r>
            <a:r>
              <a:rPr lang="ru-RU" dirty="0"/>
              <a:t> і </a:t>
            </a:r>
            <a:r>
              <a:rPr lang="ru-RU" dirty="0" err="1"/>
              <a:t>корегуючих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96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Інтерактивне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Слово </a:t>
            </a:r>
            <a:r>
              <a:rPr lang="ru-RU" dirty="0" smtClean="0"/>
              <a:t>«</a:t>
            </a:r>
            <a:r>
              <a:rPr lang="ru-RU" dirty="0" err="1" smtClean="0"/>
              <a:t>інтерактив</a:t>
            </a:r>
            <a:r>
              <a:rPr lang="ru-RU" dirty="0" smtClean="0"/>
              <a:t>» </a:t>
            </a:r>
            <a:r>
              <a:rPr lang="ru-RU" dirty="0" err="1"/>
              <a:t>прийшло</a:t>
            </a:r>
            <a:r>
              <a:rPr lang="ru-RU" dirty="0"/>
              <a:t> до нас з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слова </a:t>
            </a:r>
            <a:r>
              <a:rPr lang="ru-RU" dirty="0" smtClean="0"/>
              <a:t>«</a:t>
            </a:r>
            <a:r>
              <a:rPr lang="en-US" dirty="0" smtClean="0"/>
              <a:t>inter</a:t>
            </a:r>
            <a:r>
              <a:rPr lang="uk-UA" dirty="0" smtClean="0"/>
              <a:t>»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ru-RU" dirty="0" err="1"/>
              <a:t>взаємний</a:t>
            </a:r>
            <a:r>
              <a:rPr lang="ru-RU" dirty="0"/>
              <a:t> і </a:t>
            </a:r>
            <a:r>
              <a:rPr lang="ru-RU" dirty="0" smtClean="0"/>
              <a:t>«</a:t>
            </a:r>
            <a:r>
              <a:rPr lang="en-US" dirty="0" smtClean="0"/>
              <a:t>act</a:t>
            </a:r>
            <a:r>
              <a:rPr lang="uk-UA" dirty="0" smtClean="0"/>
              <a:t>»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ru-RU" dirty="0" err="1"/>
              <a:t>діяти</a:t>
            </a:r>
            <a:r>
              <a:rPr lang="ru-RU" dirty="0"/>
              <a:t>. Таким чином, </a:t>
            </a:r>
            <a:r>
              <a:rPr lang="ru-RU" dirty="0" err="1"/>
              <a:t>інтерактивний</a:t>
            </a:r>
            <a:r>
              <a:rPr lang="ru-RU" dirty="0"/>
              <a:t> – </a:t>
            </a:r>
            <a:r>
              <a:rPr lang="ru-RU" dirty="0" err="1"/>
              <a:t>здатний</a:t>
            </a:r>
            <a:r>
              <a:rPr lang="ru-RU" dirty="0"/>
              <a:t> до </a:t>
            </a:r>
            <a:r>
              <a:rPr lang="ru-RU" dirty="0" err="1"/>
              <a:t>взаємодії</a:t>
            </a:r>
            <a:r>
              <a:rPr lang="ru-RU" dirty="0"/>
              <a:t>, </a:t>
            </a:r>
            <a:r>
              <a:rPr lang="ru-RU" dirty="0" err="1"/>
              <a:t>діалогу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Інтерактивне</a:t>
            </a:r>
            <a:r>
              <a:rPr lang="ru-RU" dirty="0" smtClean="0"/>
              <a:t> </a:t>
            </a:r>
            <a:r>
              <a:rPr lang="ru-RU" dirty="0" err="1"/>
              <a:t>навчання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специфічна</a:t>
            </a:r>
            <a:r>
              <a:rPr lang="ru-RU" dirty="0"/>
              <a:t> форма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пізнавальної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передбачувану</a:t>
            </a:r>
            <a:r>
              <a:rPr lang="ru-RU" dirty="0"/>
              <a:t> мету –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комфортні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за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учень</a:t>
            </a:r>
            <a:r>
              <a:rPr lang="ru-RU" dirty="0"/>
              <a:t> </a:t>
            </a:r>
            <a:r>
              <a:rPr lang="ru-RU" dirty="0" err="1"/>
              <a:t>відчуває</a:t>
            </a:r>
            <a:r>
              <a:rPr lang="ru-RU" dirty="0"/>
              <a:t> свою </a:t>
            </a:r>
            <a:r>
              <a:rPr lang="ru-RU" dirty="0" err="1"/>
              <a:t>успішність</a:t>
            </a:r>
            <a:r>
              <a:rPr lang="ru-RU" dirty="0"/>
              <a:t>, </a:t>
            </a:r>
            <a:r>
              <a:rPr lang="ru-RU" dirty="0" err="1"/>
              <a:t>інтелектуальну</a:t>
            </a:r>
            <a:r>
              <a:rPr lang="ru-RU" dirty="0"/>
              <a:t> </a:t>
            </a:r>
            <a:r>
              <a:rPr lang="ru-RU" dirty="0" err="1"/>
              <a:t>спроможність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діалогічне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викладача</a:t>
            </a:r>
            <a:r>
              <a:rPr lang="ru-RU" dirty="0" smtClean="0"/>
              <a:t> та студента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76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Мета </a:t>
            </a:r>
            <a:r>
              <a:rPr lang="ru-RU" b="1" dirty="0" err="1"/>
              <a:t>інтерактивного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комфортні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за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smtClean="0"/>
              <a:t>студент </a:t>
            </a:r>
            <a:r>
              <a:rPr lang="ru-RU" dirty="0" err="1"/>
              <a:t>відчуває</a:t>
            </a:r>
            <a:r>
              <a:rPr lang="ru-RU" dirty="0"/>
              <a:t> </a:t>
            </a:r>
            <a:r>
              <a:rPr lang="ru-RU" dirty="0" err="1"/>
              <a:t>успішність</a:t>
            </a:r>
            <a:r>
              <a:rPr lang="ru-RU" dirty="0"/>
              <a:t>, свою </a:t>
            </a:r>
            <a:r>
              <a:rPr lang="ru-RU" dirty="0" err="1"/>
              <a:t>інтерактивну</a:t>
            </a:r>
            <a:r>
              <a:rPr lang="ru-RU" dirty="0"/>
              <a:t> </a:t>
            </a:r>
            <a:r>
              <a:rPr lang="ru-RU" dirty="0" err="1"/>
              <a:t>досконалість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продуктивним</a:t>
            </a:r>
            <a:r>
              <a:rPr lang="ru-RU" dirty="0"/>
              <a:t> сам </a:t>
            </a: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13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Переваги</a:t>
            </a:r>
            <a:r>
              <a:rPr lang="ru-RU" b="1" dirty="0"/>
              <a:t> </a:t>
            </a:r>
            <a:r>
              <a:rPr lang="ru-RU" b="1" dirty="0" err="1"/>
              <a:t>інтерактивного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перед </a:t>
            </a:r>
            <a:r>
              <a:rPr lang="ru-RU" b="1" dirty="0" err="1"/>
              <a:t>традиційним</a:t>
            </a:r>
            <a:r>
              <a:rPr lang="ru-RU" dirty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sz="2900" dirty="0" smtClean="0"/>
              <a:t>у </a:t>
            </a:r>
            <a:r>
              <a:rPr lang="ru-RU" sz="2900" dirty="0" err="1"/>
              <a:t>роботі</a:t>
            </a:r>
            <a:r>
              <a:rPr lang="ru-RU" sz="2900" dirty="0"/>
              <a:t> </a:t>
            </a:r>
            <a:r>
              <a:rPr lang="ru-RU" sz="2900" dirty="0" err="1"/>
              <a:t>задіяні</a:t>
            </a:r>
            <a:r>
              <a:rPr lang="ru-RU" sz="2900" dirty="0"/>
              <a:t> </a:t>
            </a:r>
            <a:r>
              <a:rPr lang="ru-RU" sz="2900" dirty="0" err="1"/>
              <a:t>усі</a:t>
            </a:r>
            <a:r>
              <a:rPr lang="ru-RU" sz="2900" dirty="0"/>
              <a:t> </a:t>
            </a:r>
            <a:r>
              <a:rPr lang="ru-RU" sz="2900" dirty="0" err="1" smtClean="0"/>
              <a:t>студенти</a:t>
            </a:r>
            <a:r>
              <a:rPr lang="ru-RU" sz="2900" dirty="0" smtClean="0"/>
              <a:t> </a:t>
            </a:r>
            <a:r>
              <a:rPr lang="ru-RU" sz="2900" dirty="0" err="1" smtClean="0"/>
              <a:t>групи</a:t>
            </a:r>
            <a:r>
              <a:rPr lang="ru-RU" sz="2900" dirty="0" smtClean="0"/>
              <a:t>; </a:t>
            </a:r>
            <a:endParaRPr lang="ru-RU" sz="2900" dirty="0"/>
          </a:p>
          <a:p>
            <a:r>
              <a:rPr lang="ru-RU" sz="2900" dirty="0" smtClean="0"/>
              <a:t> </a:t>
            </a:r>
            <a:r>
              <a:rPr lang="ru-RU" sz="2900" dirty="0" err="1" smtClean="0"/>
              <a:t>студенти</a:t>
            </a:r>
            <a:r>
              <a:rPr lang="ru-RU" sz="2900" dirty="0" smtClean="0"/>
              <a:t> </a:t>
            </a:r>
            <a:r>
              <a:rPr lang="ru-RU" sz="2900" dirty="0" err="1" smtClean="0"/>
              <a:t>навчаються</a:t>
            </a:r>
            <a:r>
              <a:rPr lang="ru-RU" sz="2900" dirty="0" smtClean="0"/>
              <a:t> </a:t>
            </a:r>
            <a:r>
              <a:rPr lang="ru-RU" sz="2900" dirty="0" err="1"/>
              <a:t>працювати</a:t>
            </a:r>
            <a:r>
              <a:rPr lang="ru-RU" sz="2900" dirty="0"/>
              <a:t> у </a:t>
            </a:r>
            <a:r>
              <a:rPr lang="ru-RU" sz="2900" dirty="0" err="1"/>
              <a:t>команді</a:t>
            </a:r>
            <a:r>
              <a:rPr lang="ru-RU" sz="2900" dirty="0"/>
              <a:t>; </a:t>
            </a:r>
          </a:p>
          <a:p>
            <a:r>
              <a:rPr lang="ru-RU" sz="2900" dirty="0" smtClean="0"/>
              <a:t> </a:t>
            </a:r>
            <a:r>
              <a:rPr lang="ru-RU" sz="2900" dirty="0" err="1"/>
              <a:t>формується</a:t>
            </a:r>
            <a:r>
              <a:rPr lang="ru-RU" sz="2900" dirty="0"/>
              <a:t> </a:t>
            </a:r>
            <a:r>
              <a:rPr lang="ru-RU" sz="2900" dirty="0" err="1"/>
              <a:t>доброзичливе</a:t>
            </a:r>
            <a:r>
              <a:rPr lang="ru-RU" sz="2900" dirty="0"/>
              <a:t> </a:t>
            </a:r>
            <a:r>
              <a:rPr lang="ru-RU" sz="2900" dirty="0" err="1"/>
              <a:t>ставлення</a:t>
            </a:r>
            <a:r>
              <a:rPr lang="ru-RU" sz="2900" dirty="0"/>
              <a:t> до </a:t>
            </a:r>
            <a:r>
              <a:rPr lang="ru-RU" sz="2900" dirty="0" err="1"/>
              <a:t>опонента</a:t>
            </a:r>
            <a:r>
              <a:rPr lang="ru-RU" sz="2900" dirty="0"/>
              <a:t>; </a:t>
            </a:r>
          </a:p>
          <a:p>
            <a:r>
              <a:rPr lang="ru-RU" sz="2900" dirty="0" smtClean="0"/>
              <a:t> </a:t>
            </a:r>
            <a:r>
              <a:rPr lang="ru-RU" sz="2900" dirty="0" err="1" smtClean="0"/>
              <a:t>кожен</a:t>
            </a:r>
            <a:r>
              <a:rPr lang="ru-RU" sz="2900" dirty="0" smtClean="0"/>
              <a:t> студент </a:t>
            </a:r>
            <a:r>
              <a:rPr lang="ru-RU" sz="2900" dirty="0" err="1"/>
              <a:t>має</a:t>
            </a:r>
            <a:r>
              <a:rPr lang="ru-RU" sz="2900" dirty="0"/>
              <a:t> </a:t>
            </a:r>
            <a:r>
              <a:rPr lang="ru-RU" sz="2900" dirty="0" err="1"/>
              <a:t>можливість</a:t>
            </a:r>
            <a:r>
              <a:rPr lang="ru-RU" sz="2900" dirty="0"/>
              <a:t> </a:t>
            </a:r>
            <a:r>
              <a:rPr lang="ru-RU" sz="2900" dirty="0" err="1"/>
              <a:t>пропонувати</a:t>
            </a:r>
            <a:r>
              <a:rPr lang="ru-RU" sz="2900" dirty="0"/>
              <a:t> свою думку;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73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Переваги</a:t>
            </a:r>
            <a:r>
              <a:rPr lang="ru-RU" b="1" dirty="0"/>
              <a:t> </a:t>
            </a:r>
            <a:r>
              <a:rPr lang="ru-RU" b="1" dirty="0" err="1"/>
              <a:t>інтерактивного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перед </a:t>
            </a:r>
            <a:r>
              <a:rPr lang="ru-RU" b="1" dirty="0" err="1"/>
              <a:t>традиційним</a:t>
            </a:r>
            <a:r>
              <a:rPr lang="ru-RU" b="1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»; </a:t>
            </a:r>
          </a:p>
          <a:p>
            <a:r>
              <a:rPr lang="ru-RU" dirty="0" smtClean="0"/>
              <a:t> </a:t>
            </a:r>
            <a:r>
              <a:rPr lang="ru-RU" dirty="0"/>
              <a:t>за короткий час </a:t>
            </a:r>
            <a:r>
              <a:rPr lang="ru-RU" dirty="0" err="1"/>
              <a:t>опановується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; </a:t>
            </a:r>
          </a:p>
          <a:p>
            <a:r>
              <a:rPr lang="ru-RU" dirty="0" smtClean="0"/>
              <a:t>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толерантного </a:t>
            </a:r>
            <a:r>
              <a:rPr lang="ru-RU" dirty="0" err="1"/>
              <a:t>спілкування</a:t>
            </a:r>
            <a:r>
              <a:rPr lang="ru-RU" dirty="0"/>
              <a:t>; </a:t>
            </a:r>
          </a:p>
          <a:p>
            <a:r>
              <a:rPr lang="ru-RU" dirty="0" smtClean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аргументувати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,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альтернативне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08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Риси</a:t>
            </a:r>
            <a:r>
              <a:rPr lang="ru-RU" b="1" dirty="0"/>
              <a:t> </a:t>
            </a:r>
            <a:r>
              <a:rPr lang="ru-RU" b="1" dirty="0" err="1"/>
              <a:t>інтерактивного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900" dirty="0" err="1" smtClean="0"/>
              <a:t>двобічний</a:t>
            </a:r>
            <a:r>
              <a:rPr lang="ru-RU" sz="2900" dirty="0" smtClean="0"/>
              <a:t> </a:t>
            </a:r>
            <a:r>
              <a:rPr lang="ru-RU" sz="2900" dirty="0"/>
              <a:t>характер; </a:t>
            </a:r>
          </a:p>
          <a:p>
            <a:r>
              <a:rPr lang="ru-RU" sz="2900" dirty="0" smtClean="0"/>
              <a:t> </a:t>
            </a:r>
            <a:r>
              <a:rPr lang="ru-RU" sz="2900" dirty="0" err="1"/>
              <a:t>спільна</a:t>
            </a:r>
            <a:r>
              <a:rPr lang="ru-RU" sz="2900" dirty="0"/>
              <a:t> </a:t>
            </a:r>
            <a:r>
              <a:rPr lang="ru-RU" sz="2900" dirty="0" err="1"/>
              <a:t>діяльність</a:t>
            </a:r>
            <a:r>
              <a:rPr lang="ru-RU" sz="2900" dirty="0"/>
              <a:t> </a:t>
            </a:r>
            <a:r>
              <a:rPr lang="ru-RU" sz="2900" dirty="0" err="1" smtClean="0"/>
              <a:t>викладача</a:t>
            </a:r>
            <a:r>
              <a:rPr lang="ru-RU" sz="2900" dirty="0" smtClean="0"/>
              <a:t> </a:t>
            </a:r>
            <a:r>
              <a:rPr lang="ru-RU" sz="2900" dirty="0"/>
              <a:t>й </a:t>
            </a:r>
            <a:r>
              <a:rPr lang="ru-RU" sz="2900" dirty="0" err="1" smtClean="0"/>
              <a:t>студентів</a:t>
            </a:r>
            <a:r>
              <a:rPr lang="ru-RU" sz="2900" dirty="0"/>
              <a:t>; </a:t>
            </a:r>
          </a:p>
          <a:p>
            <a:r>
              <a:rPr lang="ru-RU" sz="2900" dirty="0" smtClean="0"/>
              <a:t> </a:t>
            </a:r>
            <a:r>
              <a:rPr lang="ru-RU" sz="2900" dirty="0" err="1"/>
              <a:t>керівництво</a:t>
            </a:r>
            <a:r>
              <a:rPr lang="ru-RU" sz="2900" dirty="0"/>
              <a:t> </a:t>
            </a:r>
            <a:r>
              <a:rPr lang="ru-RU" sz="2900" dirty="0" err="1" smtClean="0"/>
              <a:t>процесу</a:t>
            </a:r>
            <a:r>
              <a:rPr lang="ru-RU" sz="2900" dirty="0" smtClean="0"/>
              <a:t> </a:t>
            </a:r>
            <a:r>
              <a:rPr lang="ru-RU" sz="2900" dirty="0" err="1" smtClean="0"/>
              <a:t>викладачем</a:t>
            </a:r>
            <a:r>
              <a:rPr lang="ru-RU" sz="2900" dirty="0" smtClean="0"/>
              <a:t>; </a:t>
            </a:r>
            <a:endParaRPr lang="ru-RU" sz="2900" dirty="0"/>
          </a:p>
          <a:p>
            <a:r>
              <a:rPr lang="ru-RU" sz="2900" dirty="0" smtClean="0"/>
              <a:t> </a:t>
            </a:r>
            <a:r>
              <a:rPr lang="ru-RU" sz="2900" dirty="0" err="1"/>
              <a:t>спеціальна</a:t>
            </a:r>
            <a:r>
              <a:rPr lang="ru-RU" sz="2900" dirty="0"/>
              <a:t> </a:t>
            </a:r>
            <a:r>
              <a:rPr lang="ru-RU" sz="2900" dirty="0" err="1"/>
              <a:t>організація</a:t>
            </a:r>
            <a:r>
              <a:rPr lang="ru-RU" sz="2900" dirty="0"/>
              <a:t> та </a:t>
            </a:r>
            <a:r>
              <a:rPr lang="ru-RU" sz="2900" dirty="0" err="1"/>
              <a:t>різноманітність</a:t>
            </a:r>
            <a:r>
              <a:rPr lang="ru-RU" sz="2900" dirty="0"/>
              <a:t> форм; </a:t>
            </a:r>
          </a:p>
          <a:p>
            <a:r>
              <a:rPr lang="ru-RU" sz="2900" dirty="0" smtClean="0"/>
              <a:t> </a:t>
            </a:r>
            <a:r>
              <a:rPr lang="ru-RU" sz="2900" dirty="0" err="1"/>
              <a:t>інформаційна</a:t>
            </a:r>
            <a:r>
              <a:rPr lang="ru-RU" sz="2900" dirty="0"/>
              <a:t> прогалина; </a:t>
            </a:r>
          </a:p>
          <a:p>
            <a:r>
              <a:rPr lang="ru-RU" sz="2900" dirty="0" err="1" smtClean="0"/>
              <a:t>цілісність</a:t>
            </a:r>
            <a:r>
              <a:rPr lang="ru-RU" sz="2900" dirty="0" smtClean="0"/>
              <a:t> </a:t>
            </a:r>
            <a:r>
              <a:rPr lang="ru-RU" sz="2900" dirty="0"/>
              <a:t>та </a:t>
            </a:r>
            <a:r>
              <a:rPr lang="ru-RU" sz="2900" dirty="0" err="1"/>
              <a:t>єдність</a:t>
            </a:r>
            <a:r>
              <a:rPr lang="ru-RU" sz="2900" dirty="0"/>
              <a:t>; </a:t>
            </a:r>
          </a:p>
          <a:p>
            <a:r>
              <a:rPr lang="ru-RU" sz="2900" dirty="0" smtClean="0"/>
              <a:t> </a:t>
            </a:r>
            <a:r>
              <a:rPr lang="ru-RU" sz="2900" dirty="0" err="1"/>
              <a:t>мотивація</a:t>
            </a:r>
            <a:r>
              <a:rPr lang="ru-RU" sz="2900" dirty="0"/>
              <a:t> та </a:t>
            </a:r>
            <a:r>
              <a:rPr lang="ru-RU" sz="2900" dirty="0" err="1"/>
              <a:t>зв'язок</a:t>
            </a:r>
            <a:r>
              <a:rPr lang="ru-RU" sz="2900" dirty="0"/>
              <a:t> з </a:t>
            </a:r>
            <a:r>
              <a:rPr lang="ru-RU" sz="2900" dirty="0" err="1"/>
              <a:t>реальним</a:t>
            </a:r>
            <a:r>
              <a:rPr lang="ru-RU" sz="2900" dirty="0"/>
              <a:t> </a:t>
            </a:r>
            <a:r>
              <a:rPr lang="ru-RU" sz="2900" dirty="0" err="1"/>
              <a:t>життям</a:t>
            </a:r>
            <a:r>
              <a:rPr lang="ru-RU" sz="2900" dirty="0"/>
              <a:t>; </a:t>
            </a:r>
          </a:p>
          <a:p>
            <a:r>
              <a:rPr lang="ru-RU" sz="2900" dirty="0" err="1" smtClean="0"/>
              <a:t>виховання</a:t>
            </a:r>
            <a:r>
              <a:rPr lang="ru-RU" sz="2900" dirty="0" smtClean="0"/>
              <a:t> </a:t>
            </a:r>
            <a:r>
              <a:rPr lang="ru-RU" sz="2900" dirty="0"/>
              <a:t>та </a:t>
            </a:r>
            <a:r>
              <a:rPr lang="ru-RU" sz="2900" dirty="0" err="1"/>
              <a:t>розвиток</a:t>
            </a:r>
            <a:r>
              <a:rPr lang="ru-RU" sz="2900" dirty="0"/>
              <a:t> </a:t>
            </a:r>
            <a:r>
              <a:rPr lang="ru-RU" sz="2900" dirty="0" err="1"/>
              <a:t>особистості</a:t>
            </a:r>
            <a:r>
              <a:rPr lang="ru-RU" sz="2900" dirty="0"/>
              <a:t> </a:t>
            </a:r>
            <a:r>
              <a:rPr lang="ru-RU" sz="2900" dirty="0" smtClean="0"/>
              <a:t> </a:t>
            </a:r>
            <a:r>
              <a:rPr lang="ru-RU" sz="2900" dirty="0" err="1"/>
              <a:t>одночасно</a:t>
            </a:r>
            <a:r>
              <a:rPr lang="ru-RU" sz="2900" dirty="0"/>
              <a:t> з </a:t>
            </a:r>
            <a:r>
              <a:rPr lang="ru-RU" sz="2900" dirty="0" err="1"/>
              <a:t>процесом</a:t>
            </a:r>
            <a:r>
              <a:rPr lang="ru-RU" sz="2900" dirty="0"/>
              <a:t> </a:t>
            </a:r>
            <a:r>
              <a:rPr lang="ru-RU" sz="2900" dirty="0" err="1"/>
              <a:t>засвоєння</a:t>
            </a:r>
            <a:r>
              <a:rPr lang="ru-RU" sz="2900" dirty="0"/>
              <a:t> </a:t>
            </a:r>
            <a:r>
              <a:rPr lang="ru-RU" sz="2900" dirty="0" err="1"/>
              <a:t>нових</a:t>
            </a:r>
            <a:r>
              <a:rPr lang="ru-RU" sz="2900" dirty="0"/>
              <a:t> </a:t>
            </a:r>
            <a:r>
              <a:rPr lang="ru-RU" sz="2900" dirty="0" err="1"/>
              <a:t>знань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62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Основна</a:t>
            </a:r>
            <a:r>
              <a:rPr lang="ru-RU" dirty="0"/>
              <a:t> характеристика "</a:t>
            </a:r>
            <a:r>
              <a:rPr lang="ru-RU" dirty="0" err="1"/>
              <a:t>інтерактиву</a:t>
            </a:r>
            <a:r>
              <a:rPr lang="ru-RU" dirty="0"/>
              <a:t>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спеціальна</a:t>
            </a:r>
            <a:r>
              <a:rPr lang="ru-RU" dirty="0"/>
              <a:t> форма </a:t>
            </a:r>
            <a:r>
              <a:rPr lang="ru-RU" dirty="0" err="1"/>
              <a:t>пізнавальної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організовано</a:t>
            </a:r>
            <a:r>
              <a:rPr lang="ru-RU" dirty="0"/>
              <a:t> так, </a:t>
            </a:r>
            <a:r>
              <a:rPr lang="ru-RU" dirty="0" err="1"/>
              <a:t>що</a:t>
            </a:r>
            <a:r>
              <a:rPr lang="ru-RU" dirty="0"/>
              <a:t>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 smtClean="0"/>
              <a:t>студенти</a:t>
            </a:r>
            <a:r>
              <a:rPr lang="ru-RU" dirty="0" smtClean="0"/>
              <a:t> </a:t>
            </a:r>
            <a:r>
              <a:rPr lang="ru-RU" dirty="0" err="1"/>
              <a:t>заохочені</a:t>
            </a:r>
            <a:r>
              <a:rPr lang="ru-RU" dirty="0"/>
              <a:t> до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,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 й </a:t>
            </a:r>
            <a:r>
              <a:rPr lang="ru-RU" dirty="0" err="1"/>
              <a:t>рефлектувати</a:t>
            </a:r>
            <a:r>
              <a:rPr lang="ru-RU" dirty="0"/>
              <a:t> з приводу того,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знають</a:t>
            </a:r>
            <a:r>
              <a:rPr lang="ru-RU" dirty="0"/>
              <a:t> і 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думають</a:t>
            </a:r>
            <a:r>
              <a:rPr lang="ru-RU" dirty="0"/>
              <a:t>; </a:t>
            </a:r>
            <a:r>
              <a:rPr lang="ru-RU" dirty="0" err="1"/>
              <a:t>має</a:t>
            </a:r>
            <a:r>
              <a:rPr lang="ru-RU" dirty="0"/>
              <a:t> бути атмосфера </a:t>
            </a:r>
            <a:r>
              <a:rPr lang="ru-RU" dirty="0" err="1"/>
              <a:t>доброзичливості</a:t>
            </a:r>
            <a:r>
              <a:rPr lang="ru-RU" dirty="0"/>
              <a:t>, </a:t>
            </a:r>
            <a:r>
              <a:rPr lang="ru-RU" dirty="0" err="1"/>
              <a:t>взаємопідтримки</a:t>
            </a:r>
            <a:r>
              <a:rPr lang="ru-RU" dirty="0"/>
              <a:t> - форма </a:t>
            </a:r>
            <a:r>
              <a:rPr lang="ru-RU" dirty="0" err="1"/>
              <a:t>кооперації</a:t>
            </a:r>
            <a:r>
              <a:rPr lang="ru-RU" dirty="0"/>
              <a:t> та </a:t>
            </a:r>
            <a:r>
              <a:rPr lang="ru-RU" dirty="0" err="1"/>
              <a:t>співпраці</a:t>
            </a:r>
            <a:r>
              <a:rPr lang="ru-RU" dirty="0"/>
              <a:t>; на </a:t>
            </a:r>
            <a:r>
              <a:rPr lang="ru-RU" dirty="0" err="1" smtClean="0"/>
              <a:t>занятті</a:t>
            </a:r>
            <a:r>
              <a:rPr lang="ru-RU" dirty="0" smtClean="0"/>
              <a:t> </a:t>
            </a:r>
            <a:r>
              <a:rPr lang="ru-RU" dirty="0" err="1"/>
              <a:t>організується</a:t>
            </a:r>
            <a:r>
              <a:rPr lang="ru-RU" dirty="0"/>
              <a:t> </a:t>
            </a:r>
            <a:r>
              <a:rPr lang="ru-RU" dirty="0" err="1"/>
              <a:t>індивідуальна</a:t>
            </a:r>
            <a:r>
              <a:rPr lang="ru-RU" dirty="0"/>
              <a:t>, парна, </a:t>
            </a:r>
            <a:r>
              <a:rPr lang="ru-RU" dirty="0" err="1"/>
              <a:t>групова</a:t>
            </a:r>
            <a:r>
              <a:rPr lang="ru-RU" dirty="0"/>
              <a:t> робота;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дослідницькі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, </a:t>
            </a:r>
            <a:r>
              <a:rPr lang="ru-RU" dirty="0" err="1"/>
              <a:t>рольові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, робота з документами,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9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Принципи</a:t>
            </a:r>
            <a:r>
              <a:rPr lang="ru-RU" b="1" dirty="0"/>
              <a:t> </a:t>
            </a:r>
            <a:r>
              <a:rPr lang="ru-RU" b="1" dirty="0" err="1"/>
              <a:t>інтерактивної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Одночасна</a:t>
            </a:r>
            <a:r>
              <a:rPr lang="ru-RU" dirty="0" smtClean="0"/>
              <a:t> </a:t>
            </a:r>
            <a:r>
              <a:rPr lang="ru-RU" dirty="0" err="1"/>
              <a:t>взаємодія</a:t>
            </a:r>
            <a:r>
              <a:rPr lang="ru-RU" dirty="0"/>
              <a:t> -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 smtClean="0"/>
              <a:t>студенти</a:t>
            </a:r>
            <a:r>
              <a:rPr lang="ru-RU" dirty="0" smtClean="0"/>
              <a:t> </a:t>
            </a:r>
            <a:r>
              <a:rPr lang="ru-RU" dirty="0" err="1"/>
              <a:t>працюють</a:t>
            </a:r>
            <a:r>
              <a:rPr lang="ru-RU" dirty="0"/>
              <a:t> в один і той же час. </a:t>
            </a:r>
          </a:p>
          <a:p>
            <a:r>
              <a:rPr lang="ru-RU" dirty="0" err="1" smtClean="0"/>
              <a:t>Однакова</a:t>
            </a:r>
            <a:r>
              <a:rPr lang="ru-RU" dirty="0" smtClean="0"/>
              <a:t> </a:t>
            </a:r>
            <a:r>
              <a:rPr lang="ru-RU" dirty="0"/>
              <a:t>участь -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кожному </a:t>
            </a:r>
            <a:r>
              <a:rPr lang="ru-RU" dirty="0" smtClean="0"/>
              <a:t>студенту </a:t>
            </a:r>
            <a:r>
              <a:rPr lang="ru-RU" dirty="0" err="1"/>
              <a:t>дається</a:t>
            </a:r>
            <a:r>
              <a:rPr lang="ru-RU" dirty="0"/>
              <a:t> </a:t>
            </a:r>
            <a:r>
              <a:rPr lang="ru-RU" dirty="0" err="1"/>
              <a:t>однаковий</a:t>
            </a:r>
            <a:r>
              <a:rPr lang="ru-RU" dirty="0"/>
              <a:t> час. </a:t>
            </a:r>
          </a:p>
          <a:p>
            <a:r>
              <a:rPr lang="ru-RU" dirty="0" smtClean="0"/>
              <a:t>Позитивна </a:t>
            </a:r>
            <a:r>
              <a:rPr lang="ru-RU" dirty="0" err="1"/>
              <a:t>взаємодія</a:t>
            </a:r>
            <a:r>
              <a:rPr lang="ru-RU" dirty="0"/>
              <a:t> -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при </a:t>
            </a:r>
            <a:r>
              <a:rPr lang="ru-RU" dirty="0" err="1"/>
              <a:t>успішній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кожного </a:t>
            </a:r>
            <a:r>
              <a:rPr lang="ru-RU" dirty="0" err="1"/>
              <a:t>учня</a:t>
            </a:r>
            <a:r>
              <a:rPr lang="ru-RU" dirty="0"/>
              <a:t>. </a:t>
            </a:r>
          </a:p>
          <a:p>
            <a:r>
              <a:rPr lang="ru-RU" dirty="0" err="1" smtClean="0"/>
              <a:t>Індивідуальна</a:t>
            </a:r>
            <a:r>
              <a:rPr lang="ru-RU" dirty="0" smtClean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- при </a:t>
            </a:r>
            <a:r>
              <a:rPr lang="ru-RU" dirty="0" err="1"/>
              <a:t>роботі</a:t>
            </a:r>
            <a:r>
              <a:rPr lang="ru-RU" dirty="0"/>
              <a:t> у </a:t>
            </a:r>
            <a:r>
              <a:rPr lang="ru-RU" dirty="0" err="1"/>
              <a:t>групі</a:t>
            </a:r>
            <a:r>
              <a:rPr lang="ru-RU" dirty="0"/>
              <a:t> у кожного </a:t>
            </a:r>
            <a:r>
              <a:rPr lang="ru-RU" dirty="0" err="1"/>
              <a:t>учня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245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</TotalTime>
  <Words>920</Words>
  <Application>Microsoft Office PowerPoint</Application>
  <PresentationFormat>Широкоэкранный</PresentationFormat>
  <Paragraphs>90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Garamond</vt:lpstr>
      <vt:lpstr>Натуральные материалы</vt:lpstr>
      <vt:lpstr>Інтерактивні технології навчання</vt:lpstr>
      <vt:lpstr>Презентация PowerPoint</vt:lpstr>
      <vt:lpstr>Інтерактивне навчання </vt:lpstr>
      <vt:lpstr>Мета інтерактивного навчання </vt:lpstr>
      <vt:lpstr>Переваги інтерактивного навчання перед традиційним: </vt:lpstr>
      <vt:lpstr>Переваги інтерактивного навчання перед традиційним: </vt:lpstr>
      <vt:lpstr>Риси інтерактивного навчання: </vt:lpstr>
      <vt:lpstr>Основна характеристика "інтерактиву"</vt:lpstr>
      <vt:lpstr>Принципи інтерактивної роботи:</vt:lpstr>
      <vt:lpstr>«Піраміда навчання». </vt:lpstr>
      <vt:lpstr>Моделі сучасного навчання </vt:lpstr>
      <vt:lpstr>Презентация PowerPoint</vt:lpstr>
      <vt:lpstr>Сильні та слабкі сторони такої моделі: </vt:lpstr>
      <vt:lpstr>Активна модель навчання. «Діалог».  </vt:lpstr>
      <vt:lpstr>Сильні та слабкі сторони такої моделі: </vt:lpstr>
      <vt:lpstr>Інтерактивна модель навчання. «Полілог»</vt:lpstr>
      <vt:lpstr>Сильні та слабкі сторони такої моделі: </vt:lpstr>
      <vt:lpstr>Інтерактивні методи сприяють інтенсифікації та оптимізації навчального процесу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Інтерактивні технології навчання</dc:title>
  <dc:creator>Ирусик</dc:creator>
  <cp:lastModifiedBy>Ирусик</cp:lastModifiedBy>
  <cp:revision>22</cp:revision>
  <dcterms:created xsi:type="dcterms:W3CDTF">2023-03-14T08:41:47Z</dcterms:created>
  <dcterms:modified xsi:type="dcterms:W3CDTF">2023-03-14T10:13:48Z</dcterms:modified>
</cp:coreProperties>
</file>