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256" r:id="rId2"/>
    <p:sldId id="264" r:id="rId3"/>
    <p:sldId id="301" r:id="rId4"/>
    <p:sldId id="308" r:id="rId5"/>
    <p:sldId id="296" r:id="rId6"/>
    <p:sldId id="288" r:id="rId7"/>
    <p:sldId id="295" r:id="rId8"/>
    <p:sldId id="300" r:id="rId9"/>
    <p:sldId id="267" r:id="rId10"/>
    <p:sldId id="297" r:id="rId11"/>
    <p:sldId id="298" r:id="rId12"/>
    <p:sldId id="309" r:id="rId13"/>
    <p:sldId id="310" r:id="rId14"/>
    <p:sldId id="311" r:id="rId15"/>
    <p:sldId id="312" r:id="rId16"/>
    <p:sldId id="303" r:id="rId17"/>
    <p:sldId id="271" r:id="rId18"/>
    <p:sldId id="299" r:id="rId19"/>
    <p:sldId id="290" r:id="rId20"/>
    <p:sldId id="291" r:id="rId21"/>
    <p:sldId id="292" r:id="rId22"/>
    <p:sldId id="293" r:id="rId23"/>
    <p:sldId id="294" r:id="rId24"/>
    <p:sldId id="289" r:id="rId25"/>
    <p:sldId id="307" r:id="rId26"/>
    <p:sldId id="306" r:id="rId27"/>
    <p:sldId id="313" r:id="rId28"/>
    <p:sldId id="314" r:id="rId29"/>
    <p:sldId id="315" r:id="rId30"/>
    <p:sldId id="316" r:id="rId31"/>
    <p:sldId id="317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273" r:id="rId42"/>
    <p:sldId id="274" r:id="rId43"/>
    <p:sldId id="275" r:id="rId44"/>
    <p:sldId id="276" r:id="rId45"/>
    <p:sldId id="277" r:id="rId46"/>
    <p:sldId id="278" r:id="rId47"/>
    <p:sldId id="281" r:id="rId48"/>
    <p:sldId id="282" r:id="rId49"/>
    <p:sldId id="283" r:id="rId50"/>
    <p:sldId id="284" r:id="rId51"/>
    <p:sldId id="304" r:id="rId52"/>
    <p:sldId id="305" r:id="rId53"/>
    <p:sldId id="285" r:id="rId54"/>
    <p:sldId id="286" r:id="rId55"/>
    <p:sldId id="287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4"/>
            <p14:sldId id="301"/>
            <p14:sldId id="308"/>
            <p14:sldId id="296"/>
            <p14:sldId id="288"/>
            <p14:sldId id="295"/>
            <p14:sldId id="300"/>
            <p14:sldId id="267"/>
            <p14:sldId id="297"/>
            <p14:sldId id="298"/>
            <p14:sldId id="309"/>
            <p14:sldId id="310"/>
            <p14:sldId id="311"/>
            <p14:sldId id="312"/>
            <p14:sldId id="303"/>
            <p14:sldId id="271"/>
            <p14:sldId id="299"/>
            <p14:sldId id="290"/>
            <p14:sldId id="291"/>
            <p14:sldId id="292"/>
            <p14:sldId id="293"/>
            <p14:sldId id="294"/>
            <p14:sldId id="289"/>
            <p14:sldId id="307"/>
            <p14:sldId id="306"/>
            <p14:sldId id="313"/>
            <p14:sldId id="314"/>
            <p14:sldId id="315"/>
            <p14:sldId id="316"/>
            <p14:sldId id="317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273"/>
            <p14:sldId id="274"/>
            <p14:sldId id="275"/>
            <p14:sldId id="276"/>
            <p14:sldId id="277"/>
            <p14:sldId id="278"/>
            <p14:sldId id="281"/>
            <p14:sldId id="282"/>
            <p14:sldId id="283"/>
            <p14:sldId id="284"/>
            <p14:sldId id="304"/>
            <p14:sldId id="305"/>
            <p14:sldId id="285"/>
            <p14:sldId id="286"/>
            <p14:sldId id="28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96"/>
    <a:srgbClr val="D8CEC8"/>
    <a:srgbClr val="CEC2BA"/>
    <a:srgbClr val="F6F6F6"/>
    <a:srgbClr val="2473AC"/>
    <a:srgbClr val="323A3C"/>
    <a:srgbClr val="8A5A4D"/>
    <a:srgbClr val="1A356C"/>
    <a:srgbClr val="7BA67C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>
      <p:cViewPr>
        <p:scale>
          <a:sx n="60" d="100"/>
          <a:sy n="60" d="100"/>
        </p:scale>
        <p:origin x="-1536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B77283-A400-4900-9087-753DFF8DA4F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282F140C-FEDD-4803-AD17-3086AA3A2FA4}">
      <dgm:prSet custT="1"/>
      <dgm:spPr/>
      <dgm:t>
        <a:bodyPr/>
        <a:lstStyle/>
        <a:p>
          <a:r>
            <a:rPr lang="ru-RU" sz="1800" b="1" dirty="0" smtClean="0"/>
            <a:t>на радіо та телебаченні з 6 до 23 години;</a:t>
          </a:r>
          <a:endParaRPr lang="ru-RU" sz="1800" b="1" dirty="0"/>
        </a:p>
      </dgm:t>
    </dgm:pt>
    <dgm:pt modelId="{F794C490-E0CC-4DDC-B662-99F8DAB94751}" type="parTrans" cxnId="{B204C058-5A27-4FC5-A3A0-FA17963F1D60}">
      <dgm:prSet/>
      <dgm:spPr/>
      <dgm:t>
        <a:bodyPr/>
        <a:lstStyle/>
        <a:p>
          <a:endParaRPr lang="ru-RU" sz="1800" b="1"/>
        </a:p>
      </dgm:t>
    </dgm:pt>
    <dgm:pt modelId="{C788E801-3930-4D24-A815-20F9214C044E}" type="sibTrans" cxnId="{B204C058-5A27-4FC5-A3A0-FA17963F1D60}">
      <dgm:prSet/>
      <dgm:spPr/>
      <dgm:t>
        <a:bodyPr/>
        <a:lstStyle/>
        <a:p>
          <a:endParaRPr lang="ru-RU" sz="1800" b="1"/>
        </a:p>
      </dgm:t>
    </dgm:pt>
    <dgm:pt modelId="{119987E8-ED6A-436C-9528-40D6413DA436}">
      <dgm:prSet custT="1"/>
      <dgm:spPr/>
      <dgm:t>
        <a:bodyPr/>
        <a:lstStyle/>
        <a:p>
          <a:r>
            <a:rPr lang="ru-RU" sz="1800" b="1" smtClean="0"/>
            <a:t>в усіх друкованих засобах масової інформації (крім спеціалізованих видань);</a:t>
          </a:r>
          <a:endParaRPr lang="ru-RU" sz="1800" b="1"/>
        </a:p>
      </dgm:t>
    </dgm:pt>
    <dgm:pt modelId="{033B1738-3EFC-4B27-AF0B-803DF94ED1EF}" type="parTrans" cxnId="{EBB1FD38-D8A0-4825-AE43-6BEE2FCDD4A4}">
      <dgm:prSet/>
      <dgm:spPr/>
      <dgm:t>
        <a:bodyPr/>
        <a:lstStyle/>
        <a:p>
          <a:endParaRPr lang="ru-RU" sz="1800" b="1"/>
        </a:p>
      </dgm:t>
    </dgm:pt>
    <dgm:pt modelId="{72F83CAF-9A42-425C-9FEA-424151093D97}" type="sibTrans" cxnId="{EBB1FD38-D8A0-4825-AE43-6BEE2FCDD4A4}">
      <dgm:prSet/>
      <dgm:spPr/>
      <dgm:t>
        <a:bodyPr/>
        <a:lstStyle/>
        <a:p>
          <a:endParaRPr lang="ru-RU" sz="1800" b="1"/>
        </a:p>
      </dgm:t>
    </dgm:pt>
    <dgm:pt modelId="{1A00A3C4-68F5-425A-A3C1-1656533A17AA}">
      <dgm:prSet custT="1"/>
      <dgm:spPr/>
      <dgm:t>
        <a:bodyPr/>
        <a:lstStyle/>
        <a:p>
          <a:r>
            <a:rPr lang="ru-RU" sz="1800" b="1" smtClean="0"/>
            <a:t>засобами внутрішньої реклами;</a:t>
          </a:r>
          <a:endParaRPr lang="ru-RU" sz="1800" b="1"/>
        </a:p>
      </dgm:t>
    </dgm:pt>
    <dgm:pt modelId="{E266A6FC-3D4C-4940-B139-934878BB7E3C}" type="parTrans" cxnId="{8EDCC75F-126C-45B9-BB41-6C49CA7DCF57}">
      <dgm:prSet/>
      <dgm:spPr/>
      <dgm:t>
        <a:bodyPr/>
        <a:lstStyle/>
        <a:p>
          <a:endParaRPr lang="ru-RU" sz="1800" b="1"/>
        </a:p>
      </dgm:t>
    </dgm:pt>
    <dgm:pt modelId="{74811697-4E0A-4F6E-A7B2-3C0B91205C9A}" type="sibTrans" cxnId="{8EDCC75F-126C-45B9-BB41-6C49CA7DCF57}">
      <dgm:prSet/>
      <dgm:spPr/>
      <dgm:t>
        <a:bodyPr/>
        <a:lstStyle/>
        <a:p>
          <a:endParaRPr lang="ru-RU" sz="1800" b="1"/>
        </a:p>
      </dgm:t>
    </dgm:pt>
    <dgm:pt modelId="{1A1156B7-8E45-435B-8C51-7851D23A3F9D}">
      <dgm:prSet custT="1"/>
      <dgm:spPr/>
      <dgm:t>
        <a:bodyPr/>
        <a:lstStyle/>
        <a:p>
          <a:r>
            <a:rPr lang="ru-RU" sz="1800" b="1" smtClean="0"/>
            <a:t>на зовнішніх та внутрішніх поверхнях транспортних засобів загального користування та метрополітену;</a:t>
          </a:r>
          <a:endParaRPr lang="ru-RU" sz="1800" b="1"/>
        </a:p>
      </dgm:t>
    </dgm:pt>
    <dgm:pt modelId="{905002B6-A86F-4775-BDD8-9F35001906FF}" type="parTrans" cxnId="{241B07A4-AF7C-4FDB-9808-EB40FF2B79EA}">
      <dgm:prSet/>
      <dgm:spPr/>
      <dgm:t>
        <a:bodyPr/>
        <a:lstStyle/>
        <a:p>
          <a:endParaRPr lang="ru-RU" sz="1800" b="1"/>
        </a:p>
      </dgm:t>
    </dgm:pt>
    <dgm:pt modelId="{0CFEF62D-C8D3-4ADC-9D7E-CA8F2B17F2E4}" type="sibTrans" cxnId="{241B07A4-AF7C-4FDB-9808-EB40FF2B79EA}">
      <dgm:prSet/>
      <dgm:spPr/>
      <dgm:t>
        <a:bodyPr/>
        <a:lstStyle/>
        <a:p>
          <a:endParaRPr lang="ru-RU" sz="1800" b="1"/>
        </a:p>
      </dgm:t>
    </dgm:pt>
    <dgm:pt modelId="{C6AD89B3-9BC7-40AC-9AB7-97C2870D212D}" type="pres">
      <dgm:prSet presAssocID="{34B77283-A400-4900-9087-753DFF8DA4F1}" presName="compositeShape" presStyleCnt="0">
        <dgm:presLayoutVars>
          <dgm:dir/>
          <dgm:resizeHandles/>
        </dgm:presLayoutVars>
      </dgm:prSet>
      <dgm:spPr/>
    </dgm:pt>
    <dgm:pt modelId="{AC332682-76DA-485A-A370-26EEB9862E99}" type="pres">
      <dgm:prSet presAssocID="{34B77283-A400-4900-9087-753DFF8DA4F1}" presName="pyramid" presStyleLbl="node1" presStyleIdx="0" presStyleCnt="1"/>
      <dgm:spPr/>
    </dgm:pt>
    <dgm:pt modelId="{F5A67DAE-9D64-4B0C-B632-75AFE226A47E}" type="pres">
      <dgm:prSet presAssocID="{34B77283-A400-4900-9087-753DFF8DA4F1}" presName="theList" presStyleCnt="0"/>
      <dgm:spPr/>
    </dgm:pt>
    <dgm:pt modelId="{380E64C4-64BA-4B60-BBB0-9906DFBDA497}" type="pres">
      <dgm:prSet presAssocID="{282F140C-FEDD-4803-AD17-3086AA3A2FA4}" presName="aNode" presStyleLbl="fgAcc1" presStyleIdx="0" presStyleCnt="4" custScaleX="135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54FF0-754B-4202-A492-9FC8977A3134}" type="pres">
      <dgm:prSet presAssocID="{282F140C-FEDD-4803-AD17-3086AA3A2FA4}" presName="aSpace" presStyleCnt="0"/>
      <dgm:spPr/>
    </dgm:pt>
    <dgm:pt modelId="{45363D1B-73B6-4D04-BD6A-B0AAA45C0F86}" type="pres">
      <dgm:prSet presAssocID="{119987E8-ED6A-436C-9528-40D6413DA436}" presName="aNode" presStyleLbl="fgAcc1" presStyleIdx="1" presStyleCnt="4" custScaleX="135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461F1-F979-4983-9CC5-0729FBC08260}" type="pres">
      <dgm:prSet presAssocID="{119987E8-ED6A-436C-9528-40D6413DA436}" presName="aSpace" presStyleCnt="0"/>
      <dgm:spPr/>
    </dgm:pt>
    <dgm:pt modelId="{E380AC7B-DCBC-4F2F-817C-93A9488012F0}" type="pres">
      <dgm:prSet presAssocID="{1A00A3C4-68F5-425A-A3C1-1656533A17AA}" presName="aNode" presStyleLbl="fgAcc1" presStyleIdx="2" presStyleCnt="4" custScaleX="135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E7A9C-234A-4ACC-A757-EDC4F488F706}" type="pres">
      <dgm:prSet presAssocID="{1A00A3C4-68F5-425A-A3C1-1656533A17AA}" presName="aSpace" presStyleCnt="0"/>
      <dgm:spPr/>
    </dgm:pt>
    <dgm:pt modelId="{02D436BD-6544-4829-8A0A-947160DCBFFA}" type="pres">
      <dgm:prSet presAssocID="{1A1156B7-8E45-435B-8C51-7851D23A3F9D}" presName="aNode" presStyleLbl="fgAcc1" presStyleIdx="3" presStyleCnt="4" custScaleX="135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FCE27-DE73-4496-8250-724B95DBCF16}" type="pres">
      <dgm:prSet presAssocID="{1A1156B7-8E45-435B-8C51-7851D23A3F9D}" presName="aSpace" presStyleCnt="0"/>
      <dgm:spPr/>
    </dgm:pt>
  </dgm:ptLst>
  <dgm:cxnLst>
    <dgm:cxn modelId="{B204C058-5A27-4FC5-A3A0-FA17963F1D60}" srcId="{34B77283-A400-4900-9087-753DFF8DA4F1}" destId="{282F140C-FEDD-4803-AD17-3086AA3A2FA4}" srcOrd="0" destOrd="0" parTransId="{F794C490-E0CC-4DDC-B662-99F8DAB94751}" sibTransId="{C788E801-3930-4D24-A815-20F9214C044E}"/>
    <dgm:cxn modelId="{241B07A4-AF7C-4FDB-9808-EB40FF2B79EA}" srcId="{34B77283-A400-4900-9087-753DFF8DA4F1}" destId="{1A1156B7-8E45-435B-8C51-7851D23A3F9D}" srcOrd="3" destOrd="0" parTransId="{905002B6-A86F-4775-BDD8-9F35001906FF}" sibTransId="{0CFEF62D-C8D3-4ADC-9D7E-CA8F2B17F2E4}"/>
    <dgm:cxn modelId="{8EDCC75F-126C-45B9-BB41-6C49CA7DCF57}" srcId="{34B77283-A400-4900-9087-753DFF8DA4F1}" destId="{1A00A3C4-68F5-425A-A3C1-1656533A17AA}" srcOrd="2" destOrd="0" parTransId="{E266A6FC-3D4C-4940-B139-934878BB7E3C}" sibTransId="{74811697-4E0A-4F6E-A7B2-3C0B91205C9A}"/>
    <dgm:cxn modelId="{025CD0E1-9C36-4ADE-ABF6-762D4D88CFC4}" type="presOf" srcId="{1A00A3C4-68F5-425A-A3C1-1656533A17AA}" destId="{E380AC7B-DCBC-4F2F-817C-93A9488012F0}" srcOrd="0" destOrd="0" presId="urn:microsoft.com/office/officeart/2005/8/layout/pyramid2"/>
    <dgm:cxn modelId="{F71D5CCE-C8B8-449E-BDA8-942182C2C869}" type="presOf" srcId="{34B77283-A400-4900-9087-753DFF8DA4F1}" destId="{C6AD89B3-9BC7-40AC-9AB7-97C2870D212D}" srcOrd="0" destOrd="0" presId="urn:microsoft.com/office/officeart/2005/8/layout/pyramid2"/>
    <dgm:cxn modelId="{848BE5B9-2A74-4C21-8F7B-8B6194ECD694}" type="presOf" srcId="{282F140C-FEDD-4803-AD17-3086AA3A2FA4}" destId="{380E64C4-64BA-4B60-BBB0-9906DFBDA497}" srcOrd="0" destOrd="0" presId="urn:microsoft.com/office/officeart/2005/8/layout/pyramid2"/>
    <dgm:cxn modelId="{09020A85-55BB-46F7-A283-621FF78EBA8E}" type="presOf" srcId="{119987E8-ED6A-436C-9528-40D6413DA436}" destId="{45363D1B-73B6-4D04-BD6A-B0AAA45C0F86}" srcOrd="0" destOrd="0" presId="urn:microsoft.com/office/officeart/2005/8/layout/pyramid2"/>
    <dgm:cxn modelId="{502E7EC5-F866-47C2-BC4F-23C78EF88A70}" type="presOf" srcId="{1A1156B7-8E45-435B-8C51-7851D23A3F9D}" destId="{02D436BD-6544-4829-8A0A-947160DCBFFA}" srcOrd="0" destOrd="0" presId="urn:microsoft.com/office/officeart/2005/8/layout/pyramid2"/>
    <dgm:cxn modelId="{EBB1FD38-D8A0-4825-AE43-6BEE2FCDD4A4}" srcId="{34B77283-A400-4900-9087-753DFF8DA4F1}" destId="{119987E8-ED6A-436C-9528-40D6413DA436}" srcOrd="1" destOrd="0" parTransId="{033B1738-3EFC-4B27-AF0B-803DF94ED1EF}" sibTransId="{72F83CAF-9A42-425C-9FEA-424151093D97}"/>
    <dgm:cxn modelId="{A2928D32-C55B-405D-98A2-9F7ED22ECECA}" type="presParOf" srcId="{C6AD89B3-9BC7-40AC-9AB7-97C2870D212D}" destId="{AC332682-76DA-485A-A370-26EEB9862E99}" srcOrd="0" destOrd="0" presId="urn:microsoft.com/office/officeart/2005/8/layout/pyramid2"/>
    <dgm:cxn modelId="{23BE71DB-D9D8-448E-88B6-6B2865C74479}" type="presParOf" srcId="{C6AD89B3-9BC7-40AC-9AB7-97C2870D212D}" destId="{F5A67DAE-9D64-4B0C-B632-75AFE226A47E}" srcOrd="1" destOrd="0" presId="urn:microsoft.com/office/officeart/2005/8/layout/pyramid2"/>
    <dgm:cxn modelId="{75840D1C-7EAF-4D3E-930D-F0D4FBA20180}" type="presParOf" srcId="{F5A67DAE-9D64-4B0C-B632-75AFE226A47E}" destId="{380E64C4-64BA-4B60-BBB0-9906DFBDA497}" srcOrd="0" destOrd="0" presId="urn:microsoft.com/office/officeart/2005/8/layout/pyramid2"/>
    <dgm:cxn modelId="{3F971A8B-F639-44A3-BFAC-21ED06A3E1CA}" type="presParOf" srcId="{F5A67DAE-9D64-4B0C-B632-75AFE226A47E}" destId="{7D154FF0-754B-4202-A492-9FC8977A3134}" srcOrd="1" destOrd="0" presId="urn:microsoft.com/office/officeart/2005/8/layout/pyramid2"/>
    <dgm:cxn modelId="{C657C76D-986A-4CA1-AC07-92BE8A2327C2}" type="presParOf" srcId="{F5A67DAE-9D64-4B0C-B632-75AFE226A47E}" destId="{45363D1B-73B6-4D04-BD6A-B0AAA45C0F86}" srcOrd="2" destOrd="0" presId="urn:microsoft.com/office/officeart/2005/8/layout/pyramid2"/>
    <dgm:cxn modelId="{098360C9-A04A-458C-8756-9ED38181D969}" type="presParOf" srcId="{F5A67DAE-9D64-4B0C-B632-75AFE226A47E}" destId="{533461F1-F979-4983-9CC5-0729FBC08260}" srcOrd="3" destOrd="0" presId="urn:microsoft.com/office/officeart/2005/8/layout/pyramid2"/>
    <dgm:cxn modelId="{B9168A9C-7EE3-410C-91CA-6253D37341A3}" type="presParOf" srcId="{F5A67DAE-9D64-4B0C-B632-75AFE226A47E}" destId="{E380AC7B-DCBC-4F2F-817C-93A9488012F0}" srcOrd="4" destOrd="0" presId="urn:microsoft.com/office/officeart/2005/8/layout/pyramid2"/>
    <dgm:cxn modelId="{126D3CE9-C3E9-483A-8270-ABDCC204B170}" type="presParOf" srcId="{F5A67DAE-9D64-4B0C-B632-75AFE226A47E}" destId="{3FBE7A9C-234A-4ACC-A757-EDC4F488F706}" srcOrd="5" destOrd="0" presId="urn:microsoft.com/office/officeart/2005/8/layout/pyramid2"/>
    <dgm:cxn modelId="{F5083EE0-1141-4270-A946-D5555A0C689E}" type="presParOf" srcId="{F5A67DAE-9D64-4B0C-B632-75AFE226A47E}" destId="{02D436BD-6544-4829-8A0A-947160DCBFFA}" srcOrd="6" destOrd="0" presId="urn:microsoft.com/office/officeart/2005/8/layout/pyramid2"/>
    <dgm:cxn modelId="{6ADF4FFB-A07A-4561-B8FE-F0844E7E1B58}" type="presParOf" srcId="{F5A67DAE-9D64-4B0C-B632-75AFE226A47E}" destId="{06CFCE27-DE73-4496-8250-724B95DBCF1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34548C-A1BF-44F5-8652-6614FFCA5E7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623768-AC2C-4971-8EDE-7D66FFD4196C}">
      <dgm:prSet phldrT="[Текст]" phldr="1" custT="1"/>
      <dgm:spPr/>
      <dgm:t>
        <a:bodyPr/>
        <a:lstStyle/>
        <a:p>
          <a:endParaRPr lang="ru-RU" sz="2000" b="1"/>
        </a:p>
      </dgm:t>
    </dgm:pt>
    <dgm:pt modelId="{A6487B58-B82B-4B10-9CA1-3C2161AFE631}" type="parTrans" cxnId="{15481E00-46AE-4A4D-A128-17FE314C95B3}">
      <dgm:prSet/>
      <dgm:spPr/>
      <dgm:t>
        <a:bodyPr/>
        <a:lstStyle/>
        <a:p>
          <a:endParaRPr lang="ru-RU" sz="2000" b="1"/>
        </a:p>
      </dgm:t>
    </dgm:pt>
    <dgm:pt modelId="{788ACECE-D5AD-4682-9945-EADC3EDCA1ED}" type="sibTrans" cxnId="{15481E00-46AE-4A4D-A128-17FE314C95B3}">
      <dgm:prSet/>
      <dgm:spPr/>
      <dgm:t>
        <a:bodyPr/>
        <a:lstStyle/>
        <a:p>
          <a:endParaRPr lang="ru-RU" sz="2000" b="1"/>
        </a:p>
      </dgm:t>
    </dgm:pt>
    <dgm:pt modelId="{90C9353E-EF35-4FC7-B2B6-4D87460AE00D}">
      <dgm:prSet phldrT="[Текст]" custT="1"/>
      <dgm:spPr/>
      <dgm:t>
        <a:bodyPr/>
        <a:lstStyle/>
        <a:p>
          <a:r>
            <a:rPr lang="ru-RU" sz="2000" b="1" dirty="0" err="1" smtClean="0"/>
            <a:t>визначення</a:t>
          </a:r>
          <a:r>
            <a:rPr lang="ru-RU" sz="2000" b="1" dirty="0" smtClean="0"/>
            <a:t> </a:t>
          </a:r>
          <a:r>
            <a:rPr lang="ru-RU" sz="2000" b="1" dirty="0" err="1" smtClean="0"/>
            <a:t>рівня</a:t>
          </a:r>
          <a:r>
            <a:rPr lang="ru-RU" sz="2000" b="1" dirty="0" smtClean="0"/>
            <a:t> потреби в </a:t>
          </a:r>
          <a:r>
            <a:rPr lang="ru-RU" sz="2000" b="1" dirty="0" err="1" smtClean="0"/>
            <a:t>рекламі</a:t>
          </a:r>
          <a:r>
            <a:rPr lang="ru-RU" sz="2000" b="1" dirty="0" smtClean="0"/>
            <a:t> </a:t>
          </a:r>
          <a:r>
            <a:rPr lang="ru-RU" sz="2000" b="1" dirty="0" err="1" smtClean="0"/>
            <a:t>товарів</a:t>
          </a:r>
          <a:r>
            <a:rPr lang="ru-RU" sz="2000" b="1" dirty="0" smtClean="0"/>
            <a:t>, </a:t>
          </a:r>
          <a:r>
            <a:rPr lang="ru-RU" sz="2000" b="1" dirty="0" err="1" smtClean="0"/>
            <a:t>послуг</a:t>
          </a:r>
          <a:r>
            <a:rPr lang="ru-RU" sz="2000" b="1" dirty="0" smtClean="0"/>
            <a:t> </a:t>
          </a:r>
          <a:r>
            <a:rPr lang="ru-RU" sz="2000" b="1" dirty="0" err="1" smtClean="0"/>
            <a:t>чи</a:t>
          </a:r>
          <a:r>
            <a:rPr lang="ru-RU" sz="2000" b="1" dirty="0" smtClean="0"/>
            <a:t> </a:t>
          </a:r>
          <a:r>
            <a:rPr lang="ru-RU" sz="2000" b="1" dirty="0" err="1" smtClean="0"/>
            <a:t>ідей</a:t>
          </a:r>
          <a:r>
            <a:rPr lang="ru-RU" sz="2000" b="1" dirty="0" smtClean="0"/>
            <a:t>;</a:t>
          </a:r>
          <a:endParaRPr lang="ru-RU" sz="2000" b="1" dirty="0"/>
        </a:p>
      </dgm:t>
    </dgm:pt>
    <dgm:pt modelId="{FFA4829E-E239-40CF-ADAF-080CF323B53A}" type="parTrans" cxnId="{91611EEA-CC19-43B3-9E7F-D6EB9BF615DC}">
      <dgm:prSet/>
      <dgm:spPr/>
      <dgm:t>
        <a:bodyPr/>
        <a:lstStyle/>
        <a:p>
          <a:endParaRPr lang="ru-RU" sz="2000" b="1"/>
        </a:p>
      </dgm:t>
    </dgm:pt>
    <dgm:pt modelId="{EFBC666A-D9E2-4B91-A79A-122414B118B3}" type="sibTrans" cxnId="{91611EEA-CC19-43B3-9E7F-D6EB9BF615DC}">
      <dgm:prSet/>
      <dgm:spPr/>
      <dgm:t>
        <a:bodyPr/>
        <a:lstStyle/>
        <a:p>
          <a:endParaRPr lang="ru-RU" sz="2000" b="1"/>
        </a:p>
      </dgm:t>
    </dgm:pt>
    <dgm:pt modelId="{422D7B25-C7AF-49A3-A349-E842F54C52D0}">
      <dgm:prSet phldrT="[Текст]" phldr="1" custT="1"/>
      <dgm:spPr/>
      <dgm:t>
        <a:bodyPr/>
        <a:lstStyle/>
        <a:p>
          <a:endParaRPr lang="ru-RU" sz="2000" b="1"/>
        </a:p>
      </dgm:t>
    </dgm:pt>
    <dgm:pt modelId="{0A21962D-913D-486B-9CCD-B6839C8D2D08}" type="parTrans" cxnId="{0697A22C-8E8F-46CE-89C1-65403D28C9D3}">
      <dgm:prSet/>
      <dgm:spPr/>
      <dgm:t>
        <a:bodyPr/>
        <a:lstStyle/>
        <a:p>
          <a:endParaRPr lang="ru-RU" sz="2000" b="1"/>
        </a:p>
      </dgm:t>
    </dgm:pt>
    <dgm:pt modelId="{D25C6EE2-0085-4464-BFAC-B6BFDD40953D}" type="sibTrans" cxnId="{0697A22C-8E8F-46CE-89C1-65403D28C9D3}">
      <dgm:prSet/>
      <dgm:spPr/>
      <dgm:t>
        <a:bodyPr/>
        <a:lstStyle/>
        <a:p>
          <a:endParaRPr lang="ru-RU" sz="2000" b="1"/>
        </a:p>
      </dgm:t>
    </dgm:pt>
    <dgm:pt modelId="{9F02F6A0-EC53-4259-ABA6-B7777C9FEA9F}">
      <dgm:prSet phldrT="[Текст]" custT="1"/>
      <dgm:spPr/>
      <dgm:t>
        <a:bodyPr/>
        <a:lstStyle/>
        <a:p>
          <a:r>
            <a:rPr lang="ru-RU" sz="2000" b="1" dirty="0" err="1" smtClean="0"/>
            <a:t>розробка</a:t>
          </a:r>
          <a:r>
            <a:rPr lang="ru-RU" sz="2000" b="1" dirty="0" smtClean="0"/>
            <a:t> </a:t>
          </a:r>
          <a:r>
            <a:rPr lang="ru-RU" sz="2000" b="1" dirty="0" err="1" smtClean="0"/>
            <a:t>стратегії</a:t>
          </a:r>
          <a:r>
            <a:rPr lang="ru-RU" sz="2000" b="1" dirty="0" smtClean="0"/>
            <a:t> і тактики </a:t>
          </a:r>
          <a:r>
            <a:rPr lang="ru-RU" sz="2000" b="1" dirty="0" err="1" smtClean="0"/>
            <a:t>реклами</a:t>
          </a:r>
          <a:r>
            <a:rPr lang="ru-RU" sz="2000" b="1" dirty="0" smtClean="0"/>
            <a:t>;</a:t>
          </a:r>
          <a:endParaRPr lang="ru-RU" sz="2000" b="1" dirty="0"/>
        </a:p>
      </dgm:t>
    </dgm:pt>
    <dgm:pt modelId="{8ACC0925-03B4-4BC5-A5C2-DA565B10CBBC}" type="parTrans" cxnId="{C8CD7D5F-B095-4808-B5BF-5D81955F5398}">
      <dgm:prSet/>
      <dgm:spPr/>
      <dgm:t>
        <a:bodyPr/>
        <a:lstStyle/>
        <a:p>
          <a:endParaRPr lang="ru-RU" sz="2000" b="1"/>
        </a:p>
      </dgm:t>
    </dgm:pt>
    <dgm:pt modelId="{B7B6A216-F973-4232-95F0-47D584ACEA4D}" type="sibTrans" cxnId="{C8CD7D5F-B095-4808-B5BF-5D81955F5398}">
      <dgm:prSet/>
      <dgm:spPr/>
      <dgm:t>
        <a:bodyPr/>
        <a:lstStyle/>
        <a:p>
          <a:endParaRPr lang="ru-RU" sz="2000" b="1"/>
        </a:p>
      </dgm:t>
    </dgm:pt>
    <dgm:pt modelId="{6CD70A17-6EFF-49F8-B4DE-03EAAE995A8B}">
      <dgm:prSet phldrT="[Текст]" phldr="1" custT="1"/>
      <dgm:spPr/>
      <dgm:t>
        <a:bodyPr/>
        <a:lstStyle/>
        <a:p>
          <a:endParaRPr lang="ru-RU" sz="2000" b="1"/>
        </a:p>
      </dgm:t>
    </dgm:pt>
    <dgm:pt modelId="{8AF7D28E-8CD0-41F7-A533-39A63F4633FC}" type="parTrans" cxnId="{2569B59B-7A70-4113-B2A1-93263695CB52}">
      <dgm:prSet/>
      <dgm:spPr/>
      <dgm:t>
        <a:bodyPr/>
        <a:lstStyle/>
        <a:p>
          <a:endParaRPr lang="ru-RU" sz="2000" b="1"/>
        </a:p>
      </dgm:t>
    </dgm:pt>
    <dgm:pt modelId="{061E85BB-2309-47ED-9834-461940F64509}" type="sibTrans" cxnId="{2569B59B-7A70-4113-B2A1-93263695CB52}">
      <dgm:prSet/>
      <dgm:spPr/>
      <dgm:t>
        <a:bodyPr/>
        <a:lstStyle/>
        <a:p>
          <a:endParaRPr lang="ru-RU" sz="2000" b="1"/>
        </a:p>
      </dgm:t>
    </dgm:pt>
    <dgm:pt modelId="{4B660C21-7728-475E-A7F9-C85BE4DEF5A8}">
      <dgm:prSet phldrT="[Текст]" custT="1"/>
      <dgm:spPr/>
      <dgm:t>
        <a:bodyPr/>
        <a:lstStyle/>
        <a:p>
          <a:r>
            <a:rPr lang="ru-RU" sz="2000" b="1" dirty="0" err="1" smtClean="0"/>
            <a:t>створення</a:t>
          </a:r>
          <a:r>
            <a:rPr lang="ru-RU" sz="2000" b="1" dirty="0" smtClean="0"/>
            <a:t> </a:t>
          </a:r>
          <a:r>
            <a:rPr lang="ru-RU" sz="2000" b="1" dirty="0" err="1" smtClean="0"/>
            <a:t>рекламних</a:t>
          </a:r>
          <a:r>
            <a:rPr lang="ru-RU" sz="2000" b="1" dirty="0" smtClean="0"/>
            <a:t> </a:t>
          </a:r>
          <a:r>
            <a:rPr lang="ru-RU" sz="2000" b="1" dirty="0" err="1" smtClean="0"/>
            <a:t>звернень</a:t>
          </a:r>
          <a:r>
            <a:rPr lang="ru-RU" sz="2000" b="1" dirty="0" smtClean="0"/>
            <a:t>;</a:t>
          </a:r>
          <a:endParaRPr lang="ru-RU" sz="2000" b="1" dirty="0"/>
        </a:p>
      </dgm:t>
    </dgm:pt>
    <dgm:pt modelId="{89D03B48-F7A1-4962-8480-6979F0AA4581}" type="parTrans" cxnId="{EA10E169-206F-4D18-89EB-48B2E0BB142C}">
      <dgm:prSet/>
      <dgm:spPr/>
      <dgm:t>
        <a:bodyPr/>
        <a:lstStyle/>
        <a:p>
          <a:endParaRPr lang="ru-RU" sz="2000" b="1"/>
        </a:p>
      </dgm:t>
    </dgm:pt>
    <dgm:pt modelId="{D0B4CFC8-91EB-4DBD-8E7E-975B8B3F4B99}" type="sibTrans" cxnId="{EA10E169-206F-4D18-89EB-48B2E0BB142C}">
      <dgm:prSet/>
      <dgm:spPr/>
      <dgm:t>
        <a:bodyPr/>
        <a:lstStyle/>
        <a:p>
          <a:endParaRPr lang="ru-RU" sz="2000" b="1"/>
        </a:p>
      </dgm:t>
    </dgm:pt>
    <dgm:pt modelId="{D8837665-D31D-444E-A391-8C1B15882A27}">
      <dgm:prSet custT="1"/>
      <dgm:spPr/>
      <dgm:t>
        <a:bodyPr/>
        <a:lstStyle/>
        <a:p>
          <a:endParaRPr lang="ru-RU" sz="2000" b="1"/>
        </a:p>
      </dgm:t>
    </dgm:pt>
    <dgm:pt modelId="{94A28BA8-A079-43C3-9EC4-E57C6A8A0280}" type="parTrans" cxnId="{2421F593-BBD2-40F5-90A7-E5C9908BC320}">
      <dgm:prSet/>
      <dgm:spPr/>
      <dgm:t>
        <a:bodyPr/>
        <a:lstStyle/>
        <a:p>
          <a:endParaRPr lang="ru-RU" sz="2000" b="1"/>
        </a:p>
      </dgm:t>
    </dgm:pt>
    <dgm:pt modelId="{3CCD9731-627F-4788-98A9-13CE2D40F508}" type="sibTrans" cxnId="{2421F593-BBD2-40F5-90A7-E5C9908BC320}">
      <dgm:prSet/>
      <dgm:spPr/>
      <dgm:t>
        <a:bodyPr/>
        <a:lstStyle/>
        <a:p>
          <a:endParaRPr lang="ru-RU" sz="2000" b="1"/>
        </a:p>
      </dgm:t>
    </dgm:pt>
    <dgm:pt modelId="{CB08D0D9-595A-48D6-9E19-F515643958D0}">
      <dgm:prSet custT="1"/>
      <dgm:spPr/>
      <dgm:t>
        <a:bodyPr/>
        <a:lstStyle/>
        <a:p>
          <a:r>
            <a:rPr lang="ru-RU" sz="2000" b="1" dirty="0" err="1" smtClean="0"/>
            <a:t>проведення</a:t>
          </a:r>
          <a:r>
            <a:rPr lang="ru-RU" sz="2000" b="1" dirty="0" smtClean="0"/>
            <a:t> </a:t>
          </a:r>
          <a:r>
            <a:rPr lang="ru-RU" sz="2000" b="1" dirty="0" err="1" smtClean="0"/>
            <a:t>маркетингових</a:t>
          </a:r>
          <a:r>
            <a:rPr lang="ru-RU" sz="2000" b="1" dirty="0" smtClean="0"/>
            <a:t> </a:t>
          </a:r>
          <a:r>
            <a:rPr lang="ru-RU" sz="2000" b="1" dirty="0" err="1" smtClean="0"/>
            <a:t>досліджень</a:t>
          </a:r>
          <a:r>
            <a:rPr lang="ru-RU" sz="2000" b="1" dirty="0" smtClean="0"/>
            <a:t>;</a:t>
          </a:r>
          <a:endParaRPr lang="ru-RU" sz="2000" b="1" dirty="0"/>
        </a:p>
      </dgm:t>
    </dgm:pt>
    <dgm:pt modelId="{EC8C1DEC-4311-49EF-979F-05A5F343CFC4}" type="parTrans" cxnId="{2A302D57-4A35-468C-A280-E7D574904CB1}">
      <dgm:prSet/>
      <dgm:spPr/>
      <dgm:t>
        <a:bodyPr/>
        <a:lstStyle/>
        <a:p>
          <a:endParaRPr lang="ru-RU" sz="2000" b="1"/>
        </a:p>
      </dgm:t>
    </dgm:pt>
    <dgm:pt modelId="{6649035C-4357-482A-941D-FDFA40A0E83E}" type="sibTrans" cxnId="{2A302D57-4A35-468C-A280-E7D574904CB1}">
      <dgm:prSet/>
      <dgm:spPr/>
      <dgm:t>
        <a:bodyPr/>
        <a:lstStyle/>
        <a:p>
          <a:endParaRPr lang="ru-RU" sz="2000" b="1"/>
        </a:p>
      </dgm:t>
    </dgm:pt>
    <dgm:pt modelId="{B8F9D06B-7029-43DB-8A00-93F895A1F0B1}">
      <dgm:prSet custT="1"/>
      <dgm:spPr/>
      <dgm:t>
        <a:bodyPr/>
        <a:lstStyle/>
        <a:p>
          <a:endParaRPr lang="ru-RU" sz="2000" b="1"/>
        </a:p>
      </dgm:t>
    </dgm:pt>
    <dgm:pt modelId="{C045F6ED-A0B6-47D5-8EF3-FC86923DB47F}" type="parTrans" cxnId="{C2198ECE-EFEA-465F-B766-FF0D3DBED7F7}">
      <dgm:prSet/>
      <dgm:spPr/>
      <dgm:t>
        <a:bodyPr/>
        <a:lstStyle/>
        <a:p>
          <a:endParaRPr lang="ru-RU" sz="2000" b="1"/>
        </a:p>
      </dgm:t>
    </dgm:pt>
    <dgm:pt modelId="{22F5899B-5CDF-40D6-A349-0986CDC61FDD}" type="sibTrans" cxnId="{C2198ECE-EFEA-465F-B766-FF0D3DBED7F7}">
      <dgm:prSet/>
      <dgm:spPr/>
      <dgm:t>
        <a:bodyPr/>
        <a:lstStyle/>
        <a:p>
          <a:endParaRPr lang="ru-RU" sz="2000" b="1"/>
        </a:p>
      </dgm:t>
    </dgm:pt>
    <dgm:pt modelId="{F551EFFC-94A8-4581-AE33-5CF68C436337}">
      <dgm:prSet custT="1"/>
      <dgm:spPr/>
      <dgm:t>
        <a:bodyPr/>
        <a:lstStyle/>
        <a:p>
          <a:r>
            <a:rPr lang="ru-RU" sz="2000" b="1" dirty="0" err="1" smtClean="0"/>
            <a:t>планування</a:t>
          </a:r>
          <a:r>
            <a:rPr lang="ru-RU" sz="2000" b="1" dirty="0" smtClean="0"/>
            <a:t> </a:t>
          </a:r>
          <a:r>
            <a:rPr lang="ru-RU" sz="2000" b="1" dirty="0" err="1" smtClean="0"/>
            <a:t>рекламних</a:t>
          </a:r>
          <a:r>
            <a:rPr lang="ru-RU" sz="2000" b="1" dirty="0" smtClean="0"/>
            <a:t> </a:t>
          </a:r>
          <a:r>
            <a:rPr lang="ru-RU" sz="2000" b="1" dirty="0" err="1" smtClean="0"/>
            <a:t>заходів</a:t>
          </a:r>
          <a:r>
            <a:rPr lang="ru-RU" sz="2000" b="1" dirty="0" smtClean="0"/>
            <a:t>;</a:t>
          </a:r>
          <a:endParaRPr lang="ru-RU" sz="2000" b="1" dirty="0"/>
        </a:p>
      </dgm:t>
    </dgm:pt>
    <dgm:pt modelId="{E034C3B5-84C0-49F6-91BD-2AD739B64DBA}" type="parTrans" cxnId="{57354401-E3A4-4ED2-9D5E-A13854718684}">
      <dgm:prSet/>
      <dgm:spPr/>
      <dgm:t>
        <a:bodyPr/>
        <a:lstStyle/>
        <a:p>
          <a:endParaRPr lang="ru-RU" sz="2000" b="1"/>
        </a:p>
      </dgm:t>
    </dgm:pt>
    <dgm:pt modelId="{1C03C1CA-AB6C-4CA4-BBAD-5A10CF6CAEAC}" type="sibTrans" cxnId="{57354401-E3A4-4ED2-9D5E-A13854718684}">
      <dgm:prSet/>
      <dgm:spPr/>
      <dgm:t>
        <a:bodyPr/>
        <a:lstStyle/>
        <a:p>
          <a:endParaRPr lang="ru-RU" sz="2000" b="1"/>
        </a:p>
      </dgm:t>
    </dgm:pt>
    <dgm:pt modelId="{94C8BA80-6898-40CE-B765-506748E8F7AF}">
      <dgm:prSet custT="1"/>
      <dgm:spPr/>
      <dgm:t>
        <a:bodyPr/>
        <a:lstStyle/>
        <a:p>
          <a:endParaRPr lang="ru-RU" sz="2000" b="1"/>
        </a:p>
      </dgm:t>
    </dgm:pt>
    <dgm:pt modelId="{5F7234B4-219B-4957-91B0-1DAA4C24718A}" type="parTrans" cxnId="{431544D5-7CF7-4852-B588-60DCBA1C580A}">
      <dgm:prSet/>
      <dgm:spPr/>
      <dgm:t>
        <a:bodyPr/>
        <a:lstStyle/>
        <a:p>
          <a:endParaRPr lang="ru-RU" sz="2000" b="1"/>
        </a:p>
      </dgm:t>
    </dgm:pt>
    <dgm:pt modelId="{3006AAC9-2208-4A69-A281-595FD007F6CA}" type="sibTrans" cxnId="{431544D5-7CF7-4852-B588-60DCBA1C580A}">
      <dgm:prSet/>
      <dgm:spPr/>
      <dgm:t>
        <a:bodyPr/>
        <a:lstStyle/>
        <a:p>
          <a:endParaRPr lang="ru-RU" sz="2000" b="1"/>
        </a:p>
      </dgm:t>
    </dgm:pt>
    <dgm:pt modelId="{640D602C-1572-47AD-9892-E96A5E00015C}">
      <dgm:prSet custT="1"/>
      <dgm:spPr/>
      <dgm:t>
        <a:bodyPr/>
        <a:lstStyle/>
        <a:p>
          <a:r>
            <a:rPr lang="ru-RU" sz="2000" b="1" dirty="0" err="1" smtClean="0"/>
            <a:t>розповсюдження</a:t>
          </a:r>
          <a:r>
            <a:rPr lang="ru-RU" sz="2000" b="1" dirty="0" smtClean="0"/>
            <a:t> </a:t>
          </a:r>
          <a:r>
            <a:rPr lang="ru-RU" sz="2000" b="1" dirty="0" err="1" smtClean="0"/>
            <a:t>рекламних</a:t>
          </a:r>
          <a:r>
            <a:rPr lang="ru-RU" sz="2000" b="1" dirty="0" smtClean="0"/>
            <a:t> </a:t>
          </a:r>
          <a:r>
            <a:rPr lang="ru-RU" sz="2000" b="1" dirty="0" err="1" smtClean="0"/>
            <a:t>звернень</a:t>
          </a:r>
          <a:r>
            <a:rPr lang="ru-RU" sz="2000" b="1" dirty="0" smtClean="0"/>
            <a:t>;</a:t>
          </a:r>
          <a:endParaRPr lang="ru-RU" sz="2000" b="1" dirty="0"/>
        </a:p>
      </dgm:t>
    </dgm:pt>
    <dgm:pt modelId="{6487E408-FFB5-4074-B171-CF0CDF238155}" type="parTrans" cxnId="{E6148694-CBD0-4A5F-89A9-DBF7CAEBDEA4}">
      <dgm:prSet/>
      <dgm:spPr/>
      <dgm:t>
        <a:bodyPr/>
        <a:lstStyle/>
        <a:p>
          <a:endParaRPr lang="ru-RU" sz="2000" b="1"/>
        </a:p>
      </dgm:t>
    </dgm:pt>
    <dgm:pt modelId="{F0A74E70-6907-4481-BDC1-26B160B912C0}" type="sibTrans" cxnId="{E6148694-CBD0-4A5F-89A9-DBF7CAEBDEA4}">
      <dgm:prSet/>
      <dgm:spPr/>
      <dgm:t>
        <a:bodyPr/>
        <a:lstStyle/>
        <a:p>
          <a:endParaRPr lang="ru-RU" sz="2000" b="1"/>
        </a:p>
      </dgm:t>
    </dgm:pt>
    <dgm:pt modelId="{4AAEFE11-6D09-44EA-A989-A829832E351B}" type="pres">
      <dgm:prSet presAssocID="{5934548C-A1BF-44F5-8652-6614FFCA5E7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B6738E-5655-48B5-AA42-4F3ECB0E2ED9}" type="pres">
      <dgm:prSet presAssocID="{2F623768-AC2C-4971-8EDE-7D66FFD4196C}" presName="composite" presStyleCnt="0"/>
      <dgm:spPr/>
    </dgm:pt>
    <dgm:pt modelId="{F28CF4FE-4AD5-4EC2-8DA1-8A43EDDD1C94}" type="pres">
      <dgm:prSet presAssocID="{2F623768-AC2C-4971-8EDE-7D66FFD4196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18550-0BEF-4FBC-89D7-C88355206889}" type="pres">
      <dgm:prSet presAssocID="{2F623768-AC2C-4971-8EDE-7D66FFD4196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A47F6-BC7F-4D19-A5A6-794CDE3BF66F}" type="pres">
      <dgm:prSet presAssocID="{788ACECE-D5AD-4682-9945-EADC3EDCA1ED}" presName="sp" presStyleCnt="0"/>
      <dgm:spPr/>
    </dgm:pt>
    <dgm:pt modelId="{E910F584-E217-4601-8670-38CB40CF55E0}" type="pres">
      <dgm:prSet presAssocID="{422D7B25-C7AF-49A3-A349-E842F54C52D0}" presName="composite" presStyleCnt="0"/>
      <dgm:spPr/>
    </dgm:pt>
    <dgm:pt modelId="{F4DCF7E7-1220-458E-BEAE-A0DABFD16276}" type="pres">
      <dgm:prSet presAssocID="{422D7B25-C7AF-49A3-A349-E842F54C52D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F9583-0EF1-4175-BD22-A750A95E0B9C}" type="pres">
      <dgm:prSet presAssocID="{422D7B25-C7AF-49A3-A349-E842F54C52D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87412-CF14-4D3E-A98B-53183A68E9A3}" type="pres">
      <dgm:prSet presAssocID="{D25C6EE2-0085-4464-BFAC-B6BFDD40953D}" presName="sp" presStyleCnt="0"/>
      <dgm:spPr/>
    </dgm:pt>
    <dgm:pt modelId="{E06A540C-6E87-46DB-BBEC-BEEC521A13D5}" type="pres">
      <dgm:prSet presAssocID="{6CD70A17-6EFF-49F8-B4DE-03EAAE995A8B}" presName="composite" presStyleCnt="0"/>
      <dgm:spPr/>
    </dgm:pt>
    <dgm:pt modelId="{9809DD26-50AD-4D03-AFD2-D91235A6BB9B}" type="pres">
      <dgm:prSet presAssocID="{6CD70A17-6EFF-49F8-B4DE-03EAAE995A8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1F995-6E15-48AF-AB9E-5EFF86417A4A}" type="pres">
      <dgm:prSet presAssocID="{6CD70A17-6EFF-49F8-B4DE-03EAAE995A8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764D73-4DC9-478F-86F2-D6D4BA788BB5}" type="presOf" srcId="{5934548C-A1BF-44F5-8652-6614FFCA5E75}" destId="{4AAEFE11-6D09-44EA-A989-A829832E351B}" srcOrd="0" destOrd="0" presId="urn:microsoft.com/office/officeart/2005/8/layout/chevron2"/>
    <dgm:cxn modelId="{2569B59B-7A70-4113-B2A1-93263695CB52}" srcId="{5934548C-A1BF-44F5-8652-6614FFCA5E75}" destId="{6CD70A17-6EFF-49F8-B4DE-03EAAE995A8B}" srcOrd="2" destOrd="0" parTransId="{8AF7D28E-8CD0-41F7-A533-39A63F4633FC}" sibTransId="{061E85BB-2309-47ED-9834-461940F64509}"/>
    <dgm:cxn modelId="{91611EEA-CC19-43B3-9E7F-D6EB9BF615DC}" srcId="{2F623768-AC2C-4971-8EDE-7D66FFD4196C}" destId="{90C9353E-EF35-4FC7-B2B6-4D87460AE00D}" srcOrd="0" destOrd="0" parTransId="{FFA4829E-E239-40CF-ADAF-080CF323B53A}" sibTransId="{EFBC666A-D9E2-4B91-A79A-122414B118B3}"/>
    <dgm:cxn modelId="{6A54D0A3-6AA5-49D5-86C1-F8FBA92CF606}" type="presOf" srcId="{B8F9D06B-7029-43DB-8A00-93F895A1F0B1}" destId="{186F9583-0EF1-4175-BD22-A750A95E0B9C}" srcOrd="0" destOrd="1" presId="urn:microsoft.com/office/officeart/2005/8/layout/chevron2"/>
    <dgm:cxn modelId="{C8CD7D5F-B095-4808-B5BF-5D81955F5398}" srcId="{422D7B25-C7AF-49A3-A349-E842F54C52D0}" destId="{9F02F6A0-EC53-4259-ABA6-B7777C9FEA9F}" srcOrd="0" destOrd="0" parTransId="{8ACC0925-03B4-4BC5-A5C2-DA565B10CBBC}" sibTransId="{B7B6A216-F973-4232-95F0-47D584ACEA4D}"/>
    <dgm:cxn modelId="{E6148694-CBD0-4A5F-89A9-DBF7CAEBDEA4}" srcId="{6CD70A17-6EFF-49F8-B4DE-03EAAE995A8B}" destId="{640D602C-1572-47AD-9892-E96A5E00015C}" srcOrd="2" destOrd="0" parTransId="{6487E408-FFB5-4074-B171-CF0CDF238155}" sibTransId="{F0A74E70-6907-4481-BDC1-26B160B912C0}"/>
    <dgm:cxn modelId="{431544D5-7CF7-4852-B588-60DCBA1C580A}" srcId="{6CD70A17-6EFF-49F8-B4DE-03EAAE995A8B}" destId="{94C8BA80-6898-40CE-B765-506748E8F7AF}" srcOrd="1" destOrd="0" parTransId="{5F7234B4-219B-4957-91B0-1DAA4C24718A}" sibTransId="{3006AAC9-2208-4A69-A281-595FD007F6CA}"/>
    <dgm:cxn modelId="{E7A05F4E-61DB-454F-8777-C3B3FD63CB97}" type="presOf" srcId="{640D602C-1572-47AD-9892-E96A5E00015C}" destId="{BD91F995-6E15-48AF-AB9E-5EFF86417A4A}" srcOrd="0" destOrd="2" presId="urn:microsoft.com/office/officeart/2005/8/layout/chevron2"/>
    <dgm:cxn modelId="{6BCEA21C-223E-4720-A5EE-D814B2C32050}" type="presOf" srcId="{422D7B25-C7AF-49A3-A349-E842F54C52D0}" destId="{F4DCF7E7-1220-458E-BEAE-A0DABFD16276}" srcOrd="0" destOrd="0" presId="urn:microsoft.com/office/officeart/2005/8/layout/chevron2"/>
    <dgm:cxn modelId="{2421F593-BBD2-40F5-90A7-E5C9908BC320}" srcId="{2F623768-AC2C-4971-8EDE-7D66FFD4196C}" destId="{D8837665-D31D-444E-A391-8C1B15882A27}" srcOrd="1" destOrd="0" parTransId="{94A28BA8-A079-43C3-9EC4-E57C6A8A0280}" sibTransId="{3CCD9731-627F-4788-98A9-13CE2D40F508}"/>
    <dgm:cxn modelId="{15481E00-46AE-4A4D-A128-17FE314C95B3}" srcId="{5934548C-A1BF-44F5-8652-6614FFCA5E75}" destId="{2F623768-AC2C-4971-8EDE-7D66FFD4196C}" srcOrd="0" destOrd="0" parTransId="{A6487B58-B82B-4B10-9CA1-3C2161AFE631}" sibTransId="{788ACECE-D5AD-4682-9945-EADC3EDCA1ED}"/>
    <dgm:cxn modelId="{0697A22C-8E8F-46CE-89C1-65403D28C9D3}" srcId="{5934548C-A1BF-44F5-8652-6614FFCA5E75}" destId="{422D7B25-C7AF-49A3-A349-E842F54C52D0}" srcOrd="1" destOrd="0" parTransId="{0A21962D-913D-486B-9CCD-B6839C8D2D08}" sibTransId="{D25C6EE2-0085-4464-BFAC-B6BFDD40953D}"/>
    <dgm:cxn modelId="{C2198ECE-EFEA-465F-B766-FF0D3DBED7F7}" srcId="{422D7B25-C7AF-49A3-A349-E842F54C52D0}" destId="{B8F9D06B-7029-43DB-8A00-93F895A1F0B1}" srcOrd="1" destOrd="0" parTransId="{C045F6ED-A0B6-47D5-8EF3-FC86923DB47F}" sibTransId="{22F5899B-5CDF-40D6-A349-0986CDC61FDD}"/>
    <dgm:cxn modelId="{7AA30102-48EA-4AE1-87FB-B6FC7AA579A7}" type="presOf" srcId="{D8837665-D31D-444E-A391-8C1B15882A27}" destId="{C4118550-0BEF-4FBC-89D7-C88355206889}" srcOrd="0" destOrd="1" presId="urn:microsoft.com/office/officeart/2005/8/layout/chevron2"/>
    <dgm:cxn modelId="{8CC5F6F5-FEA8-47E8-96E1-0CAC12CEF9AA}" type="presOf" srcId="{4B660C21-7728-475E-A7F9-C85BE4DEF5A8}" destId="{BD91F995-6E15-48AF-AB9E-5EFF86417A4A}" srcOrd="0" destOrd="0" presId="urn:microsoft.com/office/officeart/2005/8/layout/chevron2"/>
    <dgm:cxn modelId="{162D11B7-2C81-412D-B1F5-0E1ED1D4539D}" type="presOf" srcId="{9F02F6A0-EC53-4259-ABA6-B7777C9FEA9F}" destId="{186F9583-0EF1-4175-BD22-A750A95E0B9C}" srcOrd="0" destOrd="0" presId="urn:microsoft.com/office/officeart/2005/8/layout/chevron2"/>
    <dgm:cxn modelId="{2A302D57-4A35-468C-A280-E7D574904CB1}" srcId="{2F623768-AC2C-4971-8EDE-7D66FFD4196C}" destId="{CB08D0D9-595A-48D6-9E19-F515643958D0}" srcOrd="2" destOrd="0" parTransId="{EC8C1DEC-4311-49EF-979F-05A5F343CFC4}" sibTransId="{6649035C-4357-482A-941D-FDFA40A0E83E}"/>
    <dgm:cxn modelId="{57354401-E3A4-4ED2-9D5E-A13854718684}" srcId="{422D7B25-C7AF-49A3-A349-E842F54C52D0}" destId="{F551EFFC-94A8-4581-AE33-5CF68C436337}" srcOrd="2" destOrd="0" parTransId="{E034C3B5-84C0-49F6-91BD-2AD739B64DBA}" sibTransId="{1C03C1CA-AB6C-4CA4-BBAD-5A10CF6CAEAC}"/>
    <dgm:cxn modelId="{C9D27B8E-2020-4550-8423-E4F26D753208}" type="presOf" srcId="{94C8BA80-6898-40CE-B765-506748E8F7AF}" destId="{BD91F995-6E15-48AF-AB9E-5EFF86417A4A}" srcOrd="0" destOrd="1" presId="urn:microsoft.com/office/officeart/2005/8/layout/chevron2"/>
    <dgm:cxn modelId="{5A19F61A-D8FD-4208-80D2-A9F894920545}" type="presOf" srcId="{90C9353E-EF35-4FC7-B2B6-4D87460AE00D}" destId="{C4118550-0BEF-4FBC-89D7-C88355206889}" srcOrd="0" destOrd="0" presId="urn:microsoft.com/office/officeart/2005/8/layout/chevron2"/>
    <dgm:cxn modelId="{D483C32F-2F03-44F6-BFBA-881A740A25F9}" type="presOf" srcId="{CB08D0D9-595A-48D6-9E19-F515643958D0}" destId="{C4118550-0BEF-4FBC-89D7-C88355206889}" srcOrd="0" destOrd="2" presId="urn:microsoft.com/office/officeart/2005/8/layout/chevron2"/>
    <dgm:cxn modelId="{1000427A-424C-4EB3-A008-A7834F0A7F30}" type="presOf" srcId="{2F623768-AC2C-4971-8EDE-7D66FFD4196C}" destId="{F28CF4FE-4AD5-4EC2-8DA1-8A43EDDD1C94}" srcOrd="0" destOrd="0" presId="urn:microsoft.com/office/officeart/2005/8/layout/chevron2"/>
    <dgm:cxn modelId="{47CCE29C-D97F-4E37-9461-465B9E6E79CC}" type="presOf" srcId="{F551EFFC-94A8-4581-AE33-5CF68C436337}" destId="{186F9583-0EF1-4175-BD22-A750A95E0B9C}" srcOrd="0" destOrd="2" presId="urn:microsoft.com/office/officeart/2005/8/layout/chevron2"/>
    <dgm:cxn modelId="{EA10E169-206F-4D18-89EB-48B2E0BB142C}" srcId="{6CD70A17-6EFF-49F8-B4DE-03EAAE995A8B}" destId="{4B660C21-7728-475E-A7F9-C85BE4DEF5A8}" srcOrd="0" destOrd="0" parTransId="{89D03B48-F7A1-4962-8480-6979F0AA4581}" sibTransId="{D0B4CFC8-91EB-4DBD-8E7E-975B8B3F4B99}"/>
    <dgm:cxn modelId="{4E0C83BE-5920-4A8C-A817-6A8CC0601C5A}" type="presOf" srcId="{6CD70A17-6EFF-49F8-B4DE-03EAAE995A8B}" destId="{9809DD26-50AD-4D03-AFD2-D91235A6BB9B}" srcOrd="0" destOrd="0" presId="urn:microsoft.com/office/officeart/2005/8/layout/chevron2"/>
    <dgm:cxn modelId="{E14E4CF5-8C6E-4A71-885E-801AB12E2D3F}" type="presParOf" srcId="{4AAEFE11-6D09-44EA-A989-A829832E351B}" destId="{CBB6738E-5655-48B5-AA42-4F3ECB0E2ED9}" srcOrd="0" destOrd="0" presId="urn:microsoft.com/office/officeart/2005/8/layout/chevron2"/>
    <dgm:cxn modelId="{40F7952A-25AF-4973-858D-0108DD010287}" type="presParOf" srcId="{CBB6738E-5655-48B5-AA42-4F3ECB0E2ED9}" destId="{F28CF4FE-4AD5-4EC2-8DA1-8A43EDDD1C94}" srcOrd="0" destOrd="0" presId="urn:microsoft.com/office/officeart/2005/8/layout/chevron2"/>
    <dgm:cxn modelId="{6DB1AECD-72C4-43E5-93B3-4CFEA19B884C}" type="presParOf" srcId="{CBB6738E-5655-48B5-AA42-4F3ECB0E2ED9}" destId="{C4118550-0BEF-4FBC-89D7-C88355206889}" srcOrd="1" destOrd="0" presId="urn:microsoft.com/office/officeart/2005/8/layout/chevron2"/>
    <dgm:cxn modelId="{4FEBF56D-AFB7-473D-A26A-7F276DB259BB}" type="presParOf" srcId="{4AAEFE11-6D09-44EA-A989-A829832E351B}" destId="{497A47F6-BC7F-4D19-A5A6-794CDE3BF66F}" srcOrd="1" destOrd="0" presId="urn:microsoft.com/office/officeart/2005/8/layout/chevron2"/>
    <dgm:cxn modelId="{DB67D98B-1936-4B7A-9D21-09AAD8A9E1E8}" type="presParOf" srcId="{4AAEFE11-6D09-44EA-A989-A829832E351B}" destId="{E910F584-E217-4601-8670-38CB40CF55E0}" srcOrd="2" destOrd="0" presId="urn:microsoft.com/office/officeart/2005/8/layout/chevron2"/>
    <dgm:cxn modelId="{632F0D4A-C7E0-47C1-BC68-6958B390A9F8}" type="presParOf" srcId="{E910F584-E217-4601-8670-38CB40CF55E0}" destId="{F4DCF7E7-1220-458E-BEAE-A0DABFD16276}" srcOrd="0" destOrd="0" presId="urn:microsoft.com/office/officeart/2005/8/layout/chevron2"/>
    <dgm:cxn modelId="{00C4B041-34D8-4049-940F-2284251B3591}" type="presParOf" srcId="{E910F584-E217-4601-8670-38CB40CF55E0}" destId="{186F9583-0EF1-4175-BD22-A750A95E0B9C}" srcOrd="1" destOrd="0" presId="urn:microsoft.com/office/officeart/2005/8/layout/chevron2"/>
    <dgm:cxn modelId="{C689FE1F-5D98-4655-B0EF-5DD2608B69FA}" type="presParOf" srcId="{4AAEFE11-6D09-44EA-A989-A829832E351B}" destId="{FE787412-CF14-4D3E-A98B-53183A68E9A3}" srcOrd="3" destOrd="0" presId="urn:microsoft.com/office/officeart/2005/8/layout/chevron2"/>
    <dgm:cxn modelId="{A68A4C63-9B04-469E-861A-0A3D992C7B4D}" type="presParOf" srcId="{4AAEFE11-6D09-44EA-A989-A829832E351B}" destId="{E06A540C-6E87-46DB-BBEC-BEEC521A13D5}" srcOrd="4" destOrd="0" presId="urn:microsoft.com/office/officeart/2005/8/layout/chevron2"/>
    <dgm:cxn modelId="{2ACBD857-9DE4-4272-8E1C-434B16D810C6}" type="presParOf" srcId="{E06A540C-6E87-46DB-BBEC-BEEC521A13D5}" destId="{9809DD26-50AD-4D03-AFD2-D91235A6BB9B}" srcOrd="0" destOrd="0" presId="urn:microsoft.com/office/officeart/2005/8/layout/chevron2"/>
    <dgm:cxn modelId="{2F9E0D5E-0BEF-47DF-BFF7-6FDB2D28707B}" type="presParOf" srcId="{E06A540C-6E87-46DB-BBEC-BEEC521A13D5}" destId="{BD91F995-6E15-48AF-AB9E-5EFF86417A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F34948-D56C-4EB2-9B3B-D47523725934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6D30930-944D-4467-88E2-798B42FF54DA}">
      <dgm:prSet/>
      <dgm:spPr/>
      <dgm:t>
        <a:bodyPr/>
        <a:lstStyle/>
        <a:p>
          <a:r>
            <a:rPr lang="ru-RU" smtClean="0"/>
            <a:t>правдивість</a:t>
          </a:r>
          <a:endParaRPr lang="ru-RU"/>
        </a:p>
      </dgm:t>
    </dgm:pt>
    <dgm:pt modelId="{EBA4FBEA-0204-4855-BF23-CBB543D9B054}" type="parTrans" cxnId="{7CC40E24-0834-49F6-A03F-9584065BE03F}">
      <dgm:prSet/>
      <dgm:spPr/>
      <dgm:t>
        <a:bodyPr/>
        <a:lstStyle/>
        <a:p>
          <a:endParaRPr lang="ru-RU"/>
        </a:p>
      </dgm:t>
    </dgm:pt>
    <dgm:pt modelId="{1220D904-889C-4FF6-9C74-DD5CA19AA2F3}" type="sibTrans" cxnId="{7CC40E24-0834-49F6-A03F-9584065BE03F}">
      <dgm:prSet/>
      <dgm:spPr/>
      <dgm:t>
        <a:bodyPr/>
        <a:lstStyle/>
        <a:p>
          <a:endParaRPr lang="ru-RU"/>
        </a:p>
      </dgm:t>
    </dgm:pt>
    <dgm:pt modelId="{C67E84A3-DD4D-467F-B856-3C3EA0C1EDE3}">
      <dgm:prSet/>
      <dgm:spPr/>
      <dgm:t>
        <a:bodyPr/>
        <a:lstStyle/>
        <a:p>
          <a:r>
            <a:rPr lang="ru-RU" smtClean="0"/>
            <a:t>конкретність</a:t>
          </a:r>
          <a:endParaRPr lang="ru-RU"/>
        </a:p>
      </dgm:t>
    </dgm:pt>
    <dgm:pt modelId="{5AB072BC-3ABB-4F5D-AEC2-9A8D48A321F4}" type="parTrans" cxnId="{6961E2BC-5174-41B2-87D7-8BC050053E01}">
      <dgm:prSet/>
      <dgm:spPr/>
      <dgm:t>
        <a:bodyPr/>
        <a:lstStyle/>
        <a:p>
          <a:endParaRPr lang="ru-RU"/>
        </a:p>
      </dgm:t>
    </dgm:pt>
    <dgm:pt modelId="{F30A85C2-21E6-4890-92E1-1FF0F62C0FB5}" type="sibTrans" cxnId="{6961E2BC-5174-41B2-87D7-8BC050053E01}">
      <dgm:prSet/>
      <dgm:spPr/>
      <dgm:t>
        <a:bodyPr/>
        <a:lstStyle/>
        <a:p>
          <a:endParaRPr lang="ru-RU"/>
        </a:p>
      </dgm:t>
    </dgm:pt>
    <dgm:pt modelId="{C3F9ED36-265B-4584-870D-798BE43D20F9}">
      <dgm:prSet/>
      <dgm:spPr/>
      <dgm:t>
        <a:bodyPr/>
        <a:lstStyle/>
        <a:p>
          <a:r>
            <a:rPr lang="ru-RU" smtClean="0"/>
            <a:t>цілеспрямованість</a:t>
          </a:r>
          <a:endParaRPr lang="ru-RU"/>
        </a:p>
      </dgm:t>
    </dgm:pt>
    <dgm:pt modelId="{FAC01593-650D-43C6-AF13-0501595B05D5}" type="parTrans" cxnId="{EE5F5997-77B1-4E14-B96E-86285B00E94C}">
      <dgm:prSet/>
      <dgm:spPr/>
      <dgm:t>
        <a:bodyPr/>
        <a:lstStyle/>
        <a:p>
          <a:endParaRPr lang="ru-RU"/>
        </a:p>
      </dgm:t>
    </dgm:pt>
    <dgm:pt modelId="{C82A397D-15B2-4631-98D4-DD8383DCBFC9}" type="sibTrans" cxnId="{EE5F5997-77B1-4E14-B96E-86285B00E94C}">
      <dgm:prSet/>
      <dgm:spPr/>
      <dgm:t>
        <a:bodyPr/>
        <a:lstStyle/>
        <a:p>
          <a:endParaRPr lang="ru-RU"/>
        </a:p>
      </dgm:t>
    </dgm:pt>
    <dgm:pt modelId="{A413D657-F2CD-4F9C-8B49-9440F4DFC687}">
      <dgm:prSet/>
      <dgm:spPr/>
      <dgm:t>
        <a:bodyPr/>
        <a:lstStyle/>
        <a:p>
          <a:r>
            <a:rPr lang="ru-RU" smtClean="0"/>
            <a:t>гуманність</a:t>
          </a:r>
          <a:endParaRPr lang="ru-RU"/>
        </a:p>
      </dgm:t>
    </dgm:pt>
    <dgm:pt modelId="{7EC629B1-D41E-4ED8-8365-B1FB41738250}" type="parTrans" cxnId="{1D8D1C5E-7D86-4662-8BCE-799FA7EB91B9}">
      <dgm:prSet/>
      <dgm:spPr/>
      <dgm:t>
        <a:bodyPr/>
        <a:lstStyle/>
        <a:p>
          <a:endParaRPr lang="ru-RU"/>
        </a:p>
      </dgm:t>
    </dgm:pt>
    <dgm:pt modelId="{EED65921-A98B-4515-949F-7FB1ED710505}" type="sibTrans" cxnId="{1D8D1C5E-7D86-4662-8BCE-799FA7EB91B9}">
      <dgm:prSet/>
      <dgm:spPr/>
      <dgm:t>
        <a:bodyPr/>
        <a:lstStyle/>
        <a:p>
          <a:endParaRPr lang="ru-RU"/>
        </a:p>
      </dgm:t>
    </dgm:pt>
    <dgm:pt modelId="{F07D1FFE-99E9-4BA8-A9DD-EB559BC79756}">
      <dgm:prSet/>
      <dgm:spPr/>
      <dgm:t>
        <a:bodyPr/>
        <a:lstStyle/>
        <a:p>
          <a:r>
            <a:rPr lang="ru-RU" smtClean="0"/>
            <a:t>компетентність</a:t>
          </a:r>
          <a:endParaRPr lang="ru-RU"/>
        </a:p>
      </dgm:t>
    </dgm:pt>
    <dgm:pt modelId="{758AC362-5041-43C7-B3D8-56EDB663B3F6}" type="parTrans" cxnId="{DDA66BDF-DF52-442C-9060-93D39CFC3F1D}">
      <dgm:prSet/>
      <dgm:spPr/>
      <dgm:t>
        <a:bodyPr/>
        <a:lstStyle/>
        <a:p>
          <a:endParaRPr lang="ru-RU"/>
        </a:p>
      </dgm:t>
    </dgm:pt>
    <dgm:pt modelId="{413D2360-95DC-462D-8E2E-4E463DD652CF}" type="sibTrans" cxnId="{DDA66BDF-DF52-442C-9060-93D39CFC3F1D}">
      <dgm:prSet/>
      <dgm:spPr/>
      <dgm:t>
        <a:bodyPr/>
        <a:lstStyle/>
        <a:p>
          <a:endParaRPr lang="ru-RU"/>
        </a:p>
      </dgm:t>
    </dgm:pt>
    <dgm:pt modelId="{8E6B8CFB-8060-4B31-AB37-B5CE8AFCC0DA}" type="pres">
      <dgm:prSet presAssocID="{64F34948-D56C-4EB2-9B3B-D47523725934}" presName="linear" presStyleCnt="0">
        <dgm:presLayoutVars>
          <dgm:dir/>
          <dgm:animLvl val="lvl"/>
          <dgm:resizeHandles val="exact"/>
        </dgm:presLayoutVars>
      </dgm:prSet>
      <dgm:spPr/>
    </dgm:pt>
    <dgm:pt modelId="{5353220E-B55A-4789-A0B4-9A491615A27C}" type="pres">
      <dgm:prSet presAssocID="{46D30930-944D-4467-88E2-798B42FF54DA}" presName="parentLin" presStyleCnt="0"/>
      <dgm:spPr/>
    </dgm:pt>
    <dgm:pt modelId="{3552140E-5752-4793-90BF-F2C6B9CE2A09}" type="pres">
      <dgm:prSet presAssocID="{46D30930-944D-4467-88E2-798B42FF54DA}" presName="parentLeftMargin" presStyleLbl="node1" presStyleIdx="0" presStyleCnt="5"/>
      <dgm:spPr/>
    </dgm:pt>
    <dgm:pt modelId="{ED83E2FB-0CCA-4666-B81A-88E6D121C5F9}" type="pres">
      <dgm:prSet presAssocID="{46D30930-944D-4467-88E2-798B42FF54D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68018E7-B79C-427F-AA70-7BD3458FA29F}" type="pres">
      <dgm:prSet presAssocID="{46D30930-944D-4467-88E2-798B42FF54DA}" presName="negativeSpace" presStyleCnt="0"/>
      <dgm:spPr/>
    </dgm:pt>
    <dgm:pt modelId="{2AE3B542-3D88-4B13-A2BA-D85B5843F356}" type="pres">
      <dgm:prSet presAssocID="{46D30930-944D-4467-88E2-798B42FF54DA}" presName="childText" presStyleLbl="conFgAcc1" presStyleIdx="0" presStyleCnt="5">
        <dgm:presLayoutVars>
          <dgm:bulletEnabled val="1"/>
        </dgm:presLayoutVars>
      </dgm:prSet>
      <dgm:spPr/>
    </dgm:pt>
    <dgm:pt modelId="{7257EBF6-F738-4B01-9405-B7859779D049}" type="pres">
      <dgm:prSet presAssocID="{1220D904-889C-4FF6-9C74-DD5CA19AA2F3}" presName="spaceBetweenRectangles" presStyleCnt="0"/>
      <dgm:spPr/>
    </dgm:pt>
    <dgm:pt modelId="{563D0BF3-A163-4E3C-93A6-D8964BD9FA37}" type="pres">
      <dgm:prSet presAssocID="{C67E84A3-DD4D-467F-B856-3C3EA0C1EDE3}" presName="parentLin" presStyleCnt="0"/>
      <dgm:spPr/>
    </dgm:pt>
    <dgm:pt modelId="{0F33D675-63FC-4B63-8332-BE17B1825361}" type="pres">
      <dgm:prSet presAssocID="{C67E84A3-DD4D-467F-B856-3C3EA0C1EDE3}" presName="parentLeftMargin" presStyleLbl="node1" presStyleIdx="0" presStyleCnt="5"/>
      <dgm:spPr/>
    </dgm:pt>
    <dgm:pt modelId="{2BD20F57-0539-4671-97F2-30D41A5E286B}" type="pres">
      <dgm:prSet presAssocID="{C67E84A3-DD4D-467F-B856-3C3EA0C1EDE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3031F09-202F-4BCA-A997-574BB2894C4B}" type="pres">
      <dgm:prSet presAssocID="{C67E84A3-DD4D-467F-B856-3C3EA0C1EDE3}" presName="negativeSpace" presStyleCnt="0"/>
      <dgm:spPr/>
    </dgm:pt>
    <dgm:pt modelId="{A3E19C15-D194-48DC-BB42-B434482FE4B6}" type="pres">
      <dgm:prSet presAssocID="{C67E84A3-DD4D-467F-B856-3C3EA0C1EDE3}" presName="childText" presStyleLbl="conFgAcc1" presStyleIdx="1" presStyleCnt="5">
        <dgm:presLayoutVars>
          <dgm:bulletEnabled val="1"/>
        </dgm:presLayoutVars>
      </dgm:prSet>
      <dgm:spPr/>
    </dgm:pt>
    <dgm:pt modelId="{164773D6-C0C9-43B2-97A5-F9C2BE2889FD}" type="pres">
      <dgm:prSet presAssocID="{F30A85C2-21E6-4890-92E1-1FF0F62C0FB5}" presName="spaceBetweenRectangles" presStyleCnt="0"/>
      <dgm:spPr/>
    </dgm:pt>
    <dgm:pt modelId="{6AE4D911-3E08-4832-A6D7-A25603D66374}" type="pres">
      <dgm:prSet presAssocID="{C3F9ED36-265B-4584-870D-798BE43D20F9}" presName="parentLin" presStyleCnt="0"/>
      <dgm:spPr/>
    </dgm:pt>
    <dgm:pt modelId="{749C29E5-D742-41CB-AB56-7E355CE2A93D}" type="pres">
      <dgm:prSet presAssocID="{C3F9ED36-265B-4584-870D-798BE43D20F9}" presName="parentLeftMargin" presStyleLbl="node1" presStyleIdx="1" presStyleCnt="5"/>
      <dgm:spPr/>
    </dgm:pt>
    <dgm:pt modelId="{82C8A68E-AACE-4C9C-B107-510505EF5836}" type="pres">
      <dgm:prSet presAssocID="{C3F9ED36-265B-4584-870D-798BE43D20F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B476F13-5B46-45AD-A72A-B16356A18433}" type="pres">
      <dgm:prSet presAssocID="{C3F9ED36-265B-4584-870D-798BE43D20F9}" presName="negativeSpace" presStyleCnt="0"/>
      <dgm:spPr/>
    </dgm:pt>
    <dgm:pt modelId="{2668B377-3824-4243-A3B0-34A26FEC5738}" type="pres">
      <dgm:prSet presAssocID="{C3F9ED36-265B-4584-870D-798BE43D20F9}" presName="childText" presStyleLbl="conFgAcc1" presStyleIdx="2" presStyleCnt="5">
        <dgm:presLayoutVars>
          <dgm:bulletEnabled val="1"/>
        </dgm:presLayoutVars>
      </dgm:prSet>
      <dgm:spPr/>
    </dgm:pt>
    <dgm:pt modelId="{D52ACA9C-BDC4-4E09-BF34-0E542410804D}" type="pres">
      <dgm:prSet presAssocID="{C82A397D-15B2-4631-98D4-DD8383DCBFC9}" presName="spaceBetweenRectangles" presStyleCnt="0"/>
      <dgm:spPr/>
    </dgm:pt>
    <dgm:pt modelId="{AA1A5C3A-3873-4E13-AC39-3DC48C3D29CA}" type="pres">
      <dgm:prSet presAssocID="{A413D657-F2CD-4F9C-8B49-9440F4DFC687}" presName="parentLin" presStyleCnt="0"/>
      <dgm:spPr/>
    </dgm:pt>
    <dgm:pt modelId="{6357DEC5-6295-4E85-96F1-365DCC4D9C9D}" type="pres">
      <dgm:prSet presAssocID="{A413D657-F2CD-4F9C-8B49-9440F4DFC687}" presName="parentLeftMargin" presStyleLbl="node1" presStyleIdx="2" presStyleCnt="5"/>
      <dgm:spPr/>
    </dgm:pt>
    <dgm:pt modelId="{C8FCF72E-FD98-4956-8171-A4378EFF2A19}" type="pres">
      <dgm:prSet presAssocID="{A413D657-F2CD-4F9C-8B49-9440F4DFC68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273FBB6-2656-42DE-873C-F699E5497DF8}" type="pres">
      <dgm:prSet presAssocID="{A413D657-F2CD-4F9C-8B49-9440F4DFC687}" presName="negativeSpace" presStyleCnt="0"/>
      <dgm:spPr/>
    </dgm:pt>
    <dgm:pt modelId="{62A8DAF0-F73B-43C7-9068-A6880A8EE718}" type="pres">
      <dgm:prSet presAssocID="{A413D657-F2CD-4F9C-8B49-9440F4DFC687}" presName="childText" presStyleLbl="conFgAcc1" presStyleIdx="3" presStyleCnt="5">
        <dgm:presLayoutVars>
          <dgm:bulletEnabled val="1"/>
        </dgm:presLayoutVars>
      </dgm:prSet>
      <dgm:spPr/>
    </dgm:pt>
    <dgm:pt modelId="{A0710770-FE23-4D08-ABE6-EBB379A754EB}" type="pres">
      <dgm:prSet presAssocID="{EED65921-A98B-4515-949F-7FB1ED710505}" presName="spaceBetweenRectangles" presStyleCnt="0"/>
      <dgm:spPr/>
    </dgm:pt>
    <dgm:pt modelId="{DF1C47A0-D5CF-4489-A7D2-F92BAA6E24E1}" type="pres">
      <dgm:prSet presAssocID="{F07D1FFE-99E9-4BA8-A9DD-EB559BC79756}" presName="parentLin" presStyleCnt="0"/>
      <dgm:spPr/>
    </dgm:pt>
    <dgm:pt modelId="{9975323A-9388-492F-B5A5-25A05D7D3976}" type="pres">
      <dgm:prSet presAssocID="{F07D1FFE-99E9-4BA8-A9DD-EB559BC79756}" presName="parentLeftMargin" presStyleLbl="node1" presStyleIdx="3" presStyleCnt="5"/>
      <dgm:spPr/>
    </dgm:pt>
    <dgm:pt modelId="{36DC94E4-13DD-48D9-BE32-D90D28007454}" type="pres">
      <dgm:prSet presAssocID="{F07D1FFE-99E9-4BA8-A9DD-EB559BC7975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F2DCBBD1-1EFB-43EE-9210-554F45CCA465}" type="pres">
      <dgm:prSet presAssocID="{F07D1FFE-99E9-4BA8-A9DD-EB559BC79756}" presName="negativeSpace" presStyleCnt="0"/>
      <dgm:spPr/>
    </dgm:pt>
    <dgm:pt modelId="{0ABA69A3-E986-40A4-BD65-A58A948FA626}" type="pres">
      <dgm:prSet presAssocID="{F07D1FFE-99E9-4BA8-A9DD-EB559BC7975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F9E8FED-A737-47B4-87DF-AF70BB28B3C3}" type="presOf" srcId="{C67E84A3-DD4D-467F-B856-3C3EA0C1EDE3}" destId="{0F33D675-63FC-4B63-8332-BE17B1825361}" srcOrd="0" destOrd="0" presId="urn:microsoft.com/office/officeart/2005/8/layout/list1"/>
    <dgm:cxn modelId="{47CE19D6-EE25-46D5-8DE0-B73865B93B40}" type="presOf" srcId="{C3F9ED36-265B-4584-870D-798BE43D20F9}" destId="{82C8A68E-AACE-4C9C-B107-510505EF5836}" srcOrd="1" destOrd="0" presId="urn:microsoft.com/office/officeart/2005/8/layout/list1"/>
    <dgm:cxn modelId="{DDA66BDF-DF52-442C-9060-93D39CFC3F1D}" srcId="{64F34948-D56C-4EB2-9B3B-D47523725934}" destId="{F07D1FFE-99E9-4BA8-A9DD-EB559BC79756}" srcOrd="4" destOrd="0" parTransId="{758AC362-5041-43C7-B3D8-56EDB663B3F6}" sibTransId="{413D2360-95DC-462D-8E2E-4E463DD652CF}"/>
    <dgm:cxn modelId="{86FC6D6F-717F-4DFB-8547-D269E8E43757}" type="presOf" srcId="{F07D1FFE-99E9-4BA8-A9DD-EB559BC79756}" destId="{36DC94E4-13DD-48D9-BE32-D90D28007454}" srcOrd="1" destOrd="0" presId="urn:microsoft.com/office/officeart/2005/8/layout/list1"/>
    <dgm:cxn modelId="{1D8D1C5E-7D86-4662-8BCE-799FA7EB91B9}" srcId="{64F34948-D56C-4EB2-9B3B-D47523725934}" destId="{A413D657-F2CD-4F9C-8B49-9440F4DFC687}" srcOrd="3" destOrd="0" parTransId="{7EC629B1-D41E-4ED8-8365-B1FB41738250}" sibTransId="{EED65921-A98B-4515-949F-7FB1ED710505}"/>
    <dgm:cxn modelId="{B94B3D29-508A-4DB7-A12F-820735A8407E}" type="presOf" srcId="{A413D657-F2CD-4F9C-8B49-9440F4DFC687}" destId="{6357DEC5-6295-4E85-96F1-365DCC4D9C9D}" srcOrd="0" destOrd="0" presId="urn:microsoft.com/office/officeart/2005/8/layout/list1"/>
    <dgm:cxn modelId="{BA281885-4727-4B0D-A3FB-70AFB20318DB}" type="presOf" srcId="{46D30930-944D-4467-88E2-798B42FF54DA}" destId="{ED83E2FB-0CCA-4666-B81A-88E6D121C5F9}" srcOrd="1" destOrd="0" presId="urn:microsoft.com/office/officeart/2005/8/layout/list1"/>
    <dgm:cxn modelId="{6961E2BC-5174-41B2-87D7-8BC050053E01}" srcId="{64F34948-D56C-4EB2-9B3B-D47523725934}" destId="{C67E84A3-DD4D-467F-B856-3C3EA0C1EDE3}" srcOrd="1" destOrd="0" parTransId="{5AB072BC-3ABB-4F5D-AEC2-9A8D48A321F4}" sibTransId="{F30A85C2-21E6-4890-92E1-1FF0F62C0FB5}"/>
    <dgm:cxn modelId="{97C30569-4B92-4A3C-8418-AED8EFFF1B1A}" type="presOf" srcId="{C3F9ED36-265B-4584-870D-798BE43D20F9}" destId="{749C29E5-D742-41CB-AB56-7E355CE2A93D}" srcOrd="0" destOrd="0" presId="urn:microsoft.com/office/officeart/2005/8/layout/list1"/>
    <dgm:cxn modelId="{EE5F5997-77B1-4E14-B96E-86285B00E94C}" srcId="{64F34948-D56C-4EB2-9B3B-D47523725934}" destId="{C3F9ED36-265B-4584-870D-798BE43D20F9}" srcOrd="2" destOrd="0" parTransId="{FAC01593-650D-43C6-AF13-0501595B05D5}" sibTransId="{C82A397D-15B2-4631-98D4-DD8383DCBFC9}"/>
    <dgm:cxn modelId="{B955FF92-3474-417C-9925-A1EB37F9F198}" type="presOf" srcId="{F07D1FFE-99E9-4BA8-A9DD-EB559BC79756}" destId="{9975323A-9388-492F-B5A5-25A05D7D3976}" srcOrd="0" destOrd="0" presId="urn:microsoft.com/office/officeart/2005/8/layout/list1"/>
    <dgm:cxn modelId="{730B9F3F-C7E5-4F83-B3F9-798084C79B84}" type="presOf" srcId="{46D30930-944D-4467-88E2-798B42FF54DA}" destId="{3552140E-5752-4793-90BF-F2C6B9CE2A09}" srcOrd="0" destOrd="0" presId="urn:microsoft.com/office/officeart/2005/8/layout/list1"/>
    <dgm:cxn modelId="{B0DD6DBB-60BA-4D0E-86AC-04DD5CA173EE}" type="presOf" srcId="{A413D657-F2CD-4F9C-8B49-9440F4DFC687}" destId="{C8FCF72E-FD98-4956-8171-A4378EFF2A19}" srcOrd="1" destOrd="0" presId="urn:microsoft.com/office/officeart/2005/8/layout/list1"/>
    <dgm:cxn modelId="{59C92E4B-60DA-4FB4-AFCE-D9CAD5A1FDBE}" type="presOf" srcId="{64F34948-D56C-4EB2-9B3B-D47523725934}" destId="{8E6B8CFB-8060-4B31-AB37-B5CE8AFCC0DA}" srcOrd="0" destOrd="0" presId="urn:microsoft.com/office/officeart/2005/8/layout/list1"/>
    <dgm:cxn modelId="{7259BEBC-8A14-413A-B671-940F3291AE67}" type="presOf" srcId="{C67E84A3-DD4D-467F-B856-3C3EA0C1EDE3}" destId="{2BD20F57-0539-4671-97F2-30D41A5E286B}" srcOrd="1" destOrd="0" presId="urn:microsoft.com/office/officeart/2005/8/layout/list1"/>
    <dgm:cxn modelId="{7CC40E24-0834-49F6-A03F-9584065BE03F}" srcId="{64F34948-D56C-4EB2-9B3B-D47523725934}" destId="{46D30930-944D-4467-88E2-798B42FF54DA}" srcOrd="0" destOrd="0" parTransId="{EBA4FBEA-0204-4855-BF23-CBB543D9B054}" sibTransId="{1220D904-889C-4FF6-9C74-DD5CA19AA2F3}"/>
    <dgm:cxn modelId="{FEE910F3-4FCB-4E94-B0E7-4FBECA9630FC}" type="presParOf" srcId="{8E6B8CFB-8060-4B31-AB37-B5CE8AFCC0DA}" destId="{5353220E-B55A-4789-A0B4-9A491615A27C}" srcOrd="0" destOrd="0" presId="urn:microsoft.com/office/officeart/2005/8/layout/list1"/>
    <dgm:cxn modelId="{54080065-FD6A-4C5D-A4D5-7225D8F7EDE4}" type="presParOf" srcId="{5353220E-B55A-4789-A0B4-9A491615A27C}" destId="{3552140E-5752-4793-90BF-F2C6B9CE2A09}" srcOrd="0" destOrd="0" presId="urn:microsoft.com/office/officeart/2005/8/layout/list1"/>
    <dgm:cxn modelId="{90A80273-F852-492D-B30C-338BB53CA21A}" type="presParOf" srcId="{5353220E-B55A-4789-A0B4-9A491615A27C}" destId="{ED83E2FB-0CCA-4666-B81A-88E6D121C5F9}" srcOrd="1" destOrd="0" presId="urn:microsoft.com/office/officeart/2005/8/layout/list1"/>
    <dgm:cxn modelId="{D8B3F3E6-0360-4F6E-9BAB-E90179C5B59C}" type="presParOf" srcId="{8E6B8CFB-8060-4B31-AB37-B5CE8AFCC0DA}" destId="{468018E7-B79C-427F-AA70-7BD3458FA29F}" srcOrd="1" destOrd="0" presId="urn:microsoft.com/office/officeart/2005/8/layout/list1"/>
    <dgm:cxn modelId="{8B3EA7C0-8A75-4646-85C1-B6766DC7F67A}" type="presParOf" srcId="{8E6B8CFB-8060-4B31-AB37-B5CE8AFCC0DA}" destId="{2AE3B542-3D88-4B13-A2BA-D85B5843F356}" srcOrd="2" destOrd="0" presId="urn:microsoft.com/office/officeart/2005/8/layout/list1"/>
    <dgm:cxn modelId="{502772FE-B3C3-4720-AF64-F013E0AB5FEE}" type="presParOf" srcId="{8E6B8CFB-8060-4B31-AB37-B5CE8AFCC0DA}" destId="{7257EBF6-F738-4B01-9405-B7859779D049}" srcOrd="3" destOrd="0" presId="urn:microsoft.com/office/officeart/2005/8/layout/list1"/>
    <dgm:cxn modelId="{EE5D5C88-7465-44CE-AC68-B011ABDB3972}" type="presParOf" srcId="{8E6B8CFB-8060-4B31-AB37-B5CE8AFCC0DA}" destId="{563D0BF3-A163-4E3C-93A6-D8964BD9FA37}" srcOrd="4" destOrd="0" presId="urn:microsoft.com/office/officeart/2005/8/layout/list1"/>
    <dgm:cxn modelId="{6855234F-CB3B-48BA-83A5-AD9F2912FD62}" type="presParOf" srcId="{563D0BF3-A163-4E3C-93A6-D8964BD9FA37}" destId="{0F33D675-63FC-4B63-8332-BE17B1825361}" srcOrd="0" destOrd="0" presId="urn:microsoft.com/office/officeart/2005/8/layout/list1"/>
    <dgm:cxn modelId="{A097F16C-617E-4909-BCDB-0DDC1EF449BE}" type="presParOf" srcId="{563D0BF3-A163-4E3C-93A6-D8964BD9FA37}" destId="{2BD20F57-0539-4671-97F2-30D41A5E286B}" srcOrd="1" destOrd="0" presId="urn:microsoft.com/office/officeart/2005/8/layout/list1"/>
    <dgm:cxn modelId="{D9C6F884-79B5-485C-AB50-C975AEE356FE}" type="presParOf" srcId="{8E6B8CFB-8060-4B31-AB37-B5CE8AFCC0DA}" destId="{43031F09-202F-4BCA-A997-574BB2894C4B}" srcOrd="5" destOrd="0" presId="urn:microsoft.com/office/officeart/2005/8/layout/list1"/>
    <dgm:cxn modelId="{4DA10E92-8303-416F-92C2-982E36B69834}" type="presParOf" srcId="{8E6B8CFB-8060-4B31-AB37-B5CE8AFCC0DA}" destId="{A3E19C15-D194-48DC-BB42-B434482FE4B6}" srcOrd="6" destOrd="0" presId="urn:microsoft.com/office/officeart/2005/8/layout/list1"/>
    <dgm:cxn modelId="{86817E45-32C4-43DE-B901-8D8038B3926D}" type="presParOf" srcId="{8E6B8CFB-8060-4B31-AB37-B5CE8AFCC0DA}" destId="{164773D6-C0C9-43B2-97A5-F9C2BE2889FD}" srcOrd="7" destOrd="0" presId="urn:microsoft.com/office/officeart/2005/8/layout/list1"/>
    <dgm:cxn modelId="{D3E8B440-D2A2-41E9-AC20-E97858D3604E}" type="presParOf" srcId="{8E6B8CFB-8060-4B31-AB37-B5CE8AFCC0DA}" destId="{6AE4D911-3E08-4832-A6D7-A25603D66374}" srcOrd="8" destOrd="0" presId="urn:microsoft.com/office/officeart/2005/8/layout/list1"/>
    <dgm:cxn modelId="{6D0FF1C2-FDCF-4C77-90E0-C26863DE2532}" type="presParOf" srcId="{6AE4D911-3E08-4832-A6D7-A25603D66374}" destId="{749C29E5-D742-41CB-AB56-7E355CE2A93D}" srcOrd="0" destOrd="0" presId="urn:microsoft.com/office/officeart/2005/8/layout/list1"/>
    <dgm:cxn modelId="{0B307330-70A8-4AE5-B066-C586B55A86CA}" type="presParOf" srcId="{6AE4D911-3E08-4832-A6D7-A25603D66374}" destId="{82C8A68E-AACE-4C9C-B107-510505EF5836}" srcOrd="1" destOrd="0" presId="urn:microsoft.com/office/officeart/2005/8/layout/list1"/>
    <dgm:cxn modelId="{A6D78AF7-D2EA-4F23-B9B0-E1CBFD21A139}" type="presParOf" srcId="{8E6B8CFB-8060-4B31-AB37-B5CE8AFCC0DA}" destId="{FB476F13-5B46-45AD-A72A-B16356A18433}" srcOrd="9" destOrd="0" presId="urn:microsoft.com/office/officeart/2005/8/layout/list1"/>
    <dgm:cxn modelId="{41CC5BA4-76B7-40D6-8338-01079F3E38B7}" type="presParOf" srcId="{8E6B8CFB-8060-4B31-AB37-B5CE8AFCC0DA}" destId="{2668B377-3824-4243-A3B0-34A26FEC5738}" srcOrd="10" destOrd="0" presId="urn:microsoft.com/office/officeart/2005/8/layout/list1"/>
    <dgm:cxn modelId="{20CD5C42-9B0E-43E3-A13D-AA95DECF52FD}" type="presParOf" srcId="{8E6B8CFB-8060-4B31-AB37-B5CE8AFCC0DA}" destId="{D52ACA9C-BDC4-4E09-BF34-0E542410804D}" srcOrd="11" destOrd="0" presId="urn:microsoft.com/office/officeart/2005/8/layout/list1"/>
    <dgm:cxn modelId="{9028E4F4-D6DC-43CC-873F-3B70828043E6}" type="presParOf" srcId="{8E6B8CFB-8060-4B31-AB37-B5CE8AFCC0DA}" destId="{AA1A5C3A-3873-4E13-AC39-3DC48C3D29CA}" srcOrd="12" destOrd="0" presId="urn:microsoft.com/office/officeart/2005/8/layout/list1"/>
    <dgm:cxn modelId="{D11051E6-3187-4F88-B042-7E5A4797D0B3}" type="presParOf" srcId="{AA1A5C3A-3873-4E13-AC39-3DC48C3D29CA}" destId="{6357DEC5-6295-4E85-96F1-365DCC4D9C9D}" srcOrd="0" destOrd="0" presId="urn:microsoft.com/office/officeart/2005/8/layout/list1"/>
    <dgm:cxn modelId="{84D86A86-5032-41C2-83D0-73DD9116E6D6}" type="presParOf" srcId="{AA1A5C3A-3873-4E13-AC39-3DC48C3D29CA}" destId="{C8FCF72E-FD98-4956-8171-A4378EFF2A19}" srcOrd="1" destOrd="0" presId="urn:microsoft.com/office/officeart/2005/8/layout/list1"/>
    <dgm:cxn modelId="{F4911122-73DF-4934-A8F8-4C3478999669}" type="presParOf" srcId="{8E6B8CFB-8060-4B31-AB37-B5CE8AFCC0DA}" destId="{C273FBB6-2656-42DE-873C-F699E5497DF8}" srcOrd="13" destOrd="0" presId="urn:microsoft.com/office/officeart/2005/8/layout/list1"/>
    <dgm:cxn modelId="{9F5A3407-E54E-4F09-A891-8D12C8F93DF8}" type="presParOf" srcId="{8E6B8CFB-8060-4B31-AB37-B5CE8AFCC0DA}" destId="{62A8DAF0-F73B-43C7-9068-A6880A8EE718}" srcOrd="14" destOrd="0" presId="urn:microsoft.com/office/officeart/2005/8/layout/list1"/>
    <dgm:cxn modelId="{9DD809F1-D64F-43D6-AE5B-0134FEB4F30E}" type="presParOf" srcId="{8E6B8CFB-8060-4B31-AB37-B5CE8AFCC0DA}" destId="{A0710770-FE23-4D08-ABE6-EBB379A754EB}" srcOrd="15" destOrd="0" presId="urn:microsoft.com/office/officeart/2005/8/layout/list1"/>
    <dgm:cxn modelId="{D4A0EBC8-8294-43AD-9766-8C69938FA841}" type="presParOf" srcId="{8E6B8CFB-8060-4B31-AB37-B5CE8AFCC0DA}" destId="{DF1C47A0-D5CF-4489-A7D2-F92BAA6E24E1}" srcOrd="16" destOrd="0" presId="urn:microsoft.com/office/officeart/2005/8/layout/list1"/>
    <dgm:cxn modelId="{D6840969-884E-487E-B929-94D59FD6F2CC}" type="presParOf" srcId="{DF1C47A0-D5CF-4489-A7D2-F92BAA6E24E1}" destId="{9975323A-9388-492F-B5A5-25A05D7D3976}" srcOrd="0" destOrd="0" presId="urn:microsoft.com/office/officeart/2005/8/layout/list1"/>
    <dgm:cxn modelId="{E97EB79A-2FE9-4250-BB7D-3D71AD95E8AC}" type="presParOf" srcId="{DF1C47A0-D5CF-4489-A7D2-F92BAA6E24E1}" destId="{36DC94E4-13DD-48D9-BE32-D90D28007454}" srcOrd="1" destOrd="0" presId="urn:microsoft.com/office/officeart/2005/8/layout/list1"/>
    <dgm:cxn modelId="{EE4CC08E-8B7E-4C19-94D5-9CF8636BCBF2}" type="presParOf" srcId="{8E6B8CFB-8060-4B31-AB37-B5CE8AFCC0DA}" destId="{F2DCBBD1-1EFB-43EE-9210-554F45CCA465}" srcOrd="17" destOrd="0" presId="urn:microsoft.com/office/officeart/2005/8/layout/list1"/>
    <dgm:cxn modelId="{E7D96D8C-3632-4D07-BF80-E470CB9AE713}" type="presParOf" srcId="{8E6B8CFB-8060-4B31-AB37-B5CE8AFCC0DA}" destId="{0ABA69A3-E986-40A4-BD65-A58A948FA62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32682-76DA-485A-A370-26EEB9862E99}">
      <dsp:nvSpPr>
        <dsp:cNvPr id="0" name=""/>
        <dsp:cNvSpPr/>
      </dsp:nvSpPr>
      <dsp:spPr>
        <a:xfrm>
          <a:off x="890742" y="0"/>
          <a:ext cx="5305480" cy="530548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E64C4-64BA-4B60-BBB0-9906DFBDA497}">
      <dsp:nvSpPr>
        <dsp:cNvPr id="0" name=""/>
        <dsp:cNvSpPr/>
      </dsp:nvSpPr>
      <dsp:spPr>
        <a:xfrm>
          <a:off x="2928655" y="531066"/>
          <a:ext cx="4678215" cy="9429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 радіо та телебаченні з 6 до 23 години;</a:t>
          </a:r>
          <a:endParaRPr lang="ru-RU" sz="1800" b="1" kern="1200" dirty="0"/>
        </a:p>
      </dsp:txBody>
      <dsp:txXfrm>
        <a:off x="2974687" y="577098"/>
        <a:ext cx="4586151" cy="850902"/>
      </dsp:txXfrm>
    </dsp:sp>
    <dsp:sp modelId="{45363D1B-73B6-4D04-BD6A-B0AAA45C0F86}">
      <dsp:nvSpPr>
        <dsp:cNvPr id="0" name=""/>
        <dsp:cNvSpPr/>
      </dsp:nvSpPr>
      <dsp:spPr>
        <a:xfrm>
          <a:off x="2928655" y="1591903"/>
          <a:ext cx="4678215" cy="9429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в усіх друкованих засобах масової інформації (крім спеціалізованих видань);</a:t>
          </a:r>
          <a:endParaRPr lang="ru-RU" sz="1800" b="1" kern="1200"/>
        </a:p>
      </dsp:txBody>
      <dsp:txXfrm>
        <a:off x="2974687" y="1637935"/>
        <a:ext cx="4586151" cy="850902"/>
      </dsp:txXfrm>
    </dsp:sp>
    <dsp:sp modelId="{E380AC7B-DCBC-4F2F-817C-93A9488012F0}">
      <dsp:nvSpPr>
        <dsp:cNvPr id="0" name=""/>
        <dsp:cNvSpPr/>
      </dsp:nvSpPr>
      <dsp:spPr>
        <a:xfrm>
          <a:off x="2928655" y="2652740"/>
          <a:ext cx="4678215" cy="9429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засобами внутрішньої реклами;</a:t>
          </a:r>
          <a:endParaRPr lang="ru-RU" sz="1800" b="1" kern="1200"/>
        </a:p>
      </dsp:txBody>
      <dsp:txXfrm>
        <a:off x="2974687" y="2698772"/>
        <a:ext cx="4586151" cy="850902"/>
      </dsp:txXfrm>
    </dsp:sp>
    <dsp:sp modelId="{02D436BD-6544-4829-8A0A-947160DCBFFA}">
      <dsp:nvSpPr>
        <dsp:cNvPr id="0" name=""/>
        <dsp:cNvSpPr/>
      </dsp:nvSpPr>
      <dsp:spPr>
        <a:xfrm>
          <a:off x="2928655" y="3713576"/>
          <a:ext cx="4678215" cy="9429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на зовнішніх та внутрішніх поверхнях транспортних засобів загального користування та метрополітену;</a:t>
          </a:r>
          <a:endParaRPr lang="ru-RU" sz="1800" b="1" kern="1200"/>
        </a:p>
      </dsp:txBody>
      <dsp:txXfrm>
        <a:off x="2974687" y="3759608"/>
        <a:ext cx="4586151" cy="850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CF4FE-4AD5-4EC2-8DA1-8A43EDDD1C94}">
      <dsp:nvSpPr>
        <dsp:cNvPr id="0" name=""/>
        <dsp:cNvSpPr/>
      </dsp:nvSpPr>
      <dsp:spPr>
        <a:xfrm rot="5400000">
          <a:off x="-235413" y="237868"/>
          <a:ext cx="1569421" cy="10985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/>
        </a:p>
      </dsp:txBody>
      <dsp:txXfrm rot="-5400000">
        <a:off x="1" y="551751"/>
        <a:ext cx="1098594" cy="470827"/>
      </dsp:txXfrm>
    </dsp:sp>
    <dsp:sp modelId="{C4118550-0BEF-4FBC-89D7-C88355206889}">
      <dsp:nvSpPr>
        <dsp:cNvPr id="0" name=""/>
        <dsp:cNvSpPr/>
      </dsp:nvSpPr>
      <dsp:spPr>
        <a:xfrm rot="5400000">
          <a:off x="4154035" y="-3052984"/>
          <a:ext cx="1020123" cy="7131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err="1" smtClean="0"/>
            <a:t>визначення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рівня</a:t>
          </a:r>
          <a:r>
            <a:rPr lang="ru-RU" sz="2000" b="1" kern="1200" dirty="0" smtClean="0"/>
            <a:t> потреби в </a:t>
          </a:r>
          <a:r>
            <a:rPr lang="ru-RU" sz="2000" b="1" kern="1200" dirty="0" err="1" smtClean="0"/>
            <a:t>рекламі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товарів</a:t>
          </a:r>
          <a:r>
            <a:rPr lang="ru-RU" sz="2000" b="1" kern="1200" dirty="0" smtClean="0"/>
            <a:t>, </a:t>
          </a:r>
          <a:r>
            <a:rPr lang="ru-RU" sz="2000" b="1" kern="1200" dirty="0" err="1" smtClean="0"/>
            <a:t>послуг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чи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ідей</a:t>
          </a:r>
          <a:r>
            <a:rPr lang="ru-RU" sz="2000" b="1" kern="1200" dirty="0" smtClean="0"/>
            <a:t>;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err="1" smtClean="0"/>
            <a:t>проведення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маркетингових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досліджень</a:t>
          </a:r>
          <a:r>
            <a:rPr lang="ru-RU" sz="2000" b="1" kern="1200" dirty="0" smtClean="0"/>
            <a:t>;</a:t>
          </a:r>
          <a:endParaRPr lang="ru-RU" sz="2000" b="1" kern="1200" dirty="0"/>
        </a:p>
      </dsp:txBody>
      <dsp:txXfrm rot="-5400000">
        <a:off x="1098594" y="52255"/>
        <a:ext cx="7081207" cy="920527"/>
      </dsp:txXfrm>
    </dsp:sp>
    <dsp:sp modelId="{F4DCF7E7-1220-458E-BEAE-A0DABFD16276}">
      <dsp:nvSpPr>
        <dsp:cNvPr id="0" name=""/>
        <dsp:cNvSpPr/>
      </dsp:nvSpPr>
      <dsp:spPr>
        <a:xfrm rot="5400000">
          <a:off x="-235413" y="1612877"/>
          <a:ext cx="1569421" cy="10985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/>
        </a:p>
      </dsp:txBody>
      <dsp:txXfrm rot="-5400000">
        <a:off x="1" y="1926760"/>
        <a:ext cx="1098594" cy="470827"/>
      </dsp:txXfrm>
    </dsp:sp>
    <dsp:sp modelId="{186F9583-0EF1-4175-BD22-A750A95E0B9C}">
      <dsp:nvSpPr>
        <dsp:cNvPr id="0" name=""/>
        <dsp:cNvSpPr/>
      </dsp:nvSpPr>
      <dsp:spPr>
        <a:xfrm rot="5400000">
          <a:off x="4154035" y="-1677976"/>
          <a:ext cx="1020123" cy="7131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err="1" smtClean="0"/>
            <a:t>розробка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стратегії</a:t>
          </a:r>
          <a:r>
            <a:rPr lang="ru-RU" sz="2000" b="1" kern="1200" dirty="0" smtClean="0"/>
            <a:t> і тактики </a:t>
          </a:r>
          <a:r>
            <a:rPr lang="ru-RU" sz="2000" b="1" kern="1200" dirty="0" err="1" smtClean="0"/>
            <a:t>реклами</a:t>
          </a:r>
          <a:r>
            <a:rPr lang="ru-RU" sz="2000" b="1" kern="1200" dirty="0" smtClean="0"/>
            <a:t>;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err="1" smtClean="0"/>
            <a:t>планування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рекламних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заходів</a:t>
          </a:r>
          <a:r>
            <a:rPr lang="ru-RU" sz="2000" b="1" kern="1200" dirty="0" smtClean="0"/>
            <a:t>;</a:t>
          </a:r>
          <a:endParaRPr lang="ru-RU" sz="2000" b="1" kern="1200" dirty="0"/>
        </a:p>
      </dsp:txBody>
      <dsp:txXfrm rot="-5400000">
        <a:off x="1098594" y="1427263"/>
        <a:ext cx="7081207" cy="920527"/>
      </dsp:txXfrm>
    </dsp:sp>
    <dsp:sp modelId="{9809DD26-50AD-4D03-AFD2-D91235A6BB9B}">
      <dsp:nvSpPr>
        <dsp:cNvPr id="0" name=""/>
        <dsp:cNvSpPr/>
      </dsp:nvSpPr>
      <dsp:spPr>
        <a:xfrm rot="5400000">
          <a:off x="-235413" y="2987886"/>
          <a:ext cx="1569421" cy="10985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/>
        </a:p>
      </dsp:txBody>
      <dsp:txXfrm rot="-5400000">
        <a:off x="1" y="3301769"/>
        <a:ext cx="1098594" cy="470827"/>
      </dsp:txXfrm>
    </dsp:sp>
    <dsp:sp modelId="{BD91F995-6E15-48AF-AB9E-5EFF86417A4A}">
      <dsp:nvSpPr>
        <dsp:cNvPr id="0" name=""/>
        <dsp:cNvSpPr/>
      </dsp:nvSpPr>
      <dsp:spPr>
        <a:xfrm rot="5400000">
          <a:off x="4154035" y="-302967"/>
          <a:ext cx="1020123" cy="7131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err="1" smtClean="0"/>
            <a:t>створення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рекламних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звернень</a:t>
          </a:r>
          <a:r>
            <a:rPr lang="ru-RU" sz="2000" b="1" kern="1200" dirty="0" smtClean="0"/>
            <a:t>;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err="1" smtClean="0"/>
            <a:t>розповсюдження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рекламних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звернень</a:t>
          </a:r>
          <a:r>
            <a:rPr lang="ru-RU" sz="2000" b="1" kern="1200" dirty="0" smtClean="0"/>
            <a:t>;</a:t>
          </a:r>
          <a:endParaRPr lang="ru-RU" sz="2000" b="1" kern="1200" dirty="0"/>
        </a:p>
      </dsp:txBody>
      <dsp:txXfrm rot="-5400000">
        <a:off x="1098594" y="2802272"/>
        <a:ext cx="7081207" cy="9205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3B542-3D88-4B13-A2BA-D85B5843F356}">
      <dsp:nvSpPr>
        <dsp:cNvPr id="0" name=""/>
        <dsp:cNvSpPr/>
      </dsp:nvSpPr>
      <dsp:spPr>
        <a:xfrm>
          <a:off x="0" y="339709"/>
          <a:ext cx="6096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3E2FB-0CCA-4666-B81A-88E6D121C5F9}">
      <dsp:nvSpPr>
        <dsp:cNvPr id="0" name=""/>
        <dsp:cNvSpPr/>
      </dsp:nvSpPr>
      <dsp:spPr>
        <a:xfrm>
          <a:off x="304800" y="88789"/>
          <a:ext cx="4267200" cy="501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правдивість</a:t>
          </a:r>
          <a:endParaRPr lang="ru-RU" sz="1700" kern="1200"/>
        </a:p>
      </dsp:txBody>
      <dsp:txXfrm>
        <a:off x="329298" y="113287"/>
        <a:ext cx="4218204" cy="452844"/>
      </dsp:txXfrm>
    </dsp:sp>
    <dsp:sp modelId="{A3E19C15-D194-48DC-BB42-B434482FE4B6}">
      <dsp:nvSpPr>
        <dsp:cNvPr id="0" name=""/>
        <dsp:cNvSpPr/>
      </dsp:nvSpPr>
      <dsp:spPr>
        <a:xfrm>
          <a:off x="0" y="1110829"/>
          <a:ext cx="6096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D20F57-0539-4671-97F2-30D41A5E286B}">
      <dsp:nvSpPr>
        <dsp:cNvPr id="0" name=""/>
        <dsp:cNvSpPr/>
      </dsp:nvSpPr>
      <dsp:spPr>
        <a:xfrm>
          <a:off x="304800" y="859909"/>
          <a:ext cx="4267200" cy="501840"/>
        </a:xfrm>
        <a:prstGeom prst="roundRect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конкретність</a:t>
          </a:r>
          <a:endParaRPr lang="ru-RU" sz="1700" kern="1200"/>
        </a:p>
      </dsp:txBody>
      <dsp:txXfrm>
        <a:off x="329298" y="884407"/>
        <a:ext cx="4218204" cy="452844"/>
      </dsp:txXfrm>
    </dsp:sp>
    <dsp:sp modelId="{2668B377-3824-4243-A3B0-34A26FEC5738}">
      <dsp:nvSpPr>
        <dsp:cNvPr id="0" name=""/>
        <dsp:cNvSpPr/>
      </dsp:nvSpPr>
      <dsp:spPr>
        <a:xfrm>
          <a:off x="0" y="1881949"/>
          <a:ext cx="6096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8A68E-AACE-4C9C-B107-510505EF5836}">
      <dsp:nvSpPr>
        <dsp:cNvPr id="0" name=""/>
        <dsp:cNvSpPr/>
      </dsp:nvSpPr>
      <dsp:spPr>
        <a:xfrm>
          <a:off x="304800" y="1631029"/>
          <a:ext cx="4267200" cy="501840"/>
        </a:xfrm>
        <a:prstGeom prst="roundRect">
          <a:avLst/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цілеспрямованість</a:t>
          </a:r>
          <a:endParaRPr lang="ru-RU" sz="1700" kern="1200"/>
        </a:p>
      </dsp:txBody>
      <dsp:txXfrm>
        <a:off x="329298" y="1655527"/>
        <a:ext cx="4218204" cy="452844"/>
      </dsp:txXfrm>
    </dsp:sp>
    <dsp:sp modelId="{62A8DAF0-F73B-43C7-9068-A6880A8EE718}">
      <dsp:nvSpPr>
        <dsp:cNvPr id="0" name=""/>
        <dsp:cNvSpPr/>
      </dsp:nvSpPr>
      <dsp:spPr>
        <a:xfrm>
          <a:off x="0" y="2653069"/>
          <a:ext cx="6096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7796770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CF72E-FD98-4956-8171-A4378EFF2A19}">
      <dsp:nvSpPr>
        <dsp:cNvPr id="0" name=""/>
        <dsp:cNvSpPr/>
      </dsp:nvSpPr>
      <dsp:spPr>
        <a:xfrm>
          <a:off x="304800" y="2402149"/>
          <a:ext cx="4267200" cy="501840"/>
        </a:xfrm>
        <a:prstGeom prst="roundRect">
          <a:avLst/>
        </a:prstGeom>
        <a:gradFill rotWithShape="0">
          <a:gsLst>
            <a:gs pos="0">
              <a:schemeClr val="accent4">
                <a:hueOff val="7796770"/>
                <a:satOff val="-35976"/>
                <a:lumOff val="13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96770"/>
                <a:satOff val="-35976"/>
                <a:lumOff val="13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96770"/>
                <a:satOff val="-35976"/>
                <a:lumOff val="13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гуманність</a:t>
          </a:r>
          <a:endParaRPr lang="ru-RU" sz="1700" kern="1200"/>
        </a:p>
      </dsp:txBody>
      <dsp:txXfrm>
        <a:off x="329298" y="2426647"/>
        <a:ext cx="4218204" cy="452844"/>
      </dsp:txXfrm>
    </dsp:sp>
    <dsp:sp modelId="{0ABA69A3-E986-40A4-BD65-A58A948FA626}">
      <dsp:nvSpPr>
        <dsp:cNvPr id="0" name=""/>
        <dsp:cNvSpPr/>
      </dsp:nvSpPr>
      <dsp:spPr>
        <a:xfrm>
          <a:off x="0" y="3424189"/>
          <a:ext cx="6096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C94E4-13DD-48D9-BE32-D90D28007454}">
      <dsp:nvSpPr>
        <dsp:cNvPr id="0" name=""/>
        <dsp:cNvSpPr/>
      </dsp:nvSpPr>
      <dsp:spPr>
        <a:xfrm>
          <a:off x="304800" y="3173269"/>
          <a:ext cx="4267200" cy="501840"/>
        </a:xfrm>
        <a:prstGeom prst="round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компетентність</a:t>
          </a:r>
          <a:endParaRPr lang="ru-RU" sz="1700" kern="1200"/>
        </a:p>
      </dsp:txBody>
      <dsp:txXfrm>
        <a:off x="329298" y="3197767"/>
        <a:ext cx="421820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7F428-C5A8-406E-A982-B53011C542E6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77BDD-3412-45AB-9AE5-945E7AEFD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405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2E8C87-4FD2-48D2-8407-AF6FCADF2FC9}" type="slidenum">
              <a:rPr lang="ru-RU" smtClean="0"/>
              <a:pPr eaLnBrk="1" hangingPunct="1"/>
              <a:t>32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2"/>
          <a:stretch/>
        </p:blipFill>
        <p:spPr>
          <a:xfrm>
            <a:off x="0" y="2403067"/>
            <a:ext cx="9144000" cy="445493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60" y="151990"/>
            <a:ext cx="7869889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077;&#1085;&#1095;&#1080;&#1082;\Favorites\Downloads\ADIDAS%20SPEC%20SPOT.avi" TargetMode="External"/><Relationship Id="rId5" Type="http://schemas.openxmlformats.org/officeDocument/2006/relationships/image" Target="../media/image93.png"/><Relationship Id="rId4" Type="http://schemas.openxmlformats.org/officeDocument/2006/relationships/image" Target="../media/image9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" r="5795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04042" y="193183"/>
            <a:ext cx="8339958" cy="3554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i="1" dirty="0" smtClean="0">
                <a:solidFill>
                  <a:schemeClr val="bg1"/>
                </a:solidFill>
                <a:latin typeface="Monotype Corsiva" pitchFamily="66" charset="0"/>
              </a:rPr>
              <a:t>«</a:t>
            </a:r>
            <a:r>
              <a:rPr lang="ru-RU" sz="4800" b="1" i="1" dirty="0" err="1" smtClean="0">
                <a:solidFill>
                  <a:schemeClr val="bg1"/>
                </a:solidFill>
                <a:latin typeface="Monotype Corsiva" pitchFamily="66" charset="0"/>
              </a:rPr>
              <a:t>Якщо</a:t>
            </a:r>
            <a:r>
              <a:rPr lang="ru-RU" sz="4800" b="1" i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800" b="1" i="1" dirty="0" err="1" smtClean="0">
                <a:solidFill>
                  <a:schemeClr val="bg1"/>
                </a:solidFill>
                <a:latin typeface="Monotype Corsiva" pitchFamily="66" charset="0"/>
              </a:rPr>
              <a:t>говорять</a:t>
            </a:r>
            <a:r>
              <a:rPr lang="ru-RU" sz="4800" b="1" i="1" dirty="0" smtClean="0">
                <a:solidFill>
                  <a:schemeClr val="bg1"/>
                </a:solidFill>
                <a:latin typeface="Monotype Corsiva" pitchFamily="66" charset="0"/>
              </a:rPr>
              <a:t> про рекламу, </a:t>
            </a:r>
            <a:r>
              <a:rPr lang="ru-RU" sz="4800" b="1" i="1" dirty="0" err="1" smtClean="0">
                <a:solidFill>
                  <a:schemeClr val="bg1"/>
                </a:solidFill>
                <a:latin typeface="Monotype Corsiva" pitchFamily="66" charset="0"/>
              </a:rPr>
              <a:t>це</a:t>
            </a:r>
            <a:r>
              <a:rPr lang="ru-RU" sz="4800" b="1" i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800" b="1" i="1" dirty="0" err="1" smtClean="0">
                <a:solidFill>
                  <a:schemeClr val="bg1"/>
                </a:solidFill>
                <a:latin typeface="Monotype Corsiva" pitchFamily="66" charset="0"/>
              </a:rPr>
              <a:t>погана</a:t>
            </a:r>
            <a:r>
              <a:rPr lang="ru-RU" sz="4800" b="1" i="1" dirty="0" smtClean="0">
                <a:solidFill>
                  <a:schemeClr val="bg1"/>
                </a:solidFill>
                <a:latin typeface="Monotype Corsiva" pitchFamily="66" charset="0"/>
              </a:rPr>
              <a:t> реклама.</a:t>
            </a:r>
            <a:endParaRPr lang="ru-RU" sz="48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4800" b="1" i="1" dirty="0" err="1" smtClean="0">
                <a:solidFill>
                  <a:schemeClr val="bg1"/>
                </a:solidFill>
                <a:latin typeface="Monotype Corsiva" pitchFamily="66" charset="0"/>
              </a:rPr>
              <a:t>Якщо</a:t>
            </a:r>
            <a:r>
              <a:rPr lang="ru-RU" sz="4800" b="1" i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800" b="1" i="1" dirty="0" err="1" smtClean="0">
                <a:solidFill>
                  <a:schemeClr val="bg1"/>
                </a:solidFill>
                <a:latin typeface="Monotype Corsiva" pitchFamily="66" charset="0"/>
              </a:rPr>
              <a:t>говорять</a:t>
            </a:r>
            <a:r>
              <a:rPr lang="ru-RU" sz="4800" b="1" i="1" dirty="0" smtClean="0">
                <a:solidFill>
                  <a:schemeClr val="bg1"/>
                </a:solidFill>
                <a:latin typeface="Monotype Corsiva" pitchFamily="66" charset="0"/>
              </a:rPr>
              <a:t> про товар, </a:t>
            </a:r>
            <a:r>
              <a:rPr lang="ru-RU" sz="4800" b="1" i="1" dirty="0" err="1" smtClean="0">
                <a:solidFill>
                  <a:schemeClr val="bg1"/>
                </a:solidFill>
                <a:latin typeface="Monotype Corsiva" pitchFamily="66" charset="0"/>
              </a:rPr>
              <a:t>це</a:t>
            </a:r>
            <a:r>
              <a:rPr lang="ru-RU" sz="4800" b="1" i="1" dirty="0" smtClean="0">
                <a:solidFill>
                  <a:schemeClr val="bg1"/>
                </a:solidFill>
                <a:latin typeface="Monotype Corsiva" pitchFamily="66" charset="0"/>
              </a:rPr>
              <a:t> хороша реклама</a:t>
            </a:r>
            <a:r>
              <a:rPr lang="uk-UA" sz="4800" b="1" i="1" dirty="0" smtClean="0">
                <a:solidFill>
                  <a:schemeClr val="bg1"/>
                </a:solidFill>
                <a:latin typeface="Monotype Corsiva" pitchFamily="66" charset="0"/>
              </a:rPr>
              <a:t>»</a:t>
            </a:r>
            <a:endParaRPr lang="ru-RU" sz="48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r"/>
            <a:r>
              <a:rPr lang="ru-RU" sz="2400" b="1" i="1" dirty="0" smtClean="0">
                <a:solidFill>
                  <a:schemeClr val="bg1"/>
                </a:solidFill>
              </a:rPr>
              <a:t>Клод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Хопкінс</a:t>
            </a:r>
            <a:endParaRPr lang="ru-RU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ln w="0"/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 err="1">
                <a:solidFill>
                  <a:srgbClr val="002060"/>
                </a:solidFill>
                <a:latin typeface="Monotype Corsiva" pitchFamily="66" charset="0"/>
              </a:rPr>
              <a:t>Основні</a:t>
            </a:r>
            <a:r>
              <a:rPr lang="ru-RU" sz="48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Monotype Corsiva" pitchFamily="66" charset="0"/>
              </a:rPr>
              <a:t>цілі</a:t>
            </a:r>
            <a:r>
              <a:rPr lang="ru-RU" sz="48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Monotype Corsiva" pitchFamily="66" charset="0"/>
              </a:rPr>
              <a:t>реклами</a:t>
            </a:r>
            <a:r>
              <a:rPr lang="ru-RU" sz="48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800" b="1" dirty="0">
                <a:solidFill>
                  <a:srgbClr val="002060"/>
                </a:solidFill>
                <a:latin typeface="Monotype Corsiva" pitchFamily="66" charset="0"/>
              </a:rPr>
              <a:t>:</a:t>
            </a:r>
            <a:endParaRPr lang="uk-UA" sz="4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308538"/>
            <a:ext cx="9144000" cy="56755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indent="496888">
              <a:lnSpc>
                <a:spcPct val="150000"/>
              </a:lnSpc>
            </a:pPr>
            <a:r>
              <a:rPr lang="ru-RU" sz="2200" b="1" dirty="0" err="1" smtClean="0"/>
              <a:t>Привернути</a:t>
            </a:r>
            <a:r>
              <a:rPr lang="ru-RU" sz="2200" b="1" dirty="0" smtClean="0"/>
              <a:t> </a:t>
            </a:r>
            <a:r>
              <a:rPr lang="ru-RU" sz="2200" b="1" dirty="0" err="1"/>
              <a:t>увагу</a:t>
            </a:r>
            <a:r>
              <a:rPr lang="ru-RU" sz="2200" b="1" dirty="0"/>
              <a:t> </a:t>
            </a:r>
            <a:r>
              <a:rPr lang="ru-RU" sz="2200" b="1" dirty="0" err="1"/>
              <a:t>потенційного</a:t>
            </a:r>
            <a:r>
              <a:rPr lang="ru-RU" sz="2200" b="1" dirty="0"/>
              <a:t> </a:t>
            </a:r>
            <a:r>
              <a:rPr lang="ru-RU" sz="2200" b="1" dirty="0" err="1"/>
              <a:t>покупця</a:t>
            </a:r>
            <a:r>
              <a:rPr lang="ru-RU" sz="2200" b="1" dirty="0"/>
              <a:t>; </a:t>
            </a:r>
          </a:p>
          <a:p>
            <a:pPr indent="496888">
              <a:lnSpc>
                <a:spcPct val="150000"/>
              </a:lnSpc>
            </a:pPr>
            <a:r>
              <a:rPr lang="ru-RU" sz="2200" b="1" dirty="0" err="1" smtClean="0"/>
              <a:t>Представити</a:t>
            </a:r>
            <a:r>
              <a:rPr lang="ru-RU" sz="2200" b="1" dirty="0" smtClean="0"/>
              <a:t> </a:t>
            </a:r>
            <a:r>
              <a:rPr lang="ru-RU" sz="2200" b="1" dirty="0" err="1"/>
              <a:t>покупцю</a:t>
            </a:r>
            <a:r>
              <a:rPr lang="ru-RU" sz="2200" b="1" dirty="0"/>
              <a:t> </a:t>
            </a:r>
            <a:r>
              <a:rPr lang="ru-RU" sz="2200" b="1" dirty="0" err="1"/>
              <a:t>вигоди</a:t>
            </a:r>
            <a:r>
              <a:rPr lang="ru-RU" sz="2200" b="1" dirty="0"/>
              <a:t> для </a:t>
            </a:r>
            <a:r>
              <a:rPr lang="ru-RU" sz="2200" b="1" dirty="0" err="1"/>
              <a:t>нього</a:t>
            </a:r>
            <a:r>
              <a:rPr lang="ru-RU" sz="2200" b="1" dirty="0"/>
              <a:t> </a:t>
            </a:r>
            <a:r>
              <a:rPr lang="ru-RU" sz="2200" b="1" dirty="0" err="1"/>
              <a:t>від</a:t>
            </a:r>
            <a:r>
              <a:rPr lang="ru-RU" sz="2200" b="1" dirty="0"/>
              <a:t> </a:t>
            </a:r>
            <a:r>
              <a:rPr lang="ru-RU" sz="2200" b="1" dirty="0" err="1"/>
              <a:t>придбання</a:t>
            </a:r>
            <a:r>
              <a:rPr lang="ru-RU" sz="2200" b="1" dirty="0"/>
              <a:t> товару; </a:t>
            </a:r>
          </a:p>
          <a:p>
            <a:pPr indent="496888">
              <a:lnSpc>
                <a:spcPct val="150000"/>
              </a:lnSpc>
            </a:pPr>
            <a:r>
              <a:rPr lang="ru-RU" sz="2200" b="1" dirty="0" err="1" smtClean="0"/>
              <a:t>Надати</a:t>
            </a:r>
            <a:r>
              <a:rPr lang="ru-RU" sz="2200" b="1" dirty="0" smtClean="0"/>
              <a:t> </a:t>
            </a:r>
            <a:r>
              <a:rPr lang="ru-RU" sz="2200" b="1" dirty="0" err="1"/>
              <a:t>покупцю</a:t>
            </a:r>
            <a:r>
              <a:rPr lang="ru-RU" sz="2200" b="1" dirty="0"/>
              <a:t> </a:t>
            </a:r>
            <a:r>
              <a:rPr lang="ru-RU" sz="2200" b="1" dirty="0" err="1"/>
              <a:t>можливості</a:t>
            </a:r>
            <a:r>
              <a:rPr lang="ru-RU" sz="2200" b="1" dirty="0"/>
              <a:t> для </a:t>
            </a:r>
            <a:r>
              <a:rPr lang="ru-RU" sz="2200" b="1" dirty="0" err="1"/>
              <a:t>додаткового</a:t>
            </a:r>
            <a:r>
              <a:rPr lang="ru-RU" sz="2200" b="1" dirty="0"/>
              <a:t> </a:t>
            </a:r>
            <a:r>
              <a:rPr lang="ru-RU" sz="2200" b="1" dirty="0" err="1"/>
              <a:t>вивчення</a:t>
            </a:r>
            <a:r>
              <a:rPr lang="ru-RU" sz="2200" b="1" dirty="0"/>
              <a:t> товару; </a:t>
            </a:r>
          </a:p>
          <a:p>
            <a:pPr indent="496888">
              <a:lnSpc>
                <a:spcPct val="150000"/>
              </a:lnSpc>
            </a:pPr>
            <a:r>
              <a:rPr lang="ru-RU" sz="2200" b="1" dirty="0" err="1" smtClean="0"/>
              <a:t>Формувати</a:t>
            </a:r>
            <a:r>
              <a:rPr lang="ru-RU" sz="2200" b="1" dirty="0" smtClean="0"/>
              <a:t> </a:t>
            </a:r>
            <a:r>
              <a:rPr lang="ru-RU" sz="2200" b="1" dirty="0"/>
              <a:t>в </a:t>
            </a:r>
            <a:r>
              <a:rPr lang="ru-RU" sz="2200" b="1" dirty="0" err="1"/>
              <a:t>споживача</a:t>
            </a:r>
            <a:r>
              <a:rPr lang="ru-RU" sz="2200" b="1" dirty="0"/>
              <a:t> </a:t>
            </a:r>
            <a:r>
              <a:rPr lang="ru-RU" sz="2200" b="1" dirty="0" err="1"/>
              <a:t>певний</a:t>
            </a:r>
            <a:r>
              <a:rPr lang="ru-RU" sz="2200" b="1" dirty="0"/>
              <a:t> </a:t>
            </a:r>
            <a:r>
              <a:rPr lang="ru-RU" sz="2200" b="1" dirty="0" err="1"/>
              <a:t>рівень</a:t>
            </a:r>
            <a:r>
              <a:rPr lang="ru-RU" sz="2200" b="1" dirty="0"/>
              <a:t> </a:t>
            </a:r>
            <a:r>
              <a:rPr lang="ru-RU" sz="2200" b="1" dirty="0" err="1"/>
              <a:t>знань</a:t>
            </a:r>
            <a:r>
              <a:rPr lang="ru-RU" sz="2200" b="1" dirty="0"/>
              <a:t> про </a:t>
            </a:r>
            <a:r>
              <a:rPr lang="ru-RU" sz="2200" b="1" dirty="0" err="1"/>
              <a:t>самий</a:t>
            </a:r>
            <a:r>
              <a:rPr lang="ru-RU" sz="2200" b="1" dirty="0"/>
              <a:t> товар; </a:t>
            </a:r>
          </a:p>
          <a:p>
            <a:pPr indent="496888">
              <a:lnSpc>
                <a:spcPct val="150000"/>
              </a:lnSpc>
            </a:pPr>
            <a:r>
              <a:rPr lang="ru-RU" sz="2200" b="1" dirty="0" err="1" smtClean="0"/>
              <a:t>Створити</a:t>
            </a:r>
            <a:r>
              <a:rPr lang="ru-RU" sz="2200" b="1" dirty="0" smtClean="0"/>
              <a:t> </a:t>
            </a:r>
            <a:r>
              <a:rPr lang="ru-RU" sz="2200" b="1" dirty="0" err="1"/>
              <a:t>сприятливий</a:t>
            </a:r>
            <a:r>
              <a:rPr lang="ru-RU" sz="2200" b="1" dirty="0"/>
              <a:t> образ </a:t>
            </a:r>
            <a:r>
              <a:rPr lang="ru-RU" sz="2200" b="1" dirty="0" err="1"/>
              <a:t>фірми-виробника</a:t>
            </a:r>
            <a:r>
              <a:rPr lang="ru-RU" sz="2200" b="1" dirty="0"/>
              <a:t>; </a:t>
            </a:r>
          </a:p>
          <a:p>
            <a:pPr indent="496888">
              <a:lnSpc>
                <a:spcPct val="150000"/>
              </a:lnSpc>
            </a:pPr>
            <a:r>
              <a:rPr lang="ru-RU" sz="2200" b="1" dirty="0" err="1" smtClean="0"/>
              <a:t>Формувати</a:t>
            </a:r>
            <a:r>
              <a:rPr lang="ru-RU" sz="2200" b="1" dirty="0" smtClean="0"/>
              <a:t> </a:t>
            </a:r>
            <a:r>
              <a:rPr lang="ru-RU" sz="2200" b="1" dirty="0"/>
              <a:t>потребу в </a:t>
            </a:r>
            <a:r>
              <a:rPr lang="ru-RU" sz="2200" b="1" dirty="0" err="1"/>
              <a:t>даному</a:t>
            </a:r>
            <a:r>
              <a:rPr lang="ru-RU" sz="2200" b="1" dirty="0"/>
              <a:t> </a:t>
            </a:r>
            <a:r>
              <a:rPr lang="ru-RU" sz="2200" b="1" dirty="0" err="1"/>
              <a:t>товарі</a:t>
            </a:r>
            <a:r>
              <a:rPr lang="ru-RU" sz="2200" b="1" dirty="0"/>
              <a:t>; </a:t>
            </a:r>
            <a:endParaRPr lang="ru-RU" sz="2200" b="1" dirty="0" smtClean="0"/>
          </a:p>
          <a:p>
            <a:pPr indent="496888">
              <a:lnSpc>
                <a:spcPct val="150000"/>
              </a:lnSpc>
            </a:pPr>
            <a:r>
              <a:rPr lang="ru-RU" sz="2200" b="1" dirty="0" err="1" smtClean="0"/>
              <a:t>Формувати</a:t>
            </a:r>
            <a:r>
              <a:rPr lang="ru-RU" sz="2200" b="1" dirty="0" smtClean="0"/>
              <a:t> </a:t>
            </a:r>
            <a:r>
              <a:rPr lang="ru-RU" sz="2200" b="1" dirty="0" err="1"/>
              <a:t>позитивну</a:t>
            </a:r>
            <a:r>
              <a:rPr lang="ru-RU" sz="2200" b="1" dirty="0"/>
              <a:t> думку про </a:t>
            </a:r>
            <a:r>
              <a:rPr lang="ru-RU" sz="2200" b="1" dirty="0" err="1"/>
              <a:t>фірму</a:t>
            </a:r>
            <a:r>
              <a:rPr lang="ru-RU" sz="2200" b="1" dirty="0"/>
              <a:t>; </a:t>
            </a:r>
          </a:p>
          <a:p>
            <a:pPr indent="496888">
              <a:lnSpc>
                <a:spcPct val="150000"/>
              </a:lnSpc>
            </a:pP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4585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0" r="16990"/>
          <a:stretch>
            <a:fillRect/>
          </a:stretch>
        </p:blipFill>
        <p:spPr>
          <a:xfrm>
            <a:off x="4659902" y="1984375"/>
            <a:ext cx="4629150" cy="4873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626" y="280251"/>
            <a:ext cx="8891246" cy="284902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1400" dirty="0"/>
              <a:t>- </a:t>
            </a:r>
            <a:r>
              <a:rPr lang="ru-RU" sz="2200" b="1" dirty="0" err="1"/>
              <a:t>Спонукати</a:t>
            </a:r>
            <a:r>
              <a:rPr lang="ru-RU" sz="2200" b="1" dirty="0"/>
              <a:t> </a:t>
            </a:r>
            <a:r>
              <a:rPr lang="ru-RU" sz="2200" b="1" dirty="0" err="1"/>
              <a:t>потенційного</a:t>
            </a:r>
            <a:r>
              <a:rPr lang="ru-RU" sz="2200" b="1" dirty="0"/>
              <a:t> </a:t>
            </a:r>
            <a:r>
              <a:rPr lang="ru-RU" sz="2200" b="1" dirty="0" err="1"/>
              <a:t>покупця</a:t>
            </a:r>
            <a:r>
              <a:rPr lang="ru-RU" sz="2200" b="1" dirty="0"/>
              <a:t> до </a:t>
            </a:r>
            <a:r>
              <a:rPr lang="ru-RU" sz="2200" b="1" dirty="0" err="1"/>
              <a:t>придбання</a:t>
            </a:r>
            <a:r>
              <a:rPr lang="ru-RU" sz="2200" b="1" dirty="0"/>
              <a:t> </a:t>
            </a:r>
            <a:r>
              <a:rPr lang="ru-RU" sz="2200" b="1" dirty="0" err="1"/>
              <a:t>саме</a:t>
            </a:r>
            <a:r>
              <a:rPr lang="ru-RU" sz="2200" b="1" dirty="0"/>
              <a:t> </a:t>
            </a:r>
            <a:r>
              <a:rPr lang="ru-RU" sz="2200" b="1" dirty="0" err="1"/>
              <a:t>рекламованого</a:t>
            </a:r>
            <a:r>
              <a:rPr lang="ru-RU" sz="2200" b="1" dirty="0"/>
              <a:t> товару; </a:t>
            </a:r>
          </a:p>
          <a:p>
            <a:pPr algn="l"/>
            <a:r>
              <a:rPr lang="ru-RU" sz="2200" b="1" dirty="0"/>
              <a:t>- </a:t>
            </a:r>
            <a:r>
              <a:rPr lang="ru-RU" sz="2200" b="1" dirty="0" err="1"/>
              <a:t>Стимулювати</a:t>
            </a:r>
            <a:r>
              <a:rPr lang="ru-RU" sz="2200" b="1" dirty="0"/>
              <a:t> </a:t>
            </a:r>
            <a:r>
              <a:rPr lang="ru-RU" sz="2200" b="1" dirty="0" err="1"/>
              <a:t>збут</a:t>
            </a:r>
            <a:r>
              <a:rPr lang="ru-RU" sz="2200" b="1" dirty="0"/>
              <a:t> товару; </a:t>
            </a:r>
          </a:p>
          <a:p>
            <a:pPr algn="l"/>
            <a:r>
              <a:rPr lang="ru-RU" sz="2200" b="1" dirty="0"/>
              <a:t>- </a:t>
            </a:r>
            <a:r>
              <a:rPr lang="ru-RU" sz="2200" b="1" dirty="0" err="1"/>
              <a:t>Сприяти</a:t>
            </a:r>
            <a:r>
              <a:rPr lang="ru-RU" sz="2200" b="1" dirty="0"/>
              <a:t> </a:t>
            </a:r>
            <a:r>
              <a:rPr lang="ru-RU" sz="2200" b="1" dirty="0" err="1"/>
              <a:t>прискоренню</a:t>
            </a:r>
            <a:r>
              <a:rPr lang="ru-RU" sz="2200" b="1" dirty="0"/>
              <a:t> </a:t>
            </a:r>
            <a:r>
              <a:rPr lang="ru-RU" sz="2200" b="1" dirty="0" err="1"/>
              <a:t>товарообігу</a:t>
            </a:r>
            <a:r>
              <a:rPr lang="ru-RU" sz="2200" b="1" dirty="0"/>
              <a:t>; </a:t>
            </a:r>
          </a:p>
          <a:p>
            <a:pPr algn="l"/>
            <a:r>
              <a:rPr lang="ru-RU" sz="2200" b="1" dirty="0"/>
              <a:t>- </a:t>
            </a:r>
            <a:r>
              <a:rPr lang="ru-RU" sz="2200" b="1" dirty="0" err="1"/>
              <a:t>Зробити</a:t>
            </a:r>
            <a:r>
              <a:rPr lang="ru-RU" sz="2200" b="1" dirty="0"/>
              <a:t> </a:t>
            </a:r>
            <a:r>
              <a:rPr lang="ru-RU" sz="2200" b="1" dirty="0" err="1"/>
              <a:t>даного</a:t>
            </a:r>
            <a:r>
              <a:rPr lang="ru-RU" sz="2200" b="1" dirty="0"/>
              <a:t> </a:t>
            </a:r>
            <a:r>
              <a:rPr lang="ru-RU" sz="2200" b="1" dirty="0" err="1"/>
              <a:t>споживача</a:t>
            </a:r>
            <a:r>
              <a:rPr lang="ru-RU" sz="2200" b="1" dirty="0"/>
              <a:t> </a:t>
            </a:r>
            <a:r>
              <a:rPr lang="ru-RU" sz="2200" b="1" dirty="0" err="1"/>
              <a:t>постійним</a:t>
            </a:r>
            <a:r>
              <a:rPr lang="ru-RU" sz="2200" b="1" dirty="0"/>
              <a:t> </a:t>
            </a:r>
            <a:r>
              <a:rPr lang="ru-RU" sz="2200" b="1" dirty="0" err="1"/>
              <a:t>покупцем</a:t>
            </a:r>
            <a:r>
              <a:rPr lang="ru-RU" sz="2200" b="1" dirty="0"/>
              <a:t> товару; </a:t>
            </a:r>
          </a:p>
          <a:p>
            <a:pPr algn="l"/>
            <a:r>
              <a:rPr lang="ru-RU" sz="2200" b="1" dirty="0"/>
              <a:t>- </a:t>
            </a:r>
            <a:r>
              <a:rPr lang="ru-RU" sz="2200" b="1" dirty="0" err="1"/>
              <a:t>Формування</a:t>
            </a:r>
            <a:r>
              <a:rPr lang="ru-RU" sz="2200" b="1" dirty="0"/>
              <a:t> в </a:t>
            </a:r>
            <a:r>
              <a:rPr lang="ru-RU" sz="2200" b="1" dirty="0" err="1"/>
              <a:t>інших</a:t>
            </a:r>
            <a:r>
              <a:rPr lang="ru-RU" sz="2200" b="1" dirty="0"/>
              <a:t> </a:t>
            </a:r>
            <a:r>
              <a:rPr lang="ru-RU" sz="2200" b="1" dirty="0" err="1"/>
              <a:t>фірм</a:t>
            </a:r>
            <a:r>
              <a:rPr lang="ru-RU" sz="2200" b="1" dirty="0"/>
              <a:t> образа </a:t>
            </a:r>
            <a:r>
              <a:rPr lang="ru-RU" sz="2200" b="1" dirty="0" err="1"/>
              <a:t>надійного</a:t>
            </a:r>
            <a:r>
              <a:rPr lang="ru-RU" sz="2200" b="1" dirty="0"/>
              <a:t> партнера; </a:t>
            </a:r>
          </a:p>
          <a:p>
            <a:pPr algn="l"/>
            <a:r>
              <a:rPr lang="ru-RU" sz="2200" b="1" dirty="0"/>
              <a:t>- </a:t>
            </a:r>
            <a:r>
              <a:rPr lang="ru-RU" sz="2200" b="1" dirty="0" err="1"/>
              <a:t>Нагадувати</a:t>
            </a:r>
            <a:r>
              <a:rPr lang="ru-RU" sz="2200" b="1" dirty="0"/>
              <a:t> </a:t>
            </a:r>
            <a:r>
              <a:rPr lang="ru-RU" sz="2200" b="1" dirty="0" err="1"/>
              <a:t>споживачу</a:t>
            </a:r>
            <a:r>
              <a:rPr lang="ru-RU" sz="2200" b="1" dirty="0"/>
              <a:t> про </a:t>
            </a:r>
            <a:r>
              <a:rPr lang="ru-RU" sz="2200" b="1" dirty="0" err="1"/>
              <a:t>фірму</a:t>
            </a:r>
            <a:r>
              <a:rPr lang="ru-RU" sz="2200" b="1" dirty="0"/>
              <a:t> і </a:t>
            </a:r>
            <a:r>
              <a:rPr lang="ru-RU" sz="2200" b="1" dirty="0" err="1"/>
              <a:t>її</a:t>
            </a:r>
            <a:r>
              <a:rPr lang="ru-RU" sz="2200" b="1" dirty="0"/>
              <a:t> </a:t>
            </a:r>
            <a:r>
              <a:rPr lang="ru-RU" sz="2200" b="1" dirty="0" err="1"/>
              <a:t>товари</a:t>
            </a:r>
            <a:r>
              <a:rPr lang="ru-RU" sz="2200" b="1" dirty="0"/>
              <a:t>.</a:t>
            </a:r>
            <a:endParaRPr lang="uk-UA" sz="2200" b="1" dirty="0"/>
          </a:p>
        </p:txBody>
      </p:sp>
      <p:pic>
        <p:nvPicPr>
          <p:cNvPr id="3076" name="Picture 4" descr="C:\Users\Лена\Desktop\Новая папка\x_82f769b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28567"/>
            <a:ext cx="4729655" cy="355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43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490" y="365759"/>
            <a:ext cx="8064500" cy="17570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90"/>
              </a:spcBef>
            </a:pPr>
            <a:r>
              <a:rPr sz="2250" spc="5" dirty="0"/>
              <a:t>Вид реклами тісно пов'язаний з її цілями, а </a:t>
            </a:r>
            <a:r>
              <a:rPr sz="2250" spc="15" dirty="0"/>
              <a:t>останні </a:t>
            </a:r>
            <a:r>
              <a:rPr sz="2250" spc="5" dirty="0"/>
              <a:t>- з групами  населення, </a:t>
            </a:r>
            <a:r>
              <a:rPr sz="2250" spc="-10" dirty="0"/>
              <a:t>споживачами </a:t>
            </a:r>
            <a:r>
              <a:rPr sz="2250" spc="-5" dirty="0"/>
              <a:t>даного товару </a:t>
            </a:r>
            <a:r>
              <a:rPr sz="2250" spc="10" dirty="0"/>
              <a:t>(послуги).  </a:t>
            </a:r>
            <a:r>
              <a:rPr sz="2250" spc="-10" dirty="0"/>
              <a:t>Ознакою  </a:t>
            </a:r>
            <a:r>
              <a:rPr sz="2250" dirty="0"/>
              <a:t>розвиненого ринку </a:t>
            </a:r>
            <a:r>
              <a:rPr sz="2250" spc="5" dirty="0"/>
              <a:t>реклами є </a:t>
            </a:r>
            <a:r>
              <a:rPr sz="2250" spc="-10" dirty="0"/>
              <a:t>його </a:t>
            </a:r>
            <a:r>
              <a:rPr sz="2250" spc="5" dirty="0"/>
              <a:t>сегментація. Існує </a:t>
            </a:r>
            <a:r>
              <a:rPr sz="2250" dirty="0"/>
              <a:t>безліч  класифікацій, </a:t>
            </a:r>
            <a:r>
              <a:rPr sz="2250" spc="5" dirty="0"/>
              <a:t>в </a:t>
            </a:r>
            <a:r>
              <a:rPr sz="2250" spc="15" dirty="0"/>
              <a:t>залежності </a:t>
            </a:r>
            <a:r>
              <a:rPr sz="2250" spc="5" dirty="0"/>
              <a:t>від </a:t>
            </a:r>
            <a:r>
              <a:rPr sz="2250" dirty="0"/>
              <a:t>покладеного </a:t>
            </a:r>
            <a:r>
              <a:rPr sz="2250" spc="5" dirty="0"/>
              <a:t>в основу критерію  порівняння.</a:t>
            </a:r>
            <a:endParaRPr sz="2250"/>
          </a:p>
        </p:txBody>
      </p:sp>
      <p:sp>
        <p:nvSpPr>
          <p:cNvPr id="3" name="object 3"/>
          <p:cNvSpPr/>
          <p:nvPr/>
        </p:nvSpPr>
        <p:spPr>
          <a:xfrm>
            <a:off x="179070" y="2517139"/>
            <a:ext cx="8784590" cy="900430"/>
          </a:xfrm>
          <a:custGeom>
            <a:avLst/>
            <a:gdLst/>
            <a:ahLst/>
            <a:cxnLst/>
            <a:rect l="l" t="t" r="r" b="b"/>
            <a:pathLst>
              <a:path w="8784590" h="900429">
                <a:moveTo>
                  <a:pt x="8680450" y="899160"/>
                </a:moveTo>
                <a:lnTo>
                  <a:pt x="104140" y="899160"/>
                </a:lnTo>
                <a:lnTo>
                  <a:pt x="110490" y="900430"/>
                </a:lnTo>
                <a:lnTo>
                  <a:pt x="8674100" y="900430"/>
                </a:lnTo>
                <a:lnTo>
                  <a:pt x="8680450" y="899160"/>
                </a:lnTo>
                <a:close/>
              </a:path>
              <a:path w="8784590" h="900429">
                <a:moveTo>
                  <a:pt x="8686800" y="1270"/>
                </a:moveTo>
                <a:lnTo>
                  <a:pt x="99059" y="1270"/>
                </a:lnTo>
                <a:lnTo>
                  <a:pt x="86359" y="3810"/>
                </a:lnTo>
                <a:lnTo>
                  <a:pt x="81280" y="6350"/>
                </a:lnTo>
                <a:lnTo>
                  <a:pt x="74930" y="8889"/>
                </a:lnTo>
                <a:lnTo>
                  <a:pt x="38100" y="30480"/>
                </a:lnTo>
                <a:lnTo>
                  <a:pt x="30480" y="39370"/>
                </a:lnTo>
                <a:lnTo>
                  <a:pt x="26669" y="43180"/>
                </a:lnTo>
                <a:lnTo>
                  <a:pt x="15240" y="58420"/>
                </a:lnTo>
                <a:lnTo>
                  <a:pt x="12700" y="63500"/>
                </a:lnTo>
                <a:lnTo>
                  <a:pt x="10160" y="69850"/>
                </a:lnTo>
                <a:lnTo>
                  <a:pt x="7619" y="74930"/>
                </a:lnTo>
                <a:lnTo>
                  <a:pt x="6350" y="81280"/>
                </a:lnTo>
                <a:lnTo>
                  <a:pt x="3810" y="86360"/>
                </a:lnTo>
                <a:lnTo>
                  <a:pt x="1269" y="99060"/>
                </a:lnTo>
                <a:lnTo>
                  <a:pt x="1269" y="104139"/>
                </a:lnTo>
                <a:lnTo>
                  <a:pt x="0" y="110489"/>
                </a:lnTo>
                <a:lnTo>
                  <a:pt x="0" y="789939"/>
                </a:lnTo>
                <a:lnTo>
                  <a:pt x="1269" y="796289"/>
                </a:lnTo>
                <a:lnTo>
                  <a:pt x="1269" y="802639"/>
                </a:lnTo>
                <a:lnTo>
                  <a:pt x="2540" y="807720"/>
                </a:lnTo>
                <a:lnTo>
                  <a:pt x="3810" y="814070"/>
                </a:lnTo>
                <a:lnTo>
                  <a:pt x="6350" y="819150"/>
                </a:lnTo>
                <a:lnTo>
                  <a:pt x="7619" y="825500"/>
                </a:lnTo>
                <a:lnTo>
                  <a:pt x="30480" y="862330"/>
                </a:lnTo>
                <a:lnTo>
                  <a:pt x="48259" y="877570"/>
                </a:lnTo>
                <a:lnTo>
                  <a:pt x="58419" y="885189"/>
                </a:lnTo>
                <a:lnTo>
                  <a:pt x="63500" y="887730"/>
                </a:lnTo>
                <a:lnTo>
                  <a:pt x="69850" y="890270"/>
                </a:lnTo>
                <a:lnTo>
                  <a:pt x="74930" y="892810"/>
                </a:lnTo>
                <a:lnTo>
                  <a:pt x="81280" y="894080"/>
                </a:lnTo>
                <a:lnTo>
                  <a:pt x="86359" y="896620"/>
                </a:lnTo>
                <a:lnTo>
                  <a:pt x="99059" y="899160"/>
                </a:lnTo>
                <a:lnTo>
                  <a:pt x="8686800" y="899160"/>
                </a:lnTo>
                <a:lnTo>
                  <a:pt x="8691880" y="897889"/>
                </a:lnTo>
                <a:lnTo>
                  <a:pt x="8698230" y="896620"/>
                </a:lnTo>
                <a:lnTo>
                  <a:pt x="8703310" y="894080"/>
                </a:lnTo>
                <a:lnTo>
                  <a:pt x="8709660" y="892810"/>
                </a:lnTo>
                <a:lnTo>
                  <a:pt x="8716010" y="890270"/>
                </a:lnTo>
                <a:lnTo>
                  <a:pt x="8721090" y="887730"/>
                </a:lnTo>
                <a:lnTo>
                  <a:pt x="8726170" y="883920"/>
                </a:lnTo>
                <a:lnTo>
                  <a:pt x="8731250" y="881380"/>
                </a:lnTo>
                <a:lnTo>
                  <a:pt x="8741410" y="873760"/>
                </a:lnTo>
                <a:lnTo>
                  <a:pt x="8745220" y="869950"/>
                </a:lnTo>
                <a:lnTo>
                  <a:pt x="8750300" y="866139"/>
                </a:lnTo>
                <a:lnTo>
                  <a:pt x="8754110" y="861060"/>
                </a:lnTo>
                <a:lnTo>
                  <a:pt x="8757920" y="857250"/>
                </a:lnTo>
                <a:lnTo>
                  <a:pt x="8769350" y="842010"/>
                </a:lnTo>
                <a:lnTo>
                  <a:pt x="8771890" y="836930"/>
                </a:lnTo>
                <a:lnTo>
                  <a:pt x="8774430" y="830580"/>
                </a:lnTo>
                <a:lnTo>
                  <a:pt x="8776970" y="825500"/>
                </a:lnTo>
                <a:lnTo>
                  <a:pt x="8778240" y="819150"/>
                </a:lnTo>
                <a:lnTo>
                  <a:pt x="8780780" y="814070"/>
                </a:lnTo>
                <a:lnTo>
                  <a:pt x="8782050" y="807720"/>
                </a:lnTo>
                <a:lnTo>
                  <a:pt x="8783320" y="802639"/>
                </a:lnTo>
                <a:lnTo>
                  <a:pt x="8783320" y="796289"/>
                </a:lnTo>
                <a:lnTo>
                  <a:pt x="8784590" y="789939"/>
                </a:lnTo>
                <a:lnTo>
                  <a:pt x="8784590" y="110489"/>
                </a:lnTo>
                <a:lnTo>
                  <a:pt x="8783320" y="104139"/>
                </a:lnTo>
                <a:lnTo>
                  <a:pt x="8783320" y="99060"/>
                </a:lnTo>
                <a:lnTo>
                  <a:pt x="8780780" y="86360"/>
                </a:lnTo>
                <a:lnTo>
                  <a:pt x="8778240" y="81280"/>
                </a:lnTo>
                <a:lnTo>
                  <a:pt x="8776970" y="74930"/>
                </a:lnTo>
                <a:lnTo>
                  <a:pt x="8774430" y="69850"/>
                </a:lnTo>
                <a:lnTo>
                  <a:pt x="8771890" y="63500"/>
                </a:lnTo>
                <a:lnTo>
                  <a:pt x="8769350" y="58420"/>
                </a:lnTo>
                <a:lnTo>
                  <a:pt x="8757920" y="43180"/>
                </a:lnTo>
                <a:lnTo>
                  <a:pt x="8754110" y="39370"/>
                </a:lnTo>
                <a:lnTo>
                  <a:pt x="8750300" y="34289"/>
                </a:lnTo>
                <a:lnTo>
                  <a:pt x="8745220" y="30480"/>
                </a:lnTo>
                <a:lnTo>
                  <a:pt x="8741410" y="26670"/>
                </a:lnTo>
                <a:lnTo>
                  <a:pt x="8731250" y="19050"/>
                </a:lnTo>
                <a:lnTo>
                  <a:pt x="8726170" y="16510"/>
                </a:lnTo>
                <a:lnTo>
                  <a:pt x="8721090" y="12700"/>
                </a:lnTo>
                <a:lnTo>
                  <a:pt x="8714740" y="10160"/>
                </a:lnTo>
                <a:lnTo>
                  <a:pt x="8709660" y="8889"/>
                </a:lnTo>
                <a:lnTo>
                  <a:pt x="8703310" y="6350"/>
                </a:lnTo>
                <a:lnTo>
                  <a:pt x="8698230" y="3810"/>
                </a:lnTo>
                <a:lnTo>
                  <a:pt x="8691880" y="2539"/>
                </a:lnTo>
                <a:lnTo>
                  <a:pt x="8686800" y="1270"/>
                </a:lnTo>
                <a:close/>
              </a:path>
              <a:path w="8784590" h="900429">
                <a:moveTo>
                  <a:pt x="8674100" y="0"/>
                </a:moveTo>
                <a:lnTo>
                  <a:pt x="110490" y="0"/>
                </a:lnTo>
                <a:lnTo>
                  <a:pt x="104140" y="1270"/>
                </a:lnTo>
                <a:lnTo>
                  <a:pt x="8680450" y="1270"/>
                </a:lnTo>
                <a:lnTo>
                  <a:pt x="8674100" y="0"/>
                </a:lnTo>
                <a:close/>
              </a:path>
            </a:pathLst>
          </a:custGeom>
          <a:solidFill>
            <a:srgbClr val="000000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070" y="2494279"/>
            <a:ext cx="8784590" cy="900430"/>
          </a:xfrm>
          <a:custGeom>
            <a:avLst/>
            <a:gdLst/>
            <a:ahLst/>
            <a:cxnLst/>
            <a:rect l="l" t="t" r="r" b="b"/>
            <a:pathLst>
              <a:path w="8784590" h="900429">
                <a:moveTo>
                  <a:pt x="8686800" y="1270"/>
                </a:moveTo>
                <a:lnTo>
                  <a:pt x="99059" y="1270"/>
                </a:lnTo>
                <a:lnTo>
                  <a:pt x="86359" y="3810"/>
                </a:lnTo>
                <a:lnTo>
                  <a:pt x="81280" y="6350"/>
                </a:lnTo>
                <a:lnTo>
                  <a:pt x="74930" y="7620"/>
                </a:lnTo>
                <a:lnTo>
                  <a:pt x="69850" y="10160"/>
                </a:lnTo>
                <a:lnTo>
                  <a:pt x="63500" y="12700"/>
                </a:lnTo>
                <a:lnTo>
                  <a:pt x="58419" y="15240"/>
                </a:lnTo>
                <a:lnTo>
                  <a:pt x="15240" y="58420"/>
                </a:lnTo>
                <a:lnTo>
                  <a:pt x="10160" y="69850"/>
                </a:lnTo>
                <a:lnTo>
                  <a:pt x="7619" y="74930"/>
                </a:lnTo>
                <a:lnTo>
                  <a:pt x="6350" y="81280"/>
                </a:lnTo>
                <a:lnTo>
                  <a:pt x="3810" y="86360"/>
                </a:lnTo>
                <a:lnTo>
                  <a:pt x="1269" y="99060"/>
                </a:lnTo>
                <a:lnTo>
                  <a:pt x="1269" y="104140"/>
                </a:lnTo>
                <a:lnTo>
                  <a:pt x="0" y="110490"/>
                </a:lnTo>
                <a:lnTo>
                  <a:pt x="0" y="789940"/>
                </a:lnTo>
                <a:lnTo>
                  <a:pt x="1269" y="796290"/>
                </a:lnTo>
                <a:lnTo>
                  <a:pt x="1269" y="801370"/>
                </a:lnTo>
                <a:lnTo>
                  <a:pt x="3810" y="814070"/>
                </a:lnTo>
                <a:lnTo>
                  <a:pt x="6350" y="819150"/>
                </a:lnTo>
                <a:lnTo>
                  <a:pt x="7619" y="825500"/>
                </a:lnTo>
                <a:lnTo>
                  <a:pt x="10160" y="830580"/>
                </a:lnTo>
                <a:lnTo>
                  <a:pt x="12700" y="836930"/>
                </a:lnTo>
                <a:lnTo>
                  <a:pt x="15240" y="842010"/>
                </a:lnTo>
                <a:lnTo>
                  <a:pt x="26669" y="857250"/>
                </a:lnTo>
                <a:lnTo>
                  <a:pt x="30480" y="861060"/>
                </a:lnTo>
                <a:lnTo>
                  <a:pt x="34290" y="866140"/>
                </a:lnTo>
                <a:lnTo>
                  <a:pt x="38100" y="869950"/>
                </a:lnTo>
                <a:lnTo>
                  <a:pt x="58419" y="885190"/>
                </a:lnTo>
                <a:lnTo>
                  <a:pt x="63500" y="887730"/>
                </a:lnTo>
                <a:lnTo>
                  <a:pt x="69850" y="890270"/>
                </a:lnTo>
                <a:lnTo>
                  <a:pt x="74930" y="892810"/>
                </a:lnTo>
                <a:lnTo>
                  <a:pt x="81280" y="894080"/>
                </a:lnTo>
                <a:lnTo>
                  <a:pt x="86359" y="896620"/>
                </a:lnTo>
                <a:lnTo>
                  <a:pt x="99059" y="899160"/>
                </a:lnTo>
                <a:lnTo>
                  <a:pt x="104140" y="899160"/>
                </a:lnTo>
                <a:lnTo>
                  <a:pt x="110490" y="900430"/>
                </a:lnTo>
                <a:lnTo>
                  <a:pt x="8674100" y="900430"/>
                </a:lnTo>
                <a:lnTo>
                  <a:pt x="8686800" y="897890"/>
                </a:lnTo>
                <a:lnTo>
                  <a:pt x="8691880" y="897890"/>
                </a:lnTo>
                <a:lnTo>
                  <a:pt x="8698230" y="895350"/>
                </a:lnTo>
                <a:lnTo>
                  <a:pt x="8703310" y="894080"/>
                </a:lnTo>
                <a:lnTo>
                  <a:pt x="8709660" y="892810"/>
                </a:lnTo>
                <a:lnTo>
                  <a:pt x="8716010" y="890270"/>
                </a:lnTo>
                <a:lnTo>
                  <a:pt x="8721090" y="887730"/>
                </a:lnTo>
                <a:lnTo>
                  <a:pt x="8726170" y="883920"/>
                </a:lnTo>
                <a:lnTo>
                  <a:pt x="8731250" y="881380"/>
                </a:lnTo>
                <a:lnTo>
                  <a:pt x="8741410" y="873760"/>
                </a:lnTo>
                <a:lnTo>
                  <a:pt x="8745220" y="869950"/>
                </a:lnTo>
                <a:lnTo>
                  <a:pt x="8750300" y="866140"/>
                </a:lnTo>
                <a:lnTo>
                  <a:pt x="8757920" y="855980"/>
                </a:lnTo>
                <a:lnTo>
                  <a:pt x="8761730" y="852170"/>
                </a:lnTo>
                <a:lnTo>
                  <a:pt x="8769350" y="842010"/>
                </a:lnTo>
                <a:lnTo>
                  <a:pt x="8771890" y="836930"/>
                </a:lnTo>
                <a:lnTo>
                  <a:pt x="8774430" y="830580"/>
                </a:lnTo>
                <a:lnTo>
                  <a:pt x="8776970" y="825500"/>
                </a:lnTo>
                <a:lnTo>
                  <a:pt x="8778240" y="819150"/>
                </a:lnTo>
                <a:lnTo>
                  <a:pt x="8780780" y="814070"/>
                </a:lnTo>
                <a:lnTo>
                  <a:pt x="8783320" y="801370"/>
                </a:lnTo>
                <a:lnTo>
                  <a:pt x="8783320" y="796290"/>
                </a:lnTo>
                <a:lnTo>
                  <a:pt x="8784590" y="789940"/>
                </a:lnTo>
                <a:lnTo>
                  <a:pt x="8784590" y="110490"/>
                </a:lnTo>
                <a:lnTo>
                  <a:pt x="8783320" y="104140"/>
                </a:lnTo>
                <a:lnTo>
                  <a:pt x="8783320" y="99060"/>
                </a:lnTo>
                <a:lnTo>
                  <a:pt x="8780780" y="86360"/>
                </a:lnTo>
                <a:lnTo>
                  <a:pt x="8778240" y="81280"/>
                </a:lnTo>
                <a:lnTo>
                  <a:pt x="8776970" y="74930"/>
                </a:lnTo>
                <a:lnTo>
                  <a:pt x="8774430" y="69850"/>
                </a:lnTo>
                <a:lnTo>
                  <a:pt x="8771890" y="63500"/>
                </a:lnTo>
                <a:lnTo>
                  <a:pt x="8769350" y="58420"/>
                </a:lnTo>
                <a:lnTo>
                  <a:pt x="8757920" y="43180"/>
                </a:lnTo>
                <a:lnTo>
                  <a:pt x="8754110" y="39370"/>
                </a:lnTo>
                <a:lnTo>
                  <a:pt x="8750300" y="34290"/>
                </a:lnTo>
                <a:lnTo>
                  <a:pt x="8745220" y="30480"/>
                </a:lnTo>
                <a:lnTo>
                  <a:pt x="8741410" y="26670"/>
                </a:lnTo>
                <a:lnTo>
                  <a:pt x="8731250" y="19050"/>
                </a:lnTo>
                <a:lnTo>
                  <a:pt x="8726170" y="16510"/>
                </a:lnTo>
                <a:lnTo>
                  <a:pt x="8721090" y="12700"/>
                </a:lnTo>
                <a:lnTo>
                  <a:pt x="8714740" y="10160"/>
                </a:lnTo>
                <a:lnTo>
                  <a:pt x="8709660" y="7620"/>
                </a:lnTo>
                <a:lnTo>
                  <a:pt x="8703310" y="6350"/>
                </a:lnTo>
                <a:lnTo>
                  <a:pt x="8698230" y="3810"/>
                </a:lnTo>
                <a:lnTo>
                  <a:pt x="8691880" y="2540"/>
                </a:lnTo>
                <a:lnTo>
                  <a:pt x="8686800" y="1270"/>
                </a:lnTo>
                <a:close/>
              </a:path>
              <a:path w="8784590" h="900429">
                <a:moveTo>
                  <a:pt x="8674100" y="0"/>
                </a:moveTo>
                <a:lnTo>
                  <a:pt x="110490" y="0"/>
                </a:lnTo>
                <a:lnTo>
                  <a:pt x="104140" y="1270"/>
                </a:lnTo>
                <a:lnTo>
                  <a:pt x="8680450" y="1270"/>
                </a:lnTo>
                <a:lnTo>
                  <a:pt x="8674100" y="0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45840" y="2635250"/>
            <a:ext cx="204851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spc="-80" dirty="0">
                <a:latin typeface="Calibri"/>
                <a:cs typeface="Calibri"/>
              </a:rPr>
              <a:t>К</a:t>
            </a:r>
            <a:r>
              <a:rPr sz="3900" b="1" spc="-75" dirty="0">
                <a:latin typeface="Calibri"/>
                <a:cs typeface="Calibri"/>
              </a:rPr>
              <a:t>Р</a:t>
            </a:r>
            <a:r>
              <a:rPr sz="3900" b="1" spc="-35" dirty="0">
                <a:latin typeface="Calibri"/>
                <a:cs typeface="Calibri"/>
              </a:rPr>
              <a:t>И</a:t>
            </a:r>
            <a:r>
              <a:rPr sz="3900" b="1" spc="-20" dirty="0">
                <a:latin typeface="Calibri"/>
                <a:cs typeface="Calibri"/>
              </a:rPr>
              <a:t>Т</a:t>
            </a:r>
            <a:r>
              <a:rPr sz="3900" b="1" spc="-25" dirty="0">
                <a:latin typeface="Calibri"/>
                <a:cs typeface="Calibri"/>
              </a:rPr>
              <a:t>Е</a:t>
            </a:r>
            <a:r>
              <a:rPr sz="3900" b="1" spc="-65" dirty="0">
                <a:latin typeface="Calibri"/>
                <a:cs typeface="Calibri"/>
              </a:rPr>
              <a:t>Р</a:t>
            </a:r>
            <a:r>
              <a:rPr sz="3900" b="1" spc="-55" dirty="0">
                <a:latin typeface="Calibri"/>
                <a:cs typeface="Calibri"/>
              </a:rPr>
              <a:t>ІЙ</a:t>
            </a:r>
            <a:endParaRPr sz="39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9069" y="3740150"/>
            <a:ext cx="1367789" cy="29476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4000" y="4066540"/>
            <a:ext cx="1221740" cy="227330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065" marR="5080" indent="19050" algn="ctr">
              <a:lnSpc>
                <a:spcPct val="89900"/>
              </a:lnSpc>
              <a:spcBef>
                <a:spcPts val="315"/>
              </a:spcBef>
            </a:pPr>
            <a:r>
              <a:rPr sz="1800" b="1" spc="-65" dirty="0">
                <a:latin typeface="Calibri"/>
                <a:cs typeface="Calibri"/>
              </a:rPr>
              <a:t>Т</a:t>
            </a:r>
            <a:r>
              <a:rPr sz="1800" b="1" spc="-65" dirty="0">
                <a:latin typeface="Times New Roman"/>
                <a:cs typeface="Times New Roman"/>
              </a:rPr>
              <a:t>радиції  </a:t>
            </a:r>
            <a:r>
              <a:rPr sz="1800" b="1" spc="-90" dirty="0">
                <a:latin typeface="Times New Roman"/>
                <a:cs typeface="Times New Roman"/>
              </a:rPr>
              <a:t>використан  </a:t>
            </a:r>
            <a:r>
              <a:rPr sz="1800" b="1" spc="-114" dirty="0">
                <a:latin typeface="Times New Roman"/>
                <a:cs typeface="Times New Roman"/>
              </a:rPr>
              <a:t>ня </a:t>
            </a:r>
            <a:r>
              <a:rPr sz="1800" b="1" spc="-35" dirty="0">
                <a:latin typeface="Times New Roman"/>
                <a:cs typeface="Times New Roman"/>
              </a:rPr>
              <a:t>засобів  </a:t>
            </a:r>
            <a:r>
              <a:rPr sz="1800" b="1" spc="-45" dirty="0">
                <a:latin typeface="Times New Roman"/>
                <a:cs typeface="Times New Roman"/>
              </a:rPr>
              <a:t>ро</a:t>
            </a:r>
            <a:r>
              <a:rPr sz="1800" b="1" spc="-40" dirty="0">
                <a:latin typeface="Times New Roman"/>
                <a:cs typeface="Times New Roman"/>
              </a:rPr>
              <a:t>з</a:t>
            </a:r>
            <a:r>
              <a:rPr sz="1800" b="1" spc="-80" dirty="0">
                <a:latin typeface="Times New Roman"/>
                <a:cs typeface="Times New Roman"/>
              </a:rPr>
              <a:t>п</a:t>
            </a:r>
            <a:r>
              <a:rPr sz="1800" b="1" spc="-60" dirty="0">
                <a:latin typeface="Times New Roman"/>
                <a:cs typeface="Times New Roman"/>
              </a:rPr>
              <a:t>о</a:t>
            </a:r>
            <a:r>
              <a:rPr sz="1800" b="1" spc="-75" dirty="0">
                <a:latin typeface="Times New Roman"/>
                <a:cs typeface="Times New Roman"/>
              </a:rPr>
              <a:t>в</a:t>
            </a:r>
            <a:r>
              <a:rPr sz="1800" b="1" spc="5" dirty="0">
                <a:latin typeface="Times New Roman"/>
                <a:cs typeface="Times New Roman"/>
              </a:rPr>
              <a:t>с</a:t>
            </a:r>
            <a:r>
              <a:rPr sz="1800" b="1" spc="-140" dirty="0">
                <a:latin typeface="Times New Roman"/>
                <a:cs typeface="Times New Roman"/>
              </a:rPr>
              <a:t>ю</a:t>
            </a:r>
            <a:r>
              <a:rPr sz="1800" b="1" spc="5" dirty="0">
                <a:latin typeface="Times New Roman"/>
                <a:cs typeface="Times New Roman"/>
              </a:rPr>
              <a:t>д</a:t>
            </a:r>
            <a:r>
              <a:rPr sz="1800" b="1" spc="-35" dirty="0">
                <a:latin typeface="Times New Roman"/>
                <a:cs typeface="Times New Roman"/>
              </a:rPr>
              <a:t>ж  </a:t>
            </a:r>
            <a:r>
              <a:rPr sz="1800" b="1" spc="-80" dirty="0">
                <a:latin typeface="Times New Roman"/>
                <a:cs typeface="Times New Roman"/>
              </a:rPr>
              <a:t>ення  </a:t>
            </a:r>
            <a:r>
              <a:rPr sz="1800" b="1" spc="-95" dirty="0">
                <a:latin typeface="Times New Roman"/>
                <a:cs typeface="Times New Roman"/>
              </a:rPr>
              <a:t>реклами  </a:t>
            </a:r>
            <a:r>
              <a:rPr sz="1800" b="1" spc="-55" dirty="0">
                <a:latin typeface="Times New Roman"/>
                <a:cs typeface="Times New Roman"/>
              </a:rPr>
              <a:t>тою </a:t>
            </a:r>
            <a:r>
              <a:rPr sz="1800" b="1" spc="-100" dirty="0">
                <a:latin typeface="Times New Roman"/>
                <a:cs typeface="Times New Roman"/>
              </a:rPr>
              <a:t>чи  </a:t>
            </a:r>
            <a:r>
              <a:rPr sz="1800" b="1" spc="-50" dirty="0">
                <a:latin typeface="Times New Roman"/>
                <a:cs typeface="Times New Roman"/>
              </a:rPr>
              <a:t>іншою  </a:t>
            </a:r>
            <a:r>
              <a:rPr sz="1800" b="1" spc="-60" dirty="0">
                <a:latin typeface="Times New Roman"/>
                <a:cs typeface="Times New Roman"/>
              </a:rPr>
              <a:t>групою;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63700" y="3740150"/>
            <a:ext cx="1366520" cy="29476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44979" y="4245609"/>
            <a:ext cx="1202055" cy="202565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ctr">
              <a:lnSpc>
                <a:spcPct val="89900"/>
              </a:lnSpc>
              <a:spcBef>
                <a:spcPts val="315"/>
              </a:spcBef>
            </a:pPr>
            <a:r>
              <a:rPr sz="1800" b="1" spc="-85" dirty="0">
                <a:latin typeface="Times New Roman"/>
                <a:cs typeface="Times New Roman"/>
              </a:rPr>
              <a:t>Географічн  </a:t>
            </a:r>
            <a:r>
              <a:rPr sz="1800" b="1" spc="-40" dirty="0">
                <a:latin typeface="Times New Roman"/>
                <a:cs typeface="Times New Roman"/>
              </a:rPr>
              <a:t>их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45" dirty="0">
                <a:latin typeface="Times New Roman"/>
                <a:cs typeface="Times New Roman"/>
              </a:rPr>
              <a:t>інтересів  </a:t>
            </a:r>
            <a:r>
              <a:rPr sz="1800" b="1" spc="-90" dirty="0">
                <a:latin typeface="Times New Roman"/>
                <a:cs typeface="Times New Roman"/>
              </a:rPr>
              <a:t>та        </a:t>
            </a:r>
            <a:r>
              <a:rPr sz="1800" b="1" spc="-65" dirty="0">
                <a:latin typeface="Times New Roman"/>
                <a:cs typeface="Times New Roman"/>
              </a:rPr>
              <a:t>наявності  </a:t>
            </a:r>
            <a:r>
              <a:rPr sz="1800" b="1" spc="-70" dirty="0">
                <a:latin typeface="Times New Roman"/>
                <a:cs typeface="Times New Roman"/>
              </a:rPr>
              <a:t>філіалів  </a:t>
            </a:r>
            <a:r>
              <a:rPr sz="1800" b="1" spc="-75" dirty="0">
                <a:latin typeface="Times New Roman"/>
                <a:cs typeface="Times New Roman"/>
              </a:rPr>
              <a:t>компанії-  </a:t>
            </a:r>
            <a:r>
              <a:rPr sz="1800" b="1" spc="-85" dirty="0">
                <a:latin typeface="Times New Roman"/>
                <a:cs typeface="Times New Roman"/>
              </a:rPr>
              <a:t>рекламодав  </a:t>
            </a:r>
            <a:r>
              <a:rPr sz="1800" b="1" spc="-110" dirty="0">
                <a:latin typeface="Times New Roman"/>
                <a:cs typeface="Times New Roman"/>
              </a:rPr>
              <a:t>ця;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45789" y="3740150"/>
            <a:ext cx="1367789" cy="29476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56279" y="4560570"/>
            <a:ext cx="1147445" cy="128524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-635" algn="ctr">
              <a:lnSpc>
                <a:spcPts val="1939"/>
              </a:lnSpc>
              <a:spcBef>
                <a:spcPts val="345"/>
              </a:spcBef>
            </a:pPr>
            <a:r>
              <a:rPr sz="1800" b="1" spc="-90" dirty="0">
                <a:latin typeface="Times New Roman"/>
                <a:cs typeface="Times New Roman"/>
              </a:rPr>
              <a:t>Стратегія  </a:t>
            </a:r>
            <a:r>
              <a:rPr sz="1800" b="1" spc="-80" dirty="0">
                <a:latin typeface="Times New Roman"/>
                <a:cs typeface="Times New Roman"/>
              </a:rPr>
              <a:t>розвитку  </a:t>
            </a:r>
            <a:r>
              <a:rPr sz="1800" b="1" spc="-75" dirty="0">
                <a:latin typeface="Times New Roman"/>
                <a:cs typeface="Times New Roman"/>
              </a:rPr>
              <a:t>компанії-  </a:t>
            </a:r>
            <a:r>
              <a:rPr sz="1800" b="1" spc="-85" dirty="0">
                <a:latin typeface="Times New Roman"/>
                <a:cs typeface="Times New Roman"/>
              </a:rPr>
              <a:t>ре</a:t>
            </a:r>
            <a:r>
              <a:rPr sz="1800" b="1" spc="-95" dirty="0">
                <a:latin typeface="Times New Roman"/>
                <a:cs typeface="Times New Roman"/>
              </a:rPr>
              <a:t>к</a:t>
            </a:r>
            <a:r>
              <a:rPr sz="1800" b="1" spc="-80" dirty="0">
                <a:latin typeface="Times New Roman"/>
                <a:cs typeface="Times New Roman"/>
              </a:rPr>
              <a:t>лам</a:t>
            </a:r>
            <a:r>
              <a:rPr sz="1800" b="1" spc="-125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д</a:t>
            </a:r>
            <a:r>
              <a:rPr sz="1800" b="1" spc="-100" dirty="0">
                <a:latin typeface="Times New Roman"/>
                <a:cs typeface="Times New Roman"/>
              </a:rPr>
              <a:t>а</a:t>
            </a:r>
            <a:r>
              <a:rPr sz="1800" b="1" spc="-80" dirty="0">
                <a:latin typeface="Times New Roman"/>
                <a:cs typeface="Times New Roman"/>
              </a:rPr>
              <a:t>в  </a:t>
            </a:r>
            <a:r>
              <a:rPr sz="1800" b="1" spc="-110" dirty="0">
                <a:latin typeface="Times New Roman"/>
                <a:cs typeface="Times New Roman"/>
              </a:rPr>
              <a:t>ця;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49470" y="3733800"/>
            <a:ext cx="1367789" cy="2946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772659" y="4060190"/>
            <a:ext cx="1120775" cy="227330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635" algn="ctr">
              <a:lnSpc>
                <a:spcPct val="89900"/>
              </a:lnSpc>
              <a:spcBef>
                <a:spcPts val="315"/>
              </a:spcBef>
            </a:pPr>
            <a:r>
              <a:rPr sz="1800" b="1" spc="-75" dirty="0">
                <a:latin typeface="Times New Roman"/>
                <a:cs typeface="Times New Roman"/>
              </a:rPr>
              <a:t>Рівень  </a:t>
            </a:r>
            <a:r>
              <a:rPr sz="1800" b="1" spc="-265" dirty="0">
                <a:latin typeface="Times New Roman"/>
                <a:cs typeface="Times New Roman"/>
              </a:rPr>
              <a:t>к</a:t>
            </a:r>
            <a:r>
              <a:rPr sz="1800" b="1" spc="-35" dirty="0">
                <a:latin typeface="Times New Roman"/>
                <a:cs typeface="Times New Roman"/>
              </a:rPr>
              <a:t>о</a:t>
            </a:r>
            <a:r>
              <a:rPr sz="1800" b="1" spc="-45" dirty="0">
                <a:latin typeface="Times New Roman"/>
                <a:cs typeface="Times New Roman"/>
              </a:rPr>
              <a:t>н</a:t>
            </a:r>
            <a:r>
              <a:rPr sz="1800" b="1" spc="-190" dirty="0">
                <a:latin typeface="Times New Roman"/>
                <a:cs typeface="Times New Roman"/>
              </a:rPr>
              <a:t>к</a:t>
            </a:r>
            <a:r>
              <a:rPr sz="1800" b="1" spc="25" dirty="0">
                <a:latin typeface="Times New Roman"/>
                <a:cs typeface="Times New Roman"/>
              </a:rPr>
              <a:t>у</a:t>
            </a:r>
            <a:r>
              <a:rPr sz="1800" b="1" spc="-60" dirty="0">
                <a:latin typeface="Times New Roman"/>
                <a:cs typeface="Times New Roman"/>
              </a:rPr>
              <a:t>ре</a:t>
            </a:r>
            <a:r>
              <a:rPr sz="1800" b="1" spc="-70" dirty="0">
                <a:latin typeface="Times New Roman"/>
                <a:cs typeface="Times New Roman"/>
              </a:rPr>
              <a:t>н</a:t>
            </a:r>
            <a:r>
              <a:rPr sz="1800" b="1" spc="-80" dirty="0">
                <a:latin typeface="Times New Roman"/>
                <a:cs typeface="Times New Roman"/>
              </a:rPr>
              <a:t>ц</a:t>
            </a:r>
            <a:r>
              <a:rPr sz="1800" b="1" dirty="0">
                <a:latin typeface="Times New Roman"/>
                <a:cs typeface="Times New Roman"/>
              </a:rPr>
              <a:t>і  ї </a:t>
            </a:r>
            <a:r>
              <a:rPr sz="1800" b="1" spc="-100" dirty="0">
                <a:latin typeface="Times New Roman"/>
                <a:cs typeface="Times New Roman"/>
              </a:rPr>
              <a:t>чим  </a:t>
            </a:r>
            <a:r>
              <a:rPr sz="1800" b="1" spc="-85" dirty="0">
                <a:latin typeface="Times New Roman"/>
                <a:cs typeface="Times New Roman"/>
              </a:rPr>
              <a:t>вищій  </a:t>
            </a:r>
            <a:r>
              <a:rPr sz="1800" b="1" spc="-65" dirty="0">
                <a:latin typeface="Times New Roman"/>
                <a:cs typeface="Times New Roman"/>
              </a:rPr>
              <a:t>рівень,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-90" dirty="0">
                <a:latin typeface="Times New Roman"/>
                <a:cs typeface="Times New Roman"/>
              </a:rPr>
              <a:t>тим  </a:t>
            </a:r>
            <a:r>
              <a:rPr sz="1800" b="1" spc="-80" dirty="0">
                <a:latin typeface="Times New Roman"/>
                <a:cs typeface="Times New Roman"/>
              </a:rPr>
              <a:t>сильніша  </a:t>
            </a:r>
            <a:r>
              <a:rPr sz="1800" b="1" spc="-55" dirty="0">
                <a:latin typeface="Times New Roman"/>
                <a:cs typeface="Times New Roman"/>
              </a:rPr>
              <a:t>боротьба  </a:t>
            </a:r>
            <a:r>
              <a:rPr sz="1800" b="1" spc="-60" dirty="0">
                <a:latin typeface="Times New Roman"/>
                <a:cs typeface="Times New Roman"/>
              </a:rPr>
              <a:t>за       </a:t>
            </a:r>
            <a:r>
              <a:rPr sz="1800" b="1" spc="-45" dirty="0">
                <a:latin typeface="Times New Roman"/>
                <a:cs typeface="Times New Roman"/>
              </a:rPr>
              <a:t>лідерство.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12510" y="3740150"/>
            <a:ext cx="1367789" cy="29476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243320" y="4437379"/>
            <a:ext cx="1106170" cy="153162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635" algn="ctr">
              <a:lnSpc>
                <a:spcPts val="1939"/>
              </a:lnSpc>
              <a:spcBef>
                <a:spcPts val="345"/>
              </a:spcBef>
            </a:pPr>
            <a:r>
              <a:rPr sz="1800" b="1" spc="-80" dirty="0">
                <a:latin typeface="Times New Roman"/>
                <a:cs typeface="Times New Roman"/>
              </a:rPr>
              <a:t>Рівень  </a:t>
            </a:r>
            <a:r>
              <a:rPr sz="1800" b="1" spc="-60" dirty="0">
                <a:latin typeface="Times New Roman"/>
                <a:cs typeface="Times New Roman"/>
              </a:rPr>
              <a:t>продажу  </a:t>
            </a:r>
            <a:r>
              <a:rPr sz="1800" b="1" spc="-85" dirty="0">
                <a:latin typeface="Times New Roman"/>
                <a:cs typeface="Times New Roman"/>
              </a:rPr>
              <a:t>для </a:t>
            </a:r>
            <a:r>
              <a:rPr sz="1800" b="1" spc="-50" dirty="0">
                <a:latin typeface="Times New Roman"/>
                <a:cs typeface="Times New Roman"/>
              </a:rPr>
              <a:t>різних  </a:t>
            </a:r>
            <a:r>
              <a:rPr sz="1800" b="1" spc="-30" dirty="0">
                <a:latin typeface="Times New Roman"/>
                <a:cs typeface="Times New Roman"/>
              </a:rPr>
              <a:t>со</a:t>
            </a:r>
            <a:r>
              <a:rPr sz="1800" b="1" spc="-40" dirty="0">
                <a:latin typeface="Times New Roman"/>
                <a:cs typeface="Times New Roman"/>
              </a:rPr>
              <a:t>ц</a:t>
            </a:r>
            <a:r>
              <a:rPr sz="1800" b="1" spc="5" dirty="0">
                <a:latin typeface="Times New Roman"/>
                <a:cs typeface="Times New Roman"/>
              </a:rPr>
              <a:t>і</a:t>
            </a:r>
            <a:r>
              <a:rPr sz="1800" b="1" spc="-100" dirty="0">
                <a:latin typeface="Times New Roman"/>
                <a:cs typeface="Times New Roman"/>
              </a:rPr>
              <a:t>а</a:t>
            </a:r>
            <a:r>
              <a:rPr sz="1800" b="1" spc="-105" dirty="0">
                <a:latin typeface="Times New Roman"/>
                <a:cs typeface="Times New Roman"/>
              </a:rPr>
              <a:t>ль</a:t>
            </a:r>
            <a:r>
              <a:rPr sz="1800" b="1" spc="-114" dirty="0">
                <a:latin typeface="Times New Roman"/>
                <a:cs typeface="Times New Roman"/>
              </a:rPr>
              <a:t>н</a:t>
            </a:r>
            <a:r>
              <a:rPr sz="1800" b="1" spc="-80" dirty="0">
                <a:latin typeface="Times New Roman"/>
                <a:cs typeface="Times New Roman"/>
              </a:rPr>
              <a:t>и</a:t>
            </a:r>
            <a:r>
              <a:rPr sz="1800" b="1" dirty="0">
                <a:latin typeface="Times New Roman"/>
                <a:cs typeface="Times New Roman"/>
              </a:rPr>
              <a:t>х  </a:t>
            </a:r>
            <a:r>
              <a:rPr sz="1800" b="1" spc="-65" dirty="0">
                <a:latin typeface="Times New Roman"/>
                <a:cs typeface="Times New Roman"/>
              </a:rPr>
              <a:t>станів  </a:t>
            </a:r>
            <a:r>
              <a:rPr sz="1800" b="1" spc="-75" dirty="0">
                <a:latin typeface="Times New Roman"/>
                <a:cs typeface="Times New Roman"/>
              </a:rPr>
              <a:t>покупців;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595870" y="3740150"/>
            <a:ext cx="1367789" cy="29476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720330" y="4066540"/>
            <a:ext cx="1117600" cy="227330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635" algn="ctr">
              <a:lnSpc>
                <a:spcPct val="89900"/>
              </a:lnSpc>
              <a:spcBef>
                <a:spcPts val="315"/>
              </a:spcBef>
            </a:pPr>
            <a:r>
              <a:rPr sz="1800" b="1" spc="-75" dirty="0">
                <a:latin typeface="Times New Roman"/>
                <a:cs typeface="Times New Roman"/>
              </a:rPr>
              <a:t>Перспекти  </a:t>
            </a:r>
            <a:r>
              <a:rPr sz="1800" b="1" spc="-125" dirty="0">
                <a:latin typeface="Times New Roman"/>
                <a:cs typeface="Times New Roman"/>
              </a:rPr>
              <a:t>ва </a:t>
            </a:r>
            <a:r>
              <a:rPr sz="1800" b="1" spc="-35" dirty="0">
                <a:latin typeface="Times New Roman"/>
                <a:cs typeface="Times New Roman"/>
              </a:rPr>
              <a:t>засобів  </a:t>
            </a:r>
            <a:r>
              <a:rPr sz="1800" b="1" spc="-55" dirty="0">
                <a:latin typeface="Times New Roman"/>
                <a:cs typeface="Times New Roman"/>
              </a:rPr>
              <a:t>розповсюд  </a:t>
            </a:r>
            <a:r>
              <a:rPr sz="1800" b="1" spc="-80" dirty="0">
                <a:latin typeface="Times New Roman"/>
                <a:cs typeface="Times New Roman"/>
              </a:rPr>
              <a:t>ження  реклами,  </a:t>
            </a:r>
            <a:r>
              <a:rPr sz="1800" b="1" spc="-90" dirty="0">
                <a:latin typeface="Times New Roman"/>
                <a:cs typeface="Times New Roman"/>
              </a:rPr>
              <a:t>враховуюч  </a:t>
            </a:r>
            <a:r>
              <a:rPr sz="1800" b="1" spc="-75" dirty="0">
                <a:latin typeface="Times New Roman"/>
                <a:cs typeface="Times New Roman"/>
              </a:rPr>
              <a:t>и </a:t>
            </a:r>
            <a:r>
              <a:rPr sz="1800" b="1" spc="-40" dirty="0">
                <a:latin typeface="Times New Roman"/>
                <a:cs typeface="Times New Roman"/>
              </a:rPr>
              <a:t>тенденції  </a:t>
            </a:r>
            <a:r>
              <a:rPr sz="1800" b="1" spc="-75" dirty="0">
                <a:latin typeface="Times New Roman"/>
                <a:cs typeface="Times New Roman"/>
              </a:rPr>
              <a:t>тиражу </a:t>
            </a:r>
            <a:r>
              <a:rPr sz="1800" b="1" spc="-90" dirty="0">
                <a:latin typeface="Times New Roman"/>
                <a:cs typeface="Times New Roman"/>
              </a:rPr>
              <a:t>та  </a:t>
            </a:r>
            <a:r>
              <a:rPr sz="1800" b="1" spc="-70" dirty="0">
                <a:latin typeface="Times New Roman"/>
                <a:cs typeface="Times New Roman"/>
              </a:rPr>
              <a:t>обхвату;</a:t>
            </a:r>
            <a:endParaRPr sz="1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86944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490" y="149004"/>
            <a:ext cx="806704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Критерій територіальної </a:t>
            </a:r>
            <a:r>
              <a:rPr sz="2400" spc="-10" dirty="0"/>
              <a:t>класифікації </a:t>
            </a:r>
            <a:r>
              <a:rPr sz="2400" spc="-15" dirty="0"/>
              <a:t>визначає </a:t>
            </a:r>
            <a:r>
              <a:rPr sz="2400" spc="-5" dirty="0"/>
              <a:t>масштаби </a:t>
            </a:r>
            <a:r>
              <a:rPr sz="2400" dirty="0"/>
              <a:t>дій  </a:t>
            </a:r>
            <a:r>
              <a:rPr sz="2400" spc="-15" dirty="0"/>
              <a:t>суб'єктів </a:t>
            </a:r>
            <a:r>
              <a:rPr sz="2400" spc="-45" dirty="0"/>
              <a:t>ринку, </a:t>
            </a:r>
            <a:r>
              <a:rPr sz="2400" spc="-5" dirty="0"/>
              <a:t>рівень пропозиції </a:t>
            </a:r>
            <a:r>
              <a:rPr sz="2400" dirty="0"/>
              <a:t>та </a:t>
            </a:r>
            <a:r>
              <a:rPr sz="2400" spc="-40" dirty="0"/>
              <a:t>попиту,</a:t>
            </a:r>
            <a:r>
              <a:rPr sz="2400" spc="520" dirty="0"/>
              <a:t> </a:t>
            </a:r>
            <a:r>
              <a:rPr sz="2400" spc="-15" dirty="0"/>
              <a:t>конкуренції,  </a:t>
            </a:r>
            <a:r>
              <a:rPr sz="2400" spc="-5" dirty="0"/>
              <a:t>умови </a:t>
            </a:r>
            <a:r>
              <a:rPr sz="2400" spc="-15" dirty="0"/>
              <a:t>ведення </a:t>
            </a:r>
            <a:r>
              <a:rPr sz="2400" spc="-30" dirty="0"/>
              <a:t>бізнесу, </a:t>
            </a:r>
            <a:r>
              <a:rPr sz="2400" spc="-15" dirty="0"/>
              <a:t>домінуючий </a:t>
            </a:r>
            <a:r>
              <a:rPr sz="2400" spc="-5" dirty="0"/>
              <a:t>вид реклами </a:t>
            </a:r>
            <a:r>
              <a:rPr sz="2400" dirty="0"/>
              <a:t>і </a:t>
            </a:r>
            <a:r>
              <a:rPr sz="2400" spc="-5" dirty="0"/>
              <a:t>формує  </a:t>
            </a:r>
            <a:r>
              <a:rPr sz="2400" dirty="0"/>
              <a:t>основні </a:t>
            </a:r>
            <a:r>
              <a:rPr sz="2400" spc="-10" dirty="0"/>
              <a:t>соціально-економічні характеристики</a:t>
            </a:r>
            <a:r>
              <a:rPr sz="2400" dirty="0"/>
              <a:t> </a:t>
            </a:r>
            <a:r>
              <a:rPr sz="2400" spc="-45" dirty="0"/>
              <a:t>ринку.</a:t>
            </a:r>
          </a:p>
        </p:txBody>
      </p:sp>
      <p:sp>
        <p:nvSpPr>
          <p:cNvPr id="3" name="object 3"/>
          <p:cNvSpPr/>
          <p:nvPr/>
        </p:nvSpPr>
        <p:spPr>
          <a:xfrm>
            <a:off x="394970" y="2133599"/>
            <a:ext cx="6739889" cy="988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0119" y="3276600"/>
            <a:ext cx="6738620" cy="989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5109" y="4419600"/>
            <a:ext cx="6739889" cy="989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80260" y="5565140"/>
            <a:ext cx="6738620" cy="9880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1490" y="2329179"/>
            <a:ext cx="7819390" cy="400685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1475740">
              <a:lnSpc>
                <a:spcPts val="2050"/>
              </a:lnSpc>
              <a:spcBef>
                <a:spcPts val="360"/>
              </a:spcBef>
            </a:pPr>
            <a:r>
              <a:rPr sz="1900" b="1" spc="-100" dirty="0">
                <a:latin typeface="Times New Roman"/>
                <a:cs typeface="Times New Roman"/>
              </a:rPr>
              <a:t>Глобальний </a:t>
            </a:r>
            <a:r>
              <a:rPr sz="1900" b="1" spc="-90" dirty="0">
                <a:latin typeface="Times New Roman"/>
                <a:cs typeface="Times New Roman"/>
              </a:rPr>
              <a:t>ринок </a:t>
            </a:r>
            <a:r>
              <a:rPr sz="1900" b="1" spc="-100" dirty="0">
                <a:latin typeface="Times New Roman"/>
                <a:cs typeface="Times New Roman"/>
              </a:rPr>
              <a:t>реклами </a:t>
            </a:r>
            <a:r>
              <a:rPr sz="1900" b="1" dirty="0">
                <a:latin typeface="Times New Roman"/>
                <a:cs typeface="Times New Roman"/>
              </a:rPr>
              <a:t>- </a:t>
            </a:r>
            <a:r>
              <a:rPr sz="1900" b="1" spc="-55" dirty="0">
                <a:latin typeface="Times New Roman"/>
                <a:cs typeface="Times New Roman"/>
              </a:rPr>
              <a:t>охоплює </a:t>
            </a:r>
            <a:r>
              <a:rPr sz="1900" b="1" spc="-90" dirty="0">
                <a:latin typeface="Times New Roman"/>
                <a:cs typeface="Times New Roman"/>
              </a:rPr>
              <a:t>рекламну </a:t>
            </a:r>
            <a:r>
              <a:rPr sz="1900" b="1" spc="-80" dirty="0">
                <a:latin typeface="Times New Roman"/>
                <a:cs typeface="Times New Roman"/>
              </a:rPr>
              <a:t>діяльність </a:t>
            </a:r>
            <a:r>
              <a:rPr sz="1900" b="1" spc="-100" dirty="0">
                <a:latin typeface="Times New Roman"/>
                <a:cs typeface="Times New Roman"/>
              </a:rPr>
              <a:t>на  </a:t>
            </a:r>
            <a:r>
              <a:rPr sz="1900" b="1" spc="-65" dirty="0">
                <a:latin typeface="Times New Roman"/>
                <a:cs typeface="Times New Roman"/>
              </a:rPr>
              <a:t>міжнародному </a:t>
            </a:r>
            <a:r>
              <a:rPr sz="1900" b="1" spc="-55" dirty="0">
                <a:latin typeface="Times New Roman"/>
                <a:cs typeface="Times New Roman"/>
              </a:rPr>
              <a:t>рівні, </a:t>
            </a:r>
            <a:r>
              <a:rPr sz="1900" b="1" spc="-130" dirty="0">
                <a:latin typeface="Times New Roman"/>
                <a:cs typeface="Times New Roman"/>
              </a:rPr>
              <a:t>в </a:t>
            </a:r>
            <a:r>
              <a:rPr sz="1900" b="1" spc="-50" dirty="0">
                <a:latin typeface="Times New Roman"/>
                <a:cs typeface="Times New Roman"/>
              </a:rPr>
              <a:t>різних </a:t>
            </a:r>
            <a:r>
              <a:rPr sz="1900" b="1" spc="-85" dirty="0">
                <a:latin typeface="Times New Roman"/>
                <a:cs typeface="Times New Roman"/>
              </a:rPr>
              <a:t>країнах </a:t>
            </a:r>
            <a:r>
              <a:rPr sz="1900" b="1" dirty="0">
                <a:latin typeface="Times New Roman"/>
                <a:cs typeface="Times New Roman"/>
              </a:rPr>
              <a:t>і </a:t>
            </a:r>
            <a:r>
              <a:rPr sz="1900" b="1" spc="-50" dirty="0">
                <a:latin typeface="Times New Roman"/>
                <a:cs typeface="Times New Roman"/>
              </a:rPr>
              <a:t>регіонах</a:t>
            </a:r>
            <a:r>
              <a:rPr sz="1900" b="1" spc="45" dirty="0">
                <a:latin typeface="Times New Roman"/>
                <a:cs typeface="Times New Roman"/>
              </a:rPr>
              <a:t> </a:t>
            </a:r>
            <a:r>
              <a:rPr sz="1900" b="1" spc="-80" dirty="0">
                <a:latin typeface="Times New Roman"/>
                <a:cs typeface="Times New Roman"/>
              </a:rPr>
              <a:t>світу.</a:t>
            </a: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577850" marR="782955">
              <a:lnSpc>
                <a:spcPts val="2050"/>
              </a:lnSpc>
            </a:pPr>
            <a:r>
              <a:rPr sz="1900" b="1" spc="-85" dirty="0">
                <a:latin typeface="Times New Roman"/>
                <a:cs typeface="Times New Roman"/>
              </a:rPr>
              <a:t>Національний </a:t>
            </a:r>
            <a:r>
              <a:rPr sz="1900" b="1" spc="-90" dirty="0">
                <a:latin typeface="Times New Roman"/>
                <a:cs typeface="Times New Roman"/>
              </a:rPr>
              <a:t>ринок </a:t>
            </a:r>
            <a:r>
              <a:rPr sz="1900" b="1" spc="-100" dirty="0">
                <a:latin typeface="Times New Roman"/>
                <a:cs typeface="Times New Roman"/>
              </a:rPr>
              <a:t>реклами </a:t>
            </a:r>
            <a:r>
              <a:rPr sz="1900" b="1" dirty="0">
                <a:latin typeface="Times New Roman"/>
                <a:cs typeface="Times New Roman"/>
              </a:rPr>
              <a:t>- </a:t>
            </a:r>
            <a:r>
              <a:rPr sz="1900" b="1" spc="-55" dirty="0">
                <a:latin typeface="Times New Roman"/>
                <a:cs typeface="Times New Roman"/>
              </a:rPr>
              <a:t>охоплює </a:t>
            </a:r>
            <a:r>
              <a:rPr sz="1900" b="1" spc="-90" dirty="0">
                <a:latin typeface="Times New Roman"/>
                <a:cs typeface="Times New Roman"/>
              </a:rPr>
              <a:t>рекламну </a:t>
            </a:r>
            <a:r>
              <a:rPr sz="1900" b="1" spc="-75" dirty="0">
                <a:latin typeface="Times New Roman"/>
                <a:cs typeface="Times New Roman"/>
              </a:rPr>
              <a:t>діяльність </a:t>
            </a:r>
            <a:r>
              <a:rPr sz="1900" b="1" dirty="0">
                <a:latin typeface="Times New Roman"/>
                <a:cs typeface="Times New Roman"/>
              </a:rPr>
              <a:t>у  </a:t>
            </a:r>
            <a:r>
              <a:rPr sz="1900" b="1" spc="-75" dirty="0">
                <a:latin typeface="Times New Roman"/>
                <a:cs typeface="Times New Roman"/>
              </a:rPr>
              <a:t>масштабі </a:t>
            </a:r>
            <a:r>
              <a:rPr sz="1900" b="1" spc="-60" dirty="0">
                <a:latin typeface="Times New Roman"/>
                <a:cs typeface="Times New Roman"/>
              </a:rPr>
              <a:t>окремої</a:t>
            </a:r>
            <a:r>
              <a:rPr sz="1900" b="1" spc="60" dirty="0">
                <a:latin typeface="Times New Roman"/>
                <a:cs typeface="Times New Roman"/>
              </a:rPr>
              <a:t> </a:t>
            </a:r>
            <a:r>
              <a:rPr sz="1900" b="1" spc="-80" dirty="0">
                <a:latin typeface="Times New Roman"/>
                <a:cs typeface="Times New Roman"/>
              </a:rPr>
              <a:t>країни.</a:t>
            </a: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1132840" marR="307340">
              <a:lnSpc>
                <a:spcPts val="2050"/>
              </a:lnSpc>
            </a:pPr>
            <a:r>
              <a:rPr sz="1900" b="1" spc="-80" dirty="0">
                <a:latin typeface="Times New Roman"/>
                <a:cs typeface="Times New Roman"/>
              </a:rPr>
              <a:t>Регіональний </a:t>
            </a:r>
            <a:r>
              <a:rPr sz="1900" b="1" spc="-90" dirty="0">
                <a:latin typeface="Times New Roman"/>
                <a:cs typeface="Times New Roman"/>
              </a:rPr>
              <a:t>ринок </a:t>
            </a:r>
            <a:r>
              <a:rPr sz="1900" b="1" spc="-105" dirty="0">
                <a:latin typeface="Times New Roman"/>
                <a:cs typeface="Times New Roman"/>
              </a:rPr>
              <a:t>реклами </a:t>
            </a:r>
            <a:r>
              <a:rPr sz="1900" b="1" dirty="0">
                <a:latin typeface="Times New Roman"/>
                <a:cs typeface="Times New Roman"/>
              </a:rPr>
              <a:t>- </a:t>
            </a:r>
            <a:r>
              <a:rPr sz="1900" b="1" spc="-55" dirty="0">
                <a:latin typeface="Times New Roman"/>
                <a:cs typeface="Times New Roman"/>
              </a:rPr>
              <a:t>охоплює </a:t>
            </a:r>
            <a:r>
              <a:rPr sz="1900" b="1" spc="-90" dirty="0">
                <a:latin typeface="Times New Roman"/>
                <a:cs typeface="Times New Roman"/>
              </a:rPr>
              <a:t>рекламну </a:t>
            </a:r>
            <a:r>
              <a:rPr sz="1900" b="1" spc="-80" dirty="0">
                <a:latin typeface="Times New Roman"/>
                <a:cs typeface="Times New Roman"/>
              </a:rPr>
              <a:t>діяльність </a:t>
            </a:r>
            <a:r>
              <a:rPr sz="1900" b="1" spc="-130" dirty="0">
                <a:latin typeface="Times New Roman"/>
                <a:cs typeface="Times New Roman"/>
              </a:rPr>
              <a:t>в  </a:t>
            </a:r>
            <a:r>
              <a:rPr sz="1900" b="1" spc="-60" dirty="0">
                <a:latin typeface="Times New Roman"/>
                <a:cs typeface="Times New Roman"/>
              </a:rPr>
              <a:t>межах </a:t>
            </a:r>
            <a:r>
              <a:rPr sz="1900" b="1" spc="-90" dirty="0">
                <a:latin typeface="Times New Roman"/>
                <a:cs typeface="Times New Roman"/>
              </a:rPr>
              <a:t>конкретного</a:t>
            </a:r>
            <a:r>
              <a:rPr sz="1900" b="1" spc="45" dirty="0">
                <a:latin typeface="Times New Roman"/>
                <a:cs typeface="Times New Roman"/>
              </a:rPr>
              <a:t> </a:t>
            </a:r>
            <a:r>
              <a:rPr sz="1900" b="1" spc="-60" dirty="0">
                <a:latin typeface="Times New Roman"/>
                <a:cs typeface="Times New Roman"/>
              </a:rPr>
              <a:t>регіону.</a:t>
            </a: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1697989" marR="5080">
              <a:lnSpc>
                <a:spcPts val="2050"/>
              </a:lnSpc>
            </a:pPr>
            <a:r>
              <a:rPr sz="1900" b="1" spc="-110" dirty="0">
                <a:latin typeface="Times New Roman"/>
                <a:cs typeface="Times New Roman"/>
              </a:rPr>
              <a:t>Локальний </a:t>
            </a:r>
            <a:r>
              <a:rPr sz="1900" b="1" spc="-90" dirty="0">
                <a:latin typeface="Times New Roman"/>
                <a:cs typeface="Times New Roman"/>
              </a:rPr>
              <a:t>ринок </a:t>
            </a:r>
            <a:r>
              <a:rPr sz="1900" b="1" spc="-100" dirty="0">
                <a:latin typeface="Times New Roman"/>
                <a:cs typeface="Times New Roman"/>
              </a:rPr>
              <a:t>реклами </a:t>
            </a:r>
            <a:r>
              <a:rPr sz="1900" b="1" dirty="0">
                <a:latin typeface="Times New Roman"/>
                <a:cs typeface="Times New Roman"/>
              </a:rPr>
              <a:t>- </a:t>
            </a:r>
            <a:r>
              <a:rPr sz="1900" b="1" spc="-55" dirty="0">
                <a:latin typeface="Times New Roman"/>
                <a:cs typeface="Times New Roman"/>
              </a:rPr>
              <a:t>охоплює </a:t>
            </a:r>
            <a:r>
              <a:rPr sz="1900" b="1" spc="-90" dirty="0">
                <a:latin typeface="Times New Roman"/>
                <a:cs typeface="Times New Roman"/>
              </a:rPr>
              <a:t>рекламну </a:t>
            </a:r>
            <a:r>
              <a:rPr sz="1900" b="1" spc="-80" dirty="0">
                <a:latin typeface="Times New Roman"/>
                <a:cs typeface="Times New Roman"/>
              </a:rPr>
              <a:t>діяльність </a:t>
            </a:r>
            <a:r>
              <a:rPr sz="1900" b="1" spc="-130" dirty="0">
                <a:latin typeface="Times New Roman"/>
                <a:cs typeface="Times New Roman"/>
              </a:rPr>
              <a:t>в  </a:t>
            </a:r>
            <a:r>
              <a:rPr sz="1900" b="1" spc="-60" dirty="0">
                <a:latin typeface="Times New Roman"/>
                <a:cs typeface="Times New Roman"/>
              </a:rPr>
              <a:t>межах </a:t>
            </a:r>
            <a:r>
              <a:rPr sz="1900" b="1" spc="-90" dirty="0">
                <a:latin typeface="Times New Roman"/>
                <a:cs typeface="Times New Roman"/>
              </a:rPr>
              <a:t>конкретного </a:t>
            </a:r>
            <a:r>
              <a:rPr sz="1900" b="1" spc="-85" dirty="0">
                <a:latin typeface="Times New Roman"/>
                <a:cs typeface="Times New Roman"/>
              </a:rPr>
              <a:t>району, </a:t>
            </a:r>
            <a:r>
              <a:rPr sz="1900" b="1" spc="-60" dirty="0">
                <a:latin typeface="Times New Roman"/>
                <a:cs typeface="Times New Roman"/>
              </a:rPr>
              <a:t>міста </a:t>
            </a:r>
            <a:r>
              <a:rPr sz="1900" b="1" spc="-105" dirty="0">
                <a:latin typeface="Times New Roman"/>
                <a:cs typeface="Times New Roman"/>
              </a:rPr>
              <a:t>чи </a:t>
            </a:r>
            <a:r>
              <a:rPr sz="1900" b="1" spc="-55" dirty="0">
                <a:latin typeface="Times New Roman"/>
                <a:cs typeface="Times New Roman"/>
              </a:rPr>
              <a:t>населеного</a:t>
            </a:r>
            <a:r>
              <a:rPr sz="1900" b="1" spc="60" dirty="0">
                <a:latin typeface="Times New Roman"/>
                <a:cs typeface="Times New Roman"/>
              </a:rPr>
              <a:t> </a:t>
            </a:r>
            <a:r>
              <a:rPr sz="1900" b="1" spc="-100" dirty="0">
                <a:latin typeface="Times New Roman"/>
                <a:cs typeface="Times New Roman"/>
              </a:rPr>
              <a:t>пункту.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06209" y="2874010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628650" y="345439"/>
                </a:moveTo>
                <a:lnTo>
                  <a:pt x="0" y="345439"/>
                </a:lnTo>
                <a:lnTo>
                  <a:pt x="314960" y="628650"/>
                </a:lnTo>
                <a:lnTo>
                  <a:pt x="628650" y="345439"/>
                </a:lnTo>
                <a:close/>
              </a:path>
              <a:path w="628650" h="628650">
                <a:moveTo>
                  <a:pt x="487680" y="0"/>
                </a:moveTo>
                <a:lnTo>
                  <a:pt x="140970" y="0"/>
                </a:lnTo>
                <a:lnTo>
                  <a:pt x="140970" y="345439"/>
                </a:lnTo>
                <a:lnTo>
                  <a:pt x="487680" y="345439"/>
                </a:lnTo>
                <a:lnTo>
                  <a:pt x="487680" y="0"/>
                </a:lnTo>
                <a:close/>
              </a:path>
            </a:pathLst>
          </a:custGeom>
          <a:solidFill>
            <a:srgbClr val="FFBF00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06209" y="2874010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0" y="345439"/>
                </a:moveTo>
                <a:lnTo>
                  <a:pt x="140970" y="345439"/>
                </a:lnTo>
                <a:lnTo>
                  <a:pt x="140970" y="0"/>
                </a:lnTo>
                <a:lnTo>
                  <a:pt x="487680" y="0"/>
                </a:lnTo>
                <a:lnTo>
                  <a:pt x="487680" y="345439"/>
                </a:lnTo>
                <a:lnTo>
                  <a:pt x="628650" y="345439"/>
                </a:lnTo>
                <a:lnTo>
                  <a:pt x="314960" y="628650"/>
                </a:lnTo>
                <a:lnTo>
                  <a:pt x="0" y="345439"/>
                </a:lnTo>
                <a:close/>
              </a:path>
            </a:pathLst>
          </a:custGeom>
          <a:ln w="9344">
            <a:solidFill>
              <a:srgbClr val="E7C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06209" y="28740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E7C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34859" y="3502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E7C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70090" y="4018279"/>
            <a:ext cx="629920" cy="628650"/>
          </a:xfrm>
          <a:custGeom>
            <a:avLst/>
            <a:gdLst/>
            <a:ahLst/>
            <a:cxnLst/>
            <a:rect l="l" t="t" r="r" b="b"/>
            <a:pathLst>
              <a:path w="629920" h="628650">
                <a:moveTo>
                  <a:pt x="629919" y="345440"/>
                </a:moveTo>
                <a:lnTo>
                  <a:pt x="0" y="345440"/>
                </a:lnTo>
                <a:lnTo>
                  <a:pt x="314959" y="628650"/>
                </a:lnTo>
                <a:lnTo>
                  <a:pt x="629919" y="345440"/>
                </a:lnTo>
                <a:close/>
              </a:path>
              <a:path w="629920" h="628650">
                <a:moveTo>
                  <a:pt x="487679" y="0"/>
                </a:moveTo>
                <a:lnTo>
                  <a:pt x="142239" y="0"/>
                </a:lnTo>
                <a:lnTo>
                  <a:pt x="142239" y="345440"/>
                </a:lnTo>
                <a:lnTo>
                  <a:pt x="487679" y="345440"/>
                </a:lnTo>
                <a:lnTo>
                  <a:pt x="487679" y="0"/>
                </a:lnTo>
                <a:close/>
              </a:path>
            </a:pathLst>
          </a:custGeom>
          <a:solidFill>
            <a:srgbClr val="FFBF00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70090" y="4018279"/>
            <a:ext cx="629920" cy="628650"/>
          </a:xfrm>
          <a:custGeom>
            <a:avLst/>
            <a:gdLst/>
            <a:ahLst/>
            <a:cxnLst/>
            <a:rect l="l" t="t" r="r" b="b"/>
            <a:pathLst>
              <a:path w="629920" h="628650">
                <a:moveTo>
                  <a:pt x="0" y="345440"/>
                </a:moveTo>
                <a:lnTo>
                  <a:pt x="142239" y="345440"/>
                </a:lnTo>
                <a:lnTo>
                  <a:pt x="142239" y="0"/>
                </a:lnTo>
                <a:lnTo>
                  <a:pt x="487679" y="0"/>
                </a:lnTo>
                <a:lnTo>
                  <a:pt x="487679" y="345440"/>
                </a:lnTo>
                <a:lnTo>
                  <a:pt x="629919" y="345440"/>
                </a:lnTo>
                <a:lnTo>
                  <a:pt x="314959" y="628650"/>
                </a:lnTo>
                <a:lnTo>
                  <a:pt x="0" y="345440"/>
                </a:lnTo>
                <a:close/>
              </a:path>
            </a:pathLst>
          </a:custGeom>
          <a:ln w="9344">
            <a:solidFill>
              <a:srgbClr val="E6E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70090" y="4018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E6E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00009" y="4646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E6E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6350" y="5162550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628650" y="345440"/>
                </a:moveTo>
                <a:lnTo>
                  <a:pt x="0" y="345440"/>
                </a:lnTo>
                <a:lnTo>
                  <a:pt x="314959" y="628650"/>
                </a:lnTo>
                <a:lnTo>
                  <a:pt x="628650" y="345440"/>
                </a:lnTo>
                <a:close/>
              </a:path>
              <a:path w="628650" h="628650">
                <a:moveTo>
                  <a:pt x="487679" y="0"/>
                </a:moveTo>
                <a:lnTo>
                  <a:pt x="140970" y="0"/>
                </a:lnTo>
                <a:lnTo>
                  <a:pt x="140970" y="345440"/>
                </a:lnTo>
                <a:lnTo>
                  <a:pt x="487679" y="345440"/>
                </a:lnTo>
                <a:lnTo>
                  <a:pt x="487679" y="0"/>
                </a:lnTo>
                <a:close/>
              </a:path>
            </a:pathLst>
          </a:custGeom>
          <a:solidFill>
            <a:srgbClr val="FFBF00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6350" y="5162550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0" y="345440"/>
                </a:moveTo>
                <a:lnTo>
                  <a:pt x="140970" y="345440"/>
                </a:lnTo>
                <a:lnTo>
                  <a:pt x="140970" y="0"/>
                </a:lnTo>
                <a:lnTo>
                  <a:pt x="487679" y="0"/>
                </a:lnTo>
                <a:lnTo>
                  <a:pt x="487679" y="345440"/>
                </a:lnTo>
                <a:lnTo>
                  <a:pt x="628650" y="345440"/>
                </a:lnTo>
                <a:lnTo>
                  <a:pt x="314959" y="628650"/>
                </a:lnTo>
                <a:lnTo>
                  <a:pt x="0" y="345440"/>
                </a:lnTo>
                <a:close/>
              </a:path>
            </a:pathLst>
          </a:custGeom>
          <a:ln w="9344">
            <a:solidFill>
              <a:srgbClr val="DCE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6350" y="51625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DCE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55000" y="5791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DCE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14925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014" y="152507"/>
            <a:ext cx="824733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6730" marR="5080"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2060"/>
                </a:solidFill>
                <a:latin typeface="Monotype Corsiva" pitchFamily="66" charset="0"/>
              </a:rPr>
              <a:t>Ринок реклами поділяється на субринки, залежно  від напряму реклами та </a:t>
            </a:r>
            <a:r>
              <a:rPr sz="3200" b="1" dirty="0" err="1">
                <a:solidFill>
                  <a:srgbClr val="002060"/>
                </a:solidFill>
                <a:latin typeface="Monotype Corsiva" pitchFamily="66" charset="0"/>
              </a:rPr>
              <a:t>її</a:t>
            </a:r>
            <a:r>
              <a:rPr sz="32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різновиду</a:t>
            </a:r>
            <a:endParaRPr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2750" y="3665220"/>
            <a:ext cx="1378585" cy="60452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1910" marR="5080" indent="-29209">
              <a:lnSpc>
                <a:spcPts val="2160"/>
              </a:lnSpc>
              <a:spcBef>
                <a:spcPts val="370"/>
              </a:spcBef>
            </a:pPr>
            <a:r>
              <a:rPr sz="2000" spc="-35" dirty="0">
                <a:solidFill>
                  <a:srgbClr val="006FBF"/>
                </a:solidFill>
                <a:latin typeface="Times New Roman"/>
                <a:cs typeface="Times New Roman"/>
              </a:rPr>
              <a:t>С</a:t>
            </a:r>
            <a:r>
              <a:rPr sz="2000" dirty="0">
                <a:solidFill>
                  <a:srgbClr val="006FBF"/>
                </a:solidFill>
                <a:latin typeface="Times New Roman"/>
                <a:cs typeface="Times New Roman"/>
              </a:rPr>
              <a:t>У</a:t>
            </a:r>
            <a:r>
              <a:rPr sz="2000" spc="-5" dirty="0">
                <a:solidFill>
                  <a:srgbClr val="006FBF"/>
                </a:solidFill>
                <a:latin typeface="Times New Roman"/>
                <a:cs typeface="Times New Roman"/>
              </a:rPr>
              <a:t>Б</a:t>
            </a:r>
            <a:r>
              <a:rPr sz="2000" spc="5" dirty="0">
                <a:solidFill>
                  <a:srgbClr val="006FBF"/>
                </a:solidFill>
                <a:latin typeface="Times New Roman"/>
                <a:cs typeface="Times New Roman"/>
              </a:rPr>
              <a:t>Р</a:t>
            </a:r>
            <a:r>
              <a:rPr sz="2000" dirty="0">
                <a:solidFill>
                  <a:srgbClr val="006FBF"/>
                </a:solidFill>
                <a:latin typeface="Times New Roman"/>
                <a:cs typeface="Times New Roman"/>
              </a:rPr>
              <a:t>ИН</a:t>
            </a:r>
            <a:r>
              <a:rPr sz="2000" spc="-5" dirty="0">
                <a:solidFill>
                  <a:srgbClr val="006FBF"/>
                </a:solidFill>
                <a:latin typeface="Times New Roman"/>
                <a:cs typeface="Times New Roman"/>
              </a:rPr>
              <a:t>К</a:t>
            </a:r>
            <a:r>
              <a:rPr sz="2000" dirty="0">
                <a:solidFill>
                  <a:srgbClr val="006FBF"/>
                </a:solidFill>
                <a:latin typeface="Times New Roman"/>
                <a:cs typeface="Times New Roman"/>
              </a:rPr>
              <a:t>И  </a:t>
            </a:r>
            <a:r>
              <a:rPr sz="2000" spc="-5" dirty="0">
                <a:solidFill>
                  <a:srgbClr val="006FBF"/>
                </a:solidFill>
                <a:latin typeface="Times New Roman"/>
                <a:cs typeface="Times New Roman"/>
              </a:rPr>
              <a:t>РЕКЛАМИ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5810" y="2781300"/>
            <a:ext cx="459739" cy="391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79800" y="1413509"/>
            <a:ext cx="2452370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67479" y="1817370"/>
            <a:ext cx="1477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0" dirty="0">
                <a:latin typeface="Times New Roman"/>
                <a:cs typeface="Times New Roman"/>
              </a:rPr>
              <a:t>те</a:t>
            </a:r>
            <a:r>
              <a:rPr sz="2400" b="1" spc="-90" dirty="0">
                <a:latin typeface="Times New Roman"/>
                <a:cs typeface="Times New Roman"/>
              </a:rPr>
              <a:t>л</a:t>
            </a:r>
            <a:r>
              <a:rPr sz="2400" b="1" spc="-70" dirty="0">
                <a:latin typeface="Times New Roman"/>
                <a:cs typeface="Times New Roman"/>
              </a:rPr>
              <a:t>е</a:t>
            </a:r>
            <a:r>
              <a:rPr sz="2400" b="1" spc="-170" dirty="0">
                <a:latin typeface="Times New Roman"/>
                <a:cs typeface="Times New Roman"/>
              </a:rPr>
              <a:t>в</a:t>
            </a:r>
            <a:r>
              <a:rPr sz="2400" b="1" dirty="0">
                <a:latin typeface="Times New Roman"/>
                <a:cs typeface="Times New Roman"/>
              </a:rPr>
              <a:t>і</a:t>
            </a:r>
            <a:r>
              <a:rPr sz="2400" b="1" spc="-10" dirty="0">
                <a:latin typeface="Times New Roman"/>
                <a:cs typeface="Times New Roman"/>
              </a:rPr>
              <a:t>зі</a:t>
            </a:r>
            <a:r>
              <a:rPr sz="2400" b="1" spc="-100" dirty="0">
                <a:latin typeface="Times New Roman"/>
                <a:cs typeface="Times New Roman"/>
              </a:rPr>
              <a:t>й</a:t>
            </a:r>
            <a:r>
              <a:rPr sz="2400" b="1" spc="-110" dirty="0">
                <a:latin typeface="Times New Roman"/>
                <a:cs typeface="Times New Roman"/>
              </a:rPr>
              <a:t>н</a:t>
            </a:r>
            <a:r>
              <a:rPr sz="2400" b="1" spc="-135" dirty="0">
                <a:latin typeface="Times New Roman"/>
                <a:cs typeface="Times New Roman"/>
              </a:rPr>
              <a:t>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09900" y="2369820"/>
            <a:ext cx="5706109" cy="42049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64350" y="2854959"/>
            <a:ext cx="1080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25" dirty="0">
                <a:latin typeface="Times New Roman"/>
                <a:cs typeface="Times New Roman"/>
              </a:rPr>
              <a:t>на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55" dirty="0">
                <a:latin typeface="Times New Roman"/>
                <a:cs typeface="Times New Roman"/>
              </a:rPr>
              <a:t>радіо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74509" y="4870450"/>
            <a:ext cx="1325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14" dirty="0">
                <a:latin typeface="Times New Roman"/>
                <a:cs typeface="Times New Roman"/>
              </a:rPr>
              <a:t>транзитна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86250" y="5674359"/>
            <a:ext cx="1225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latin typeface="Times New Roman"/>
                <a:cs typeface="Times New Roman"/>
              </a:rPr>
              <a:t>з</a:t>
            </a:r>
            <a:r>
              <a:rPr sz="2400" b="1" spc="-80" dirty="0">
                <a:latin typeface="Times New Roman"/>
                <a:cs typeface="Times New Roman"/>
              </a:rPr>
              <a:t>о</a:t>
            </a:r>
            <a:r>
              <a:rPr sz="2400" b="1" spc="-90" dirty="0">
                <a:latin typeface="Times New Roman"/>
                <a:cs typeface="Times New Roman"/>
              </a:rPr>
              <a:t>в</a:t>
            </a:r>
            <a:r>
              <a:rPr sz="2400" b="1" spc="-110" dirty="0">
                <a:latin typeface="Times New Roman"/>
                <a:cs typeface="Times New Roman"/>
              </a:rPr>
              <a:t>н</a:t>
            </a:r>
            <a:r>
              <a:rPr sz="2400" b="1" spc="10" dirty="0">
                <a:latin typeface="Times New Roman"/>
                <a:cs typeface="Times New Roman"/>
              </a:rPr>
              <a:t>і</a:t>
            </a:r>
            <a:r>
              <a:rPr sz="2400" b="1" spc="-190" dirty="0">
                <a:latin typeface="Times New Roman"/>
                <a:cs typeface="Times New Roman"/>
              </a:rPr>
              <a:t>ш</a:t>
            </a:r>
            <a:r>
              <a:rPr sz="2400" b="1" spc="-100" dirty="0">
                <a:latin typeface="Times New Roman"/>
                <a:cs typeface="Times New Roman"/>
              </a:rPr>
              <a:t>н</a:t>
            </a:r>
            <a:r>
              <a:rPr sz="2400" b="1" spc="-195" dirty="0">
                <a:latin typeface="Times New Roman"/>
                <a:cs typeface="Times New Roman"/>
              </a:rPr>
              <a:t>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8800" y="4235450"/>
            <a:ext cx="2501900" cy="13830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31289" y="4720590"/>
            <a:ext cx="757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10" dirty="0">
                <a:latin typeface="Times New Roman"/>
                <a:cs typeface="Times New Roman"/>
              </a:rPr>
              <a:t>п</a:t>
            </a:r>
            <a:r>
              <a:rPr sz="2400" b="1" spc="-75" dirty="0">
                <a:latin typeface="Times New Roman"/>
                <a:cs typeface="Times New Roman"/>
              </a:rPr>
              <a:t>р</a:t>
            </a:r>
            <a:r>
              <a:rPr sz="2400" b="1" dirty="0">
                <a:latin typeface="Times New Roman"/>
                <a:cs typeface="Times New Roman"/>
              </a:rPr>
              <a:t>е</a:t>
            </a:r>
            <a:r>
              <a:rPr sz="2400" b="1" spc="20" dirty="0">
                <a:latin typeface="Times New Roman"/>
                <a:cs typeface="Times New Roman"/>
              </a:rPr>
              <a:t>с</a:t>
            </a:r>
            <a:r>
              <a:rPr sz="2400" b="1" spc="-135" dirty="0">
                <a:latin typeface="Times New Roman"/>
                <a:cs typeface="Times New Roman"/>
              </a:rPr>
              <a:t>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30580" y="2028189"/>
            <a:ext cx="2014220" cy="13830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24280" y="2349500"/>
            <a:ext cx="1225550" cy="7200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86995" marR="5080" indent="-7493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latin typeface="Times New Roman"/>
                <a:cs typeface="Times New Roman"/>
              </a:rPr>
              <a:t>і</a:t>
            </a:r>
            <a:r>
              <a:rPr sz="2400" b="1" spc="-100" dirty="0">
                <a:latin typeface="Times New Roman"/>
                <a:cs typeface="Times New Roman"/>
              </a:rPr>
              <a:t>н</a:t>
            </a:r>
            <a:r>
              <a:rPr sz="2400" b="1" spc="-145" dirty="0">
                <a:latin typeface="Times New Roman"/>
                <a:cs typeface="Times New Roman"/>
              </a:rPr>
              <a:t>т</a:t>
            </a:r>
            <a:r>
              <a:rPr sz="2400" b="1" dirty="0">
                <a:latin typeface="Times New Roman"/>
                <a:cs typeface="Times New Roman"/>
              </a:rPr>
              <a:t>е</a:t>
            </a:r>
            <a:r>
              <a:rPr sz="2400" b="1" spc="-114" dirty="0">
                <a:latin typeface="Times New Roman"/>
                <a:cs typeface="Times New Roman"/>
              </a:rPr>
              <a:t>р</a:t>
            </a:r>
            <a:r>
              <a:rPr sz="2400" b="1" spc="-125" dirty="0">
                <a:latin typeface="Times New Roman"/>
                <a:cs typeface="Times New Roman"/>
              </a:rPr>
              <a:t>н</a:t>
            </a:r>
            <a:r>
              <a:rPr sz="2400" b="1" dirty="0">
                <a:latin typeface="Times New Roman"/>
                <a:cs typeface="Times New Roman"/>
              </a:rPr>
              <a:t>е</a:t>
            </a:r>
            <a:r>
              <a:rPr sz="2400" b="1" spc="-145" dirty="0">
                <a:latin typeface="Times New Roman"/>
                <a:cs typeface="Times New Roman"/>
              </a:rPr>
              <a:t>т</a:t>
            </a:r>
            <a:r>
              <a:rPr sz="2400" b="1" dirty="0">
                <a:latin typeface="Times New Roman"/>
                <a:cs typeface="Times New Roman"/>
              </a:rPr>
              <a:t>-  </a:t>
            </a:r>
            <a:r>
              <a:rPr sz="2400" b="1" spc="-130" dirty="0">
                <a:latin typeface="Times New Roman"/>
                <a:cs typeface="Times New Roman"/>
              </a:rPr>
              <a:t>реклама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55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880" y="438150"/>
            <a:ext cx="7614284" cy="4248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600" spc="10" dirty="0"/>
              <a:t>Залежно </a:t>
            </a:r>
            <a:r>
              <a:rPr sz="2600" spc="5" dirty="0"/>
              <a:t>від цілей </a:t>
            </a:r>
            <a:r>
              <a:rPr sz="2600" spc="10" dirty="0"/>
              <a:t>діяльності </a:t>
            </a:r>
            <a:r>
              <a:rPr sz="2600" spc="5" dirty="0"/>
              <a:t>реклама </a:t>
            </a:r>
            <a:r>
              <a:rPr sz="2600" dirty="0"/>
              <a:t>поділяється</a:t>
            </a:r>
            <a:r>
              <a:rPr sz="2600" spc="40" dirty="0"/>
              <a:t> </a:t>
            </a:r>
            <a:r>
              <a:rPr sz="2600" spc="5" dirty="0"/>
              <a:t>на:</a:t>
            </a:r>
            <a:endParaRPr sz="2600"/>
          </a:p>
        </p:txBody>
      </p:sp>
      <p:sp>
        <p:nvSpPr>
          <p:cNvPr id="3" name="object 3"/>
          <p:cNvSpPr/>
          <p:nvPr/>
        </p:nvSpPr>
        <p:spPr>
          <a:xfrm>
            <a:off x="618490" y="1341119"/>
            <a:ext cx="2599690" cy="1103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8490" y="1685290"/>
            <a:ext cx="2599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Імідж-реклама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1180" y="6560819"/>
            <a:ext cx="2593340" cy="22860"/>
          </a:xfrm>
          <a:custGeom>
            <a:avLst/>
            <a:gdLst/>
            <a:ahLst/>
            <a:cxnLst/>
            <a:rect l="l" t="t" r="r" b="b"/>
            <a:pathLst>
              <a:path w="2593340" h="22859">
                <a:moveTo>
                  <a:pt x="0" y="22859"/>
                </a:moveTo>
                <a:lnTo>
                  <a:pt x="2593340" y="22859"/>
                </a:lnTo>
                <a:lnTo>
                  <a:pt x="2593340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000000">
              <a:alpha val="314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1180" y="2543810"/>
            <a:ext cx="2593340" cy="4039870"/>
          </a:xfrm>
          <a:custGeom>
            <a:avLst/>
            <a:gdLst/>
            <a:ahLst/>
            <a:cxnLst/>
            <a:rect l="l" t="t" r="r" b="b"/>
            <a:pathLst>
              <a:path w="2593340" h="4039870">
                <a:moveTo>
                  <a:pt x="1296670" y="4039869"/>
                </a:moveTo>
                <a:lnTo>
                  <a:pt x="0" y="4039869"/>
                </a:lnTo>
                <a:lnTo>
                  <a:pt x="0" y="0"/>
                </a:lnTo>
                <a:lnTo>
                  <a:pt x="2593340" y="0"/>
                </a:lnTo>
                <a:lnTo>
                  <a:pt x="2593340" y="4039869"/>
                </a:lnTo>
                <a:lnTo>
                  <a:pt x="1296670" y="403986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7700" y="2636445"/>
            <a:ext cx="2368550" cy="324104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70180" indent="-170180">
              <a:lnSpc>
                <a:spcPct val="89900"/>
              </a:lnSpc>
              <a:spcBef>
                <a:spcPts val="245"/>
              </a:spcBef>
              <a:tabLst>
                <a:tab pos="960755" algn="l"/>
                <a:tab pos="1011555" algn="l"/>
                <a:tab pos="1104900" algn="l"/>
                <a:tab pos="1216025" algn="l"/>
                <a:tab pos="1610995" algn="l"/>
                <a:tab pos="1675764" algn="l"/>
                <a:tab pos="1718310" algn="l"/>
                <a:tab pos="2031364" algn="l"/>
                <a:tab pos="2142490" algn="l"/>
              </a:tabLst>
            </a:pPr>
            <a:r>
              <a:rPr sz="2700" spc="-390" baseline="6172" dirty="0">
                <a:latin typeface="Calibri"/>
                <a:cs typeface="Calibri"/>
              </a:rPr>
              <a:t>• </a:t>
            </a:r>
            <a:r>
              <a:rPr sz="1800" spc="-5" dirty="0">
                <a:latin typeface="Times New Roman"/>
                <a:cs typeface="Times New Roman"/>
              </a:rPr>
              <a:t>створення  </a:t>
            </a:r>
            <a:r>
              <a:rPr sz="1800" spc="5" dirty="0">
                <a:latin typeface="Times New Roman"/>
                <a:cs typeface="Times New Roman"/>
              </a:rPr>
              <a:t>с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я</a:t>
            </a:r>
            <a:r>
              <a:rPr sz="1800" spc="-5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40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			о</a:t>
            </a:r>
            <a:r>
              <a:rPr sz="1800" spc="-5" dirty="0">
                <a:latin typeface="Times New Roman"/>
                <a:cs typeface="Times New Roman"/>
              </a:rPr>
              <a:t>б</a:t>
            </a:r>
            <a:r>
              <a:rPr sz="1800" spc="5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spc="-45" dirty="0">
                <a:latin typeface="Times New Roman"/>
                <a:cs typeface="Times New Roman"/>
              </a:rPr>
              <a:t>з</a:t>
            </a:r>
            <a:r>
              <a:rPr sz="1800" dirty="0">
                <a:latin typeface="Times New Roman"/>
                <a:cs typeface="Times New Roman"/>
              </a:rPr>
              <a:t>у  (</a:t>
            </a:r>
            <a:r>
              <a:rPr sz="1800" spc="5" dirty="0">
                <a:latin typeface="Times New Roman"/>
                <a:cs typeface="Times New Roman"/>
              </a:rPr>
              <a:t>і</a:t>
            </a:r>
            <a:r>
              <a:rPr sz="1800" spc="-5" dirty="0">
                <a:latin typeface="Times New Roman"/>
                <a:cs typeface="Times New Roman"/>
              </a:rPr>
              <a:t>мі</a:t>
            </a:r>
            <a:r>
              <a:rPr sz="1800" spc="-10" dirty="0">
                <a:latin typeface="Times New Roman"/>
                <a:cs typeface="Times New Roman"/>
              </a:rPr>
              <a:t>д</a:t>
            </a:r>
            <a:r>
              <a:rPr sz="1800" dirty="0">
                <a:latin typeface="Times New Roman"/>
                <a:cs typeface="Times New Roman"/>
              </a:rPr>
              <a:t>ж</a:t>
            </a:r>
            <a:r>
              <a:rPr sz="1800" spc="15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)			</a:t>
            </a:r>
            <a:r>
              <a:rPr sz="1800" spc="-10" dirty="0">
                <a:latin typeface="Times New Roman"/>
                <a:cs typeface="Times New Roman"/>
              </a:rPr>
              <a:t>ф</a:t>
            </a:r>
            <a:r>
              <a:rPr sz="1800" spc="-5" dirty="0">
                <a:latin typeface="Times New Roman"/>
                <a:cs typeface="Times New Roman"/>
              </a:rPr>
              <a:t>і</a:t>
            </a:r>
            <a:r>
              <a:rPr sz="1800" spc="-25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м</a:t>
            </a:r>
            <a:r>
              <a:rPr sz="1800" dirty="0">
                <a:latin typeface="Times New Roman"/>
                <a:cs typeface="Times New Roman"/>
              </a:rPr>
              <a:t>и	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spc="-10" dirty="0">
                <a:latin typeface="Times New Roman"/>
                <a:cs typeface="Times New Roman"/>
              </a:rPr>
              <a:t>б</a:t>
            </a:r>
            <a:r>
              <a:rPr sz="1800" dirty="0">
                <a:latin typeface="Times New Roman"/>
                <a:cs typeface="Times New Roman"/>
              </a:rPr>
              <a:t>о  </a:t>
            </a:r>
            <a:r>
              <a:rPr sz="1800" spc="-2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2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spc="-25" dirty="0">
                <a:latin typeface="Times New Roman"/>
                <a:cs typeface="Times New Roman"/>
              </a:rPr>
              <a:t>р</a:t>
            </a:r>
            <a:r>
              <a:rPr sz="1800" spc="-165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.			</a:t>
            </a:r>
            <a:r>
              <a:rPr sz="1800" spc="-5" dirty="0">
                <a:latin typeface="Times New Roman"/>
                <a:cs typeface="Times New Roman"/>
              </a:rPr>
              <a:t>Ді</a:t>
            </a:r>
            <a:r>
              <a:rPr sz="1800" dirty="0">
                <a:latin typeface="Times New Roman"/>
                <a:cs typeface="Times New Roman"/>
              </a:rPr>
              <a:t>є		ш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рше  </a:t>
            </a:r>
            <a:r>
              <a:rPr sz="1800" spc="-5" dirty="0">
                <a:latin typeface="Times New Roman"/>
                <a:cs typeface="Times New Roman"/>
              </a:rPr>
              <a:t>інших видів </a:t>
            </a:r>
            <a:r>
              <a:rPr sz="1800" dirty="0">
                <a:latin typeface="Times New Roman"/>
                <a:cs typeface="Times New Roman"/>
              </a:rPr>
              <a:t>реклами -  р</a:t>
            </a:r>
            <a:r>
              <a:rPr sz="1800" spc="10" dirty="0">
                <a:latin typeface="Times New Roman"/>
                <a:cs typeface="Times New Roman"/>
              </a:rPr>
              <a:t>е</a:t>
            </a:r>
            <a:r>
              <a:rPr sz="1800" spc="-10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10" dirty="0">
                <a:latin typeface="Times New Roman"/>
                <a:cs typeface="Times New Roman"/>
              </a:rPr>
              <a:t>а</a:t>
            </a:r>
            <a:r>
              <a:rPr sz="1800" spc="-20" dirty="0">
                <a:latin typeface="Times New Roman"/>
                <a:cs typeface="Times New Roman"/>
              </a:rPr>
              <a:t>м</a:t>
            </a:r>
            <a:r>
              <a:rPr sz="1800" dirty="0">
                <a:latin typeface="Times New Roman"/>
                <a:cs typeface="Times New Roman"/>
              </a:rPr>
              <a:t>а				</a:t>
            </a:r>
            <a:r>
              <a:rPr sz="1800" spc="-3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spc="-10" dirty="0">
                <a:latin typeface="Times New Roman"/>
                <a:cs typeface="Times New Roman"/>
              </a:rPr>
              <a:t>п</a:t>
            </a:r>
            <a:r>
              <a:rPr sz="1800" dirty="0">
                <a:latin typeface="Times New Roman"/>
                <a:cs typeface="Times New Roman"/>
              </a:rPr>
              <a:t>ря</a:t>
            </a:r>
            <a:r>
              <a:rPr sz="1800" spc="-5" dirty="0">
                <a:latin typeface="Times New Roman"/>
                <a:cs typeface="Times New Roman"/>
              </a:rPr>
              <a:t>мо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а  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е	</a:t>
            </a:r>
            <a:r>
              <a:rPr sz="1800" spc="10" dirty="0">
                <a:latin typeface="Times New Roman"/>
                <a:cs typeface="Times New Roman"/>
              </a:rPr>
              <a:t>т</a:t>
            </a:r>
            <a:r>
              <a:rPr sz="1800" spc="-5" dirty="0">
                <a:latin typeface="Times New Roman"/>
                <a:cs typeface="Times New Roman"/>
              </a:rPr>
              <a:t>іль</a:t>
            </a:r>
            <a:r>
              <a:rPr sz="1800" spc="-10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и					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а  безпосередніх  </a:t>
            </a:r>
            <a:r>
              <a:rPr sz="1800" spc="-5" dirty="0">
                <a:latin typeface="Times New Roman"/>
                <a:cs typeface="Times New Roman"/>
              </a:rPr>
              <a:t>покупців, </a:t>
            </a:r>
            <a:r>
              <a:rPr sz="1800" dirty="0">
                <a:latin typeface="Times New Roman"/>
                <a:cs typeface="Times New Roman"/>
              </a:rPr>
              <a:t>а </a:t>
            </a:r>
            <a:r>
              <a:rPr sz="1800" spc="-5" dirty="0">
                <a:latin typeface="Times New Roman"/>
                <a:cs typeface="Times New Roman"/>
              </a:rPr>
              <a:t>на більш  </a:t>
            </a:r>
            <a:r>
              <a:rPr sz="1800" dirty="0">
                <a:latin typeface="Times New Roman"/>
                <a:cs typeface="Times New Roman"/>
              </a:rPr>
              <a:t>ш</a:t>
            </a:r>
            <a:r>
              <a:rPr sz="1800" spc="5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р</a:t>
            </a:r>
            <a:r>
              <a:rPr sz="1800" spc="5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і					</a:t>
            </a:r>
            <a:r>
              <a:rPr sz="1800" spc="-1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рст</a:t>
            </a:r>
            <a:r>
              <a:rPr sz="1800" spc="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и  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2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ле</a:t>
            </a:r>
            <a:r>
              <a:rPr sz="1800" spc="-5" dirty="0">
                <a:latin typeface="Times New Roman"/>
                <a:cs typeface="Times New Roman"/>
              </a:rPr>
              <a:t>нн</a:t>
            </a:r>
            <a:r>
              <a:rPr sz="1800" dirty="0">
                <a:latin typeface="Times New Roman"/>
                <a:cs typeface="Times New Roman"/>
              </a:rPr>
              <a:t>я					для  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да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я				</a:t>
            </a:r>
            <a:r>
              <a:rPr sz="1800" spc="-3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зи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-5" dirty="0">
                <a:latin typeface="Times New Roman"/>
                <a:cs typeface="Times New Roman"/>
              </a:rPr>
              <a:t>ивн</a:t>
            </a:r>
            <a:r>
              <a:rPr sz="1800" spc="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х  </a:t>
            </a:r>
            <a:r>
              <a:rPr sz="1800" spc="-5" dirty="0">
                <a:latin typeface="Times New Roman"/>
                <a:cs typeface="Times New Roman"/>
              </a:rPr>
              <a:t>емоцій		покупцям.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5852" y="2516277"/>
            <a:ext cx="2584450" cy="4044950"/>
          </a:xfrm>
          <a:prstGeom prst="rect">
            <a:avLst/>
          </a:prstGeom>
          <a:solidFill>
            <a:srgbClr val="CEE1E9">
              <a:alpha val="89999"/>
            </a:srgbClr>
          </a:solidFill>
        </p:spPr>
        <p:txBody>
          <a:bodyPr vert="horz" wrap="square" lIns="0" tIns="128905" rIns="0" bIns="0" rtlCol="0">
            <a:spAutoFit/>
          </a:bodyPr>
          <a:lstStyle/>
          <a:p>
            <a:pPr marL="261620" marR="116205" indent="-170180">
              <a:lnSpc>
                <a:spcPct val="89900"/>
              </a:lnSpc>
              <a:spcBef>
                <a:spcPts val="1015"/>
              </a:spcBef>
              <a:buFont typeface="Calibri"/>
              <a:buChar char="•"/>
              <a:tabLst>
                <a:tab pos="262255" algn="l"/>
                <a:tab pos="1052195" algn="l"/>
                <a:tab pos="1103630" algn="l"/>
                <a:tab pos="1196975" algn="l"/>
                <a:tab pos="1308100" algn="l"/>
                <a:tab pos="1703070" algn="l"/>
                <a:tab pos="1767839" algn="l"/>
                <a:tab pos="1809750" algn="l"/>
                <a:tab pos="2123440" algn="l"/>
                <a:tab pos="2234565" algn="l"/>
              </a:tabLst>
            </a:pPr>
            <a:r>
              <a:rPr sz="1800" spc="-5" dirty="0">
                <a:latin typeface="Times New Roman"/>
                <a:cs typeface="Times New Roman"/>
              </a:rPr>
              <a:t>створення  </a:t>
            </a:r>
            <a:r>
              <a:rPr sz="1800" spc="5" dirty="0">
                <a:latin typeface="Times New Roman"/>
                <a:cs typeface="Times New Roman"/>
              </a:rPr>
              <a:t>с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я</a:t>
            </a:r>
            <a:r>
              <a:rPr sz="1800" spc="-5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40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			о</a:t>
            </a:r>
            <a:r>
              <a:rPr sz="1800" spc="-5" dirty="0">
                <a:latin typeface="Times New Roman"/>
                <a:cs typeface="Times New Roman"/>
              </a:rPr>
              <a:t>б</a:t>
            </a:r>
            <a:r>
              <a:rPr sz="1800" spc="5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spc="-45" dirty="0">
                <a:latin typeface="Times New Roman"/>
                <a:cs typeface="Times New Roman"/>
              </a:rPr>
              <a:t>з</a:t>
            </a:r>
            <a:r>
              <a:rPr sz="1800" dirty="0">
                <a:latin typeface="Times New Roman"/>
                <a:cs typeface="Times New Roman"/>
              </a:rPr>
              <a:t>у  (</a:t>
            </a:r>
            <a:r>
              <a:rPr sz="1800" spc="5" dirty="0">
                <a:latin typeface="Times New Roman"/>
                <a:cs typeface="Times New Roman"/>
              </a:rPr>
              <a:t>і</a:t>
            </a:r>
            <a:r>
              <a:rPr sz="1800" spc="-5" dirty="0">
                <a:latin typeface="Times New Roman"/>
                <a:cs typeface="Times New Roman"/>
              </a:rPr>
              <a:t>мі</a:t>
            </a:r>
            <a:r>
              <a:rPr sz="1800" spc="-10" dirty="0">
                <a:latin typeface="Times New Roman"/>
                <a:cs typeface="Times New Roman"/>
              </a:rPr>
              <a:t>д</a:t>
            </a:r>
            <a:r>
              <a:rPr sz="1800" dirty="0">
                <a:latin typeface="Times New Roman"/>
                <a:cs typeface="Times New Roman"/>
              </a:rPr>
              <a:t>ж</a:t>
            </a:r>
            <a:r>
              <a:rPr sz="1800" spc="15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)			</a:t>
            </a:r>
            <a:r>
              <a:rPr sz="1800" spc="-10" dirty="0">
                <a:latin typeface="Times New Roman"/>
                <a:cs typeface="Times New Roman"/>
              </a:rPr>
              <a:t>ф</a:t>
            </a:r>
            <a:r>
              <a:rPr sz="1800" spc="-5" dirty="0">
                <a:latin typeface="Times New Roman"/>
                <a:cs typeface="Times New Roman"/>
              </a:rPr>
              <a:t>і</a:t>
            </a:r>
            <a:r>
              <a:rPr sz="1800" spc="-25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м</a:t>
            </a:r>
            <a:r>
              <a:rPr sz="1800" dirty="0">
                <a:latin typeface="Times New Roman"/>
                <a:cs typeface="Times New Roman"/>
              </a:rPr>
              <a:t>и	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spc="-10" dirty="0">
                <a:latin typeface="Times New Roman"/>
                <a:cs typeface="Times New Roman"/>
              </a:rPr>
              <a:t>б</a:t>
            </a:r>
            <a:r>
              <a:rPr sz="1800" dirty="0">
                <a:latin typeface="Times New Roman"/>
                <a:cs typeface="Times New Roman"/>
              </a:rPr>
              <a:t>о  </a:t>
            </a:r>
            <a:r>
              <a:rPr sz="1800" spc="-2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2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spc="-25" dirty="0">
                <a:latin typeface="Times New Roman"/>
                <a:cs typeface="Times New Roman"/>
              </a:rPr>
              <a:t>р</a:t>
            </a:r>
            <a:r>
              <a:rPr sz="1800" spc="-165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.			</a:t>
            </a:r>
            <a:r>
              <a:rPr sz="1800" spc="-5" dirty="0">
                <a:latin typeface="Times New Roman"/>
                <a:cs typeface="Times New Roman"/>
              </a:rPr>
              <a:t>Ді</a:t>
            </a:r>
            <a:r>
              <a:rPr sz="1800" dirty="0">
                <a:latin typeface="Times New Roman"/>
                <a:cs typeface="Times New Roman"/>
              </a:rPr>
              <a:t>є		ш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рше  </a:t>
            </a:r>
            <a:r>
              <a:rPr sz="1800" spc="-5" dirty="0">
                <a:latin typeface="Times New Roman"/>
                <a:cs typeface="Times New Roman"/>
              </a:rPr>
              <a:t>інших видів </a:t>
            </a:r>
            <a:r>
              <a:rPr sz="1800" dirty="0">
                <a:latin typeface="Times New Roman"/>
                <a:cs typeface="Times New Roman"/>
              </a:rPr>
              <a:t>реклами -  р</a:t>
            </a:r>
            <a:r>
              <a:rPr sz="1800" spc="10" dirty="0">
                <a:latin typeface="Times New Roman"/>
                <a:cs typeface="Times New Roman"/>
              </a:rPr>
              <a:t>е</a:t>
            </a:r>
            <a:r>
              <a:rPr sz="1800" spc="-10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10" dirty="0">
                <a:latin typeface="Times New Roman"/>
                <a:cs typeface="Times New Roman"/>
              </a:rPr>
              <a:t>а</a:t>
            </a:r>
            <a:r>
              <a:rPr sz="1800" spc="-20" dirty="0">
                <a:latin typeface="Times New Roman"/>
                <a:cs typeface="Times New Roman"/>
              </a:rPr>
              <a:t>м</a:t>
            </a:r>
            <a:r>
              <a:rPr sz="1800" dirty="0">
                <a:latin typeface="Times New Roman"/>
                <a:cs typeface="Times New Roman"/>
              </a:rPr>
              <a:t>а				</a:t>
            </a:r>
            <a:r>
              <a:rPr sz="1800" spc="-3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spc="-10" dirty="0">
                <a:latin typeface="Times New Roman"/>
                <a:cs typeface="Times New Roman"/>
              </a:rPr>
              <a:t>п</a:t>
            </a:r>
            <a:r>
              <a:rPr sz="1800" dirty="0">
                <a:latin typeface="Times New Roman"/>
                <a:cs typeface="Times New Roman"/>
              </a:rPr>
              <a:t>ря</a:t>
            </a:r>
            <a:r>
              <a:rPr sz="1800" spc="-5" dirty="0">
                <a:latin typeface="Times New Roman"/>
                <a:cs typeface="Times New Roman"/>
              </a:rPr>
              <a:t>мо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а  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е	</a:t>
            </a:r>
            <a:r>
              <a:rPr sz="1800" spc="10" dirty="0">
                <a:latin typeface="Times New Roman"/>
                <a:cs typeface="Times New Roman"/>
              </a:rPr>
              <a:t>т</a:t>
            </a:r>
            <a:r>
              <a:rPr sz="1800" spc="-5" dirty="0">
                <a:latin typeface="Times New Roman"/>
                <a:cs typeface="Times New Roman"/>
              </a:rPr>
              <a:t>іль</a:t>
            </a:r>
            <a:r>
              <a:rPr sz="1800" spc="-10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и					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а  безпосередніх  </a:t>
            </a:r>
            <a:r>
              <a:rPr sz="1800" spc="-5" dirty="0">
                <a:latin typeface="Times New Roman"/>
                <a:cs typeface="Times New Roman"/>
              </a:rPr>
              <a:t>покупців, </a:t>
            </a:r>
            <a:r>
              <a:rPr sz="1800" dirty="0">
                <a:latin typeface="Times New Roman"/>
                <a:cs typeface="Times New Roman"/>
              </a:rPr>
              <a:t>а </a:t>
            </a:r>
            <a:r>
              <a:rPr sz="1800" spc="-5" dirty="0">
                <a:latin typeface="Times New Roman"/>
                <a:cs typeface="Times New Roman"/>
              </a:rPr>
              <a:t>на більш  </a:t>
            </a:r>
            <a:r>
              <a:rPr sz="1800" dirty="0">
                <a:latin typeface="Times New Roman"/>
                <a:cs typeface="Times New Roman"/>
              </a:rPr>
              <a:t>ш</a:t>
            </a:r>
            <a:r>
              <a:rPr sz="1800" spc="5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р</a:t>
            </a:r>
            <a:r>
              <a:rPr sz="1800" spc="5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і					</a:t>
            </a:r>
            <a:r>
              <a:rPr sz="1800" spc="-1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рст</a:t>
            </a:r>
            <a:r>
              <a:rPr sz="1800" spc="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и  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2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ле</a:t>
            </a:r>
            <a:r>
              <a:rPr sz="1800" spc="-5" dirty="0">
                <a:latin typeface="Times New Roman"/>
                <a:cs typeface="Times New Roman"/>
              </a:rPr>
              <a:t>нн</a:t>
            </a:r>
            <a:r>
              <a:rPr sz="1800" dirty="0">
                <a:latin typeface="Times New Roman"/>
                <a:cs typeface="Times New Roman"/>
              </a:rPr>
              <a:t>я					для  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да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я				</a:t>
            </a:r>
            <a:r>
              <a:rPr sz="1800" spc="-3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зи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-5" dirty="0">
                <a:latin typeface="Times New Roman"/>
                <a:cs typeface="Times New Roman"/>
              </a:rPr>
              <a:t>ивн</a:t>
            </a:r>
            <a:r>
              <a:rPr sz="1800" spc="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х  </a:t>
            </a:r>
            <a:r>
              <a:rPr sz="1800" spc="-5" dirty="0">
                <a:latin typeface="Times New Roman"/>
                <a:cs typeface="Times New Roman"/>
              </a:rPr>
              <a:t>емоцій		покупцям.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35350" y="1397000"/>
            <a:ext cx="2618740" cy="1057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35350" y="1554479"/>
            <a:ext cx="2618740" cy="7200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69545" marR="727710">
              <a:lnSpc>
                <a:spcPts val="2590"/>
              </a:lnSpc>
              <a:spcBef>
                <a:spcPts val="425"/>
              </a:spcBef>
            </a:pP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лю</a:t>
            </a:r>
            <a:r>
              <a:rPr sz="2400" spc="-105" dirty="0">
                <a:solidFill>
                  <a:srgbClr val="FFFFFF"/>
                </a:solidFill>
                <a:latin typeface="Times New Roman"/>
                <a:cs typeface="Times New Roman"/>
              </a:rPr>
              <a:t>ю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ч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а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реклама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70909" y="6522719"/>
            <a:ext cx="2646680" cy="22860"/>
          </a:xfrm>
          <a:custGeom>
            <a:avLst/>
            <a:gdLst/>
            <a:ahLst/>
            <a:cxnLst/>
            <a:rect l="l" t="t" r="r" b="b"/>
            <a:pathLst>
              <a:path w="2646679" h="22859">
                <a:moveTo>
                  <a:pt x="0" y="22859"/>
                </a:moveTo>
                <a:lnTo>
                  <a:pt x="2646679" y="22859"/>
                </a:lnTo>
                <a:lnTo>
                  <a:pt x="2646679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000000">
              <a:alpha val="314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70909" y="2616200"/>
            <a:ext cx="2646680" cy="3929379"/>
          </a:xfrm>
          <a:custGeom>
            <a:avLst/>
            <a:gdLst/>
            <a:ahLst/>
            <a:cxnLst/>
            <a:rect l="l" t="t" r="r" b="b"/>
            <a:pathLst>
              <a:path w="2646679" h="3929379">
                <a:moveTo>
                  <a:pt x="1323339" y="3929379"/>
                </a:moveTo>
                <a:lnTo>
                  <a:pt x="0" y="3929379"/>
                </a:lnTo>
                <a:lnTo>
                  <a:pt x="0" y="0"/>
                </a:lnTo>
                <a:lnTo>
                  <a:pt x="2646679" y="0"/>
                </a:lnTo>
                <a:lnTo>
                  <a:pt x="2646679" y="3929379"/>
                </a:lnTo>
                <a:lnTo>
                  <a:pt x="1323339" y="392937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67429" y="2707565"/>
            <a:ext cx="2421890" cy="324104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70180" indent="-170180">
              <a:lnSpc>
                <a:spcPct val="89900"/>
              </a:lnSpc>
              <a:spcBef>
                <a:spcPts val="245"/>
              </a:spcBef>
              <a:tabLst>
                <a:tab pos="894715" algn="l"/>
                <a:tab pos="1020444" algn="l"/>
                <a:tab pos="1137920" algn="l"/>
                <a:tab pos="1168400" algn="l"/>
                <a:tab pos="1224915" algn="l"/>
                <a:tab pos="1332865" algn="l"/>
                <a:tab pos="1424305" algn="l"/>
                <a:tab pos="1454785" algn="l"/>
                <a:tab pos="1474470" algn="l"/>
                <a:tab pos="1668780" algn="l"/>
                <a:tab pos="2016760" algn="l"/>
                <a:tab pos="2087880" algn="l"/>
                <a:tab pos="2330450" algn="l"/>
                <a:tab pos="2356485" algn="l"/>
              </a:tabLst>
            </a:pPr>
            <a:r>
              <a:rPr sz="2700" spc="-390" baseline="6172" dirty="0">
                <a:latin typeface="Calibri"/>
                <a:cs typeface="Calibri"/>
              </a:rPr>
              <a:t>• </a:t>
            </a:r>
            <a:r>
              <a:rPr sz="2700" spc="-172" baseline="6172" dirty="0">
                <a:latin typeface="Calibri"/>
                <a:cs typeface="Calibri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йп</a:t>
            </a:r>
            <a:r>
              <a:rPr sz="1800" dirty="0">
                <a:latin typeface="Times New Roman"/>
                <a:cs typeface="Times New Roman"/>
              </a:rPr>
              <a:t>ош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ре</a:t>
            </a:r>
            <a:r>
              <a:rPr sz="1800" spc="-5" dirty="0">
                <a:latin typeface="Times New Roman"/>
                <a:cs typeface="Times New Roman"/>
              </a:rPr>
              <a:t>ні</a:t>
            </a:r>
            <a:r>
              <a:rPr sz="1800" spc="10" dirty="0">
                <a:latin typeface="Times New Roman"/>
                <a:cs typeface="Times New Roman"/>
              </a:rPr>
              <a:t>ш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й	</a:t>
            </a:r>
            <a:r>
              <a:rPr sz="1800" spc="-5" dirty="0">
                <a:latin typeface="Times New Roman"/>
                <a:cs typeface="Times New Roman"/>
              </a:rPr>
              <a:t>вид</a:t>
            </a:r>
            <a:r>
              <a:rPr sz="1800" dirty="0">
                <a:latin typeface="Times New Roman"/>
                <a:cs typeface="Times New Roman"/>
              </a:rPr>
              <a:t>.  Її		</a:t>
            </a:r>
            <a:r>
              <a:rPr sz="1800" spc="5" dirty="0">
                <a:latin typeface="Times New Roman"/>
                <a:cs typeface="Times New Roman"/>
              </a:rPr>
              <a:t>с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-15" dirty="0">
                <a:latin typeface="Times New Roman"/>
                <a:cs typeface="Times New Roman"/>
              </a:rPr>
              <a:t>р</a:t>
            </a:r>
            <a:r>
              <a:rPr sz="1800" dirty="0">
                <a:latin typeface="Times New Roman"/>
                <a:cs typeface="Times New Roman"/>
              </a:rPr>
              <a:t>я</a:t>
            </a:r>
            <a:r>
              <a:rPr sz="1800" spc="-5" dirty="0">
                <a:latin typeface="Times New Roman"/>
                <a:cs typeface="Times New Roman"/>
              </a:rPr>
              <a:t>мо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-15" dirty="0">
                <a:latin typeface="Times New Roman"/>
                <a:cs typeface="Times New Roman"/>
              </a:rPr>
              <a:t>н</a:t>
            </a:r>
            <a:r>
              <a:rPr sz="1800" spc="5" dirty="0">
                <a:latin typeface="Times New Roman"/>
                <a:cs typeface="Times New Roman"/>
              </a:rPr>
              <a:t>і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ть  о</a:t>
            </a:r>
            <a:r>
              <a:rPr sz="1800" spc="-15" dirty="0">
                <a:latin typeface="Times New Roman"/>
                <a:cs typeface="Times New Roman"/>
              </a:rPr>
              <a:t>б</a:t>
            </a:r>
            <a:r>
              <a:rPr sz="1800" spc="-5" dirty="0">
                <a:latin typeface="Times New Roman"/>
                <a:cs typeface="Times New Roman"/>
              </a:rPr>
              <a:t>м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spc="-25" dirty="0">
                <a:latin typeface="Times New Roman"/>
                <a:cs typeface="Times New Roman"/>
              </a:rPr>
              <a:t>ж</a:t>
            </a:r>
            <a:r>
              <a:rPr sz="1800" spc="-5" dirty="0">
                <a:latin typeface="Times New Roman"/>
                <a:cs typeface="Times New Roman"/>
              </a:rPr>
              <a:t>е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,		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д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50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о</a:t>
            </a:r>
            <a:r>
              <a:rPr sz="1800" spc="-3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а  </a:t>
            </a:r>
            <a:r>
              <a:rPr sz="1800" spc="-100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ор</a:t>
            </a:r>
            <a:r>
              <a:rPr sz="1800" spc="-5" dirty="0">
                <a:latin typeface="Times New Roman"/>
                <a:cs typeface="Times New Roman"/>
              </a:rPr>
              <a:t>ис</a:t>
            </a:r>
            <a:r>
              <a:rPr sz="1800" spc="-20" dirty="0">
                <a:latin typeface="Times New Roman"/>
                <a:cs typeface="Times New Roman"/>
              </a:rPr>
              <a:t>т</a:t>
            </a:r>
            <a:r>
              <a:rPr sz="1800" spc="25" dirty="0">
                <a:latin typeface="Times New Roman"/>
                <a:cs typeface="Times New Roman"/>
              </a:rPr>
              <a:t>у</a:t>
            </a:r>
            <a:r>
              <a:rPr sz="1800" spc="-30" dirty="0">
                <a:latin typeface="Times New Roman"/>
                <a:cs typeface="Times New Roman"/>
              </a:rPr>
              <a:t>в</a:t>
            </a:r>
            <a:r>
              <a:rPr sz="1800" spc="-60" dirty="0">
                <a:latin typeface="Times New Roman"/>
                <a:cs typeface="Times New Roman"/>
              </a:rPr>
              <a:t>а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м			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б</a:t>
            </a:r>
            <a:r>
              <a:rPr sz="1800" dirty="0">
                <a:latin typeface="Times New Roman"/>
                <a:cs typeface="Times New Roman"/>
              </a:rPr>
              <a:t>о  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25" dirty="0">
                <a:latin typeface="Times New Roman"/>
                <a:cs typeface="Times New Roman"/>
              </a:rPr>
              <a:t>к</a:t>
            </a:r>
            <a:r>
              <a:rPr sz="1800" spc="25" dirty="0">
                <a:latin typeface="Times New Roman"/>
                <a:cs typeface="Times New Roman"/>
              </a:rPr>
              <a:t>у</a:t>
            </a:r>
            <a:r>
              <a:rPr sz="1800" spc="-5" dirty="0">
                <a:latin typeface="Times New Roman"/>
                <a:cs typeface="Times New Roman"/>
              </a:rPr>
              <a:t>пц</a:t>
            </a:r>
            <a:r>
              <a:rPr sz="1800" dirty="0">
                <a:latin typeface="Times New Roman"/>
                <a:cs typeface="Times New Roman"/>
              </a:rPr>
              <a:t>ям					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-5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15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-5" dirty="0">
                <a:latin typeface="Times New Roman"/>
                <a:cs typeface="Times New Roman"/>
              </a:rPr>
              <a:t>ції.  </a:t>
            </a:r>
            <a:r>
              <a:rPr sz="1800" dirty="0">
                <a:latin typeface="Times New Roman"/>
                <a:cs typeface="Times New Roman"/>
              </a:rPr>
              <a:t>Підкреслює				</a:t>
            </a:r>
            <a:r>
              <a:rPr sz="1800" spc="5" dirty="0">
                <a:latin typeface="Times New Roman"/>
                <a:cs typeface="Times New Roman"/>
              </a:rPr>
              <a:t>основні  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ре</a:t>
            </a:r>
            <a:r>
              <a:rPr sz="1800" spc="-2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spc="5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и			</a:t>
            </a:r>
            <a:r>
              <a:rPr sz="1800" spc="5" dirty="0">
                <a:latin typeface="Times New Roman"/>
                <a:cs typeface="Times New Roman"/>
              </a:rPr>
              <a:t>п</a:t>
            </a:r>
            <a:r>
              <a:rPr sz="1800" spc="-15" dirty="0">
                <a:latin typeface="Times New Roman"/>
                <a:cs typeface="Times New Roman"/>
              </a:rPr>
              <a:t>р</a:t>
            </a:r>
            <a:r>
              <a:rPr sz="1800" spc="-40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д</a:t>
            </a:r>
            <a:r>
              <a:rPr sz="1800" spc="15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-5" dirty="0">
                <a:latin typeface="Times New Roman"/>
                <a:cs typeface="Times New Roman"/>
              </a:rPr>
              <a:t>ці</a:t>
            </a:r>
            <a:r>
              <a:rPr sz="1800" dirty="0">
                <a:latin typeface="Times New Roman"/>
                <a:cs typeface="Times New Roman"/>
              </a:rPr>
              <a:t>ї		і  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45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сл</a:t>
            </a:r>
            <a:r>
              <a:rPr sz="1800" spc="25" dirty="0">
                <a:latin typeface="Times New Roman"/>
                <a:cs typeface="Times New Roman"/>
              </a:rPr>
              <a:t>у</a:t>
            </a:r>
            <a:r>
              <a:rPr sz="1800" spc="-5" dirty="0">
                <a:latin typeface="Times New Roman"/>
                <a:cs typeface="Times New Roman"/>
              </a:rPr>
              <a:t>ги</a:t>
            </a:r>
            <a:r>
              <a:rPr sz="1800" dirty="0">
                <a:latin typeface="Times New Roman"/>
                <a:cs typeface="Times New Roman"/>
              </a:rPr>
              <a:t>,		</a:t>
            </a:r>
            <a:r>
              <a:rPr sz="1800" spc="-37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ї</a:t>
            </a:r>
            <a:r>
              <a:rPr sz="1800" dirty="0">
                <a:latin typeface="Times New Roman"/>
                <a:cs typeface="Times New Roman"/>
              </a:rPr>
              <a:t>х			</a:t>
            </a:r>
            <a:r>
              <a:rPr sz="1800" spc="5" dirty="0">
                <a:latin typeface="Times New Roman"/>
                <a:cs typeface="Times New Roman"/>
              </a:rPr>
              <a:t>п</a:t>
            </a:r>
            <a:r>
              <a:rPr sz="1800" spc="-15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зи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5" dirty="0">
                <a:latin typeface="Times New Roman"/>
                <a:cs typeface="Times New Roman"/>
              </a:rPr>
              <a:t>и</a:t>
            </a:r>
            <a:r>
              <a:rPr sz="1800" spc="-5" dirty="0">
                <a:latin typeface="Times New Roman"/>
                <a:cs typeface="Times New Roman"/>
              </a:rPr>
              <a:t>вн</a:t>
            </a:r>
            <a:r>
              <a:rPr sz="1800" dirty="0">
                <a:latin typeface="Times New Roman"/>
                <a:cs typeface="Times New Roman"/>
              </a:rPr>
              <a:t>і  я</a:t>
            </a:r>
            <a:r>
              <a:rPr sz="1800" spc="-100" dirty="0">
                <a:latin typeface="Times New Roman"/>
                <a:cs typeface="Times New Roman"/>
              </a:rPr>
              <a:t>к</a:t>
            </a:r>
            <a:r>
              <a:rPr sz="1800" spc="45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ті	в		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dirty="0">
                <a:latin typeface="Times New Roman"/>
                <a:cs typeface="Times New Roman"/>
              </a:rPr>
              <a:t>орі</a:t>
            </a:r>
            <a:r>
              <a:rPr sz="1800" spc="5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я</a:t>
            </a:r>
            <a:r>
              <a:rPr sz="1800" spc="-15" dirty="0">
                <a:latin typeface="Times New Roman"/>
                <a:cs typeface="Times New Roman"/>
              </a:rPr>
              <a:t>н</a:t>
            </a:r>
            <a:r>
              <a:rPr sz="1800" spc="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і	з  </a:t>
            </a:r>
            <a:r>
              <a:rPr sz="1800" spc="-5" dirty="0">
                <a:latin typeface="Times New Roman"/>
                <a:cs typeface="Times New Roman"/>
              </a:rPr>
              <a:t>аналогічними  </a:t>
            </a:r>
            <a:r>
              <a:rPr sz="1800" spc="-15" dirty="0">
                <a:latin typeface="Times New Roman"/>
                <a:cs typeface="Times New Roman"/>
              </a:rPr>
              <a:t>товарами.Стимулююча  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10" dirty="0">
                <a:latin typeface="Times New Roman"/>
                <a:cs typeface="Times New Roman"/>
              </a:rPr>
              <a:t>е</a:t>
            </a:r>
            <a:r>
              <a:rPr sz="1800" spc="-10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10" dirty="0">
                <a:latin typeface="Times New Roman"/>
                <a:cs typeface="Times New Roman"/>
              </a:rPr>
              <a:t>а</a:t>
            </a:r>
            <a:r>
              <a:rPr sz="1800" spc="-20" dirty="0">
                <a:latin typeface="Times New Roman"/>
                <a:cs typeface="Times New Roman"/>
              </a:rPr>
              <a:t>м</a:t>
            </a:r>
            <a:r>
              <a:rPr sz="1800" dirty="0">
                <a:latin typeface="Times New Roman"/>
                <a:cs typeface="Times New Roman"/>
              </a:rPr>
              <a:t>а			є				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spc="-5" dirty="0">
                <a:latin typeface="Times New Roman"/>
                <a:cs typeface="Times New Roman"/>
              </a:rPr>
              <a:t>ас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spc="-5" dirty="0">
                <a:latin typeface="Times New Roman"/>
                <a:cs typeface="Times New Roman"/>
              </a:rPr>
              <a:t>ин</a:t>
            </a:r>
            <a:r>
              <a:rPr sz="1800" dirty="0">
                <a:latin typeface="Times New Roman"/>
                <a:cs typeface="Times New Roman"/>
              </a:rPr>
              <a:t>ою  </a:t>
            </a:r>
            <a:r>
              <a:rPr sz="1800" spc="-5" dirty="0">
                <a:latin typeface="Times New Roman"/>
                <a:cs typeface="Times New Roman"/>
              </a:rPr>
              <a:t>імідж-реклами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75582" y="2588667"/>
            <a:ext cx="2637790" cy="3931920"/>
          </a:xfrm>
          <a:prstGeom prst="rect">
            <a:avLst/>
          </a:prstGeom>
          <a:solidFill>
            <a:srgbClr val="D4F3CD">
              <a:alpha val="89999"/>
            </a:srgbClr>
          </a:solidFill>
        </p:spPr>
        <p:txBody>
          <a:bodyPr vert="horz" wrap="square" lIns="0" tIns="127635" rIns="0" bIns="0" rtlCol="0">
            <a:spAutoFit/>
          </a:bodyPr>
          <a:lstStyle/>
          <a:p>
            <a:pPr marL="261620" marR="116205" indent="-170180">
              <a:lnSpc>
                <a:spcPct val="89900"/>
              </a:lnSpc>
              <a:spcBef>
                <a:spcPts val="1005"/>
              </a:spcBef>
              <a:buFont typeface="Calibri"/>
              <a:buChar char="•"/>
              <a:tabLst>
                <a:tab pos="262255" algn="l"/>
                <a:tab pos="986155" algn="l"/>
                <a:tab pos="1112520" algn="l"/>
                <a:tab pos="1229995" algn="l"/>
                <a:tab pos="1260475" algn="l"/>
                <a:tab pos="1316990" algn="l"/>
                <a:tab pos="1424940" algn="l"/>
                <a:tab pos="1516380" algn="l"/>
                <a:tab pos="1546860" algn="l"/>
                <a:tab pos="1565910" algn="l"/>
                <a:tab pos="1760220" algn="l"/>
                <a:tab pos="2108835" algn="l"/>
                <a:tab pos="2179955" algn="l"/>
                <a:tab pos="2422525" algn="l"/>
                <a:tab pos="2448560" algn="l"/>
              </a:tabLst>
            </a:pP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йп</a:t>
            </a:r>
            <a:r>
              <a:rPr sz="1800" dirty="0">
                <a:latin typeface="Times New Roman"/>
                <a:cs typeface="Times New Roman"/>
              </a:rPr>
              <a:t>ош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ре</a:t>
            </a:r>
            <a:r>
              <a:rPr sz="1800" spc="-5" dirty="0">
                <a:latin typeface="Times New Roman"/>
                <a:cs typeface="Times New Roman"/>
              </a:rPr>
              <a:t>ні</a:t>
            </a:r>
            <a:r>
              <a:rPr sz="1800" spc="10" dirty="0">
                <a:latin typeface="Times New Roman"/>
                <a:cs typeface="Times New Roman"/>
              </a:rPr>
              <a:t>ш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й	</a:t>
            </a:r>
            <a:r>
              <a:rPr sz="1800" spc="-5" dirty="0">
                <a:latin typeface="Times New Roman"/>
                <a:cs typeface="Times New Roman"/>
              </a:rPr>
              <a:t>вид</a:t>
            </a:r>
            <a:r>
              <a:rPr sz="1800" dirty="0">
                <a:latin typeface="Times New Roman"/>
                <a:cs typeface="Times New Roman"/>
              </a:rPr>
              <a:t>.  Її		</a:t>
            </a:r>
            <a:r>
              <a:rPr sz="1800" spc="5" dirty="0">
                <a:latin typeface="Times New Roman"/>
                <a:cs typeface="Times New Roman"/>
              </a:rPr>
              <a:t>с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-15" dirty="0">
                <a:latin typeface="Times New Roman"/>
                <a:cs typeface="Times New Roman"/>
              </a:rPr>
              <a:t>р</a:t>
            </a:r>
            <a:r>
              <a:rPr sz="1800" dirty="0">
                <a:latin typeface="Times New Roman"/>
                <a:cs typeface="Times New Roman"/>
              </a:rPr>
              <a:t>я</a:t>
            </a:r>
            <a:r>
              <a:rPr sz="1800" spc="-5" dirty="0">
                <a:latin typeface="Times New Roman"/>
                <a:cs typeface="Times New Roman"/>
              </a:rPr>
              <a:t>мо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-15" dirty="0">
                <a:latin typeface="Times New Roman"/>
                <a:cs typeface="Times New Roman"/>
              </a:rPr>
              <a:t>н</a:t>
            </a:r>
            <a:r>
              <a:rPr sz="1800" spc="5" dirty="0">
                <a:latin typeface="Times New Roman"/>
                <a:cs typeface="Times New Roman"/>
              </a:rPr>
              <a:t>і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ть  о</a:t>
            </a:r>
            <a:r>
              <a:rPr sz="1800" spc="-15" dirty="0">
                <a:latin typeface="Times New Roman"/>
                <a:cs typeface="Times New Roman"/>
              </a:rPr>
              <a:t>б</a:t>
            </a:r>
            <a:r>
              <a:rPr sz="1800" spc="-5" dirty="0">
                <a:latin typeface="Times New Roman"/>
                <a:cs typeface="Times New Roman"/>
              </a:rPr>
              <a:t>м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spc="-25" dirty="0">
                <a:latin typeface="Times New Roman"/>
                <a:cs typeface="Times New Roman"/>
              </a:rPr>
              <a:t>ж</a:t>
            </a:r>
            <a:r>
              <a:rPr sz="1800" spc="-5" dirty="0">
                <a:latin typeface="Times New Roman"/>
                <a:cs typeface="Times New Roman"/>
              </a:rPr>
              <a:t>е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,		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д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50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о</a:t>
            </a:r>
            <a:r>
              <a:rPr sz="1800" spc="-3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а  </a:t>
            </a:r>
            <a:r>
              <a:rPr sz="1800" spc="-100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ор</a:t>
            </a:r>
            <a:r>
              <a:rPr sz="1800" spc="-5" dirty="0">
                <a:latin typeface="Times New Roman"/>
                <a:cs typeface="Times New Roman"/>
              </a:rPr>
              <a:t>ис</a:t>
            </a:r>
            <a:r>
              <a:rPr sz="1800" spc="-20" dirty="0">
                <a:latin typeface="Times New Roman"/>
                <a:cs typeface="Times New Roman"/>
              </a:rPr>
              <a:t>т</a:t>
            </a:r>
            <a:r>
              <a:rPr sz="1800" spc="25" dirty="0">
                <a:latin typeface="Times New Roman"/>
                <a:cs typeface="Times New Roman"/>
              </a:rPr>
              <a:t>у</a:t>
            </a:r>
            <a:r>
              <a:rPr sz="1800" spc="-30" dirty="0">
                <a:latin typeface="Times New Roman"/>
                <a:cs typeface="Times New Roman"/>
              </a:rPr>
              <a:t>в</a:t>
            </a:r>
            <a:r>
              <a:rPr sz="1800" spc="-60" dirty="0">
                <a:latin typeface="Times New Roman"/>
                <a:cs typeface="Times New Roman"/>
              </a:rPr>
              <a:t>а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м			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б</a:t>
            </a:r>
            <a:r>
              <a:rPr sz="1800" dirty="0">
                <a:latin typeface="Times New Roman"/>
                <a:cs typeface="Times New Roman"/>
              </a:rPr>
              <a:t>о  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25" dirty="0">
                <a:latin typeface="Times New Roman"/>
                <a:cs typeface="Times New Roman"/>
              </a:rPr>
              <a:t>к</a:t>
            </a:r>
            <a:r>
              <a:rPr sz="1800" spc="25" dirty="0">
                <a:latin typeface="Times New Roman"/>
                <a:cs typeface="Times New Roman"/>
              </a:rPr>
              <a:t>у</a:t>
            </a:r>
            <a:r>
              <a:rPr sz="1800" spc="-5" dirty="0">
                <a:latin typeface="Times New Roman"/>
                <a:cs typeface="Times New Roman"/>
              </a:rPr>
              <a:t>пц</a:t>
            </a:r>
            <a:r>
              <a:rPr sz="1800" dirty="0">
                <a:latin typeface="Times New Roman"/>
                <a:cs typeface="Times New Roman"/>
              </a:rPr>
              <a:t>ям					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-5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15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-5" dirty="0">
                <a:latin typeface="Times New Roman"/>
                <a:cs typeface="Times New Roman"/>
              </a:rPr>
              <a:t>ції.  Під</a:t>
            </a:r>
            <a:r>
              <a:rPr sz="1800" dirty="0">
                <a:latin typeface="Times New Roman"/>
                <a:cs typeface="Times New Roman"/>
              </a:rPr>
              <a:t>кр</a:t>
            </a:r>
            <a:r>
              <a:rPr sz="1800" spc="50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л</a:t>
            </a:r>
            <a:r>
              <a:rPr sz="1800" spc="-10" dirty="0">
                <a:latin typeface="Times New Roman"/>
                <a:cs typeface="Times New Roman"/>
              </a:rPr>
              <a:t>ю</a:t>
            </a:r>
            <a:r>
              <a:rPr sz="1800" dirty="0">
                <a:latin typeface="Times New Roman"/>
                <a:cs typeface="Times New Roman"/>
              </a:rPr>
              <a:t>є					</a:t>
            </a:r>
            <a:r>
              <a:rPr sz="1800" spc="45" dirty="0">
                <a:latin typeface="Times New Roman"/>
                <a:cs typeface="Times New Roman"/>
              </a:rPr>
              <a:t>о</a:t>
            </a:r>
            <a:r>
              <a:rPr sz="1800" spc="5" dirty="0">
                <a:latin typeface="Times New Roman"/>
                <a:cs typeface="Times New Roman"/>
              </a:rPr>
              <a:t>с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ов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і  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ре</a:t>
            </a:r>
            <a:r>
              <a:rPr sz="1800" spc="-2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spc="5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и			</a:t>
            </a:r>
            <a:r>
              <a:rPr sz="1800" spc="5" dirty="0">
                <a:latin typeface="Times New Roman"/>
                <a:cs typeface="Times New Roman"/>
              </a:rPr>
              <a:t>п</a:t>
            </a:r>
            <a:r>
              <a:rPr sz="1800" spc="-15" dirty="0">
                <a:latin typeface="Times New Roman"/>
                <a:cs typeface="Times New Roman"/>
              </a:rPr>
              <a:t>р</a:t>
            </a:r>
            <a:r>
              <a:rPr sz="1800" spc="-40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д</a:t>
            </a:r>
            <a:r>
              <a:rPr sz="1800" spc="15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-5" dirty="0">
                <a:latin typeface="Times New Roman"/>
                <a:cs typeface="Times New Roman"/>
              </a:rPr>
              <a:t>ці</a:t>
            </a:r>
            <a:r>
              <a:rPr sz="1800" dirty="0">
                <a:latin typeface="Times New Roman"/>
                <a:cs typeface="Times New Roman"/>
              </a:rPr>
              <a:t>ї		і  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45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сл</a:t>
            </a:r>
            <a:r>
              <a:rPr sz="1800" spc="25" dirty="0">
                <a:latin typeface="Times New Roman"/>
                <a:cs typeface="Times New Roman"/>
              </a:rPr>
              <a:t>у</a:t>
            </a:r>
            <a:r>
              <a:rPr sz="1800" spc="-5" dirty="0">
                <a:latin typeface="Times New Roman"/>
                <a:cs typeface="Times New Roman"/>
              </a:rPr>
              <a:t>ги</a:t>
            </a:r>
            <a:r>
              <a:rPr sz="1800" dirty="0">
                <a:latin typeface="Times New Roman"/>
                <a:cs typeface="Times New Roman"/>
              </a:rPr>
              <a:t>,		</a:t>
            </a:r>
            <a:r>
              <a:rPr sz="1800" spc="-37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ї</a:t>
            </a:r>
            <a:r>
              <a:rPr sz="1800" dirty="0">
                <a:latin typeface="Times New Roman"/>
                <a:cs typeface="Times New Roman"/>
              </a:rPr>
              <a:t>х			</a:t>
            </a:r>
            <a:r>
              <a:rPr sz="1800" spc="5" dirty="0">
                <a:latin typeface="Times New Roman"/>
                <a:cs typeface="Times New Roman"/>
              </a:rPr>
              <a:t>п</a:t>
            </a:r>
            <a:r>
              <a:rPr sz="1800" spc="-15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зи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5" dirty="0">
                <a:latin typeface="Times New Roman"/>
                <a:cs typeface="Times New Roman"/>
              </a:rPr>
              <a:t>и</a:t>
            </a:r>
            <a:r>
              <a:rPr sz="1800" spc="-5" dirty="0">
                <a:latin typeface="Times New Roman"/>
                <a:cs typeface="Times New Roman"/>
              </a:rPr>
              <a:t>вн</a:t>
            </a:r>
            <a:r>
              <a:rPr sz="1800" dirty="0">
                <a:latin typeface="Times New Roman"/>
                <a:cs typeface="Times New Roman"/>
              </a:rPr>
              <a:t>і  я</a:t>
            </a:r>
            <a:r>
              <a:rPr sz="1800" spc="-100" dirty="0">
                <a:latin typeface="Times New Roman"/>
                <a:cs typeface="Times New Roman"/>
              </a:rPr>
              <a:t>к</a:t>
            </a:r>
            <a:r>
              <a:rPr sz="1800" spc="45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ті	в		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dirty="0">
                <a:latin typeface="Times New Roman"/>
                <a:cs typeface="Times New Roman"/>
              </a:rPr>
              <a:t>орі</a:t>
            </a:r>
            <a:r>
              <a:rPr sz="1800" spc="5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я</a:t>
            </a:r>
            <a:r>
              <a:rPr sz="1800" spc="-15" dirty="0">
                <a:latin typeface="Times New Roman"/>
                <a:cs typeface="Times New Roman"/>
              </a:rPr>
              <a:t>н</a:t>
            </a:r>
            <a:r>
              <a:rPr sz="1800" spc="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і	з  </a:t>
            </a:r>
            <a:r>
              <a:rPr sz="1800" spc="-5" dirty="0">
                <a:latin typeface="Times New Roman"/>
                <a:cs typeface="Times New Roman"/>
              </a:rPr>
              <a:t>аналогічними  </a:t>
            </a:r>
            <a:r>
              <a:rPr sz="1800" spc="-15" dirty="0">
                <a:latin typeface="Times New Roman"/>
                <a:cs typeface="Times New Roman"/>
              </a:rPr>
              <a:t>товарами.Стимулююча  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10" dirty="0">
                <a:latin typeface="Times New Roman"/>
                <a:cs typeface="Times New Roman"/>
              </a:rPr>
              <a:t>е</a:t>
            </a:r>
            <a:r>
              <a:rPr sz="1800" spc="-10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10" dirty="0">
                <a:latin typeface="Times New Roman"/>
                <a:cs typeface="Times New Roman"/>
              </a:rPr>
              <a:t>а</a:t>
            </a:r>
            <a:r>
              <a:rPr sz="1800" spc="-20" dirty="0">
                <a:latin typeface="Times New Roman"/>
                <a:cs typeface="Times New Roman"/>
              </a:rPr>
              <a:t>м</a:t>
            </a:r>
            <a:r>
              <a:rPr sz="1800" dirty="0">
                <a:latin typeface="Times New Roman"/>
                <a:cs typeface="Times New Roman"/>
              </a:rPr>
              <a:t>а			є				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spc="-5" dirty="0">
                <a:latin typeface="Times New Roman"/>
                <a:cs typeface="Times New Roman"/>
              </a:rPr>
              <a:t>ас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spc="-5" dirty="0">
                <a:latin typeface="Times New Roman"/>
                <a:cs typeface="Times New Roman"/>
              </a:rPr>
              <a:t>ин</a:t>
            </a:r>
            <a:r>
              <a:rPr sz="1800" dirty="0">
                <a:latin typeface="Times New Roman"/>
                <a:cs typeface="Times New Roman"/>
              </a:rPr>
              <a:t>ою  </a:t>
            </a:r>
            <a:r>
              <a:rPr sz="1800" spc="-5" dirty="0">
                <a:latin typeface="Times New Roman"/>
                <a:cs typeface="Times New Roman"/>
              </a:rPr>
              <a:t>імідж-реклами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47789" y="1341119"/>
            <a:ext cx="2298700" cy="10883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447789" y="1513840"/>
            <a:ext cx="2298700" cy="72135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03530" marR="295910" indent="314960">
              <a:lnSpc>
                <a:spcPts val="2590"/>
              </a:lnSpc>
              <a:spcBef>
                <a:spcPts val="425"/>
              </a:spcBef>
            </a:pPr>
            <a:r>
              <a:rPr sz="2400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Реклама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400" spc="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400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400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24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і</a:t>
            </a:r>
            <a:r>
              <a:rPr sz="2400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ль</a:t>
            </a:r>
            <a:r>
              <a:rPr sz="24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400" spc="5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4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400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lang="uk-UA" sz="24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і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40170" y="6548119"/>
            <a:ext cx="2301240" cy="22860"/>
          </a:xfrm>
          <a:custGeom>
            <a:avLst/>
            <a:gdLst/>
            <a:ahLst/>
            <a:cxnLst/>
            <a:rect l="l" t="t" r="r" b="b"/>
            <a:pathLst>
              <a:path w="2301240" h="22859">
                <a:moveTo>
                  <a:pt x="0" y="22859"/>
                </a:moveTo>
                <a:lnTo>
                  <a:pt x="2301239" y="22859"/>
                </a:lnTo>
                <a:lnTo>
                  <a:pt x="2301239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000000">
              <a:alpha val="314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40170" y="2566670"/>
            <a:ext cx="2301240" cy="4004310"/>
          </a:xfrm>
          <a:custGeom>
            <a:avLst/>
            <a:gdLst/>
            <a:ahLst/>
            <a:cxnLst/>
            <a:rect l="l" t="t" r="r" b="b"/>
            <a:pathLst>
              <a:path w="2301240" h="4004309">
                <a:moveTo>
                  <a:pt x="1150620" y="4004309"/>
                </a:moveTo>
                <a:lnTo>
                  <a:pt x="0" y="4004309"/>
                </a:lnTo>
                <a:lnTo>
                  <a:pt x="0" y="0"/>
                </a:lnTo>
                <a:lnTo>
                  <a:pt x="2301239" y="0"/>
                </a:lnTo>
                <a:lnTo>
                  <a:pt x="2301239" y="4004309"/>
                </a:lnTo>
                <a:lnTo>
                  <a:pt x="1150620" y="400430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536690" y="2658035"/>
            <a:ext cx="2076450" cy="176276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71450" indent="-171450">
              <a:lnSpc>
                <a:spcPct val="89900"/>
              </a:lnSpc>
              <a:spcBef>
                <a:spcPts val="254"/>
              </a:spcBef>
              <a:tabLst>
                <a:tab pos="907415" algn="l"/>
                <a:tab pos="1170305" algn="l"/>
                <a:tab pos="1487170" algn="l"/>
                <a:tab pos="1956435" algn="l"/>
              </a:tabLst>
            </a:pPr>
            <a:r>
              <a:rPr sz="2700" spc="-390" baseline="6172" dirty="0">
                <a:latin typeface="Calibri"/>
                <a:cs typeface="Calibri"/>
              </a:rPr>
              <a:t>• </a:t>
            </a:r>
            <a:r>
              <a:rPr sz="2700" spc="-157" baseline="6172" dirty="0">
                <a:latin typeface="Calibri"/>
                <a:cs typeface="Calibri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</a:t>
            </a:r>
            <a:r>
              <a:rPr sz="1800" dirty="0">
                <a:latin typeface="Times New Roman"/>
                <a:cs typeface="Times New Roman"/>
              </a:rPr>
              <a:t>ля	</a:t>
            </a:r>
            <a:r>
              <a:rPr sz="1800" spc="-5" dirty="0">
                <a:latin typeface="Times New Roman"/>
                <a:cs typeface="Times New Roman"/>
              </a:rPr>
              <a:t>за</a:t>
            </a:r>
            <a:r>
              <a:rPr sz="1800" dirty="0">
                <a:latin typeface="Times New Roman"/>
                <a:cs typeface="Times New Roman"/>
              </a:rPr>
              <a:t>крі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10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нн</a:t>
            </a:r>
            <a:r>
              <a:rPr sz="1800" dirty="0">
                <a:latin typeface="Times New Roman"/>
                <a:cs typeface="Times New Roman"/>
              </a:rPr>
              <a:t>я  </a:t>
            </a:r>
            <a:r>
              <a:rPr sz="1800" spc="5" dirty="0">
                <a:latin typeface="Times New Roman"/>
                <a:cs typeface="Times New Roman"/>
              </a:rPr>
              <a:t>досягнутих  </a:t>
            </a:r>
            <a:r>
              <a:rPr sz="1800" spc="-20" dirty="0">
                <a:latin typeface="Times New Roman"/>
                <a:cs typeface="Times New Roman"/>
              </a:rPr>
              <a:t>результатів  </a:t>
            </a:r>
            <a:r>
              <a:rPr sz="1800" spc="-15" dirty="0">
                <a:latin typeface="Times New Roman"/>
                <a:cs typeface="Times New Roman"/>
              </a:rPr>
              <a:t>(прихована  </a:t>
            </a:r>
            <a:r>
              <a:rPr sz="1800" dirty="0">
                <a:latin typeface="Times New Roman"/>
                <a:cs typeface="Times New Roman"/>
              </a:rPr>
              <a:t>ре</a:t>
            </a:r>
            <a:r>
              <a:rPr sz="1800" spc="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ла</a:t>
            </a:r>
            <a:r>
              <a:rPr sz="1800" spc="-10" dirty="0">
                <a:latin typeface="Times New Roman"/>
                <a:cs typeface="Times New Roman"/>
              </a:rPr>
              <a:t>м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;	</a:t>
            </a:r>
            <a:r>
              <a:rPr sz="1800" spc="25" dirty="0">
                <a:latin typeface="Times New Roman"/>
                <a:cs typeface="Times New Roman"/>
              </a:rPr>
              <a:t>у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spc="-5" dirty="0">
                <a:latin typeface="Times New Roman"/>
                <a:cs typeface="Times New Roman"/>
              </a:rPr>
              <a:t>ас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ь	у  </a:t>
            </a:r>
            <a:r>
              <a:rPr sz="1800" spc="-5" dirty="0">
                <a:latin typeface="Times New Roman"/>
                <a:cs typeface="Times New Roman"/>
              </a:rPr>
              <a:t>ви</a:t>
            </a:r>
            <a:r>
              <a:rPr sz="1800" spc="5" dirty="0">
                <a:latin typeface="Times New Roman"/>
                <a:cs typeface="Times New Roman"/>
              </a:rPr>
              <a:t>с</a:t>
            </a:r>
            <a:r>
              <a:rPr sz="1800" spc="20" dirty="0">
                <a:latin typeface="Times New Roman"/>
                <a:cs typeface="Times New Roman"/>
              </a:rPr>
              <a:t>т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в</a:t>
            </a:r>
            <a:r>
              <a:rPr sz="1800" spc="-25" dirty="0">
                <a:latin typeface="Times New Roman"/>
                <a:cs typeface="Times New Roman"/>
              </a:rPr>
              <a:t>к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spc="5" dirty="0">
                <a:latin typeface="Times New Roman"/>
                <a:cs typeface="Times New Roman"/>
              </a:rPr>
              <a:t>х</a:t>
            </a:r>
            <a:r>
              <a:rPr sz="1800" dirty="0">
                <a:latin typeface="Times New Roman"/>
                <a:cs typeface="Times New Roman"/>
              </a:rPr>
              <a:t>;	</a:t>
            </a:r>
            <a:r>
              <a:rPr sz="1800" spc="5" dirty="0">
                <a:latin typeface="Times New Roman"/>
                <a:cs typeface="Times New Roman"/>
              </a:rPr>
              <a:t>п</a:t>
            </a:r>
            <a:r>
              <a:rPr sz="1800" spc="-15" dirty="0">
                <a:latin typeface="Times New Roman"/>
                <a:cs typeface="Times New Roman"/>
              </a:rPr>
              <a:t>р</a:t>
            </a:r>
            <a:r>
              <a:rPr sz="1800" dirty="0">
                <a:latin typeface="Times New Roman"/>
                <a:cs typeface="Times New Roman"/>
              </a:rPr>
              <a:t>я</a:t>
            </a:r>
            <a:r>
              <a:rPr sz="1800" spc="-10" dirty="0">
                <a:latin typeface="Times New Roman"/>
                <a:cs typeface="Times New Roman"/>
              </a:rPr>
              <a:t>м</a:t>
            </a:r>
            <a:r>
              <a:rPr sz="1800" dirty="0">
                <a:latin typeface="Times New Roman"/>
                <a:cs typeface="Times New Roman"/>
              </a:rPr>
              <a:t>а  </a:t>
            </a:r>
            <a:r>
              <a:rPr sz="1800" spc="-10" dirty="0">
                <a:latin typeface="Times New Roman"/>
                <a:cs typeface="Times New Roman"/>
              </a:rPr>
              <a:t>поштова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розсилка)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440170" y="2543810"/>
            <a:ext cx="2301240" cy="4004310"/>
          </a:xfrm>
          <a:custGeom>
            <a:avLst/>
            <a:gdLst/>
            <a:ahLst/>
            <a:cxnLst/>
            <a:rect l="l" t="t" r="r" b="b"/>
            <a:pathLst>
              <a:path w="2301240" h="4004309">
                <a:moveTo>
                  <a:pt x="2301239" y="0"/>
                </a:moveTo>
                <a:lnTo>
                  <a:pt x="0" y="0"/>
                </a:lnTo>
                <a:lnTo>
                  <a:pt x="0" y="4004310"/>
                </a:lnTo>
                <a:lnTo>
                  <a:pt x="2301239" y="4004310"/>
                </a:lnTo>
                <a:lnTo>
                  <a:pt x="2301239" y="0"/>
                </a:lnTo>
                <a:close/>
              </a:path>
            </a:pathLst>
          </a:custGeom>
          <a:solidFill>
            <a:srgbClr val="FBDBCD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40170" y="2543810"/>
            <a:ext cx="2301240" cy="4004310"/>
          </a:xfrm>
          <a:custGeom>
            <a:avLst/>
            <a:gdLst/>
            <a:ahLst/>
            <a:cxnLst/>
            <a:rect l="l" t="t" r="r" b="b"/>
            <a:pathLst>
              <a:path w="2301240" h="4004309">
                <a:moveTo>
                  <a:pt x="1150620" y="4004310"/>
                </a:moveTo>
                <a:lnTo>
                  <a:pt x="0" y="4004310"/>
                </a:lnTo>
                <a:lnTo>
                  <a:pt x="0" y="0"/>
                </a:lnTo>
                <a:lnTo>
                  <a:pt x="2301239" y="0"/>
                </a:lnTo>
                <a:lnTo>
                  <a:pt x="2301239" y="4004310"/>
                </a:lnTo>
                <a:lnTo>
                  <a:pt x="1150620" y="4004310"/>
                </a:lnTo>
                <a:close/>
              </a:path>
            </a:pathLst>
          </a:custGeom>
          <a:ln w="9344">
            <a:solidFill>
              <a:srgbClr val="FBDB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536690" y="2626359"/>
            <a:ext cx="2089150" cy="177927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71450" marR="5080" indent="-171450">
              <a:lnSpc>
                <a:spcPct val="89900"/>
              </a:lnSpc>
              <a:spcBef>
                <a:spcPts val="315"/>
              </a:spcBef>
              <a:buFont typeface="Calibri"/>
              <a:buChar char="•"/>
              <a:tabLst>
                <a:tab pos="171450" algn="l"/>
                <a:tab pos="907415" algn="l"/>
                <a:tab pos="1170305" algn="l"/>
                <a:tab pos="1487170" algn="l"/>
                <a:tab pos="1956435" algn="l"/>
              </a:tabLst>
            </a:pPr>
            <a:r>
              <a:rPr sz="1800" spc="-5" dirty="0">
                <a:latin typeface="Times New Roman"/>
                <a:cs typeface="Times New Roman"/>
              </a:rPr>
              <a:t>д</a:t>
            </a:r>
            <a:r>
              <a:rPr sz="1800" dirty="0">
                <a:latin typeface="Times New Roman"/>
                <a:cs typeface="Times New Roman"/>
              </a:rPr>
              <a:t>ля	</a:t>
            </a:r>
            <a:r>
              <a:rPr sz="1800" spc="-5" dirty="0">
                <a:latin typeface="Times New Roman"/>
                <a:cs typeface="Times New Roman"/>
              </a:rPr>
              <a:t>за</a:t>
            </a:r>
            <a:r>
              <a:rPr sz="1800" dirty="0">
                <a:latin typeface="Times New Roman"/>
                <a:cs typeface="Times New Roman"/>
              </a:rPr>
              <a:t>крі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10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нн</a:t>
            </a:r>
            <a:r>
              <a:rPr sz="1800" dirty="0">
                <a:latin typeface="Times New Roman"/>
                <a:cs typeface="Times New Roman"/>
              </a:rPr>
              <a:t>я  </a:t>
            </a:r>
            <a:r>
              <a:rPr sz="1800" spc="5" dirty="0">
                <a:latin typeface="Times New Roman"/>
                <a:cs typeface="Times New Roman"/>
              </a:rPr>
              <a:t>досягнутих  </a:t>
            </a:r>
            <a:r>
              <a:rPr sz="1800" spc="-20" dirty="0">
                <a:latin typeface="Times New Roman"/>
                <a:cs typeface="Times New Roman"/>
              </a:rPr>
              <a:t>результатів  </a:t>
            </a:r>
            <a:r>
              <a:rPr sz="1800" spc="-15" dirty="0">
                <a:latin typeface="Times New Roman"/>
                <a:cs typeface="Times New Roman"/>
              </a:rPr>
              <a:t>(прихована  </a:t>
            </a:r>
            <a:r>
              <a:rPr sz="1800" dirty="0">
                <a:latin typeface="Times New Roman"/>
                <a:cs typeface="Times New Roman"/>
              </a:rPr>
              <a:t>ре</a:t>
            </a:r>
            <a:r>
              <a:rPr sz="1800" spc="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ла</a:t>
            </a:r>
            <a:r>
              <a:rPr sz="1800" spc="-10" dirty="0">
                <a:latin typeface="Times New Roman"/>
                <a:cs typeface="Times New Roman"/>
              </a:rPr>
              <a:t>м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;	</a:t>
            </a:r>
            <a:r>
              <a:rPr sz="1800" spc="25" dirty="0">
                <a:latin typeface="Times New Roman"/>
                <a:cs typeface="Times New Roman"/>
              </a:rPr>
              <a:t>у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spc="-5" dirty="0">
                <a:latin typeface="Times New Roman"/>
                <a:cs typeface="Times New Roman"/>
              </a:rPr>
              <a:t>ас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ь	у  </a:t>
            </a:r>
            <a:r>
              <a:rPr sz="1800" spc="-5" dirty="0">
                <a:latin typeface="Times New Roman"/>
                <a:cs typeface="Times New Roman"/>
              </a:rPr>
              <a:t>ви</a:t>
            </a:r>
            <a:r>
              <a:rPr sz="1800" spc="5" dirty="0">
                <a:latin typeface="Times New Roman"/>
                <a:cs typeface="Times New Roman"/>
              </a:rPr>
              <a:t>с</a:t>
            </a:r>
            <a:r>
              <a:rPr sz="1800" spc="20" dirty="0">
                <a:latin typeface="Times New Roman"/>
                <a:cs typeface="Times New Roman"/>
              </a:rPr>
              <a:t>т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в</a:t>
            </a:r>
            <a:r>
              <a:rPr sz="1800" spc="-25" dirty="0">
                <a:latin typeface="Times New Roman"/>
                <a:cs typeface="Times New Roman"/>
              </a:rPr>
              <a:t>к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spc="5" dirty="0">
                <a:latin typeface="Times New Roman"/>
                <a:cs typeface="Times New Roman"/>
              </a:rPr>
              <a:t>х</a:t>
            </a:r>
            <a:r>
              <a:rPr sz="1800" dirty="0">
                <a:latin typeface="Times New Roman"/>
                <a:cs typeface="Times New Roman"/>
              </a:rPr>
              <a:t>;	</a:t>
            </a:r>
            <a:r>
              <a:rPr sz="1800" spc="5" dirty="0">
                <a:latin typeface="Times New Roman"/>
                <a:cs typeface="Times New Roman"/>
              </a:rPr>
              <a:t>п</a:t>
            </a:r>
            <a:r>
              <a:rPr sz="1800" spc="-15" dirty="0">
                <a:latin typeface="Times New Roman"/>
                <a:cs typeface="Times New Roman"/>
              </a:rPr>
              <a:t>р</a:t>
            </a:r>
            <a:r>
              <a:rPr sz="1800" dirty="0">
                <a:latin typeface="Times New Roman"/>
                <a:cs typeface="Times New Roman"/>
              </a:rPr>
              <a:t>я</a:t>
            </a:r>
            <a:r>
              <a:rPr sz="1800" spc="-10" dirty="0">
                <a:latin typeface="Times New Roman"/>
                <a:cs typeface="Times New Roman"/>
              </a:rPr>
              <a:t>м</a:t>
            </a:r>
            <a:r>
              <a:rPr sz="1800" dirty="0">
                <a:latin typeface="Times New Roman"/>
                <a:cs typeface="Times New Roman"/>
              </a:rPr>
              <a:t>а  </a:t>
            </a:r>
            <a:r>
              <a:rPr sz="1800" spc="-10" dirty="0">
                <a:latin typeface="Times New Roman"/>
                <a:cs typeface="Times New Roman"/>
              </a:rPr>
              <a:t>поштова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розсилка)</a:t>
            </a:r>
            <a:endParaRPr sz="1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901953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Корисні сторони РЕКЛАМИ:</a:t>
            </a:r>
            <a:endParaRPr lang="ru-RU" sz="4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827088" y="1268413"/>
            <a:ext cx="7521575" cy="3579812"/>
          </a:xfrm>
        </p:spPr>
        <p:txBody>
          <a:bodyPr/>
          <a:lstStyle/>
          <a:p>
            <a:pPr algn="ctr">
              <a:buFont typeface="Arial" charset="0"/>
              <a:buChar char="•"/>
            </a:pP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Реклама сприяє розповсюдженню, тобто її називають «двигуном прогресу»,</a:t>
            </a:r>
          </a:p>
          <a:p>
            <a:pPr algn="ctr">
              <a:buFont typeface="Arial" charset="0"/>
              <a:buChar char="•"/>
            </a:pP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Реклама створюючи масовий попит, сприяє створенню масового виробництва і відповідно здешевлює ціни,</a:t>
            </a:r>
          </a:p>
          <a:p>
            <a:pPr algn="ctr">
              <a:buFont typeface="Arial" charset="0"/>
              <a:buChar char="•"/>
            </a:pP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Реклама дає кошти журналам, газетам, радіо і телебаченню.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69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  <a:latin typeface="Monotype Corsiva" pitchFamily="66" charset="0"/>
              </a:rPr>
              <a:t>Сучасна реклама</a:t>
            </a:r>
            <a:endParaRPr lang="ru-RU" sz="4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Завдяки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рекламі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можна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привернути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увагу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споживачів</a:t>
            </a:r>
            <a:r>
              <a:rPr lang="ru-RU" b="1" i="1" dirty="0" smtClean="0">
                <a:solidFill>
                  <a:srgbClr val="002060"/>
                </a:solidFill>
              </a:rPr>
              <a:t> до </a:t>
            </a:r>
            <a:r>
              <a:rPr lang="ru-RU" b="1" i="1" dirty="0" err="1" smtClean="0">
                <a:solidFill>
                  <a:srgbClr val="002060"/>
                </a:solidFill>
              </a:rPr>
              <a:t>об’єкту</a:t>
            </a:r>
            <a:r>
              <a:rPr lang="ru-RU" b="1" i="1" dirty="0" smtClean="0">
                <a:solidFill>
                  <a:srgbClr val="002060"/>
                </a:solidFill>
              </a:rPr>
              <a:t> та </a:t>
            </a:r>
            <a:r>
              <a:rPr lang="ru-RU" b="1" i="1" dirty="0" err="1" smtClean="0">
                <a:solidFill>
                  <a:srgbClr val="002060"/>
                </a:solidFill>
              </a:rPr>
              <a:t>підтримати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цікавість</a:t>
            </a:r>
            <a:r>
              <a:rPr lang="ru-RU" b="1" i="1" dirty="0" smtClean="0">
                <a:solidFill>
                  <a:srgbClr val="002060"/>
                </a:solidFill>
              </a:rPr>
              <a:t> до </a:t>
            </a:r>
            <a:r>
              <a:rPr lang="ru-RU" b="1" i="1" dirty="0" err="1" smtClean="0">
                <a:solidFill>
                  <a:srgbClr val="002060"/>
                </a:solidFill>
              </a:rPr>
              <a:t>товарів</a:t>
            </a:r>
            <a:r>
              <a:rPr lang="ru-RU" b="1" i="1" dirty="0" smtClean="0">
                <a:solidFill>
                  <a:srgbClr val="002060"/>
                </a:solidFill>
              </a:rPr>
              <a:t> та </a:t>
            </a:r>
            <a:r>
              <a:rPr lang="ru-RU" b="1" i="1" dirty="0" err="1" smtClean="0">
                <a:solidFill>
                  <a:srgbClr val="002060"/>
                </a:solidFill>
              </a:rPr>
              <a:t>послуг</a:t>
            </a:r>
            <a:r>
              <a:rPr lang="ru-RU" b="1" i="1" dirty="0" smtClean="0">
                <a:solidFill>
                  <a:srgbClr val="002060"/>
                </a:solidFill>
              </a:rPr>
              <a:t>.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22532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tumblr_inline_oapgs8moaw1tlv4lv_5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5987" y="2472744"/>
            <a:ext cx="4772025" cy="2562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206951" y="197134"/>
            <a:ext cx="4475509" cy="3881582"/>
          </a:xfrm>
        </p:spPr>
        <p:txBody>
          <a:bodyPr>
            <a:normAutofit/>
          </a:bodyPr>
          <a:lstStyle/>
          <a:p>
            <a:r>
              <a:rPr lang="ru-RU" sz="2400" b="1" u="sng" dirty="0">
                <a:solidFill>
                  <a:srgbClr val="C00000"/>
                </a:solidFill>
              </a:rPr>
              <a:t>Закон </a:t>
            </a:r>
            <a:r>
              <a:rPr lang="ru-RU" sz="2400" b="1" u="sng" dirty="0" err="1">
                <a:solidFill>
                  <a:srgbClr val="C00000"/>
                </a:solidFill>
              </a:rPr>
              <a:t>України</a:t>
            </a:r>
            <a:r>
              <a:rPr lang="ru-RU" sz="2400" b="1" u="sng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"Про рекламу" </a:t>
            </a:r>
            <a:r>
              <a:rPr lang="ru-RU" sz="2400" dirty="0" err="1"/>
              <a:t>визначає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 реклама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спеціальна</a:t>
            </a:r>
            <a:r>
              <a:rPr lang="ru-RU" sz="2400" dirty="0"/>
              <a:t> </a:t>
            </a:r>
            <a:r>
              <a:rPr lang="ru-RU" sz="2400" dirty="0" err="1"/>
              <a:t>інформація</a:t>
            </a:r>
            <a:r>
              <a:rPr lang="ru-RU" sz="2400" dirty="0"/>
              <a:t> про </a:t>
            </a:r>
            <a:r>
              <a:rPr lang="ru-RU" sz="2400" dirty="0" err="1"/>
              <a:t>осіб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продукцію</a:t>
            </a:r>
            <a:r>
              <a:rPr lang="ru-RU" sz="2400" dirty="0"/>
              <a:t>, яка </a:t>
            </a:r>
            <a:r>
              <a:rPr lang="ru-RU" sz="2400" dirty="0" err="1"/>
              <a:t>розповсюджується</a:t>
            </a:r>
            <a:r>
              <a:rPr lang="ru-RU" sz="2400" dirty="0"/>
              <a:t> у будь-</a:t>
            </a:r>
            <a:r>
              <a:rPr lang="ru-RU" sz="2400" dirty="0" err="1"/>
              <a:t>якій</a:t>
            </a:r>
            <a:r>
              <a:rPr lang="ru-RU" sz="2400" dirty="0"/>
              <a:t> </a:t>
            </a:r>
            <a:r>
              <a:rPr lang="ru-RU" sz="2400" dirty="0" err="1"/>
              <a:t>формі</a:t>
            </a:r>
            <a:r>
              <a:rPr lang="ru-RU" sz="2400" dirty="0"/>
              <a:t> та в будь-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спосіб</a:t>
            </a:r>
            <a:r>
              <a:rPr lang="ru-RU" sz="2400" dirty="0"/>
              <a:t> з метою прямого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опосередкованого</a:t>
            </a:r>
            <a:r>
              <a:rPr lang="ru-RU" sz="2400" dirty="0"/>
              <a:t> </a:t>
            </a:r>
            <a:r>
              <a:rPr lang="ru-RU" sz="2400" dirty="0" err="1"/>
              <a:t>одержання</a:t>
            </a:r>
            <a:r>
              <a:rPr lang="ru-RU" sz="2400" dirty="0"/>
              <a:t> </a:t>
            </a:r>
            <a:r>
              <a:rPr lang="ru-RU" sz="2400" dirty="0" err="1" smtClean="0"/>
              <a:t>прибутку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pic>
        <p:nvPicPr>
          <p:cNvPr id="4098" name="Picture 2" descr="C:\Users\Лена\Desktop\Новая папка\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9" y="3591019"/>
            <a:ext cx="4071239" cy="333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Лена\Desktop\Новая папка\Герб_Україн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2693"/>
            <a:ext cx="3354341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Лена\Desktop\Новая папка\1283243015_pjsclrt12fbubar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47" y="3168111"/>
            <a:ext cx="4710153" cy="382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68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4952" y="151990"/>
            <a:ext cx="8828689" cy="998742"/>
          </a:xfrm>
        </p:spPr>
        <p:txBody>
          <a:bodyPr>
            <a:noAutofit/>
          </a:bodyPr>
          <a:lstStyle/>
          <a:p>
            <a:r>
              <a:rPr lang="ru-RU" sz="3500" b="1" i="1" dirty="0" err="1" smtClean="0"/>
              <a:t>Рекламні</a:t>
            </a:r>
            <a:r>
              <a:rPr lang="ru-RU" sz="3500" b="1" i="1" dirty="0" smtClean="0"/>
              <a:t> </a:t>
            </a:r>
            <a:r>
              <a:rPr lang="ru-RU" sz="3500" b="1" i="1" dirty="0" err="1" smtClean="0"/>
              <a:t>матеріали</a:t>
            </a:r>
            <a:r>
              <a:rPr lang="ru-RU" sz="3500" b="1" i="1" dirty="0" smtClean="0"/>
              <a:t> </a:t>
            </a:r>
            <a:r>
              <a:rPr lang="ru-RU" sz="3500" b="1" i="1" dirty="0" err="1" smtClean="0"/>
              <a:t>повинні</a:t>
            </a:r>
            <a:r>
              <a:rPr lang="ru-RU" sz="3500" b="1" i="1" dirty="0" smtClean="0"/>
              <a:t> </a:t>
            </a:r>
            <a:r>
              <a:rPr lang="ru-RU" sz="3500" b="1" i="1" dirty="0" err="1" smtClean="0"/>
              <a:t>відповідати</a:t>
            </a:r>
            <a:r>
              <a:rPr lang="ru-RU" sz="3500" b="1" i="1" dirty="0" smtClean="0"/>
              <a:t> </a:t>
            </a:r>
            <a:r>
              <a:rPr lang="ru-RU" sz="3500" b="1" i="1" dirty="0" err="1" smtClean="0"/>
              <a:t>вимогам</a:t>
            </a:r>
            <a:r>
              <a:rPr lang="ru-RU" sz="3500" b="1" i="1" dirty="0" smtClean="0"/>
              <a:t> чинного </a:t>
            </a:r>
            <a:r>
              <a:rPr lang="ru-RU" sz="3500" b="1" i="1" dirty="0" err="1" smtClean="0"/>
              <a:t>законодавства</a:t>
            </a:r>
            <a:r>
              <a:rPr lang="ru-RU" sz="3500" b="1" i="1" dirty="0" smtClean="0"/>
              <a:t>, </a:t>
            </a:r>
            <a:r>
              <a:rPr lang="ru-RU" sz="3500" b="1" i="1" dirty="0" err="1" smtClean="0"/>
              <a:t>зокрема</a:t>
            </a:r>
            <a:r>
              <a:rPr lang="ru-RU" sz="3500" b="1" i="1" dirty="0" smtClean="0"/>
              <a:t>: </a:t>
            </a:r>
            <a:endParaRPr lang="ru-RU" sz="3500" b="1" i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700" dirty="0" err="1"/>
              <a:t>законність</a:t>
            </a:r>
            <a:r>
              <a:rPr lang="ru-RU" sz="3700" dirty="0"/>
              <a:t>,  </a:t>
            </a:r>
            <a:r>
              <a:rPr lang="ru-RU" sz="3700" dirty="0" err="1" smtClean="0"/>
              <a:t>точність</a:t>
            </a:r>
            <a:r>
              <a:rPr lang="ru-RU" sz="3700" dirty="0" smtClean="0"/>
              <a:t>, </a:t>
            </a:r>
            <a:r>
              <a:rPr lang="ru-RU" sz="3700" dirty="0" err="1" smtClean="0"/>
              <a:t>достовірність</a:t>
            </a:r>
            <a:r>
              <a:rPr lang="ru-RU" sz="3700" dirty="0" smtClean="0"/>
              <a:t>;</a:t>
            </a:r>
          </a:p>
          <a:p>
            <a:r>
              <a:rPr lang="ru-RU" sz="3700" dirty="0" smtClean="0"/>
              <a:t> </a:t>
            </a:r>
            <a:r>
              <a:rPr lang="ru-RU" sz="3700" dirty="0" err="1"/>
              <a:t>використання</a:t>
            </a:r>
            <a:r>
              <a:rPr lang="ru-RU" sz="3700" dirty="0"/>
              <a:t> форм  та  </a:t>
            </a:r>
            <a:r>
              <a:rPr lang="ru-RU" sz="3700" dirty="0" err="1"/>
              <a:t>засобів</a:t>
            </a:r>
            <a:r>
              <a:rPr lang="ru-RU" sz="3700" dirty="0"/>
              <a:t>,  </a:t>
            </a:r>
            <a:r>
              <a:rPr lang="ru-RU" sz="3700" dirty="0" err="1"/>
              <a:t>які</a:t>
            </a:r>
            <a:r>
              <a:rPr lang="ru-RU" sz="3700" dirty="0"/>
              <a:t>  не  </a:t>
            </a:r>
            <a:r>
              <a:rPr lang="ru-RU" sz="3700" dirty="0" err="1"/>
              <a:t>завдають</a:t>
            </a:r>
            <a:r>
              <a:rPr lang="ru-RU" sz="3700" dirty="0"/>
              <a:t> </a:t>
            </a:r>
            <a:r>
              <a:rPr lang="ru-RU" sz="3700" dirty="0" err="1" smtClean="0"/>
              <a:t>споживачеві</a:t>
            </a:r>
            <a:r>
              <a:rPr lang="ru-RU" sz="3700" dirty="0" smtClean="0"/>
              <a:t> </a:t>
            </a:r>
            <a:r>
              <a:rPr lang="ru-RU" sz="3700" dirty="0" err="1"/>
              <a:t>реклами</a:t>
            </a:r>
            <a:r>
              <a:rPr lang="ru-RU" sz="3700" dirty="0"/>
              <a:t> </a:t>
            </a:r>
            <a:r>
              <a:rPr lang="ru-RU" sz="3700" dirty="0" err="1" smtClean="0"/>
              <a:t>шкоди</a:t>
            </a:r>
            <a:r>
              <a:rPr lang="ru-RU" sz="3700" dirty="0" smtClean="0"/>
              <a:t>;</a:t>
            </a:r>
          </a:p>
          <a:p>
            <a:r>
              <a:rPr lang="uk-UA" sz="3700" dirty="0"/>
              <a:t>д</a:t>
            </a:r>
            <a:r>
              <a:rPr lang="uk-UA" sz="3700" dirty="0" smtClean="0"/>
              <a:t>отримання норм етики та моралі а також гуманістичних цінностей;</a:t>
            </a:r>
            <a:endParaRPr lang="ru-RU" sz="3700" dirty="0"/>
          </a:p>
        </p:txBody>
      </p:sp>
    </p:spTree>
    <p:extLst>
      <p:ext uri="{BB962C8B-B14F-4D97-AF65-F5344CB8AC3E}">
        <p14:creationId xmlns:p14="http://schemas.microsoft.com/office/powerpoint/2010/main" val="31965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60" y="656822"/>
            <a:ext cx="7869889" cy="772733"/>
          </a:xfrm>
        </p:spPr>
        <p:txBody>
          <a:bodyPr>
            <a:noAutofit/>
          </a:bodyPr>
          <a:lstStyle/>
          <a:p>
            <a:pPr algn="ctr"/>
            <a:r>
              <a:rPr lang="uk-UA" sz="4800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Дайте відповіді на питання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48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uk-UA" dirty="0" smtClean="0"/>
          </a:p>
          <a:p>
            <a:pPr lvl="0"/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</a:rPr>
              <a:t>Яке ваше ставлення до реклами?</a:t>
            </a:r>
            <a:endParaRPr lang="ru-RU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</a:rPr>
              <a:t>Яка реклама мала на вас більший вплив?</a:t>
            </a:r>
            <a:endParaRPr lang="ru-RU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Картинки по запросу картинки білборді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322" y="2859109"/>
            <a:ext cx="4204505" cy="2174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Сучасні вимоги законодавства забороняють рекламу, яка: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239956"/>
            <a:ext cx="7869890" cy="48897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200" dirty="0" err="1"/>
              <a:t>містить</a:t>
            </a:r>
            <a:r>
              <a:rPr lang="ru-RU" sz="2200" dirty="0"/>
              <a:t> </a:t>
            </a:r>
            <a:r>
              <a:rPr lang="ru-RU" sz="2200" dirty="0" err="1"/>
              <a:t>інформацію</a:t>
            </a:r>
            <a:r>
              <a:rPr lang="ru-RU" sz="2200" dirty="0"/>
              <a:t>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зображення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порушують</a:t>
            </a:r>
            <a:r>
              <a:rPr lang="ru-RU" sz="2200" dirty="0"/>
              <a:t> </a:t>
            </a:r>
            <a:r>
              <a:rPr lang="ru-RU" sz="2200" dirty="0" err="1"/>
              <a:t>етичні</a:t>
            </a:r>
            <a:r>
              <a:rPr lang="ru-RU" sz="2200" dirty="0"/>
              <a:t>, </a:t>
            </a:r>
            <a:r>
              <a:rPr lang="ru-RU" sz="2200" dirty="0" err="1"/>
              <a:t>гуманістичні</a:t>
            </a:r>
            <a:r>
              <a:rPr lang="ru-RU" sz="2200" dirty="0"/>
              <a:t>, </a:t>
            </a:r>
            <a:r>
              <a:rPr lang="ru-RU" sz="2200" dirty="0" err="1"/>
              <a:t>моральні</a:t>
            </a:r>
            <a:r>
              <a:rPr lang="ru-RU" sz="2200" dirty="0"/>
              <a:t> </a:t>
            </a:r>
            <a:r>
              <a:rPr lang="ru-RU" sz="2200" dirty="0" err="1"/>
              <a:t>норми</a:t>
            </a:r>
            <a:r>
              <a:rPr lang="ru-RU" sz="2200" dirty="0"/>
              <a:t>, </a:t>
            </a:r>
            <a:r>
              <a:rPr lang="ru-RU" sz="2200" dirty="0" err="1"/>
              <a:t>нехтують</a:t>
            </a:r>
            <a:r>
              <a:rPr lang="ru-RU" sz="2200" dirty="0"/>
              <a:t> правилами </a:t>
            </a:r>
            <a:r>
              <a:rPr lang="ru-RU" sz="2200" dirty="0" err="1"/>
              <a:t>пристойності</a:t>
            </a:r>
            <a:r>
              <a:rPr lang="ru-RU" sz="2200" dirty="0"/>
              <a:t>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200" dirty="0" err="1" smtClean="0"/>
              <a:t>містить</a:t>
            </a:r>
            <a:r>
              <a:rPr lang="ru-RU" sz="2200" dirty="0" smtClean="0"/>
              <a:t> </a:t>
            </a:r>
            <a:r>
              <a:rPr lang="ru-RU" sz="2200" dirty="0" err="1"/>
              <a:t>твердження</a:t>
            </a:r>
            <a:r>
              <a:rPr lang="ru-RU" sz="2200" dirty="0"/>
              <a:t>, </a:t>
            </a:r>
            <a:r>
              <a:rPr lang="ru-RU" sz="2200" dirty="0" err="1"/>
              <a:t>які</a:t>
            </a:r>
            <a:r>
              <a:rPr lang="ru-RU" sz="2200" dirty="0"/>
              <a:t> є </a:t>
            </a:r>
            <a:r>
              <a:rPr lang="ru-RU" sz="2200" dirty="0" err="1"/>
              <a:t>дискримінаційними</a:t>
            </a:r>
            <a:r>
              <a:rPr lang="ru-RU" sz="2200" dirty="0"/>
              <a:t> за </a:t>
            </a:r>
            <a:r>
              <a:rPr lang="ru-RU" sz="2200" dirty="0" err="1"/>
              <a:t>ознаками</a:t>
            </a:r>
            <a:r>
              <a:rPr lang="ru-RU" sz="2200" dirty="0"/>
              <a:t> </a:t>
            </a:r>
            <a:r>
              <a:rPr lang="ru-RU" sz="2200" dirty="0" err="1"/>
              <a:t>походження</a:t>
            </a:r>
            <a:r>
              <a:rPr lang="ru-RU" sz="2200" dirty="0"/>
              <a:t> </a:t>
            </a:r>
            <a:r>
              <a:rPr lang="ru-RU" sz="2200" dirty="0" err="1"/>
              <a:t>людини</a:t>
            </a:r>
            <a:r>
              <a:rPr lang="ru-RU" sz="2200" dirty="0"/>
              <a:t>, </a:t>
            </a:r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/>
              <a:t>соціального</a:t>
            </a:r>
            <a:r>
              <a:rPr lang="ru-RU" sz="2200" dirty="0"/>
              <a:t> та </a:t>
            </a:r>
            <a:r>
              <a:rPr lang="ru-RU" sz="2200" dirty="0" err="1"/>
              <a:t>майнового</a:t>
            </a:r>
            <a:r>
              <a:rPr lang="ru-RU" sz="2200" dirty="0"/>
              <a:t> становища, </a:t>
            </a:r>
            <a:r>
              <a:rPr lang="ru-RU" sz="2200" dirty="0" err="1"/>
              <a:t>раси</a:t>
            </a:r>
            <a:r>
              <a:rPr lang="ru-RU" sz="2200" dirty="0"/>
              <a:t>, </a:t>
            </a:r>
            <a:r>
              <a:rPr lang="ru-RU" sz="2200" dirty="0" err="1"/>
              <a:t>національності</a:t>
            </a:r>
            <a:r>
              <a:rPr lang="ru-RU" sz="2200" dirty="0"/>
              <a:t>, </a:t>
            </a:r>
            <a:r>
              <a:rPr lang="ru-RU" sz="2200" dirty="0" err="1"/>
              <a:t>статі</a:t>
            </a:r>
            <a:r>
              <a:rPr lang="ru-RU" sz="2200" dirty="0"/>
              <a:t>, </a:t>
            </a:r>
            <a:r>
              <a:rPr lang="ru-RU" sz="2200" dirty="0" err="1"/>
              <a:t>освіти</a:t>
            </a:r>
            <a:r>
              <a:rPr lang="ru-RU" sz="2200" dirty="0"/>
              <a:t>, </a:t>
            </a:r>
            <a:r>
              <a:rPr lang="ru-RU" sz="2200" dirty="0" err="1"/>
              <a:t>політичних</a:t>
            </a:r>
            <a:r>
              <a:rPr lang="ru-RU" sz="2200" dirty="0"/>
              <a:t> </a:t>
            </a:r>
            <a:r>
              <a:rPr lang="ru-RU" sz="2200" dirty="0" err="1" smtClean="0"/>
              <a:t>поглядів</a:t>
            </a:r>
            <a:r>
              <a:rPr lang="ru-RU" sz="2200" dirty="0" smtClean="0"/>
              <a:t>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200" dirty="0" err="1" smtClean="0"/>
              <a:t>містить</a:t>
            </a:r>
            <a:r>
              <a:rPr lang="ru-RU" sz="2200" dirty="0" smtClean="0"/>
              <a:t> </a:t>
            </a:r>
            <a:r>
              <a:rPr lang="ru-RU" sz="2200" dirty="0" err="1"/>
              <a:t>зображення</a:t>
            </a:r>
            <a:r>
              <a:rPr lang="ru-RU" sz="2200" dirty="0"/>
              <a:t> </a:t>
            </a:r>
            <a:r>
              <a:rPr lang="ru-RU" sz="2200" dirty="0" err="1"/>
              <a:t>фізичної</a:t>
            </a:r>
            <a:r>
              <a:rPr lang="ru-RU" sz="2200" dirty="0"/>
              <a:t> особи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використовує</a:t>
            </a:r>
            <a:r>
              <a:rPr lang="ru-RU" sz="2200" dirty="0"/>
              <a:t> </a:t>
            </a:r>
            <a:r>
              <a:rPr lang="ru-RU" sz="2200" dirty="0" err="1"/>
              <a:t>її</a:t>
            </a:r>
            <a:r>
              <a:rPr lang="ru-RU" sz="2200" dirty="0"/>
              <a:t> </a:t>
            </a:r>
            <a:r>
              <a:rPr lang="ru-RU" sz="2200" dirty="0" err="1"/>
              <a:t>ім'я</a:t>
            </a:r>
            <a:r>
              <a:rPr lang="ru-RU" sz="2200" dirty="0"/>
              <a:t> без </a:t>
            </a:r>
            <a:r>
              <a:rPr lang="ru-RU" sz="2200" dirty="0" err="1"/>
              <a:t>письмової</a:t>
            </a:r>
            <a:r>
              <a:rPr lang="ru-RU" sz="2200" dirty="0"/>
              <a:t> </a:t>
            </a:r>
            <a:r>
              <a:rPr lang="ru-RU" sz="2200" dirty="0" err="1"/>
              <a:t>згоди</a:t>
            </a:r>
            <a:r>
              <a:rPr lang="ru-RU" sz="2200" dirty="0"/>
              <a:t> </a:t>
            </a:r>
            <a:r>
              <a:rPr lang="ru-RU" sz="2200" dirty="0" err="1"/>
              <a:t>цієї</a:t>
            </a:r>
            <a:r>
              <a:rPr lang="ru-RU" sz="2200" dirty="0"/>
              <a:t> особи;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200" dirty="0" err="1" smtClean="0"/>
              <a:t>містить</a:t>
            </a:r>
            <a:r>
              <a:rPr lang="ru-RU" sz="2200" dirty="0" smtClean="0"/>
              <a:t> </a:t>
            </a:r>
            <a:r>
              <a:rPr lang="ru-RU" sz="2200" dirty="0" err="1"/>
              <a:t>елементи</a:t>
            </a:r>
            <a:r>
              <a:rPr lang="ru-RU" sz="2200" dirty="0"/>
              <a:t> </a:t>
            </a:r>
            <a:r>
              <a:rPr lang="ru-RU" sz="2200" dirty="0" err="1"/>
              <a:t>жорстокості</a:t>
            </a:r>
            <a:r>
              <a:rPr lang="ru-RU" sz="2200" dirty="0"/>
              <a:t>, </a:t>
            </a:r>
            <a:r>
              <a:rPr lang="ru-RU" sz="2200" dirty="0" err="1" smtClean="0"/>
              <a:t>насильства</a:t>
            </a:r>
            <a:r>
              <a:rPr lang="ru-RU" sz="2200" dirty="0" smtClean="0"/>
              <a:t>, </a:t>
            </a:r>
            <a:r>
              <a:rPr lang="ru-RU" sz="2200" dirty="0" err="1" smtClean="0"/>
              <a:t>цинізму</a:t>
            </a:r>
            <a:r>
              <a:rPr lang="ru-RU" sz="2200" dirty="0"/>
              <a:t>, </a:t>
            </a:r>
            <a:r>
              <a:rPr lang="ru-RU" sz="2200" dirty="0" err="1"/>
              <a:t>приниження</a:t>
            </a:r>
            <a:r>
              <a:rPr lang="ru-RU" sz="2200" dirty="0"/>
              <a:t> </a:t>
            </a:r>
            <a:r>
              <a:rPr lang="ru-RU" sz="2200" dirty="0" err="1"/>
              <a:t>людської</a:t>
            </a:r>
            <a:r>
              <a:rPr lang="ru-RU" sz="2200" dirty="0"/>
              <a:t> </a:t>
            </a:r>
            <a:r>
              <a:rPr lang="ru-RU" sz="2200" dirty="0" err="1"/>
              <a:t>честі</a:t>
            </a:r>
            <a:r>
              <a:rPr lang="ru-RU" sz="2200" dirty="0"/>
              <a:t> та </a:t>
            </a:r>
            <a:r>
              <a:rPr lang="ru-RU" sz="2200" dirty="0" err="1"/>
              <a:t>гідності</a:t>
            </a:r>
            <a:r>
              <a:rPr 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52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1" u="sng" dirty="0" err="1">
                <a:solidFill>
                  <a:srgbClr val="FF0000"/>
                </a:solidFill>
              </a:rPr>
              <a:t>Рекламна</a:t>
            </a:r>
            <a:r>
              <a:rPr lang="ru-RU" sz="4000" b="1" i="1" u="sng" dirty="0">
                <a:solidFill>
                  <a:srgbClr val="FF0000"/>
                </a:solidFill>
              </a:rPr>
              <a:t> </a:t>
            </a:r>
            <a:r>
              <a:rPr lang="ru-RU" sz="4000" b="1" i="1" u="sng" dirty="0" err="1">
                <a:solidFill>
                  <a:srgbClr val="FF0000"/>
                </a:solidFill>
              </a:rPr>
              <a:t>діяльність</a:t>
            </a:r>
            <a:r>
              <a:rPr lang="ru-RU" sz="4000" b="1" i="1" u="sng" dirty="0">
                <a:solidFill>
                  <a:srgbClr val="FF0000"/>
                </a:solidFill>
              </a:rPr>
              <a:t> </a:t>
            </a:r>
            <a:r>
              <a:rPr lang="ru-RU" sz="4000" dirty="0"/>
              <a:t>— </a:t>
            </a:r>
            <a:r>
              <a:rPr lang="ru-RU" sz="4000" dirty="0" smtClean="0"/>
              <a:t>комплекс </a:t>
            </a:r>
            <a:r>
              <a:rPr lang="ru-RU" sz="4000" dirty="0" err="1"/>
              <a:t>заходів</a:t>
            </a:r>
            <a:r>
              <a:rPr lang="ru-RU" sz="4000" dirty="0"/>
              <a:t>, </a:t>
            </a:r>
            <a:r>
              <a:rPr lang="ru-RU" sz="4000" dirty="0" err="1" smtClean="0"/>
              <a:t>які</a:t>
            </a:r>
            <a:r>
              <a:rPr lang="ru-RU" sz="4000" dirty="0" smtClean="0"/>
              <a:t> </a:t>
            </a:r>
            <a:r>
              <a:rPr lang="ru-RU" sz="4000" dirty="0" err="1" smtClean="0"/>
              <a:t>використовує</a:t>
            </a:r>
            <a:r>
              <a:rPr lang="ru-RU" sz="4000" dirty="0" smtClean="0"/>
              <a:t> </a:t>
            </a:r>
            <a:r>
              <a:rPr lang="ru-RU" sz="4000" dirty="0" err="1"/>
              <a:t>фірма</a:t>
            </a:r>
            <a:r>
              <a:rPr lang="ru-RU" sz="4000" dirty="0"/>
              <a:t> (</a:t>
            </a:r>
            <a:r>
              <a:rPr lang="ru-RU" sz="4000" dirty="0" err="1"/>
              <a:t>товаровиробник</a:t>
            </a:r>
            <a:r>
              <a:rPr lang="ru-RU" sz="4000" dirty="0"/>
              <a:t>, </a:t>
            </a:r>
            <a:r>
              <a:rPr lang="ru-RU" sz="4000" dirty="0" err="1" smtClean="0"/>
              <a:t>посередник</a:t>
            </a:r>
            <a:r>
              <a:rPr lang="ru-RU" sz="4000" dirty="0" smtClean="0"/>
              <a:t>) для </a:t>
            </a:r>
            <a:r>
              <a:rPr lang="ru-RU" sz="4000" dirty="0" err="1"/>
              <a:t>інформування</a:t>
            </a:r>
            <a:r>
              <a:rPr lang="ru-RU" sz="4000" dirty="0"/>
              <a:t>, </a:t>
            </a:r>
            <a:r>
              <a:rPr lang="ru-RU" sz="4000" dirty="0" err="1"/>
              <a:t>переконання</a:t>
            </a:r>
            <a:r>
              <a:rPr lang="ru-RU" sz="4000" dirty="0"/>
              <a:t> </a:t>
            </a:r>
            <a:r>
              <a:rPr lang="ru-RU" sz="4000" dirty="0" err="1"/>
              <a:t>чи</a:t>
            </a:r>
            <a:r>
              <a:rPr lang="ru-RU" sz="4000" dirty="0"/>
              <a:t> </a:t>
            </a:r>
            <a:r>
              <a:rPr lang="ru-RU" sz="4000" dirty="0" err="1"/>
              <a:t>нагадування</a:t>
            </a:r>
            <a:r>
              <a:rPr lang="ru-RU" sz="4000" dirty="0"/>
              <a:t> </a:t>
            </a:r>
            <a:r>
              <a:rPr lang="ru-RU" sz="4000" dirty="0" err="1"/>
              <a:t>споживачам</a:t>
            </a:r>
            <a:r>
              <a:rPr lang="ru-RU" sz="4000" dirty="0"/>
              <a:t> про </a:t>
            </a:r>
            <a:r>
              <a:rPr lang="ru-RU" sz="4000" dirty="0" err="1"/>
              <a:t>свої</a:t>
            </a:r>
            <a:r>
              <a:rPr lang="ru-RU" sz="4000" dirty="0"/>
              <a:t> </a:t>
            </a:r>
            <a:r>
              <a:rPr lang="ru-RU" sz="4000" dirty="0" err="1" smtClean="0"/>
              <a:t>товари</a:t>
            </a:r>
            <a:r>
              <a:rPr lang="ru-RU" sz="4000" dirty="0" smtClean="0"/>
              <a:t> </a:t>
            </a:r>
            <a:r>
              <a:rPr lang="ru-RU" sz="4000" dirty="0" err="1" smtClean="0"/>
              <a:t>чи</a:t>
            </a:r>
            <a:r>
              <a:rPr lang="ru-RU" sz="4000" dirty="0" smtClean="0"/>
              <a:t> </a:t>
            </a:r>
            <a:r>
              <a:rPr lang="ru-RU" sz="4000" dirty="0" err="1"/>
              <a:t>послуги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682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300" b="1" dirty="0" err="1" smtClean="0"/>
              <a:t>Рекламування</a:t>
            </a:r>
            <a:r>
              <a:rPr lang="ru-RU" sz="3300" b="1" dirty="0" smtClean="0"/>
              <a:t> </a:t>
            </a:r>
            <a:r>
              <a:rPr lang="ru-RU" sz="3300" b="1" dirty="0" err="1" smtClean="0"/>
              <a:t>лікарських</a:t>
            </a:r>
            <a:r>
              <a:rPr lang="ru-RU" sz="3300" b="1" dirty="0" smtClean="0"/>
              <a:t> </a:t>
            </a:r>
            <a:r>
              <a:rPr lang="ru-RU" sz="3300" b="1" dirty="0" err="1" smtClean="0"/>
              <a:t>засобів</a:t>
            </a:r>
            <a:r>
              <a:rPr lang="ru-RU" sz="3300" b="1" dirty="0" smtClean="0"/>
              <a:t> </a:t>
            </a:r>
            <a:r>
              <a:rPr lang="ru-RU" sz="3300" b="1" dirty="0" err="1" smtClean="0"/>
              <a:t>забороняє</a:t>
            </a:r>
            <a:r>
              <a:rPr lang="ru-RU" sz="3300" b="1" dirty="0" smtClean="0"/>
              <a:t> </a:t>
            </a:r>
            <a:r>
              <a:rPr lang="ru-RU" sz="3300" b="1" dirty="0" err="1" smtClean="0"/>
              <a:t>наступні</a:t>
            </a:r>
            <a:r>
              <a:rPr lang="ru-RU" sz="3300" b="1" dirty="0" smtClean="0"/>
              <a:t> </a:t>
            </a:r>
            <a:r>
              <a:rPr lang="ru-RU" sz="3300" b="1" dirty="0" err="1"/>
              <a:t>відомості</a:t>
            </a:r>
            <a:r>
              <a:rPr lang="ru-RU" sz="3300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250" y="1151141"/>
            <a:ext cx="8400378" cy="360381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справляти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лікарського</a:t>
            </a:r>
            <a:r>
              <a:rPr lang="ru-RU" dirty="0"/>
              <a:t> </a:t>
            </a:r>
            <a:r>
              <a:rPr lang="ru-RU" dirty="0" err="1"/>
              <a:t>засобу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медичної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</a:t>
            </a:r>
            <a:r>
              <a:rPr lang="ru-RU" dirty="0" err="1"/>
              <a:t>консультація</a:t>
            </a:r>
            <a:r>
              <a:rPr lang="ru-RU" dirty="0"/>
              <a:t> з </a:t>
            </a:r>
            <a:r>
              <a:rPr lang="ru-RU" dirty="0" err="1"/>
              <a:t>фахівцем</a:t>
            </a:r>
            <a:r>
              <a:rPr lang="ru-RU" dirty="0"/>
              <a:t> не є </a:t>
            </a:r>
            <a:r>
              <a:rPr lang="ru-RU" dirty="0" err="1"/>
              <a:t>необхідною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/>
              <a:t>відомостей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лікувальний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є </a:t>
            </a:r>
            <a:r>
              <a:rPr lang="ru-RU" dirty="0" err="1"/>
              <a:t>гарантованим</a:t>
            </a:r>
            <a:r>
              <a:rPr lang="ru-RU" dirty="0"/>
              <a:t>;</a:t>
            </a:r>
          </a:p>
          <a:p>
            <a:r>
              <a:rPr lang="ru-RU" dirty="0" err="1"/>
              <a:t>зображень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, </a:t>
            </a:r>
            <a:r>
              <a:rPr lang="ru-RU" dirty="0" err="1"/>
              <a:t>поранень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/>
              <a:t>тверджень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виникненню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страху </a:t>
            </a:r>
            <a:r>
              <a:rPr lang="ru-RU" dirty="0" err="1"/>
              <a:t>захворіти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погіршити</a:t>
            </a:r>
            <a:r>
              <a:rPr lang="ru-RU" dirty="0"/>
              <a:t> стан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через </a:t>
            </a:r>
            <a:r>
              <a:rPr lang="ru-RU" dirty="0" err="1" smtClean="0"/>
              <a:t>невикористання</a:t>
            </a:r>
            <a:r>
              <a:rPr lang="ru-RU" dirty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рекламуються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Реклама </a:t>
            </a:r>
            <a:r>
              <a:rPr lang="ru-RU" b="1" dirty="0" err="1"/>
              <a:t>алкогольних</a:t>
            </a:r>
            <a:r>
              <a:rPr lang="ru-RU" b="1" dirty="0"/>
              <a:t> </a:t>
            </a:r>
            <a:r>
              <a:rPr lang="ru-RU" b="1" dirty="0" err="1"/>
              <a:t>напоїв</a:t>
            </a:r>
            <a:r>
              <a:rPr lang="ru-RU" b="1" dirty="0"/>
              <a:t> </a:t>
            </a:r>
            <a:r>
              <a:rPr lang="ru-RU" b="1" dirty="0" err="1"/>
              <a:t>забороняється</a:t>
            </a:r>
            <a:r>
              <a:rPr lang="ru-RU" b="1" dirty="0"/>
              <a:t>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269869"/>
              </p:ext>
            </p:extLst>
          </p:nvPr>
        </p:nvGraphicFramePr>
        <p:xfrm>
          <a:off x="457200" y="1150883"/>
          <a:ext cx="8497614" cy="5305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06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Рекламна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складається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таких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етапів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878721"/>
              </p:ext>
            </p:extLst>
          </p:nvPr>
        </p:nvGraphicFramePr>
        <p:xfrm>
          <a:off x="362607" y="1287791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37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570" y="188199"/>
            <a:ext cx="6965245" cy="955234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solidFill>
                  <a:srgbClr val="002060"/>
                </a:solidFill>
                <a:latin typeface="Monotype Corsiva" pitchFamily="66" charset="0"/>
              </a:rPr>
              <a:t>Ф</a:t>
            </a:r>
            <a:r>
              <a:rPr lang="uk-UA" sz="4800" b="1" i="1" dirty="0" err="1">
                <a:solidFill>
                  <a:srgbClr val="002060"/>
                </a:solidFill>
                <a:latin typeface="Monotype Corsiva" pitchFamily="66" charset="0"/>
              </a:rPr>
              <a:t>у</a:t>
            </a:r>
            <a:r>
              <a:rPr lang="uk-UA" sz="4800" b="1" i="1" dirty="0" err="1">
                <a:solidFill>
                  <a:srgbClr val="002060"/>
                </a:solidFill>
                <a:latin typeface="Monotype Corsiva" pitchFamily="66" charset="0"/>
              </a:rPr>
              <a:t>нкції</a:t>
            </a:r>
            <a:r>
              <a:rPr lang="uk-UA" sz="4800" b="1" i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4800" b="1" i="1" dirty="0">
                <a:solidFill>
                  <a:srgbClr val="002060"/>
                </a:solidFill>
                <a:latin typeface="Monotype Corsiva" pitchFamily="66" charset="0"/>
              </a:rPr>
              <a:t>реклами: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980" y="1066299"/>
            <a:ext cx="8659005" cy="23898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uk-UA" sz="1800" b="1" dirty="0"/>
              <a:t>- </a:t>
            </a:r>
            <a:r>
              <a:rPr lang="uk-UA" sz="1800" b="1" i="1" dirty="0">
                <a:solidFill>
                  <a:srgbClr val="C00000"/>
                </a:solidFill>
              </a:rPr>
              <a:t>Інформаційна</a:t>
            </a:r>
            <a:r>
              <a:rPr lang="uk-UA" sz="1800" b="1" dirty="0">
                <a:solidFill>
                  <a:srgbClr val="C00000"/>
                </a:solidFill>
              </a:rPr>
              <a:t> </a:t>
            </a:r>
            <a:r>
              <a:rPr lang="uk-UA" sz="1800" b="1" dirty="0"/>
              <a:t>- припускає поширення в масовому масштабі інформації про товар чи послугу, їхній характер, місця продажу і т.п.;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uk-UA" sz="1800" b="1" dirty="0"/>
              <a:t>- </a:t>
            </a:r>
            <a:r>
              <a:rPr lang="uk-UA" sz="1800" b="1" i="1" dirty="0">
                <a:solidFill>
                  <a:srgbClr val="C00000"/>
                </a:solidFill>
              </a:rPr>
              <a:t>Економічна</a:t>
            </a:r>
            <a:r>
              <a:rPr lang="uk-UA" sz="1800" b="1" dirty="0"/>
              <a:t> - стимулювання збуту товарів, а також вкладення інвестицій;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uk-UA" sz="1800" b="1" dirty="0"/>
              <a:t>- </a:t>
            </a:r>
            <a:r>
              <a:rPr lang="uk-UA" sz="1800" b="1" i="1" dirty="0">
                <a:solidFill>
                  <a:srgbClr val="C00000"/>
                </a:solidFill>
              </a:rPr>
              <a:t>Просвітницька</a:t>
            </a:r>
            <a:r>
              <a:rPr lang="uk-UA" sz="1800" b="1" dirty="0">
                <a:solidFill>
                  <a:srgbClr val="C00000"/>
                </a:solidFill>
              </a:rPr>
              <a:t> </a:t>
            </a:r>
            <a:r>
              <a:rPr lang="uk-UA" sz="1800" b="1" dirty="0"/>
              <a:t>- передбачає пропаганду різного роду нововведень;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uk-UA" sz="1800" b="1" dirty="0"/>
              <a:t>- </a:t>
            </a:r>
            <a:r>
              <a:rPr lang="uk-UA" sz="1800" b="1" i="1" dirty="0">
                <a:solidFill>
                  <a:srgbClr val="C00000"/>
                </a:solidFill>
              </a:rPr>
              <a:t>Соціальна</a:t>
            </a:r>
            <a:r>
              <a:rPr lang="uk-UA" sz="1800" b="1" dirty="0">
                <a:solidFill>
                  <a:srgbClr val="C00000"/>
                </a:solidFill>
              </a:rPr>
              <a:t> </a:t>
            </a:r>
            <a:r>
              <a:rPr lang="uk-UA" sz="1800" b="1" dirty="0"/>
              <a:t>- спрямована на формування суспільної свідомості, посилення комунікативних зв'язків у суспільстві і поліпшення умов існування;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uk-UA" sz="1800" b="1" dirty="0"/>
              <a:t>- </a:t>
            </a:r>
            <a:r>
              <a:rPr lang="uk-UA" sz="1800" b="1" i="1" dirty="0">
                <a:solidFill>
                  <a:srgbClr val="C00000"/>
                </a:solidFill>
              </a:rPr>
              <a:t>Естетична</a:t>
            </a:r>
            <a:r>
              <a:rPr lang="uk-UA" sz="1800" b="1" dirty="0">
                <a:solidFill>
                  <a:srgbClr val="C00000"/>
                </a:solidFill>
              </a:rPr>
              <a:t> </a:t>
            </a:r>
            <a:r>
              <a:rPr lang="uk-UA" sz="1800" b="1" dirty="0"/>
              <a:t>- націлена на формування смаку споживачів.</a:t>
            </a:r>
          </a:p>
        </p:txBody>
      </p:sp>
      <p:pic>
        <p:nvPicPr>
          <p:cNvPr id="8195" name="Picture 3" descr="C:\Users\Лена\Desktop\Новая папка\advertis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8230"/>
            <a:ext cx="4162096" cy="217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Лена\Desktop\Новая папка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096" y="4196754"/>
            <a:ext cx="4981903" cy="266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52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2193" y="0"/>
            <a:ext cx="4184652" cy="955234"/>
          </a:xfrm>
        </p:spPr>
        <p:txBody>
          <a:bodyPr>
            <a:normAutofit/>
          </a:bodyPr>
          <a:lstStyle/>
          <a:p>
            <a:r>
              <a:rPr lang="uk-UA" sz="4800" b="1" i="1" dirty="0">
                <a:solidFill>
                  <a:srgbClr val="002060"/>
                </a:solidFill>
                <a:latin typeface="Monotype Corsiva" pitchFamily="66" charset="0"/>
              </a:rPr>
              <a:t>Види реклами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655" y="740980"/>
            <a:ext cx="3894083" cy="208836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i="1" dirty="0" err="1">
                <a:solidFill>
                  <a:srgbClr val="C00000"/>
                </a:solidFill>
              </a:rPr>
              <a:t>Інформативна</a:t>
            </a:r>
            <a:r>
              <a:rPr lang="ru-RU" sz="2200" b="1" i="1" dirty="0">
                <a:solidFill>
                  <a:srgbClr val="C00000"/>
                </a:solidFill>
              </a:rPr>
              <a:t> реклама </a:t>
            </a:r>
            <a:r>
              <a:rPr lang="ru-RU" sz="2200" dirty="0" err="1"/>
              <a:t>використовується</a:t>
            </a:r>
            <a:r>
              <a:rPr lang="ru-RU" sz="2200" dirty="0"/>
              <a:t> для </a:t>
            </a:r>
            <a:r>
              <a:rPr lang="ru-RU" sz="2200" dirty="0" err="1"/>
              <a:t>інформування</a:t>
            </a:r>
            <a:r>
              <a:rPr lang="ru-RU" sz="2200" dirty="0"/>
              <a:t> </a:t>
            </a:r>
            <a:r>
              <a:rPr lang="ru-RU" sz="2200" dirty="0" err="1"/>
              <a:t>споживачів</a:t>
            </a:r>
            <a:r>
              <a:rPr lang="ru-RU" sz="2200" dirty="0"/>
              <a:t> про </a:t>
            </a:r>
            <a:r>
              <a:rPr lang="ru-RU" sz="2200" dirty="0" err="1"/>
              <a:t>нові</a:t>
            </a:r>
            <a:r>
              <a:rPr lang="ru-RU" sz="2200" dirty="0"/>
              <a:t> </a:t>
            </a:r>
            <a:r>
              <a:rPr lang="ru-RU" sz="2200" dirty="0" err="1"/>
              <a:t>продукти</a:t>
            </a:r>
            <a:r>
              <a:rPr lang="ru-RU" sz="2200" dirty="0"/>
              <a:t> з метою </a:t>
            </a:r>
            <a:r>
              <a:rPr lang="ru-RU" sz="2200" dirty="0" err="1"/>
              <a:t>створення</a:t>
            </a:r>
            <a:r>
              <a:rPr lang="ru-RU" sz="2200" dirty="0"/>
              <a:t> </a:t>
            </a:r>
            <a:r>
              <a:rPr lang="ru-RU" sz="2200" dirty="0" err="1"/>
              <a:t>первісного</a:t>
            </a:r>
            <a:r>
              <a:rPr lang="ru-RU" sz="2200" dirty="0"/>
              <a:t> </a:t>
            </a:r>
            <a:r>
              <a:rPr lang="ru-RU" sz="2200" dirty="0" err="1"/>
              <a:t>попиту</a:t>
            </a:r>
            <a:r>
              <a:rPr lang="ru-RU" sz="2200" dirty="0"/>
              <a:t>. </a:t>
            </a:r>
          </a:p>
        </p:txBody>
      </p:sp>
      <p:pic>
        <p:nvPicPr>
          <p:cNvPr id="9218" name="Picture 2" descr="C:\Users\Лена\Desktop\Новая папка\y_63b46f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9343"/>
            <a:ext cx="3880884" cy="40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04440" y="1342863"/>
            <a:ext cx="5139559" cy="550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3038" algn="ctr"/>
            <a:r>
              <a:rPr lang="ru-RU" sz="2200" b="1" i="1" dirty="0" err="1">
                <a:solidFill>
                  <a:srgbClr val="C00000"/>
                </a:solidFill>
              </a:rPr>
              <a:t>Спонукальна</a:t>
            </a:r>
            <a:r>
              <a:rPr lang="ru-RU" sz="2200" b="1" i="1" dirty="0">
                <a:solidFill>
                  <a:srgbClr val="C00000"/>
                </a:solidFill>
              </a:rPr>
              <a:t> реклама </a:t>
            </a:r>
            <a:r>
              <a:rPr lang="ru-RU" sz="2200" dirty="0" err="1"/>
              <a:t>використовується</a:t>
            </a:r>
            <a:r>
              <a:rPr lang="ru-RU" sz="2200" dirty="0"/>
              <a:t> для </a:t>
            </a:r>
            <a:r>
              <a:rPr lang="ru-RU" sz="2200" dirty="0" err="1"/>
              <a:t>створення</a:t>
            </a:r>
            <a:r>
              <a:rPr lang="ru-RU" sz="2200" dirty="0"/>
              <a:t> в </a:t>
            </a:r>
            <a:r>
              <a:rPr lang="ru-RU" sz="2200" dirty="0" err="1"/>
              <a:t>обраного</a:t>
            </a:r>
            <a:r>
              <a:rPr lang="ru-RU" sz="2200" dirty="0"/>
              <a:t> сегмента </a:t>
            </a:r>
            <a:r>
              <a:rPr lang="ru-RU" sz="2200" dirty="0" err="1"/>
              <a:t>споживачів</a:t>
            </a:r>
            <a:r>
              <a:rPr lang="ru-RU" sz="2200" dirty="0"/>
              <a:t> </a:t>
            </a:r>
            <a:r>
              <a:rPr lang="ru-RU" sz="2200" dirty="0" err="1"/>
              <a:t>попиту</a:t>
            </a:r>
            <a:r>
              <a:rPr lang="ru-RU" sz="2200" dirty="0"/>
              <a:t> на </a:t>
            </a:r>
            <a:r>
              <a:rPr lang="ru-RU" sz="2200" dirty="0" err="1"/>
              <a:t>якийсь</a:t>
            </a:r>
            <a:r>
              <a:rPr lang="ru-RU" sz="2200" dirty="0"/>
              <a:t> продукт шляхом </a:t>
            </a:r>
            <a:r>
              <a:rPr lang="ru-RU" sz="2200" dirty="0" err="1"/>
              <a:t>переконання</a:t>
            </a:r>
            <a:r>
              <a:rPr lang="ru-RU" sz="2200" dirty="0"/>
              <a:t> </a:t>
            </a:r>
            <a:r>
              <a:rPr lang="ru-RU" sz="2200" dirty="0" err="1"/>
              <a:t>споживачів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рекламований</a:t>
            </a:r>
            <a:r>
              <a:rPr lang="ru-RU" sz="2200" dirty="0"/>
              <a:t> продукт є </a:t>
            </a:r>
            <a:r>
              <a:rPr lang="ru-RU" sz="2200" dirty="0" err="1"/>
              <a:t>найкращим</a:t>
            </a:r>
            <a:r>
              <a:rPr lang="ru-RU" sz="2200" dirty="0"/>
              <a:t> з </a:t>
            </a:r>
            <a:r>
              <a:rPr lang="ru-RU" sz="2200" dirty="0" err="1"/>
              <a:t>існуючих</a:t>
            </a:r>
            <a:r>
              <a:rPr lang="ru-RU" sz="2200" dirty="0"/>
              <a:t>. </a:t>
            </a:r>
          </a:p>
          <a:p>
            <a:pPr marL="173038" algn="just"/>
            <a:endParaRPr lang="ru-RU" sz="2200" b="1" i="1" dirty="0" smtClean="0">
              <a:solidFill>
                <a:srgbClr val="C00000"/>
              </a:solidFill>
            </a:endParaRPr>
          </a:p>
          <a:p>
            <a:pPr marL="173038" algn="ctr"/>
            <a:r>
              <a:rPr lang="ru-RU" sz="2200" b="1" i="1" dirty="0" err="1" smtClean="0">
                <a:solidFill>
                  <a:srgbClr val="C00000"/>
                </a:solidFill>
              </a:rPr>
              <a:t>Порівняльна</a:t>
            </a:r>
            <a:r>
              <a:rPr lang="ru-RU" sz="2200" b="1" i="1" dirty="0" smtClean="0">
                <a:solidFill>
                  <a:srgbClr val="C00000"/>
                </a:solidFill>
              </a:rPr>
              <a:t> </a:t>
            </a:r>
            <a:r>
              <a:rPr lang="ru-RU" sz="2200" b="1" i="1" dirty="0">
                <a:solidFill>
                  <a:srgbClr val="C00000"/>
                </a:solidFill>
              </a:rPr>
              <a:t>реклама </a:t>
            </a:r>
            <a:r>
              <a:rPr lang="ru-RU" sz="2200" dirty="0" err="1"/>
              <a:t>здійснює</a:t>
            </a:r>
            <a:r>
              <a:rPr lang="ru-RU" sz="2200" dirty="0"/>
              <a:t> </a:t>
            </a:r>
            <a:r>
              <a:rPr lang="ru-RU" sz="2200" dirty="0" err="1"/>
              <a:t>пряме</a:t>
            </a:r>
            <a:r>
              <a:rPr lang="ru-RU" sz="2200" dirty="0"/>
              <a:t> </a:t>
            </a: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непряме</a:t>
            </a:r>
            <a:r>
              <a:rPr lang="ru-RU" sz="2200" dirty="0"/>
              <a:t> </a:t>
            </a:r>
            <a:r>
              <a:rPr lang="ru-RU" sz="2200" dirty="0" err="1"/>
              <a:t>порівняння</a:t>
            </a:r>
            <a:r>
              <a:rPr lang="ru-RU" sz="2200" dirty="0"/>
              <a:t> </a:t>
            </a:r>
            <a:r>
              <a:rPr lang="ru-RU" sz="2200" dirty="0" err="1"/>
              <a:t>визначеної</a:t>
            </a:r>
            <a:r>
              <a:rPr lang="ru-RU" sz="2200" dirty="0"/>
              <a:t> марки продукту з </a:t>
            </a:r>
            <a:r>
              <a:rPr lang="ru-RU" sz="2200" dirty="0" err="1"/>
              <a:t>іншими</a:t>
            </a:r>
            <a:r>
              <a:rPr lang="ru-RU" sz="2200" dirty="0"/>
              <a:t> марками. </a:t>
            </a:r>
            <a:endParaRPr lang="ru-RU" sz="2200" dirty="0" smtClean="0"/>
          </a:p>
          <a:p>
            <a:pPr marL="173038" algn="ctr"/>
            <a:endParaRPr lang="uk-UA" sz="2200" dirty="0"/>
          </a:p>
          <a:p>
            <a:pPr marL="173038" algn="ctr"/>
            <a:endParaRPr lang="ru-RU" sz="2200" dirty="0"/>
          </a:p>
          <a:p>
            <a:pPr marL="173038" algn="ctr"/>
            <a:r>
              <a:rPr lang="ru-RU" sz="2200" b="1" i="1" dirty="0">
                <a:solidFill>
                  <a:srgbClr val="C00000"/>
                </a:solidFill>
              </a:rPr>
              <a:t>Реклама-</a:t>
            </a:r>
            <a:r>
              <a:rPr lang="ru-RU" sz="2200" b="1" i="1" dirty="0" err="1">
                <a:solidFill>
                  <a:srgbClr val="C00000"/>
                </a:solidFill>
              </a:rPr>
              <a:t>нагадування</a:t>
            </a:r>
            <a:r>
              <a:rPr lang="ru-RU" sz="2200" dirty="0"/>
              <a:t> </a:t>
            </a:r>
            <a:r>
              <a:rPr lang="ru-RU" sz="2200" dirty="0" err="1"/>
              <a:t>нагадує</a:t>
            </a:r>
            <a:r>
              <a:rPr lang="ru-RU" sz="2200" dirty="0"/>
              <a:t> </a:t>
            </a:r>
            <a:r>
              <a:rPr lang="ru-RU" sz="2200" dirty="0" err="1"/>
              <a:t>споживачам</a:t>
            </a:r>
            <a:r>
              <a:rPr lang="ru-RU" sz="2200" dirty="0"/>
              <a:t> про </a:t>
            </a:r>
            <a:r>
              <a:rPr lang="ru-RU" sz="2200" dirty="0" err="1"/>
              <a:t>існуючі</a:t>
            </a:r>
            <a:r>
              <a:rPr lang="ru-RU" sz="2200" dirty="0"/>
              <a:t> </a:t>
            </a:r>
            <a:r>
              <a:rPr lang="ru-RU" sz="2200" dirty="0" err="1"/>
              <a:t>продукти</a:t>
            </a:r>
            <a:r>
              <a:rPr lang="ru-RU" sz="2200" dirty="0" smtClean="0"/>
              <a:t>.</a:t>
            </a:r>
          </a:p>
          <a:p>
            <a:pPr algn="just"/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254996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2072755" y="-66150"/>
            <a:ext cx="543770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uk-UA" altLang="en-US" sz="4800" b="1" i="1" dirty="0" smtClean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>Класифікація </a:t>
            </a:r>
            <a:r>
              <a:rPr lang="uk-UA" altLang="en-US" sz="4800" b="1" i="1" dirty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>реклами</a:t>
            </a:r>
            <a:endParaRPr lang="ru-RU" altLang="en-US" sz="4800" b="1" i="1" dirty="0">
              <a:solidFill>
                <a:srgbClr val="002060"/>
              </a:solidFill>
              <a:latin typeface="Monotype Corsiva" pitchFamily="66" charset="0"/>
              <a:ea typeface="+mj-ea"/>
              <a:cs typeface="+mj-cs"/>
            </a:endParaRPr>
          </a:p>
          <a:p>
            <a:pPr algn="ctr"/>
            <a:endParaRPr lang="ru-RU" altLang="en-US" sz="2000" dirty="0"/>
          </a:p>
        </p:txBody>
      </p:sp>
      <p:graphicFrame>
        <p:nvGraphicFramePr>
          <p:cNvPr id="7389" name="Group 2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612038"/>
              </p:ext>
            </p:extLst>
          </p:nvPr>
        </p:nvGraphicFramePr>
        <p:xfrm>
          <a:off x="304800" y="990600"/>
          <a:ext cx="7543800" cy="5714998"/>
        </p:xfrm>
        <a:graphic>
          <a:graphicData uri="http://schemas.openxmlformats.org/drawingml/2006/table">
            <a:tbl>
              <a:tblPr/>
              <a:tblGrid>
                <a:gridCol w="758180">
                  <a:extLst>
                    <a:ext uri="{9D8B030D-6E8A-4147-A177-3AD203B41FA5}"/>
                  </a:extLst>
                </a:gridCol>
                <a:gridCol w="2221000">
                  <a:extLst>
                    <a:ext uri="{9D8B030D-6E8A-4147-A177-3AD203B41FA5}"/>
                  </a:extLst>
                </a:gridCol>
                <a:gridCol w="4564620">
                  <a:extLst>
                    <a:ext uri="{9D8B030D-6E8A-4147-A177-3AD203B41FA5}"/>
                  </a:extLst>
                </a:gridCol>
              </a:tblGrid>
              <a:tr h="6387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пор.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Класифікаційна ознака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Види реклами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9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9794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Цільове призначення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Комерційна реклама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979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Соціальна реклама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979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Політична реклама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979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Релігійна реклама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9794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Способи передачі рекламної інформації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Реклама в засобах масової інформації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979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Пряма реклама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979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Реклама на місці продажу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979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Особиста реклама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9794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 поширення реклами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Реклама на місці продажу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979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Реклама у транспортних засобах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3873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Реклама на вулицях й автотрасах на спеціальних конструкціях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979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Реклама за допомогою Інтернет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53295" name="Picture 5" descr="Картинки по запросу реклама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696" y="4487423"/>
            <a:ext cx="1524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97" name="Group 2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078385"/>
              </p:ext>
            </p:extLst>
          </p:nvPr>
        </p:nvGraphicFramePr>
        <p:xfrm>
          <a:off x="228600" y="141894"/>
          <a:ext cx="8534400" cy="6645276"/>
        </p:xfrm>
        <a:graphic>
          <a:graphicData uri="http://schemas.openxmlformats.org/drawingml/2006/table">
            <a:tbl>
              <a:tblPr/>
              <a:tblGrid>
                <a:gridCol w="859090">
                  <a:extLst>
                    <a:ext uri="{9D8B030D-6E8A-4147-A177-3AD203B41FA5}"/>
                  </a:extLst>
                </a:gridCol>
                <a:gridCol w="2514125">
                  <a:extLst>
                    <a:ext uri="{9D8B030D-6E8A-4147-A177-3AD203B41FA5}"/>
                  </a:extLst>
                </a:gridCol>
                <a:gridCol w="5161185">
                  <a:extLst>
                    <a:ext uri="{9D8B030D-6E8A-4147-A177-3AD203B41FA5}"/>
                  </a:extLst>
                </a:gridCol>
              </a:tblGrid>
              <a:tr h="36918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характером емоційного впливу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Раціональна (предметна) реклама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918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Емоціональна (асоціативна) реклама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918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способом подання рекламного звернення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Тверда реклама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918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М’яка реклама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9182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 взаємодії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Позиційна реклама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918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Реклама масової дії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918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Стимулююча реклама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918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Порівняльна реклама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918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Імітуюча реклама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918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Інтенсивність реклами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Реклама низької інтенсивності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918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Реклама середньої інтенсивності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918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Високоінтенсивна реклама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918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 реклами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Реклама продукту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918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Реклама фірми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918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Загальна реклама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918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 реклами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Інформативна реклама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918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Переконуюча реклама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918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Нагадувальна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реклама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8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34" name="Group 2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298934"/>
              </p:ext>
            </p:extLst>
          </p:nvPr>
        </p:nvGraphicFramePr>
        <p:xfrm>
          <a:off x="0" y="0"/>
          <a:ext cx="8610600" cy="6858004"/>
        </p:xfrm>
        <a:graphic>
          <a:graphicData uri="http://schemas.openxmlformats.org/drawingml/2006/table">
            <a:tbl>
              <a:tblPr/>
              <a:tblGrid>
                <a:gridCol w="865740">
                  <a:extLst>
                    <a:ext uri="{9D8B030D-6E8A-4147-A177-3AD203B41FA5}"/>
                  </a:extLst>
                </a:gridCol>
                <a:gridCol w="2534823">
                  <a:extLst>
                    <a:ext uri="{9D8B030D-6E8A-4147-A177-3AD203B41FA5}"/>
                  </a:extLst>
                </a:gridCol>
                <a:gridCol w="5210037">
                  <a:extLst>
                    <a:ext uri="{9D8B030D-6E8A-4147-A177-3AD203B41FA5}"/>
                  </a:extLst>
                </a:gridCol>
              </a:tblGrid>
              <a:tr h="395696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Типи рекламодавців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Реклама виробників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569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Реклама рекламних агентств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569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Реклама торговельних посередників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569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Реклама приватних осіб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5913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Реклама громадських організацій і державних установ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5696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використання носіїв реклами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Реклама в друкованих ЗМІ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569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Реклама на телебаченні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569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Реклама на радіо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569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Реклама на зовнішніх носіях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5913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Реклама в спеціалізованих друкованих виданнях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569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Рекламна сувенірна продукція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569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Реклама на транспорті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569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Поштова реклама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569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Охоплення споживчої аудиторії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Міжнародна реклама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569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Національна реклама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569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Регіональна реклама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55342" name="Picture 5" descr="Картинки по запросу реклама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4714875"/>
            <a:ext cx="1381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83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err="1" smtClean="0">
                <a:solidFill>
                  <a:srgbClr val="002060"/>
                </a:solidFill>
                <a:latin typeface="Monotype Corsiva" pitchFamily="66" charset="0"/>
              </a:rPr>
              <a:t>Стародавн</a:t>
            </a:r>
            <a:r>
              <a:rPr lang="uk-UA" sz="4800" b="1" dirty="0" err="1" smtClean="0">
                <a:solidFill>
                  <a:srgbClr val="002060"/>
                </a:solidFill>
                <a:latin typeface="Monotype Corsiva" pitchFamily="66" charset="0"/>
              </a:rPr>
              <a:t>ій</a:t>
            </a:r>
            <a:r>
              <a:rPr lang="uk-UA" sz="4800" b="1" dirty="0" smtClean="0">
                <a:solidFill>
                  <a:srgbClr val="002060"/>
                </a:solidFill>
                <a:latin typeface="Monotype Corsiva" pitchFamily="66" charset="0"/>
              </a:rPr>
              <a:t> світ</a:t>
            </a:r>
            <a:endParaRPr lang="ru-RU" sz="4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29150" y="1403797"/>
            <a:ext cx="4154242" cy="4773166"/>
          </a:xfrm>
        </p:spPr>
        <p:txBody>
          <a:bodyPr>
            <a:normAutofit/>
          </a:bodyPr>
          <a:lstStyle/>
          <a:p>
            <a:pPr algn="ctr"/>
            <a:r>
              <a:rPr lang="uk-UA" b="1" i="1" dirty="0" smtClean="0">
                <a:solidFill>
                  <a:srgbClr val="002060"/>
                </a:solidFill>
              </a:rPr>
              <a:t>В Стародавньому світі професійними носіями рекламного слова були спеціальні </a:t>
            </a:r>
            <a:r>
              <a:rPr lang="uk-UA" b="1" i="1" dirty="0" smtClean="0">
                <a:solidFill>
                  <a:srgbClr val="002060"/>
                </a:solidFill>
              </a:rPr>
              <a:t>оповісники (</a:t>
            </a:r>
            <a:r>
              <a:rPr lang="uk-UA" b="1" i="1" dirty="0" smtClean="0">
                <a:solidFill>
                  <a:srgbClr val="002060"/>
                </a:solidFill>
              </a:rPr>
              <a:t>міські </a:t>
            </a:r>
            <a:r>
              <a:rPr lang="uk-UA" b="1" i="1" dirty="0" err="1" smtClean="0">
                <a:solidFill>
                  <a:srgbClr val="002060"/>
                </a:solidFill>
              </a:rPr>
              <a:t>глашаті</a:t>
            </a:r>
            <a:r>
              <a:rPr lang="uk-UA" b="1" i="1" dirty="0" smtClean="0">
                <a:solidFill>
                  <a:srgbClr val="002060"/>
                </a:solidFill>
              </a:rPr>
              <a:t>). Основною </a:t>
            </a:r>
            <a:r>
              <a:rPr lang="uk-UA" b="1" i="1" dirty="0" smtClean="0">
                <a:solidFill>
                  <a:srgbClr val="002060"/>
                </a:solidFill>
              </a:rPr>
              <a:t>вимогою до оповісників було інформування населення про  важливі події.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9462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49" y="1429556"/>
            <a:ext cx="3837905" cy="3979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175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mercedes-benz-e-class-winter-small-671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76" y="5129689"/>
            <a:ext cx="2714624" cy="172831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niv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0982" y="1857364"/>
            <a:ext cx="1613018" cy="229075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fullZZZZZZPRW090510234240P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214422"/>
            <a:ext cx="2689431" cy="2000264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0"/>
            <a:ext cx="1785918" cy="133943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77724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tx2">
                    <a:satMod val="200000"/>
                  </a:schemeClr>
                </a:solidFill>
              </a:rPr>
              <a:t>Комерційна</a:t>
            </a: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</a:rPr>
              <a:t> реклама</a:t>
            </a: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785813"/>
            <a:ext cx="4572000" cy="2357437"/>
          </a:xfrm>
        </p:spPr>
        <p:txBody>
          <a:bodyPr>
            <a:normAutofit/>
          </a:bodyPr>
          <a:lstStyle/>
          <a:p>
            <a:pPr marL="411480">
              <a:buFont typeface="Wingdings"/>
              <a:buChar char=""/>
              <a:defRPr/>
            </a:pPr>
            <a:r>
              <a:rPr lang="ru-RU" dirty="0"/>
              <a:t>Покликана </a:t>
            </a:r>
            <a:r>
              <a:rPr lang="ru-RU" dirty="0" err="1"/>
              <a:t>інформувати</a:t>
            </a:r>
            <a:r>
              <a:rPr lang="ru-RU" dirty="0"/>
              <a:t> </a:t>
            </a:r>
            <a:r>
              <a:rPr lang="ru-RU" dirty="0" err="1"/>
              <a:t>покупця</a:t>
            </a:r>
            <a:r>
              <a:rPr lang="ru-RU" dirty="0"/>
              <a:t> про </a:t>
            </a:r>
            <a:r>
              <a:rPr lang="ru-RU" dirty="0" err="1"/>
              <a:t>продукцію</a:t>
            </a:r>
            <a:r>
              <a:rPr lang="ru-RU" dirty="0"/>
              <a:t> </a:t>
            </a:r>
            <a:r>
              <a:rPr lang="ru-RU" dirty="0" err="1"/>
              <a:t>рекламодавця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стимулювати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.</a:t>
            </a:r>
          </a:p>
        </p:txBody>
      </p:sp>
      <p:pic>
        <p:nvPicPr>
          <p:cNvPr id="5" name="Рисунок 4" descr="anne_hathaway_lancome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429000"/>
            <a:ext cx="1996267" cy="273578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who_did_the_best_ad_campaig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4612" y="3286124"/>
            <a:ext cx="2905128" cy="184714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20-100203versusfragrance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86446" y="3357562"/>
            <a:ext cx="1650996" cy="201893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valio-6x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28860" y="5238752"/>
            <a:ext cx="3238496" cy="161924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1157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9286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800" b="1" i="1" dirty="0" err="1">
                <a:solidFill>
                  <a:srgbClr val="002060"/>
                </a:solidFill>
                <a:latin typeface="Monotype Corsiva" pitchFamily="66" charset="0"/>
              </a:rPr>
              <a:t>Комерційна</a:t>
            </a:r>
            <a:r>
              <a:rPr lang="ru-RU" sz="4800" b="1" i="1" dirty="0">
                <a:solidFill>
                  <a:srgbClr val="002060"/>
                </a:solidFill>
                <a:latin typeface="Monotype Corsiva" pitchFamily="66" charset="0"/>
              </a:rPr>
              <a:t> реклама 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550865" y="1098068"/>
            <a:ext cx="7869890" cy="4889709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    </a:t>
            </a:r>
            <a:r>
              <a:rPr lang="ru-RU" dirty="0" smtClean="0"/>
              <a:t>  </a:t>
            </a:r>
            <a:r>
              <a:rPr lang="ru-RU" dirty="0" err="1"/>
              <a:t>Її</a:t>
            </a:r>
            <a:r>
              <a:rPr lang="ru-RU" dirty="0"/>
              <a:t> мета - </a:t>
            </a:r>
            <a:r>
              <a:rPr lang="ru-RU" dirty="0" err="1"/>
              <a:t>продати</a:t>
            </a:r>
            <a:r>
              <a:rPr lang="ru-RU" dirty="0"/>
              <a:t> </a:t>
            </a:r>
            <a:r>
              <a:rPr lang="ru-RU" dirty="0" err="1"/>
              <a:t>конкретну</a:t>
            </a:r>
            <a:r>
              <a:rPr lang="ru-RU" dirty="0"/>
              <a:t> </a:t>
            </a:r>
            <a:r>
              <a:rPr lang="ru-RU" dirty="0" err="1"/>
              <a:t>продукцію</a:t>
            </a:r>
            <a:r>
              <a:rPr lang="ru-RU" dirty="0"/>
              <a:t>, </a:t>
            </a:r>
            <a:r>
              <a:rPr lang="ru-RU" dirty="0" err="1"/>
              <a:t>перемкнути</a:t>
            </a:r>
            <a:r>
              <a:rPr lang="ru-RU" dirty="0"/>
              <a:t> на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з </a:t>
            </a:r>
            <a:r>
              <a:rPr lang="ru-RU" dirty="0" err="1"/>
              <a:t>аналогічної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b="1" i="1" dirty="0" err="1">
                <a:solidFill>
                  <a:srgbClr val="C00000"/>
                </a:solidFill>
              </a:rPr>
              <a:t>Комерційній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рекламі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притаманні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такі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риси</a:t>
            </a:r>
            <a:r>
              <a:rPr lang="ru-RU" b="1" i="1" dirty="0">
                <a:solidFill>
                  <a:srgbClr val="C00000"/>
                </a:solidFill>
              </a:rPr>
              <a:t>:</a:t>
            </a:r>
            <a:endParaRPr lang="ru-RU" b="1" i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35203544"/>
              </p:ext>
            </p:extLst>
          </p:nvPr>
        </p:nvGraphicFramePr>
        <p:xfrm>
          <a:off x="1255986" y="2916621"/>
          <a:ext cx="6096000" cy="39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05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shablon1_m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5214951"/>
            <a:ext cx="3071834" cy="16430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hvatit_buh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5017301"/>
            <a:ext cx="3681398" cy="184069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772400" cy="914400"/>
          </a:xfrm>
          <a:ln>
            <a:miter lim="800000"/>
            <a:headEnd/>
            <a:tailEnd/>
          </a:ln>
          <a:scene3d>
            <a:camera prst="obliqueBottomLeft"/>
            <a:lightRig rig="threePt" dir="t"/>
          </a:scene3d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i="1" dirty="0" err="1" smtClean="0">
                <a:solidFill>
                  <a:srgbClr val="002060"/>
                </a:solidFill>
                <a:latin typeface="Monotype Corsiva" pitchFamily="66" charset="0"/>
              </a:rPr>
              <a:t>Соціальнаяреклама</a:t>
            </a:r>
            <a:endParaRPr lang="ru-RU" sz="48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078955"/>
            <a:ext cx="3943350" cy="2357438"/>
          </a:xfrm>
        </p:spPr>
        <p:txBody>
          <a:bodyPr>
            <a:noAutofit/>
          </a:bodyPr>
          <a:lstStyle/>
          <a:p>
            <a:pPr marL="182880" indent="0">
              <a:buNone/>
              <a:defRPr/>
            </a:pPr>
            <a:r>
              <a:rPr lang="ru-RU" sz="2200" b="1" dirty="0" smtClean="0"/>
              <a:t>- </a:t>
            </a:r>
            <a:r>
              <a:rPr lang="ru-RU" sz="2200" b="1" dirty="0"/>
              <a:t>вид </a:t>
            </a:r>
            <a:r>
              <a:rPr lang="ru-RU" sz="2200" b="1" dirty="0" err="1"/>
              <a:t>некомерційної</a:t>
            </a:r>
            <a:r>
              <a:rPr lang="ru-RU" sz="2200" b="1" dirty="0"/>
              <a:t> </a:t>
            </a:r>
            <a:r>
              <a:rPr lang="ru-RU" sz="2200" b="1" dirty="0" err="1"/>
              <a:t>реклами</a:t>
            </a:r>
            <a:r>
              <a:rPr lang="ru-RU" sz="2200" b="1" dirty="0"/>
              <a:t>, </a:t>
            </a:r>
            <a:r>
              <a:rPr lang="ru-RU" sz="2200" b="1" dirty="0" err="1"/>
              <a:t>спрямованої</a:t>
            </a:r>
            <a:r>
              <a:rPr lang="ru-RU" sz="2200" b="1" dirty="0"/>
              <a:t> на </a:t>
            </a:r>
            <a:r>
              <a:rPr lang="ru-RU" sz="2200" b="1" dirty="0" err="1"/>
              <a:t>зміну</a:t>
            </a:r>
            <a:r>
              <a:rPr lang="ru-RU" sz="2200" b="1" dirty="0"/>
              <a:t> моделей </a:t>
            </a:r>
            <a:r>
              <a:rPr lang="ru-RU" sz="2200" b="1" dirty="0" err="1"/>
              <a:t>суспільної</a:t>
            </a:r>
            <a:r>
              <a:rPr lang="ru-RU" sz="2200" b="1" dirty="0"/>
              <a:t> </a:t>
            </a:r>
            <a:r>
              <a:rPr lang="ru-RU" sz="2200" b="1" dirty="0" err="1"/>
              <a:t>поведінки</a:t>
            </a:r>
            <a:r>
              <a:rPr lang="ru-RU" sz="2200" b="1" dirty="0"/>
              <a:t> та </a:t>
            </a:r>
            <a:r>
              <a:rPr lang="ru-RU" sz="2200" b="1" dirty="0" err="1"/>
              <a:t>привернення</a:t>
            </a:r>
            <a:r>
              <a:rPr lang="ru-RU" sz="2200" b="1" dirty="0"/>
              <a:t> </a:t>
            </a:r>
            <a:r>
              <a:rPr lang="ru-RU" sz="2200" b="1" dirty="0" err="1"/>
              <a:t>уваги</a:t>
            </a:r>
            <a:r>
              <a:rPr lang="ru-RU" sz="2200" b="1" dirty="0"/>
              <a:t> до проблем </a:t>
            </a:r>
            <a:r>
              <a:rPr lang="ru-RU" sz="2200" b="1" dirty="0" err="1"/>
              <a:t>соціуму</a:t>
            </a:r>
            <a:endParaRPr lang="ru-RU" sz="2200" b="1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1357298"/>
            <a:ext cx="2357454" cy="160341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ukr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214686"/>
            <a:ext cx="2746361" cy="171946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k_vii_green_02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9935" y="357166"/>
            <a:ext cx="2024065" cy="257685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2209-a9479d6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7554" y="3071810"/>
            <a:ext cx="1712617" cy="241968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1251088055_reklama_protiv_vich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86380" y="3143248"/>
            <a:ext cx="1619253" cy="224752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0_29ef2_75b524dd_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34254" y="5214950"/>
            <a:ext cx="1809746" cy="16430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23354441_C03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43768" y="3143248"/>
            <a:ext cx="1714512" cy="197592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49064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olitreklama_Kiev_1_27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7" y="3000372"/>
            <a:ext cx="2643174" cy="195738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1237589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3286124"/>
            <a:ext cx="3143272" cy="170522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77724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Політична</a:t>
            </a:r>
            <a:r>
              <a:rPr lang="ru-RU" sz="48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800" b="1" i="1" dirty="0">
                <a:solidFill>
                  <a:srgbClr val="002060"/>
                </a:solidFill>
                <a:latin typeface="Monotype Corsiva" pitchFamily="66" charset="0"/>
              </a:rPr>
              <a:t>реклама</a:t>
            </a:r>
            <a:endParaRPr lang="ru-RU" sz="48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4821" name="Содержимое 2"/>
          <p:cNvSpPr>
            <a:spLocks noGrp="1"/>
          </p:cNvSpPr>
          <p:nvPr>
            <p:ph idx="1"/>
          </p:nvPr>
        </p:nvSpPr>
        <p:spPr>
          <a:xfrm>
            <a:off x="214313" y="1214438"/>
            <a:ext cx="3371850" cy="2644775"/>
          </a:xfrm>
        </p:spPr>
        <p:txBody>
          <a:bodyPr/>
          <a:lstStyle/>
          <a:p>
            <a:pPr marL="411163" eaLnBrk="1" hangingPunct="1">
              <a:buFont typeface="Wingdings" pitchFamily="2" charset="2"/>
              <a:buChar char=""/>
            </a:pPr>
            <a:endParaRPr lang="ru-RU" smtClean="0"/>
          </a:p>
        </p:txBody>
      </p:sp>
      <p:pic>
        <p:nvPicPr>
          <p:cNvPr id="4" name="Рисунок 3" descr="V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1428736"/>
            <a:ext cx="2470356" cy="164307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yatsenuk_arseni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1357298"/>
            <a:ext cx="2833693" cy="185738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1237589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3071810"/>
            <a:ext cx="2560389" cy="192882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12375906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5384800"/>
            <a:ext cx="3810000" cy="14732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12375905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4810" y="4947915"/>
            <a:ext cx="2786082" cy="191008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EDL5u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48485" y="5072074"/>
            <a:ext cx="2095515" cy="157163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09032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8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800" b="1" dirty="0" err="1">
                <a:solidFill>
                  <a:srgbClr val="C00000"/>
                </a:solidFill>
              </a:rPr>
              <a:t>Створення</a:t>
            </a:r>
            <a:r>
              <a:rPr lang="ru-RU" sz="2800" b="1" dirty="0">
                <a:solidFill>
                  <a:srgbClr val="C00000"/>
                </a:solidFill>
              </a:rPr>
              <a:t> позитивного образу </a:t>
            </a:r>
            <a:r>
              <a:rPr lang="ru-RU" sz="2800" b="1" dirty="0" err="1">
                <a:solidFill>
                  <a:srgbClr val="C00000"/>
                </a:solidFill>
              </a:rPr>
              <a:t>політичного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лідера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ведеться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у </a:t>
            </a:r>
            <a:r>
              <a:rPr lang="ru-RU" sz="2800" b="1" dirty="0" err="1">
                <a:solidFill>
                  <a:srgbClr val="C00000"/>
                </a:solidFill>
              </a:rPr>
              <a:t>відповідності</a:t>
            </a:r>
            <a:r>
              <a:rPr lang="ru-RU" sz="2800" b="1" dirty="0">
                <a:solidFill>
                  <a:srgbClr val="C00000"/>
                </a:solidFill>
              </a:rPr>
              <a:t> з </a:t>
            </a:r>
            <a:r>
              <a:rPr lang="ru-RU" sz="2800" b="1" dirty="0" err="1">
                <a:solidFill>
                  <a:srgbClr val="C00000"/>
                </a:solidFill>
              </a:rPr>
              <a:t>основними</a:t>
            </a:r>
            <a:r>
              <a:rPr lang="ru-RU" sz="2800" b="1" dirty="0">
                <a:solidFill>
                  <a:srgbClr val="C00000"/>
                </a:solidFill>
              </a:rPr>
              <a:t> законами </a:t>
            </a:r>
            <a:r>
              <a:rPr lang="ru-RU" sz="2800" b="1" dirty="0" err="1">
                <a:solidFill>
                  <a:srgbClr val="C00000"/>
                </a:solidFill>
              </a:rPr>
              <a:t>сприйняття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образів</a:t>
            </a:r>
            <a:r>
              <a:rPr lang="ru-RU" sz="2800" b="1" dirty="0">
                <a:solidFill>
                  <a:srgbClr val="C00000"/>
                </a:solidFill>
              </a:rPr>
              <a:t>, </a:t>
            </a:r>
            <a:r>
              <a:rPr lang="ru-RU" sz="2800" b="1" dirty="0" err="1">
                <a:solidFill>
                  <a:srgbClr val="C00000"/>
                </a:solidFill>
              </a:rPr>
              <a:t>розробленими</a:t>
            </a:r>
            <a:r>
              <a:rPr lang="ru-RU" sz="2800" b="1" dirty="0">
                <a:solidFill>
                  <a:srgbClr val="C00000"/>
                </a:solidFill>
              </a:rPr>
              <a:t> в </a:t>
            </a:r>
            <a:r>
              <a:rPr lang="ru-RU" sz="2800" b="1" dirty="0" err="1">
                <a:solidFill>
                  <a:srgbClr val="C00000"/>
                </a:solidFill>
              </a:rPr>
              <a:t>психології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політичної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реклами</a:t>
            </a:r>
            <a:r>
              <a:rPr lang="ru-RU" sz="2800" b="1" dirty="0">
                <a:solidFill>
                  <a:srgbClr val="C00000"/>
                </a:solidFill>
              </a:rPr>
              <a:t> і </a:t>
            </a:r>
            <a:r>
              <a:rPr lang="ru-RU" sz="2800" b="1" dirty="0" err="1">
                <a:solidFill>
                  <a:srgbClr val="C00000"/>
                </a:solidFill>
              </a:rPr>
              <a:t>пропаганди</a:t>
            </a:r>
            <a:r>
              <a:rPr lang="ru-RU" sz="2800" b="1" dirty="0">
                <a:solidFill>
                  <a:srgbClr val="C00000"/>
                </a:solidFill>
              </a:rPr>
              <a:t>.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59420"/>
            <a:ext cx="9144000" cy="4398579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>
              <a:defRPr/>
            </a:pPr>
            <a:r>
              <a:rPr lang="ru-RU" i="1" dirty="0" err="1"/>
              <a:t>апеляція</a:t>
            </a:r>
            <a:r>
              <a:rPr lang="ru-RU" i="1" dirty="0"/>
              <a:t> до </a:t>
            </a:r>
            <a:r>
              <a:rPr lang="ru-RU" i="1" dirty="0" err="1"/>
              <a:t>емоційної</a:t>
            </a:r>
            <a:r>
              <a:rPr lang="ru-RU" i="1" dirty="0"/>
              <a:t> </a:t>
            </a:r>
            <a:r>
              <a:rPr lang="ru-RU" i="1" dirty="0" err="1"/>
              <a:t>сфери</a:t>
            </a:r>
            <a:r>
              <a:rPr lang="ru-RU" i="1" dirty="0"/>
              <a:t> </a:t>
            </a:r>
            <a:r>
              <a:rPr lang="ru-RU" i="1" dirty="0" err="1"/>
              <a:t>особистості</a:t>
            </a:r>
            <a:r>
              <a:rPr lang="ru-RU" i="1" dirty="0"/>
              <a:t>.</a:t>
            </a:r>
          </a:p>
          <a:p>
            <a:pPr>
              <a:defRPr/>
            </a:pPr>
            <a:r>
              <a:rPr lang="ru-RU" i="1" dirty="0" err="1"/>
              <a:t>ідентифікації</a:t>
            </a:r>
            <a:r>
              <a:rPr lang="ru-RU" i="1" dirty="0"/>
              <a:t> </a:t>
            </a:r>
            <a:r>
              <a:rPr lang="ru-RU" i="1" dirty="0" err="1"/>
              <a:t>особистості</a:t>
            </a:r>
            <a:r>
              <a:rPr lang="ru-RU" i="1" dirty="0"/>
              <a:t> з </a:t>
            </a:r>
            <a:r>
              <a:rPr lang="ru-RU" i="1" dirty="0" err="1"/>
              <a:t>групою</a:t>
            </a:r>
            <a:r>
              <a:rPr lang="ru-RU" i="1" dirty="0"/>
              <a:t>.</a:t>
            </a:r>
          </a:p>
          <a:p>
            <a:pPr marL="0" indent="0">
              <a:buNone/>
              <a:defRPr/>
            </a:pPr>
            <a:endParaRPr lang="ru-RU" i="1" dirty="0"/>
          </a:p>
          <a:p>
            <a:pPr>
              <a:defRPr/>
            </a:pPr>
            <a:r>
              <a:rPr lang="ru-RU" i="1" dirty="0" err="1"/>
              <a:t>Засоби</a:t>
            </a:r>
            <a:r>
              <a:rPr lang="ru-RU" i="1" dirty="0"/>
              <a:t> </a:t>
            </a:r>
            <a:r>
              <a:rPr lang="ru-RU" i="1" dirty="0" err="1"/>
              <a:t>створення</a:t>
            </a:r>
            <a:r>
              <a:rPr lang="ru-RU" i="1" dirty="0"/>
              <a:t> </a:t>
            </a:r>
            <a:r>
              <a:rPr lang="ru-RU" i="1" dirty="0" err="1"/>
              <a:t>образів</a:t>
            </a:r>
            <a:r>
              <a:rPr lang="ru-RU" i="1" dirty="0"/>
              <a:t> і </a:t>
            </a:r>
            <a:r>
              <a:rPr lang="ru-RU" i="1" dirty="0" err="1"/>
              <a:t>стереотипів</a:t>
            </a:r>
            <a:r>
              <a:rPr lang="ru-RU" i="1" dirty="0"/>
              <a:t> у </a:t>
            </a:r>
            <a:r>
              <a:rPr lang="ru-RU" i="1" dirty="0" err="1"/>
              <a:t>політичній</a:t>
            </a:r>
            <a:r>
              <a:rPr lang="ru-RU" i="1" dirty="0"/>
              <a:t> </a:t>
            </a:r>
            <a:r>
              <a:rPr lang="ru-RU" i="1" dirty="0" err="1"/>
              <a:t>рекламі</a:t>
            </a:r>
            <a:r>
              <a:rPr lang="ru-RU" i="1" dirty="0"/>
              <a:t> </a:t>
            </a:r>
            <a:r>
              <a:rPr lang="ru-RU" i="1" dirty="0" err="1"/>
              <a:t>зазвичай</a:t>
            </a:r>
            <a:r>
              <a:rPr lang="ru-RU" i="1" dirty="0"/>
              <a:t> </a:t>
            </a:r>
            <a:r>
              <a:rPr lang="ru-RU" i="1" dirty="0" err="1"/>
              <a:t>поділяються</a:t>
            </a:r>
            <a:r>
              <a:rPr lang="ru-RU" i="1" dirty="0"/>
              <a:t> (з </a:t>
            </a:r>
            <a:r>
              <a:rPr lang="ru-RU" i="1" dirty="0" err="1"/>
              <a:t>певною</a:t>
            </a:r>
            <a:r>
              <a:rPr lang="ru-RU" i="1" dirty="0"/>
              <a:t> </a:t>
            </a:r>
            <a:r>
              <a:rPr lang="ru-RU" i="1" dirty="0" err="1"/>
              <a:t>часткою</a:t>
            </a:r>
            <a:r>
              <a:rPr lang="ru-RU" i="1" dirty="0"/>
              <a:t> </a:t>
            </a:r>
            <a:r>
              <a:rPr lang="ru-RU" i="1" dirty="0" err="1"/>
              <a:t>умовності</a:t>
            </a:r>
            <a:r>
              <a:rPr lang="ru-RU" i="1" dirty="0"/>
              <a:t>) на три </a:t>
            </a:r>
            <a:r>
              <a:rPr lang="ru-RU" i="1" dirty="0" err="1"/>
              <a:t>типи</a:t>
            </a:r>
            <a:r>
              <a:rPr lang="ru-RU" i="1" dirty="0"/>
              <a:t>: </a:t>
            </a:r>
            <a:r>
              <a:rPr lang="ru-RU" b="1" i="1" dirty="0" err="1"/>
              <a:t>візуальні</a:t>
            </a:r>
            <a:r>
              <a:rPr lang="ru-RU" b="1" i="1" dirty="0"/>
              <a:t>, </a:t>
            </a:r>
            <a:r>
              <a:rPr lang="ru-RU" b="1" i="1" dirty="0" err="1"/>
              <a:t>слухові</a:t>
            </a:r>
            <a:r>
              <a:rPr lang="ru-RU" b="1" i="1" dirty="0"/>
              <a:t> і </a:t>
            </a:r>
            <a:r>
              <a:rPr lang="ru-RU" b="1" i="1" dirty="0" err="1"/>
              <a:t>змішані</a:t>
            </a:r>
            <a:r>
              <a:rPr lang="ru-RU" i="1" dirty="0" smtClean="0"/>
              <a:t>.</a:t>
            </a:r>
          </a:p>
          <a:p>
            <a:pPr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9309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i="1" dirty="0">
                <a:solidFill>
                  <a:srgbClr val="002060"/>
                </a:solidFill>
                <a:latin typeface="Monotype Corsiva" pitchFamily="66" charset="0"/>
              </a:rPr>
              <a:t>Indoor</a:t>
            </a:r>
            <a:r>
              <a:rPr lang="ru-RU" sz="4800" b="1" i="1" dirty="0">
                <a:solidFill>
                  <a:srgbClr val="002060"/>
                </a:solidFill>
                <a:latin typeface="Monotype Corsiva" pitchFamily="66" charset="0"/>
              </a:rPr>
              <a:t>-реклама</a:t>
            </a:r>
            <a:endParaRPr lang="ru-RU" sz="48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3421" y="1071557"/>
            <a:ext cx="8970579" cy="1643063"/>
          </a:xfrm>
        </p:spPr>
        <p:txBody>
          <a:bodyPr>
            <a:normAutofit fontScale="70000" lnSpcReduction="20000"/>
          </a:bodyPr>
          <a:lstStyle/>
          <a:p>
            <a:pPr marL="411480">
              <a:buFont typeface="Wingdings"/>
              <a:buChar char=""/>
              <a:defRPr/>
            </a:pPr>
            <a:r>
              <a:rPr lang="en-US" dirty="0"/>
              <a:t>Indoor-</a:t>
            </a:r>
            <a:r>
              <a:rPr lang="ru-RU" dirty="0"/>
              <a:t>реклама (</a:t>
            </a:r>
            <a:r>
              <a:rPr lang="ru-RU" dirty="0" err="1"/>
              <a:t>внутрішня</a:t>
            </a:r>
            <a:r>
              <a:rPr lang="ru-RU" dirty="0"/>
              <a:t> реклама) - </a:t>
            </a:r>
            <a:r>
              <a:rPr lang="ru-RU" dirty="0" err="1"/>
              <a:t>це</a:t>
            </a:r>
            <a:r>
              <a:rPr lang="ru-RU" dirty="0"/>
              <a:t> вид </a:t>
            </a:r>
            <a:r>
              <a:rPr lang="ru-RU" dirty="0" err="1"/>
              <a:t>реклами</a:t>
            </a:r>
            <a:r>
              <a:rPr lang="ru-RU" dirty="0"/>
              <a:t>, при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носії</a:t>
            </a:r>
            <a:r>
              <a:rPr lang="ru-RU" dirty="0"/>
              <a:t> </a:t>
            </a:r>
            <a:r>
              <a:rPr lang="ru-RU" dirty="0" err="1"/>
              <a:t>рекламної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встановлюються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.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рекламного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установці</a:t>
            </a:r>
            <a:r>
              <a:rPr lang="ru-RU" dirty="0"/>
              <a:t> в </a:t>
            </a:r>
            <a:r>
              <a:rPr lang="ru-RU" dirty="0" err="1"/>
              <a:t>приміщеннях</a:t>
            </a:r>
            <a:r>
              <a:rPr lang="ru-RU" dirty="0"/>
              <a:t> з великою </a:t>
            </a:r>
            <a:r>
              <a:rPr lang="ru-RU" dirty="0" err="1" smtClean="0"/>
              <a:t>щоденною</a:t>
            </a:r>
            <a:r>
              <a:rPr lang="ru-RU" dirty="0" smtClean="0"/>
              <a:t> </a:t>
            </a:r>
            <a:r>
              <a:rPr lang="ru-RU" dirty="0" err="1"/>
              <a:t>прохідністю</a:t>
            </a:r>
            <a:r>
              <a:rPr lang="ru-RU" dirty="0"/>
              <a:t> людей </a:t>
            </a:r>
            <a:r>
              <a:rPr lang="ru-RU" dirty="0" err="1"/>
              <a:t>барвистою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для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. Такими </a:t>
            </a:r>
            <a:r>
              <a:rPr lang="ru-RU" dirty="0" err="1"/>
              <a:t>місцями</a:t>
            </a:r>
            <a:r>
              <a:rPr lang="ru-RU" dirty="0"/>
              <a:t> є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торгові</a:t>
            </a:r>
            <a:r>
              <a:rPr lang="ru-RU" dirty="0"/>
              <a:t> та </a:t>
            </a:r>
            <a:r>
              <a:rPr lang="ru-RU" dirty="0" err="1"/>
              <a:t>бізнес</a:t>
            </a:r>
            <a:r>
              <a:rPr lang="ru-RU" dirty="0"/>
              <a:t> </a:t>
            </a:r>
            <a:r>
              <a:rPr lang="ru-RU" dirty="0" err="1"/>
              <a:t>центри</a:t>
            </a:r>
            <a:r>
              <a:rPr lang="ru-RU" dirty="0"/>
              <a:t>, </a:t>
            </a:r>
            <a:r>
              <a:rPr lang="ru-RU" dirty="0" err="1"/>
              <a:t>вузи</a:t>
            </a:r>
            <a:r>
              <a:rPr lang="ru-RU" dirty="0"/>
              <a:t>, </a:t>
            </a:r>
            <a:r>
              <a:rPr lang="ru-RU" dirty="0" err="1"/>
              <a:t>супермаркети</a:t>
            </a:r>
            <a:r>
              <a:rPr lang="ru-RU" dirty="0"/>
              <a:t>, банки, </a:t>
            </a:r>
            <a:r>
              <a:rPr lang="ru-RU" dirty="0" err="1"/>
              <a:t>кінотеатри</a:t>
            </a:r>
            <a:r>
              <a:rPr lang="ru-RU" dirty="0"/>
              <a:t> та </a:t>
            </a:r>
            <a:r>
              <a:rPr lang="ru-RU" dirty="0" err="1"/>
              <a:t>салони</a:t>
            </a:r>
            <a:r>
              <a:rPr lang="ru-RU" dirty="0"/>
              <a:t> </a:t>
            </a:r>
            <a:r>
              <a:rPr lang="ru-RU" dirty="0" err="1"/>
              <a:t>краси</a:t>
            </a:r>
            <a:r>
              <a:rPr lang="ru-RU" dirty="0"/>
              <a:t>.</a:t>
            </a:r>
          </a:p>
        </p:txBody>
      </p:sp>
      <p:pic>
        <p:nvPicPr>
          <p:cNvPr id="4" name="Рисунок 3" descr="business-cent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3036087"/>
            <a:ext cx="5286380" cy="382191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indoor-board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714620"/>
            <a:ext cx="2791066" cy="200026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4391025"/>
            <a:ext cx="1847850" cy="246697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Фото00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98853"/>
            <a:ext cx="1769360" cy="235914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34378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c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08" y="4714884"/>
            <a:ext cx="2428892" cy="187575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shten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3000372"/>
            <a:ext cx="1724028" cy="205025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77724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i="1" dirty="0">
                <a:solidFill>
                  <a:srgbClr val="002060"/>
                </a:solidFill>
                <a:latin typeface="Monotype Corsiva" pitchFamily="66" charset="0"/>
              </a:rPr>
              <a:t>Outdoor</a:t>
            </a:r>
            <a:r>
              <a:rPr lang="ru-RU" sz="4800" b="1" i="1" dirty="0">
                <a:solidFill>
                  <a:srgbClr val="002060"/>
                </a:solidFill>
                <a:latin typeface="Monotype Corsiva" pitchFamily="66" charset="0"/>
              </a:rPr>
              <a:t>-реклама</a:t>
            </a:r>
            <a:endParaRPr lang="ru-RU" sz="48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5143504" cy="2071687"/>
          </a:xfrm>
        </p:spPr>
        <p:txBody>
          <a:bodyPr>
            <a:normAutofit/>
          </a:bodyPr>
          <a:lstStyle/>
          <a:p>
            <a:pPr marL="182880" indent="0">
              <a:buNone/>
              <a:defRPr/>
            </a:pPr>
            <a:r>
              <a:rPr lang="ru-RU" sz="2300" dirty="0" smtClean="0"/>
              <a:t>- </a:t>
            </a:r>
            <a:r>
              <a:rPr lang="ru-RU" sz="2300" dirty="0" err="1" smtClean="0"/>
              <a:t>це</a:t>
            </a:r>
            <a:r>
              <a:rPr lang="ru-RU" sz="2300" dirty="0" smtClean="0"/>
              <a:t> </a:t>
            </a:r>
            <a:r>
              <a:rPr lang="ru-RU" sz="2300" dirty="0"/>
              <a:t>реклама, </a:t>
            </a:r>
            <a:r>
              <a:rPr lang="ru-RU" sz="2300" dirty="0" err="1"/>
              <a:t>організована</a:t>
            </a:r>
            <a:r>
              <a:rPr lang="ru-RU" sz="2300" dirty="0"/>
              <a:t> в </a:t>
            </a:r>
            <a:r>
              <a:rPr lang="ru-RU" sz="2300" dirty="0" err="1"/>
              <a:t>місцях</a:t>
            </a:r>
            <a:r>
              <a:rPr lang="ru-RU" sz="2300" dirty="0"/>
              <a:t> </a:t>
            </a:r>
            <a:r>
              <a:rPr lang="ru-RU" sz="2300" dirty="0" err="1"/>
              <a:t>масового</a:t>
            </a:r>
            <a:r>
              <a:rPr lang="ru-RU" sz="2300" dirty="0"/>
              <a:t> </a:t>
            </a:r>
            <a:r>
              <a:rPr lang="ru-RU" sz="2300" dirty="0" err="1"/>
              <a:t>переміщення</a:t>
            </a:r>
            <a:r>
              <a:rPr lang="ru-RU" sz="2300" dirty="0"/>
              <a:t> (</a:t>
            </a:r>
            <a:r>
              <a:rPr lang="ru-RU" sz="2300" dirty="0" err="1"/>
              <a:t>скупчення</a:t>
            </a:r>
            <a:r>
              <a:rPr lang="ru-RU" sz="2300" dirty="0"/>
              <a:t>) людей. За </a:t>
            </a:r>
            <a:r>
              <a:rPr lang="ru-RU" sz="2300" dirty="0" err="1"/>
              <a:t>масовістю</a:t>
            </a:r>
            <a:r>
              <a:rPr lang="ru-RU" sz="2300" dirty="0"/>
              <a:t> перегляду </a:t>
            </a:r>
            <a:r>
              <a:rPr lang="ru-RU" sz="2300" dirty="0" err="1"/>
              <a:t>така</a:t>
            </a:r>
            <a:r>
              <a:rPr lang="ru-RU" sz="2300" dirty="0"/>
              <a:t> реклама </a:t>
            </a:r>
            <a:r>
              <a:rPr lang="ru-RU" sz="2300" dirty="0" err="1"/>
              <a:t>може</a:t>
            </a:r>
            <a:r>
              <a:rPr lang="ru-RU" sz="2300" dirty="0"/>
              <a:t> часом </a:t>
            </a:r>
            <a:r>
              <a:rPr lang="ru-RU" sz="2300" dirty="0" err="1"/>
              <a:t>перевершувати</a:t>
            </a:r>
            <a:r>
              <a:rPr lang="ru-RU" sz="2300" dirty="0"/>
              <a:t> </a:t>
            </a:r>
            <a:r>
              <a:rPr lang="ru-RU" sz="2300" dirty="0" err="1"/>
              <a:t>регіональну</a:t>
            </a:r>
            <a:r>
              <a:rPr lang="ru-RU" sz="2300" dirty="0"/>
              <a:t> </a:t>
            </a:r>
            <a:r>
              <a:rPr lang="ru-RU" sz="2300" dirty="0" err="1"/>
              <a:t>телевізійну</a:t>
            </a:r>
            <a:r>
              <a:rPr lang="ru-RU" sz="2300" dirty="0"/>
              <a:t> рекламу.</a:t>
            </a:r>
            <a:endParaRPr lang="ru-RU" dirty="0"/>
          </a:p>
        </p:txBody>
      </p:sp>
      <p:pic>
        <p:nvPicPr>
          <p:cNvPr id="4" name="Рисунок 3" descr="pg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928670"/>
            <a:ext cx="1714512" cy="248448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troll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2857496"/>
            <a:ext cx="2571752" cy="192881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595226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38975" y="928670"/>
            <a:ext cx="2105025" cy="17716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Международное-Шосс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8992" y="3214686"/>
            <a:ext cx="2933597" cy="221457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dekorato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071810"/>
            <a:ext cx="1500198" cy="246025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00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85852" y="4942076"/>
            <a:ext cx="2928958" cy="191592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Рисунок 12" descr="128290926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5000622"/>
            <a:ext cx="1882143" cy="185737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11797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i="1" dirty="0">
                <a:solidFill>
                  <a:srgbClr val="002060"/>
                </a:solidFill>
                <a:latin typeface="Monotype Corsiva" pitchFamily="66" charset="0"/>
              </a:rPr>
              <a:t>Транспортная реклама</a:t>
            </a:r>
            <a:endParaRPr lang="ru-RU" sz="48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214313" y="1214438"/>
            <a:ext cx="4214812" cy="2500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- форма </a:t>
            </a:r>
            <a:r>
              <a:rPr lang="ru-RU" sz="1800" dirty="0" err="1"/>
              <a:t>зовнішньої</a:t>
            </a:r>
            <a:r>
              <a:rPr lang="ru-RU" sz="1800" dirty="0"/>
              <a:t> </a:t>
            </a:r>
            <a:r>
              <a:rPr lang="ru-RU" sz="1800" dirty="0" err="1"/>
              <a:t>реклами</a:t>
            </a:r>
            <a:r>
              <a:rPr lang="ru-RU" sz="1800" dirty="0"/>
              <a:t>, </a:t>
            </a:r>
            <a:r>
              <a:rPr lang="ru-RU" sz="1800" dirty="0" err="1"/>
              <a:t>носії</a:t>
            </a:r>
            <a:r>
              <a:rPr lang="ru-RU" sz="1800" dirty="0"/>
              <a:t> </a:t>
            </a:r>
            <a:r>
              <a:rPr lang="ru-RU" sz="1800" dirty="0" err="1"/>
              <a:t>якої</a:t>
            </a:r>
            <a:r>
              <a:rPr lang="ru-RU" sz="1800" dirty="0"/>
              <a:t> </a:t>
            </a:r>
            <a:r>
              <a:rPr lang="ru-RU" sz="1800" dirty="0" err="1"/>
              <a:t>розташовуються</a:t>
            </a:r>
            <a:r>
              <a:rPr lang="ru-RU" sz="1800" dirty="0"/>
              <a:t> на бортах </a:t>
            </a:r>
            <a:r>
              <a:rPr lang="ru-RU" sz="1800" dirty="0" err="1"/>
              <a:t>транспортних</a:t>
            </a:r>
            <a:r>
              <a:rPr lang="ru-RU" sz="1800" dirty="0"/>
              <a:t> </a:t>
            </a:r>
            <a:r>
              <a:rPr lang="ru-RU" sz="1800" dirty="0" err="1"/>
              <a:t>засобів</a:t>
            </a:r>
            <a:r>
              <a:rPr lang="ru-RU" sz="1800" dirty="0"/>
              <a:t>, в залах </a:t>
            </a:r>
            <a:r>
              <a:rPr lang="ru-RU" sz="1800" dirty="0" err="1"/>
              <a:t>очікування</a:t>
            </a:r>
            <a:r>
              <a:rPr lang="ru-RU" sz="1800" dirty="0"/>
              <a:t>, на </a:t>
            </a:r>
            <a:r>
              <a:rPr lang="ru-RU" sz="1800" dirty="0" err="1"/>
              <a:t>перонах</a:t>
            </a:r>
            <a:r>
              <a:rPr lang="ru-RU" sz="1800" dirty="0"/>
              <a:t>, </a:t>
            </a:r>
            <a:r>
              <a:rPr lang="ru-RU" sz="1800" dirty="0" err="1"/>
              <a:t>зупинках</a:t>
            </a:r>
            <a:r>
              <a:rPr lang="ru-RU" sz="1800" dirty="0"/>
              <a:t> </a:t>
            </a:r>
            <a:r>
              <a:rPr lang="ru-RU" sz="1800" dirty="0" err="1" smtClean="0"/>
              <a:t>тощо</a:t>
            </a:r>
            <a:r>
              <a:rPr lang="ru-RU" sz="1800" dirty="0" smtClean="0"/>
              <a:t>. </a:t>
            </a:r>
            <a:r>
              <a:rPr lang="ru-RU" sz="1800" dirty="0" err="1"/>
              <a:t>Крім</a:t>
            </a:r>
            <a:r>
              <a:rPr lang="ru-RU" sz="1800" dirty="0"/>
              <a:t> того, до </a:t>
            </a:r>
            <a:r>
              <a:rPr lang="ru-RU" sz="1800" dirty="0" err="1"/>
              <a:t>транспортної</a:t>
            </a:r>
            <a:r>
              <a:rPr lang="ru-RU" sz="1800" dirty="0"/>
              <a:t> </a:t>
            </a:r>
            <a:r>
              <a:rPr lang="ru-RU" sz="1800" dirty="0" err="1"/>
              <a:t>реклами</a:t>
            </a:r>
            <a:r>
              <a:rPr lang="ru-RU" sz="1800" dirty="0"/>
              <a:t> </a:t>
            </a:r>
            <a:r>
              <a:rPr lang="ru-RU" sz="1800" dirty="0" err="1"/>
              <a:t>належить</a:t>
            </a:r>
            <a:r>
              <a:rPr lang="ru-RU" sz="1800" dirty="0"/>
              <a:t> </a:t>
            </a:r>
            <a:r>
              <a:rPr lang="ru-RU" sz="1800" dirty="0" err="1"/>
              <a:t>внутрітранспортная</a:t>
            </a:r>
            <a:r>
              <a:rPr lang="ru-RU" sz="1800" dirty="0"/>
              <a:t> реклама, </a:t>
            </a:r>
            <a:r>
              <a:rPr lang="ru-RU" sz="1800" dirty="0" err="1"/>
              <a:t>носії</a:t>
            </a:r>
            <a:r>
              <a:rPr lang="ru-RU" sz="1800" dirty="0"/>
              <a:t> </a:t>
            </a:r>
            <a:r>
              <a:rPr lang="ru-RU" sz="1800" dirty="0" err="1"/>
              <a:t>якої</a:t>
            </a:r>
            <a:r>
              <a:rPr lang="ru-RU" sz="1800" dirty="0"/>
              <a:t> </a:t>
            </a:r>
            <a:r>
              <a:rPr lang="ru-RU" sz="1800" dirty="0" err="1"/>
              <a:t>розташовуються</a:t>
            </a:r>
            <a:r>
              <a:rPr lang="ru-RU" sz="1800" dirty="0"/>
              <a:t> в салонах </a:t>
            </a:r>
            <a:r>
              <a:rPr lang="ru-RU" sz="1800" dirty="0" err="1"/>
              <a:t>транспортних</a:t>
            </a:r>
            <a:r>
              <a:rPr lang="ru-RU" sz="1800" dirty="0"/>
              <a:t> </a:t>
            </a:r>
            <a:r>
              <a:rPr lang="ru-RU" sz="1800" dirty="0" err="1"/>
              <a:t>засобів</a:t>
            </a:r>
            <a:r>
              <a:rPr lang="ru-RU" sz="1800" dirty="0"/>
              <a:t>. </a:t>
            </a:r>
            <a:r>
              <a:rPr lang="ru-RU" sz="1800" dirty="0" err="1"/>
              <a:t>Сюди</a:t>
            </a:r>
            <a:r>
              <a:rPr lang="ru-RU" sz="1800" dirty="0"/>
              <a:t> ж </a:t>
            </a:r>
            <a:r>
              <a:rPr lang="ru-RU" sz="1800" dirty="0" err="1"/>
              <a:t>відноситься</a:t>
            </a:r>
            <a:r>
              <a:rPr lang="ru-RU" sz="1800" dirty="0"/>
              <a:t> </a:t>
            </a:r>
            <a:r>
              <a:rPr lang="ru-RU" sz="1800" dirty="0" err="1"/>
              <a:t>радіореклама</a:t>
            </a:r>
            <a:r>
              <a:rPr lang="ru-RU" sz="1800" dirty="0"/>
              <a:t> на </a:t>
            </a:r>
            <a:r>
              <a:rPr lang="ru-RU" sz="1800" dirty="0" err="1"/>
              <a:t>транспорті</a:t>
            </a:r>
            <a:r>
              <a:rPr lang="ru-RU" sz="1800" dirty="0"/>
              <a:t>.</a:t>
            </a:r>
            <a:endParaRPr lang="ru-RU" sz="1800" dirty="0" smtClean="0"/>
          </a:p>
        </p:txBody>
      </p:sp>
      <p:pic>
        <p:nvPicPr>
          <p:cNvPr id="4" name="Рисунок 3" descr="marsh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1285860"/>
            <a:ext cx="3214710" cy="194891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rec_tran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143248"/>
            <a:ext cx="3027118" cy="220979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trans_sto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582" y="4740222"/>
            <a:ext cx="2003418" cy="211777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bus_peps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5036428"/>
            <a:ext cx="2887858" cy="182157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Livree__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14546" y="5000636"/>
            <a:ext cx="2809080" cy="163277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reklama_na_samoleta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3786190"/>
            <a:ext cx="2986090" cy="132534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dfa8b711831c6d2ba43d083e2b89d6a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233318"/>
            <a:ext cx="2143108" cy="16246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67344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 </a:t>
            </a:r>
            <a:r>
              <a:rPr lang="ru-RU" sz="4800" b="1" i="1" dirty="0" err="1">
                <a:solidFill>
                  <a:srgbClr val="002060"/>
                </a:solidFill>
                <a:latin typeface="Monotype Corsiva" pitchFamily="66" charset="0"/>
              </a:rPr>
              <a:t>Рroduct</a:t>
            </a:r>
            <a:r>
              <a:rPr lang="ru-RU" sz="4800" b="1" i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800" b="1" i="1" dirty="0" err="1">
                <a:solidFill>
                  <a:srgbClr val="002060"/>
                </a:solidFill>
                <a:latin typeface="Monotype Corsiva" pitchFamily="66" charset="0"/>
              </a:rPr>
              <a:t>placement</a:t>
            </a:r>
            <a:endParaRPr lang="ru-RU" sz="48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4429125" cy="3357562"/>
          </a:xfrm>
        </p:spPr>
        <p:txBody>
          <a:bodyPr>
            <a:normAutofit fontScale="77500" lnSpcReduction="20000"/>
          </a:bodyPr>
          <a:lstStyle/>
          <a:p>
            <a:pPr marL="182880" indent="0">
              <a:buNone/>
              <a:defRPr/>
            </a:pPr>
            <a:r>
              <a:rPr lang="ru-RU" dirty="0" err="1"/>
              <a:t>Продакт</a:t>
            </a:r>
            <a:r>
              <a:rPr lang="ru-RU" dirty="0"/>
              <a:t> </a:t>
            </a:r>
            <a:r>
              <a:rPr lang="ru-RU" dirty="0" err="1"/>
              <a:t>плейсмент</a:t>
            </a:r>
            <a:r>
              <a:rPr lang="ru-RU" dirty="0"/>
              <a:t> (англ. </a:t>
            </a:r>
            <a:r>
              <a:rPr lang="en-US" dirty="0"/>
              <a:t>Product placement, </a:t>
            </a:r>
            <a:r>
              <a:rPr lang="ru-RU" dirty="0" err="1"/>
              <a:t>дослівний</a:t>
            </a:r>
            <a:r>
              <a:rPr lang="ru-RU" dirty="0"/>
              <a:t> переклад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; </a:t>
            </a:r>
            <a:r>
              <a:rPr lang="ru-RU" dirty="0" err="1"/>
              <a:t>прихована</a:t>
            </a:r>
            <a:r>
              <a:rPr lang="ru-RU" dirty="0"/>
              <a:t> реклама) - </a:t>
            </a:r>
            <a:r>
              <a:rPr lang="ru-RU" dirty="0" err="1"/>
              <a:t>рекламний</a:t>
            </a:r>
            <a:r>
              <a:rPr lang="ru-RU" dirty="0"/>
              <a:t> </a:t>
            </a:r>
            <a:r>
              <a:rPr lang="ru-RU" dirty="0" err="1"/>
              <a:t>прийом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реквізит</a:t>
            </a:r>
            <a:r>
              <a:rPr lang="ru-RU" dirty="0"/>
              <a:t> у </a:t>
            </a:r>
            <a:r>
              <a:rPr lang="ru-RU" dirty="0" err="1"/>
              <a:t>фільмах</a:t>
            </a:r>
            <a:r>
              <a:rPr lang="ru-RU" dirty="0"/>
              <a:t>, </a:t>
            </a:r>
            <a:r>
              <a:rPr lang="ru-RU" dirty="0" err="1"/>
              <a:t>телевізійних</a:t>
            </a:r>
            <a:r>
              <a:rPr lang="ru-RU" dirty="0"/>
              <a:t> передачах, </a:t>
            </a:r>
            <a:r>
              <a:rPr lang="ru-RU" dirty="0" err="1"/>
              <a:t>комп'ютерних</a:t>
            </a:r>
            <a:r>
              <a:rPr lang="ru-RU" dirty="0"/>
              <a:t> </a:t>
            </a:r>
            <a:r>
              <a:rPr lang="ru-RU" dirty="0" err="1"/>
              <a:t>іграх</a:t>
            </a:r>
            <a:r>
              <a:rPr lang="ru-RU" dirty="0"/>
              <a:t>, </a:t>
            </a:r>
            <a:r>
              <a:rPr lang="ru-RU" dirty="0" err="1"/>
              <a:t>музичних</a:t>
            </a:r>
            <a:r>
              <a:rPr lang="ru-RU" dirty="0"/>
              <a:t> </a:t>
            </a:r>
            <a:r>
              <a:rPr lang="ru-RU" dirty="0" err="1"/>
              <a:t>кліпах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книгах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реальний</a:t>
            </a:r>
            <a:r>
              <a:rPr lang="ru-RU" dirty="0"/>
              <a:t> </a:t>
            </a:r>
            <a:r>
              <a:rPr lang="ru-RU" dirty="0" err="1"/>
              <a:t>комерційний</a:t>
            </a:r>
            <a:r>
              <a:rPr lang="ru-RU" dirty="0"/>
              <a:t> аналог.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демонструється</a:t>
            </a:r>
            <a:r>
              <a:rPr lang="ru-RU" dirty="0"/>
              <a:t> сам </a:t>
            </a:r>
            <a:r>
              <a:rPr lang="ru-RU" dirty="0" err="1"/>
              <a:t>рекламований</a:t>
            </a:r>
            <a:r>
              <a:rPr lang="ru-RU" dirty="0"/>
              <a:t> продукт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логотип,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згадується</a:t>
            </a:r>
            <a:r>
              <a:rPr lang="ru-RU" dirty="0"/>
              <a:t> про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хорошій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.</a:t>
            </a:r>
          </a:p>
        </p:txBody>
      </p:sp>
      <p:pic>
        <p:nvPicPr>
          <p:cNvPr id="4" name="Рисунок 3" descr="product-placement_110110014530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8309" y="1500174"/>
            <a:ext cx="3175691" cy="202406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4572000"/>
            <a:ext cx="1809750" cy="2286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product placem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929190"/>
            <a:ext cx="3857620" cy="192881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frien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500438"/>
            <a:ext cx="2389632" cy="176784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truman_1115738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0496" y="5253440"/>
            <a:ext cx="2571768" cy="160456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81548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171" y="239439"/>
            <a:ext cx="7772400" cy="9286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800" b="1" i="1" dirty="0" err="1">
                <a:solidFill>
                  <a:srgbClr val="002060"/>
                </a:solidFill>
                <a:latin typeface="Monotype Corsiva" pitchFamily="66" charset="0"/>
              </a:rPr>
              <a:t>Специфічні</a:t>
            </a:r>
            <a:r>
              <a:rPr lang="ru-RU" sz="4800" b="1" i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800" b="1" i="1" dirty="0" err="1">
                <a:solidFill>
                  <a:srgbClr val="002060"/>
                </a:solidFill>
                <a:latin typeface="Monotype Corsiva" pitchFamily="66" charset="0"/>
              </a:rPr>
              <a:t>види</a:t>
            </a:r>
            <a:r>
              <a:rPr lang="ru-RU" sz="4800" b="1" i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800" b="1" i="1" dirty="0" err="1">
                <a:solidFill>
                  <a:srgbClr val="002060"/>
                </a:solidFill>
                <a:latin typeface="Monotype Corsiva" pitchFamily="66" charset="0"/>
              </a:rPr>
              <a:t>реклами</a:t>
            </a:r>
            <a:endParaRPr lang="ru-RU" sz="48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214438"/>
            <a:ext cx="5786438" cy="54292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411480">
              <a:buFont typeface="Wingdings"/>
              <a:buChar char=""/>
              <a:defRPr/>
            </a:pPr>
            <a:r>
              <a:rPr lang="ru-RU" b="1" i="1" u="sng" dirty="0" err="1"/>
              <a:t>Контрреклама</a:t>
            </a:r>
            <a:r>
              <a:rPr lang="ru-RU" dirty="0"/>
              <a:t> - </a:t>
            </a:r>
            <a:r>
              <a:rPr lang="ru-RU" dirty="0" err="1"/>
              <a:t>спростування</a:t>
            </a:r>
            <a:r>
              <a:rPr lang="ru-RU" dirty="0"/>
              <a:t> </a:t>
            </a:r>
            <a:r>
              <a:rPr lang="ru-RU" dirty="0" err="1"/>
              <a:t>недобросовісної</a:t>
            </a:r>
            <a:r>
              <a:rPr lang="ru-RU" dirty="0"/>
              <a:t>, </a:t>
            </a:r>
            <a:r>
              <a:rPr lang="ru-RU" dirty="0" err="1"/>
              <a:t>неправдивої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проводиться з метою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.</a:t>
            </a:r>
          </a:p>
          <a:p>
            <a:pPr marL="411480">
              <a:buFont typeface="Wingdings"/>
              <a:buChar char=""/>
              <a:defRPr/>
            </a:pPr>
            <a:endParaRPr lang="ru-RU" dirty="0"/>
          </a:p>
          <a:p>
            <a:pPr marL="411480">
              <a:buFont typeface="Wingdings"/>
              <a:buChar char=""/>
              <a:defRPr/>
            </a:pPr>
            <a:endParaRPr lang="ru-RU" dirty="0"/>
          </a:p>
          <a:p>
            <a:pPr marL="411480">
              <a:buFont typeface="Wingdings"/>
              <a:buChar char=""/>
              <a:defRPr/>
            </a:pPr>
            <a:r>
              <a:rPr lang="ru-RU" b="1" i="1" u="sng" dirty="0"/>
              <a:t>Антиреклама</a:t>
            </a:r>
            <a:r>
              <a:rPr lang="ru-RU" dirty="0"/>
              <a:t> - </a:t>
            </a:r>
            <a:r>
              <a:rPr lang="ru-RU" dirty="0" err="1"/>
              <a:t>інформація</a:t>
            </a:r>
            <a:r>
              <a:rPr lang="ru-RU" dirty="0"/>
              <a:t>, покликана не </a:t>
            </a:r>
            <a:r>
              <a:rPr lang="ru-RU" dirty="0" err="1"/>
              <a:t>піднімати</a:t>
            </a:r>
            <a:r>
              <a:rPr lang="ru-RU" dirty="0"/>
              <a:t>, а </a:t>
            </a:r>
            <a:r>
              <a:rPr lang="ru-RU" dirty="0" err="1"/>
              <a:t>зменшувати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дискредитувати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,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товарні</a:t>
            </a:r>
            <a:r>
              <a:rPr lang="ru-RU" dirty="0"/>
              <a:t> знаки.</a:t>
            </a:r>
          </a:p>
          <a:p>
            <a:pPr marL="411480">
              <a:buFont typeface="Wingdings"/>
              <a:buChar char=""/>
              <a:defRPr/>
            </a:pPr>
            <a:endParaRPr lang="ru-RU" dirty="0"/>
          </a:p>
          <a:p>
            <a:pPr marL="411480">
              <a:buFont typeface="Wingdings"/>
              <a:buChar char=""/>
              <a:defRPr/>
            </a:pPr>
            <a:endParaRPr lang="ru-RU" dirty="0"/>
          </a:p>
          <a:p>
            <a:pPr marL="411480">
              <a:buFont typeface="Wingdings"/>
              <a:buChar char=""/>
              <a:defRPr/>
            </a:pPr>
            <a:r>
              <a:rPr lang="ru-RU" b="1" i="1" u="sng" dirty="0"/>
              <a:t>«</a:t>
            </a:r>
            <a:r>
              <a:rPr lang="en-US" b="1" i="1" u="sng" dirty="0"/>
              <a:t>Specs spots» </a:t>
            </a:r>
            <a:r>
              <a:rPr lang="en-US" dirty="0"/>
              <a:t>- «</a:t>
            </a:r>
            <a:r>
              <a:rPr lang="ru-RU" dirty="0" err="1"/>
              <a:t>рекламні</a:t>
            </a:r>
            <a:r>
              <a:rPr lang="ru-RU" dirty="0"/>
              <a:t>» </a:t>
            </a:r>
            <a:r>
              <a:rPr lang="ru-RU" dirty="0" err="1"/>
              <a:t>відеоролики</a:t>
            </a:r>
            <a:r>
              <a:rPr lang="ru-RU" dirty="0"/>
              <a:t>, </a:t>
            </a:r>
            <a:r>
              <a:rPr lang="ru-RU" dirty="0" err="1"/>
              <a:t>зняті</a:t>
            </a:r>
            <a:r>
              <a:rPr lang="ru-RU" dirty="0"/>
              <a:t> </a:t>
            </a:r>
            <a:r>
              <a:rPr lang="ru-RU" dirty="0" err="1"/>
              <a:t>приватними</a:t>
            </a:r>
            <a:r>
              <a:rPr lang="ru-RU" dirty="0"/>
              <a:t> особами,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сприймаються</a:t>
            </a:r>
            <a:r>
              <a:rPr lang="ru-RU" dirty="0"/>
              <a:t> </a:t>
            </a:r>
            <a:r>
              <a:rPr lang="ru-RU" dirty="0" err="1"/>
              <a:t>глядачам</a:t>
            </a:r>
            <a:r>
              <a:rPr lang="ru-RU" dirty="0"/>
              <a:t> як </a:t>
            </a:r>
            <a:r>
              <a:rPr lang="ru-RU" dirty="0" err="1"/>
              <a:t>офіційна</a:t>
            </a:r>
            <a:r>
              <a:rPr lang="ru-RU" dirty="0"/>
              <a:t> реклама.</a:t>
            </a:r>
          </a:p>
        </p:txBody>
      </p:sp>
      <p:pic>
        <p:nvPicPr>
          <p:cNvPr id="4" name="Рисунок 3" descr="image0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857232"/>
            <a:ext cx="2020468" cy="142876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1239006970_smeshnoe_lico_v_reklame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2714620"/>
            <a:ext cx="1785950" cy="19992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ADIDAS SPEC SPO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500826" y="5000620"/>
            <a:ext cx="2476507" cy="185738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13006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389" y="48674"/>
            <a:ext cx="783082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002060"/>
                </a:solidFill>
                <a:latin typeface="Monotype Corsiva" pitchFamily="66" charset="0"/>
              </a:rPr>
              <a:t>Існує багато визначень поняття «реклама</a:t>
            </a:r>
            <a:r>
              <a:rPr sz="4800" b="1" dirty="0">
                <a:solidFill>
                  <a:srgbClr val="002060"/>
                </a:solidFill>
                <a:latin typeface="Monotype Corsiva" pitchFamily="66" charset="0"/>
              </a:rPr>
              <a:t>» </a:t>
            </a:r>
            <a:r>
              <a:rPr sz="4800" b="1" dirty="0" err="1" smtClean="0">
                <a:solidFill>
                  <a:srgbClr val="002060"/>
                </a:solidFill>
                <a:latin typeface="Monotype Corsiva" pitchFamily="66" charset="0"/>
              </a:rPr>
              <a:t>та</a:t>
            </a:r>
            <a:r>
              <a:rPr lang="uk-UA" sz="4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4800" b="1" dirty="0" smtClean="0">
                <a:solidFill>
                  <a:srgbClr val="002060"/>
                </a:solidFill>
                <a:latin typeface="Monotype Corsiva" pitchFamily="66" charset="0"/>
              </a:rPr>
              <a:t>«</a:t>
            </a:r>
            <a:r>
              <a:rPr sz="4800" b="1" dirty="0" err="1" smtClean="0">
                <a:solidFill>
                  <a:srgbClr val="002060"/>
                </a:solidFill>
                <a:latin typeface="Monotype Corsiva" pitchFamily="66" charset="0"/>
              </a:rPr>
              <a:t>ринку</a:t>
            </a:r>
            <a:r>
              <a:rPr sz="4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4800" b="1" dirty="0">
                <a:solidFill>
                  <a:srgbClr val="002060"/>
                </a:solidFill>
                <a:latin typeface="Monotype Corsiva" pitchFamily="66" charset="0"/>
              </a:rPr>
              <a:t>реклами»</a:t>
            </a:r>
          </a:p>
        </p:txBody>
      </p:sp>
      <p:sp>
        <p:nvSpPr>
          <p:cNvPr id="3" name="object 3"/>
          <p:cNvSpPr/>
          <p:nvPr/>
        </p:nvSpPr>
        <p:spPr>
          <a:xfrm>
            <a:off x="396239" y="1551940"/>
            <a:ext cx="3975100" cy="2404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6239" y="1667509"/>
            <a:ext cx="3975100" cy="215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939"/>
              </a:lnSpc>
              <a:spcBef>
                <a:spcPts val="100"/>
              </a:spcBef>
            </a:pPr>
            <a:r>
              <a:rPr sz="1700" b="1" spc="-95" dirty="0">
                <a:latin typeface="Times New Roman"/>
                <a:cs typeface="Times New Roman"/>
              </a:rPr>
              <a:t>Реклама </a:t>
            </a:r>
            <a:r>
              <a:rPr sz="1700" b="1" spc="-35" dirty="0">
                <a:latin typeface="Times New Roman"/>
                <a:cs typeface="Times New Roman"/>
              </a:rPr>
              <a:t>(від </a:t>
            </a:r>
            <a:r>
              <a:rPr sz="1700" b="1" spc="-120" dirty="0">
                <a:latin typeface="Times New Roman"/>
                <a:cs typeface="Times New Roman"/>
              </a:rPr>
              <a:t>лат.</a:t>
            </a:r>
            <a:r>
              <a:rPr sz="1700" b="1" spc="185" dirty="0">
                <a:latin typeface="Times New Roman"/>
                <a:cs typeface="Times New Roman"/>
              </a:rPr>
              <a:t> </a:t>
            </a:r>
            <a:r>
              <a:rPr sz="1700" b="1" spc="-70" dirty="0">
                <a:latin typeface="Times New Roman"/>
                <a:cs typeface="Times New Roman"/>
              </a:rPr>
              <a:t>Reclamare </a:t>
            </a:r>
            <a:r>
              <a:rPr sz="1700" b="1" dirty="0">
                <a:latin typeface="Times New Roman"/>
                <a:cs typeface="Times New Roman"/>
              </a:rPr>
              <a:t>-</a:t>
            </a:r>
            <a:endParaRPr sz="1700">
              <a:latin typeface="Times New Roman"/>
              <a:cs typeface="Times New Roman"/>
            </a:endParaRPr>
          </a:p>
          <a:p>
            <a:pPr marL="91440" marR="83820" indent="-635" algn="ctr">
              <a:lnSpc>
                <a:spcPct val="90100"/>
              </a:lnSpc>
              <a:spcBef>
                <a:spcPts val="100"/>
              </a:spcBef>
            </a:pPr>
            <a:r>
              <a:rPr sz="1700" b="1" spc="-65" dirty="0">
                <a:latin typeface="Times New Roman"/>
                <a:cs typeface="Times New Roman"/>
              </a:rPr>
              <a:t>«стверджувати, </a:t>
            </a:r>
            <a:r>
              <a:rPr sz="1700" b="1" spc="-100" dirty="0">
                <a:latin typeface="Times New Roman"/>
                <a:cs typeface="Times New Roman"/>
              </a:rPr>
              <a:t>викрикувати,  </a:t>
            </a:r>
            <a:r>
              <a:rPr sz="1700" b="1" spc="-60" dirty="0">
                <a:latin typeface="Times New Roman"/>
                <a:cs typeface="Times New Roman"/>
              </a:rPr>
              <a:t>протестувати») </a:t>
            </a:r>
            <a:r>
              <a:rPr sz="1700" b="1" dirty="0">
                <a:latin typeface="Times New Roman"/>
                <a:cs typeface="Times New Roman"/>
              </a:rPr>
              <a:t>- </a:t>
            </a:r>
            <a:r>
              <a:rPr sz="1700" b="1" spc="-80" dirty="0">
                <a:latin typeface="Times New Roman"/>
                <a:cs typeface="Times New Roman"/>
              </a:rPr>
              <a:t>частина </a:t>
            </a:r>
            <a:r>
              <a:rPr sz="1700" b="1" spc="-85" dirty="0">
                <a:latin typeface="Times New Roman"/>
                <a:cs typeface="Times New Roman"/>
              </a:rPr>
              <a:t>маркетингових  </a:t>
            </a:r>
            <a:r>
              <a:rPr sz="1700" b="1" spc="-75" dirty="0">
                <a:latin typeface="Times New Roman"/>
                <a:cs typeface="Times New Roman"/>
              </a:rPr>
              <a:t>комунікацій, </a:t>
            </a:r>
            <a:r>
              <a:rPr sz="1700" b="1" spc="-120" dirty="0">
                <a:latin typeface="Times New Roman"/>
                <a:cs typeface="Times New Roman"/>
              </a:rPr>
              <a:t>в </a:t>
            </a:r>
            <a:r>
              <a:rPr sz="1700" b="1" spc="-95" dirty="0">
                <a:latin typeface="Times New Roman"/>
                <a:cs typeface="Times New Roman"/>
              </a:rPr>
              <a:t>рамках якої </a:t>
            </a:r>
            <a:r>
              <a:rPr sz="1700" b="1" spc="-75" dirty="0">
                <a:latin typeface="Times New Roman"/>
                <a:cs typeface="Times New Roman"/>
              </a:rPr>
              <a:t>проводиться  </a:t>
            </a:r>
            <a:r>
              <a:rPr sz="1700" b="1" spc="-65" dirty="0">
                <a:latin typeface="Times New Roman"/>
                <a:cs typeface="Times New Roman"/>
              </a:rPr>
              <a:t>оплачене </a:t>
            </a:r>
            <a:r>
              <a:rPr sz="1700" b="1" spc="-60" dirty="0">
                <a:latin typeface="Times New Roman"/>
                <a:cs typeface="Times New Roman"/>
              </a:rPr>
              <a:t>відомим </a:t>
            </a:r>
            <a:r>
              <a:rPr sz="1700" b="1" spc="-45" dirty="0">
                <a:latin typeface="Times New Roman"/>
                <a:cs typeface="Times New Roman"/>
              </a:rPr>
              <a:t>спонсором </a:t>
            </a:r>
            <a:r>
              <a:rPr sz="1700" b="1" spc="-75" dirty="0">
                <a:latin typeface="Times New Roman"/>
                <a:cs typeface="Times New Roman"/>
              </a:rPr>
              <a:t>поширення  </a:t>
            </a:r>
            <a:r>
              <a:rPr sz="1700" b="1" spc="-35" dirty="0">
                <a:latin typeface="Times New Roman"/>
                <a:cs typeface="Times New Roman"/>
              </a:rPr>
              <a:t>не </a:t>
            </a:r>
            <a:r>
              <a:rPr sz="1700" b="1" spc="-50" dirty="0">
                <a:latin typeface="Times New Roman"/>
                <a:cs typeface="Times New Roman"/>
              </a:rPr>
              <a:t>персоналізованої </a:t>
            </a:r>
            <a:r>
              <a:rPr sz="1700" b="1" spc="-55" dirty="0">
                <a:latin typeface="Times New Roman"/>
                <a:cs typeface="Times New Roman"/>
              </a:rPr>
              <a:t>інформації, </a:t>
            </a:r>
            <a:r>
              <a:rPr sz="1700" b="1" spc="-15" dirty="0">
                <a:latin typeface="Times New Roman"/>
                <a:cs typeface="Times New Roman"/>
              </a:rPr>
              <a:t>з </a:t>
            </a:r>
            <a:r>
              <a:rPr sz="1700" b="1" spc="-50" dirty="0">
                <a:latin typeface="Times New Roman"/>
                <a:cs typeface="Times New Roman"/>
              </a:rPr>
              <a:t>метою  </a:t>
            </a:r>
            <a:r>
              <a:rPr sz="1700" b="1" spc="-75" dirty="0">
                <a:latin typeface="Times New Roman"/>
                <a:cs typeface="Times New Roman"/>
              </a:rPr>
              <a:t>привернення </a:t>
            </a:r>
            <a:r>
              <a:rPr sz="1700" b="1" spc="-80" dirty="0">
                <a:latin typeface="Times New Roman"/>
                <a:cs typeface="Times New Roman"/>
              </a:rPr>
              <a:t>уваги </a:t>
            </a:r>
            <a:r>
              <a:rPr sz="1700" b="1" dirty="0">
                <a:latin typeface="Times New Roman"/>
                <a:cs typeface="Times New Roman"/>
              </a:rPr>
              <a:t>до </a:t>
            </a:r>
            <a:r>
              <a:rPr sz="1700" b="1" spc="-75" dirty="0">
                <a:latin typeface="Times New Roman"/>
                <a:cs typeface="Times New Roman"/>
              </a:rPr>
              <a:t>об'єкта  </a:t>
            </a:r>
            <a:r>
              <a:rPr sz="1700" b="1" spc="-85" dirty="0">
                <a:latin typeface="Times New Roman"/>
                <a:cs typeface="Times New Roman"/>
              </a:rPr>
              <a:t>рекламування, формування </a:t>
            </a:r>
            <a:r>
              <a:rPr sz="1700" b="1" spc="-30" dirty="0">
                <a:latin typeface="Times New Roman"/>
                <a:cs typeface="Times New Roman"/>
              </a:rPr>
              <a:t>або  </a:t>
            </a:r>
            <a:r>
              <a:rPr sz="1700" b="1" spc="-75" dirty="0">
                <a:latin typeface="Times New Roman"/>
                <a:cs typeface="Times New Roman"/>
              </a:rPr>
              <a:t>підтримка </a:t>
            </a:r>
            <a:r>
              <a:rPr sz="1700" b="1" spc="-35" dirty="0">
                <a:latin typeface="Times New Roman"/>
                <a:cs typeface="Times New Roman"/>
              </a:rPr>
              <a:t>інтересу </a:t>
            </a:r>
            <a:r>
              <a:rPr sz="1700" b="1" dirty="0">
                <a:latin typeface="Times New Roman"/>
                <a:cs typeface="Times New Roman"/>
              </a:rPr>
              <a:t>до</a:t>
            </a:r>
            <a:r>
              <a:rPr sz="1700" b="1" spc="100" dirty="0">
                <a:latin typeface="Times New Roman"/>
                <a:cs typeface="Times New Roman"/>
              </a:rPr>
              <a:t> </a:t>
            </a:r>
            <a:r>
              <a:rPr sz="1700" b="1" spc="-55" dirty="0">
                <a:latin typeface="Times New Roman"/>
                <a:cs typeface="Times New Roman"/>
              </a:rPr>
              <a:t>нього.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70120" y="1551940"/>
            <a:ext cx="3975100" cy="24041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70120" y="1901190"/>
            <a:ext cx="3975100" cy="168402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5730" marR="118745" algn="ctr">
              <a:lnSpc>
                <a:spcPct val="90000"/>
              </a:lnSpc>
              <a:spcBef>
                <a:spcPts val="305"/>
              </a:spcBef>
            </a:pPr>
            <a:r>
              <a:rPr sz="1700" b="1" spc="-100" dirty="0">
                <a:latin typeface="Times New Roman"/>
                <a:cs typeface="Times New Roman"/>
              </a:rPr>
              <a:t>Реклама </a:t>
            </a:r>
            <a:r>
              <a:rPr sz="1700" b="1" dirty="0">
                <a:latin typeface="Times New Roman"/>
                <a:cs typeface="Times New Roman"/>
              </a:rPr>
              <a:t>- </a:t>
            </a:r>
            <a:r>
              <a:rPr sz="1700" b="1" spc="-40" dirty="0">
                <a:latin typeface="Times New Roman"/>
                <a:cs typeface="Times New Roman"/>
              </a:rPr>
              <a:t>це </a:t>
            </a:r>
            <a:r>
              <a:rPr sz="1700" b="1" spc="-70" dirty="0">
                <a:latin typeface="Times New Roman"/>
                <a:cs typeface="Times New Roman"/>
              </a:rPr>
              <a:t>друковане, </a:t>
            </a:r>
            <a:r>
              <a:rPr sz="1700" b="1" spc="-60" dirty="0">
                <a:latin typeface="Times New Roman"/>
                <a:cs typeface="Times New Roman"/>
              </a:rPr>
              <a:t>рукописне, </a:t>
            </a:r>
            <a:r>
              <a:rPr sz="1700" b="1" spc="-20" dirty="0">
                <a:latin typeface="Times New Roman"/>
                <a:cs typeface="Times New Roman"/>
              </a:rPr>
              <a:t>усне  </a:t>
            </a:r>
            <a:r>
              <a:rPr sz="1700" b="1" spc="-30" dirty="0">
                <a:latin typeface="Times New Roman"/>
                <a:cs typeface="Times New Roman"/>
              </a:rPr>
              <a:t>або </a:t>
            </a:r>
            <a:r>
              <a:rPr sz="1700" b="1" spc="-70" dirty="0">
                <a:latin typeface="Times New Roman"/>
                <a:cs typeface="Times New Roman"/>
              </a:rPr>
              <a:t>графічне </a:t>
            </a:r>
            <a:r>
              <a:rPr sz="1700" b="1" spc="-60" dirty="0">
                <a:latin typeface="Times New Roman"/>
                <a:cs typeface="Times New Roman"/>
              </a:rPr>
              <a:t>повідомлення </a:t>
            </a:r>
            <a:r>
              <a:rPr sz="1700" b="1" spc="-55" dirty="0">
                <a:latin typeface="Times New Roman"/>
                <a:cs typeface="Times New Roman"/>
              </a:rPr>
              <a:t>про </a:t>
            </a:r>
            <a:r>
              <a:rPr sz="1700" b="1" spc="-30" dirty="0">
                <a:latin typeface="Times New Roman"/>
                <a:cs typeface="Times New Roman"/>
              </a:rPr>
              <a:t>особу,  </a:t>
            </a:r>
            <a:r>
              <a:rPr sz="1700" b="1" spc="-75" dirty="0">
                <a:latin typeface="Times New Roman"/>
                <a:cs typeface="Times New Roman"/>
              </a:rPr>
              <a:t>товар, </a:t>
            </a:r>
            <a:r>
              <a:rPr sz="1700" b="1" spc="-35" dirty="0">
                <a:latin typeface="Times New Roman"/>
                <a:cs typeface="Times New Roman"/>
              </a:rPr>
              <a:t>послугу </a:t>
            </a:r>
            <a:r>
              <a:rPr sz="1700" b="1" spc="-30" dirty="0">
                <a:latin typeface="Times New Roman"/>
                <a:cs typeface="Times New Roman"/>
              </a:rPr>
              <a:t>або </a:t>
            </a:r>
            <a:r>
              <a:rPr sz="1700" b="1" spc="-60" dirty="0">
                <a:latin typeface="Times New Roman"/>
                <a:cs typeface="Times New Roman"/>
              </a:rPr>
              <a:t>суспільний </a:t>
            </a:r>
            <a:r>
              <a:rPr sz="1700" b="1" spc="-35" dirty="0">
                <a:latin typeface="Times New Roman"/>
                <a:cs typeface="Times New Roman"/>
              </a:rPr>
              <a:t>рух, </a:t>
            </a:r>
            <a:r>
              <a:rPr sz="1700" b="1" spc="-70" dirty="0">
                <a:latin typeface="Times New Roman"/>
                <a:cs typeface="Times New Roman"/>
              </a:rPr>
              <a:t>що  </a:t>
            </a:r>
            <a:r>
              <a:rPr sz="1700" b="1" spc="-65" dirty="0">
                <a:latin typeface="Times New Roman"/>
                <a:cs typeface="Times New Roman"/>
              </a:rPr>
              <a:t>має </a:t>
            </a:r>
            <a:r>
              <a:rPr sz="1700" b="1" spc="-60" dirty="0">
                <a:latin typeface="Times New Roman"/>
                <a:cs typeface="Times New Roman"/>
              </a:rPr>
              <a:t>першоджерелом </a:t>
            </a:r>
            <a:r>
              <a:rPr sz="1700" b="1" spc="-85" dirty="0">
                <a:latin typeface="Times New Roman"/>
                <a:cs typeface="Times New Roman"/>
              </a:rPr>
              <a:t>рекламодавця </a:t>
            </a:r>
            <a:r>
              <a:rPr sz="1700" b="1" spc="-70" dirty="0">
                <a:latin typeface="Times New Roman"/>
                <a:cs typeface="Times New Roman"/>
              </a:rPr>
              <a:t>й  </a:t>
            </a:r>
            <a:r>
              <a:rPr sz="1700" b="1" spc="-65" dirty="0">
                <a:latin typeface="Times New Roman"/>
                <a:cs typeface="Times New Roman"/>
              </a:rPr>
              <a:t>оплачене </a:t>
            </a:r>
            <a:r>
              <a:rPr sz="1700" b="1" spc="-45" dirty="0">
                <a:latin typeface="Times New Roman"/>
                <a:cs typeface="Times New Roman"/>
              </a:rPr>
              <a:t>їм </a:t>
            </a:r>
            <a:r>
              <a:rPr sz="1700" b="1" spc="-10" dirty="0">
                <a:latin typeface="Times New Roman"/>
                <a:cs typeface="Times New Roman"/>
              </a:rPr>
              <a:t>із </a:t>
            </a:r>
            <a:r>
              <a:rPr sz="1700" b="1" spc="-50" dirty="0">
                <a:latin typeface="Times New Roman"/>
                <a:cs typeface="Times New Roman"/>
              </a:rPr>
              <a:t>метою </a:t>
            </a:r>
            <a:r>
              <a:rPr sz="1700" b="1" spc="-65" dirty="0">
                <a:latin typeface="Times New Roman"/>
                <a:cs typeface="Times New Roman"/>
              </a:rPr>
              <a:t>збільшення </a:t>
            </a:r>
            <a:r>
              <a:rPr sz="1700" b="1" spc="-60" dirty="0">
                <a:latin typeface="Times New Roman"/>
                <a:cs typeface="Times New Roman"/>
              </a:rPr>
              <a:t>збуту,  </a:t>
            </a:r>
            <a:r>
              <a:rPr sz="1700" b="1" spc="-70" dirty="0">
                <a:latin typeface="Times New Roman"/>
                <a:cs typeface="Times New Roman"/>
              </a:rPr>
              <a:t>розширення </a:t>
            </a:r>
            <a:r>
              <a:rPr sz="1700" b="1" spc="-65" dirty="0">
                <a:latin typeface="Times New Roman"/>
                <a:cs typeface="Times New Roman"/>
              </a:rPr>
              <a:t>клієнтури, </a:t>
            </a:r>
            <a:r>
              <a:rPr sz="1700" b="1" spc="-70" dirty="0">
                <a:latin typeface="Times New Roman"/>
                <a:cs typeface="Times New Roman"/>
              </a:rPr>
              <a:t>одержання  </a:t>
            </a:r>
            <a:r>
              <a:rPr sz="1700" b="1" spc="-50" dirty="0">
                <a:latin typeface="Times New Roman"/>
                <a:cs typeface="Times New Roman"/>
              </a:rPr>
              <a:t>голосів </a:t>
            </a:r>
            <a:r>
              <a:rPr sz="1700" b="1" spc="-30" dirty="0">
                <a:latin typeface="Times New Roman"/>
                <a:cs typeface="Times New Roman"/>
              </a:rPr>
              <a:t>або </a:t>
            </a:r>
            <a:r>
              <a:rPr sz="1700" b="1" spc="-60" dirty="0">
                <a:latin typeface="Times New Roman"/>
                <a:cs typeface="Times New Roman"/>
              </a:rPr>
              <a:t>публічного</a:t>
            </a:r>
            <a:r>
              <a:rPr sz="1700" b="1" spc="90" dirty="0">
                <a:latin typeface="Times New Roman"/>
                <a:cs typeface="Times New Roman"/>
              </a:rPr>
              <a:t> </a:t>
            </a:r>
            <a:r>
              <a:rPr sz="1700" b="1" spc="-75" dirty="0">
                <a:latin typeface="Times New Roman"/>
                <a:cs typeface="Times New Roman"/>
              </a:rPr>
              <a:t>схвалення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6239" y="4333240"/>
            <a:ext cx="3975100" cy="2406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3869" y="5151120"/>
            <a:ext cx="3796665" cy="75057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300"/>
              </a:spcBef>
            </a:pPr>
            <a:r>
              <a:rPr sz="1700" b="1" spc="-80" dirty="0">
                <a:latin typeface="Times New Roman"/>
                <a:cs typeface="Times New Roman"/>
              </a:rPr>
              <a:t>Ринок </a:t>
            </a:r>
            <a:r>
              <a:rPr sz="1700" b="1" spc="-90" dirty="0">
                <a:latin typeface="Times New Roman"/>
                <a:cs typeface="Times New Roman"/>
              </a:rPr>
              <a:t>реклами </a:t>
            </a:r>
            <a:r>
              <a:rPr sz="1700" b="1" dirty="0">
                <a:latin typeface="Times New Roman"/>
                <a:cs typeface="Times New Roman"/>
              </a:rPr>
              <a:t>- </a:t>
            </a:r>
            <a:r>
              <a:rPr sz="1700" b="1" spc="-35" dirty="0">
                <a:latin typeface="Times New Roman"/>
                <a:cs typeface="Times New Roman"/>
              </a:rPr>
              <a:t>це </a:t>
            </a:r>
            <a:r>
              <a:rPr sz="1700" b="1" spc="-60" dirty="0">
                <a:latin typeface="Times New Roman"/>
                <a:cs typeface="Times New Roman"/>
              </a:rPr>
              <a:t>узагальнене </a:t>
            </a:r>
            <a:r>
              <a:rPr sz="1700" b="1" spc="-85" dirty="0">
                <a:latin typeface="Times New Roman"/>
                <a:cs typeface="Times New Roman"/>
              </a:rPr>
              <a:t>поняття,  </a:t>
            </a:r>
            <a:r>
              <a:rPr sz="1700" b="1" spc="-70" dirty="0">
                <a:latin typeface="Times New Roman"/>
                <a:cs typeface="Times New Roman"/>
              </a:rPr>
              <a:t>що </a:t>
            </a:r>
            <a:r>
              <a:rPr sz="1700" b="1" spc="-100" dirty="0">
                <a:latin typeface="Times New Roman"/>
                <a:cs typeface="Times New Roman"/>
              </a:rPr>
              <a:t>включає </a:t>
            </a:r>
            <a:r>
              <a:rPr sz="1700" b="1" spc="-120" dirty="0">
                <a:latin typeface="Times New Roman"/>
                <a:cs typeface="Times New Roman"/>
              </a:rPr>
              <a:t>в </a:t>
            </a:r>
            <a:r>
              <a:rPr sz="1700" b="1" dirty="0">
                <a:latin typeface="Times New Roman"/>
                <a:cs typeface="Times New Roman"/>
              </a:rPr>
              <a:t>себе </a:t>
            </a:r>
            <a:r>
              <a:rPr sz="1700" b="1" spc="-40" dirty="0">
                <a:latin typeface="Times New Roman"/>
                <a:cs typeface="Times New Roman"/>
              </a:rPr>
              <a:t>систему </a:t>
            </a:r>
            <a:r>
              <a:rPr sz="1700" b="1" spc="-55" dirty="0">
                <a:latin typeface="Times New Roman"/>
                <a:cs typeface="Times New Roman"/>
              </a:rPr>
              <a:t>різнотипних  </a:t>
            </a:r>
            <a:r>
              <a:rPr sz="1700" b="1" spc="-90" dirty="0">
                <a:latin typeface="Times New Roman"/>
                <a:cs typeface="Times New Roman"/>
              </a:rPr>
              <a:t>ринків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70120" y="4333240"/>
            <a:ext cx="3975100" cy="2406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38700" y="5034279"/>
            <a:ext cx="3836670" cy="98425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065" marR="5080" algn="ctr">
              <a:lnSpc>
                <a:spcPct val="90000"/>
              </a:lnSpc>
              <a:spcBef>
                <a:spcPts val="300"/>
              </a:spcBef>
            </a:pPr>
            <a:r>
              <a:rPr sz="1700" b="1" spc="-45" dirty="0">
                <a:latin typeface="Times New Roman"/>
                <a:cs typeface="Times New Roman"/>
              </a:rPr>
              <a:t>У </a:t>
            </a:r>
            <a:r>
              <a:rPr sz="1700" b="1" spc="-65" dirty="0">
                <a:latin typeface="Times New Roman"/>
                <a:cs typeface="Times New Roman"/>
              </a:rPr>
              <a:t>економічному </a:t>
            </a:r>
            <a:r>
              <a:rPr sz="1700" b="1" spc="-45" dirty="0">
                <a:latin typeface="Times New Roman"/>
                <a:cs typeface="Times New Roman"/>
              </a:rPr>
              <a:t>розумінні, </a:t>
            </a:r>
            <a:r>
              <a:rPr sz="1700" b="1" spc="-80" dirty="0">
                <a:latin typeface="Times New Roman"/>
                <a:cs typeface="Times New Roman"/>
              </a:rPr>
              <a:t>ринок  </a:t>
            </a:r>
            <a:r>
              <a:rPr sz="1700" b="1" spc="-90" dirty="0">
                <a:latin typeface="Times New Roman"/>
                <a:cs typeface="Times New Roman"/>
              </a:rPr>
              <a:t>реклами </a:t>
            </a:r>
            <a:r>
              <a:rPr sz="1700" b="1" dirty="0">
                <a:latin typeface="Times New Roman"/>
                <a:cs typeface="Times New Roman"/>
              </a:rPr>
              <a:t>- </a:t>
            </a:r>
            <a:r>
              <a:rPr sz="1700" b="1" spc="-35" dirty="0">
                <a:latin typeface="Times New Roman"/>
                <a:cs typeface="Times New Roman"/>
              </a:rPr>
              <a:t>це </a:t>
            </a:r>
            <a:r>
              <a:rPr sz="1700" b="1" spc="-30" dirty="0">
                <a:latin typeface="Times New Roman"/>
                <a:cs typeface="Times New Roman"/>
              </a:rPr>
              <a:t>місце, </a:t>
            </a:r>
            <a:r>
              <a:rPr sz="1700" b="1" dirty="0">
                <a:latin typeface="Times New Roman"/>
                <a:cs typeface="Times New Roman"/>
              </a:rPr>
              <a:t>де </a:t>
            </a:r>
            <a:r>
              <a:rPr sz="1700" b="1" spc="-65" dirty="0">
                <a:latin typeface="Times New Roman"/>
                <a:cs typeface="Times New Roman"/>
              </a:rPr>
              <a:t>зустрічаються  попит </a:t>
            </a:r>
            <a:r>
              <a:rPr sz="1700" b="1" dirty="0">
                <a:latin typeface="Times New Roman"/>
                <a:cs typeface="Times New Roman"/>
              </a:rPr>
              <a:t>і </a:t>
            </a:r>
            <a:r>
              <a:rPr sz="1700" b="1" spc="-55" dirty="0">
                <a:latin typeface="Times New Roman"/>
                <a:cs typeface="Times New Roman"/>
              </a:rPr>
              <a:t>пропозиція </a:t>
            </a:r>
            <a:r>
              <a:rPr sz="1700" b="1" spc="-90" dirty="0">
                <a:latin typeface="Times New Roman"/>
                <a:cs typeface="Times New Roman"/>
              </a:rPr>
              <a:t>на </a:t>
            </a:r>
            <a:r>
              <a:rPr sz="1700" b="1" spc="-75" dirty="0">
                <a:latin typeface="Times New Roman"/>
                <a:cs typeface="Times New Roman"/>
              </a:rPr>
              <a:t>рекламні </a:t>
            </a:r>
            <a:r>
              <a:rPr sz="1700" b="1" spc="-45" dirty="0">
                <a:latin typeface="Times New Roman"/>
                <a:cs typeface="Times New Roman"/>
              </a:rPr>
              <a:t>послуги </a:t>
            </a:r>
            <a:r>
              <a:rPr sz="1700" b="1" dirty="0">
                <a:latin typeface="Times New Roman"/>
                <a:cs typeface="Times New Roman"/>
              </a:rPr>
              <a:t>і  де </a:t>
            </a:r>
            <a:r>
              <a:rPr sz="1700" b="1" spc="-90" dirty="0">
                <a:latin typeface="Times New Roman"/>
                <a:cs typeface="Times New Roman"/>
              </a:rPr>
              <a:t>виникає </a:t>
            </a:r>
            <a:r>
              <a:rPr sz="1700" b="1" spc="-5" dirty="0">
                <a:latin typeface="Times New Roman"/>
                <a:cs typeface="Times New Roman"/>
              </a:rPr>
              <a:t>їх</a:t>
            </a:r>
            <a:r>
              <a:rPr sz="1700" b="1" spc="95" dirty="0">
                <a:latin typeface="Times New Roman"/>
                <a:cs typeface="Times New Roman"/>
              </a:rPr>
              <a:t> </a:t>
            </a:r>
            <a:r>
              <a:rPr sz="1700" b="1" spc="-80" dirty="0">
                <a:latin typeface="Times New Roman"/>
                <a:cs typeface="Times New Roman"/>
              </a:rPr>
              <a:t>вартість</a:t>
            </a:r>
            <a:r>
              <a:rPr sz="1700" b="1" spc="-80" dirty="0"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612020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  <a:latin typeface="Monotype Corsiva" pitchFamily="66" charset="0"/>
              </a:rPr>
              <a:t>Антиреклама</a:t>
            </a:r>
            <a:endParaRPr lang="ru-RU" sz="4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1297882223_macdonalds_cmex29ru-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121" y="1844566"/>
            <a:ext cx="8306573" cy="5013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601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800" b="1" i="1" dirty="0" smtClean="0">
                <a:solidFill>
                  <a:srgbClr val="002060"/>
                </a:solidFill>
                <a:latin typeface="Monotype Corsiva" pitchFamily="66" charset="0"/>
              </a:rPr>
              <a:t>Види реклами за місцем розміщення</a:t>
            </a:r>
            <a:endParaRPr lang="ru-RU" sz="48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  </a:t>
            </a:r>
            <a:r>
              <a:rPr lang="ru-RU" sz="3200" b="1" i="1" dirty="0" smtClean="0">
                <a:solidFill>
                  <a:srgbClr val="002060"/>
                </a:solidFill>
              </a:rPr>
              <a:t>Реклама, яка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подається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засобами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масової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інформації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Картинки по запросу картинки реклама в газет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3784" y="1455313"/>
            <a:ext cx="4558092" cy="3539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800" b="1" i="1" dirty="0" smtClean="0">
                <a:solidFill>
                  <a:srgbClr val="002060"/>
                </a:solidFill>
                <a:latin typeface="Monotype Corsiva" pitchFamily="66" charset="0"/>
              </a:rPr>
              <a:t>Види реклами за місцем розміщення</a:t>
            </a:r>
            <a:endParaRPr lang="ru-RU" sz="4800" dirty="0"/>
          </a:p>
        </p:txBody>
      </p:sp>
      <p:pic>
        <p:nvPicPr>
          <p:cNvPr id="5" name="Содержимое 4" descr="car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6063" y="1906073"/>
            <a:ext cx="4713668" cy="32841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9150" y="2176529"/>
            <a:ext cx="3886200" cy="400043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solidFill>
                  <a:srgbClr val="002060"/>
                </a:solidFill>
              </a:rPr>
              <a:t>Рекламна </a:t>
            </a:r>
            <a:r>
              <a:rPr lang="ru-RU" b="1" i="1" dirty="0" err="1" smtClean="0">
                <a:solidFill>
                  <a:srgbClr val="002060"/>
                </a:solidFill>
              </a:rPr>
              <a:t>інформація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розташована</a:t>
            </a:r>
            <a:r>
              <a:rPr lang="ru-RU" b="1" i="1" dirty="0" smtClean="0">
                <a:solidFill>
                  <a:srgbClr val="002060"/>
                </a:solidFill>
              </a:rPr>
              <a:t> на </a:t>
            </a:r>
            <a:r>
              <a:rPr lang="ru-RU" b="1" i="1" dirty="0" err="1" smtClean="0">
                <a:solidFill>
                  <a:srgbClr val="002060"/>
                </a:solidFill>
              </a:rPr>
              <a:t>транспорті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надрукована</a:t>
            </a:r>
            <a:r>
              <a:rPr lang="ru-RU" b="1" i="1" dirty="0" smtClean="0">
                <a:solidFill>
                  <a:srgbClr val="002060"/>
                </a:solidFill>
              </a:rPr>
              <a:t> в </a:t>
            </a:r>
            <a:r>
              <a:rPr lang="ru-RU" b="1" i="1" dirty="0" err="1" smtClean="0">
                <a:solidFill>
                  <a:srgbClr val="002060"/>
                </a:solidFill>
              </a:rPr>
              <a:t>середині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салонів</a:t>
            </a:r>
            <a:r>
              <a:rPr lang="ru-RU" b="1" i="1" dirty="0" smtClean="0">
                <a:solidFill>
                  <a:srgbClr val="002060"/>
                </a:solidFill>
              </a:rPr>
              <a:t> та </a:t>
            </a:r>
            <a:r>
              <a:rPr lang="ru-RU" b="1" i="1" dirty="0" err="1" smtClean="0">
                <a:solidFill>
                  <a:srgbClr val="002060"/>
                </a:solidFill>
              </a:rPr>
              <a:t>розміщена</a:t>
            </a:r>
            <a:r>
              <a:rPr lang="ru-RU" b="1" i="1" dirty="0" smtClean="0">
                <a:solidFill>
                  <a:srgbClr val="002060"/>
                </a:solidFill>
              </a:rPr>
              <a:t> на </a:t>
            </a:r>
            <a:r>
              <a:rPr lang="ru-RU" b="1" i="1" dirty="0" err="1" smtClean="0">
                <a:solidFill>
                  <a:srgbClr val="002060"/>
                </a:solidFill>
              </a:rPr>
              <a:t>моніторах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800" b="1" i="1" dirty="0" smtClean="0">
                <a:solidFill>
                  <a:srgbClr val="002060"/>
                </a:solidFill>
                <a:latin typeface="Monotype Corsiva" pitchFamily="66" charset="0"/>
              </a:rPr>
              <a:t>Види реклами за місцем розміщення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5575" y="1368425"/>
            <a:ext cx="2713749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Зовнішня</a:t>
            </a:r>
            <a:r>
              <a:rPr lang="ru-RU" sz="3200" b="1" i="1" dirty="0" smtClean="0">
                <a:solidFill>
                  <a:srgbClr val="002060"/>
                </a:solidFill>
              </a:rPr>
              <a:t> реклама, яка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розміщена</a:t>
            </a:r>
            <a:r>
              <a:rPr lang="ru-RU" sz="3200" b="1" i="1" dirty="0" smtClean="0">
                <a:solidFill>
                  <a:srgbClr val="002060"/>
                </a:solidFill>
              </a:rPr>
              <a:t> на щитах,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стовпах</a:t>
            </a:r>
            <a:r>
              <a:rPr lang="ru-RU" sz="3200" b="1" i="1" dirty="0" smtClean="0">
                <a:solidFill>
                  <a:srgbClr val="002060"/>
                </a:solidFill>
              </a:rPr>
              <a:t>, </a:t>
            </a:r>
            <a:r>
              <a:rPr lang="uk-UA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білбордах</a:t>
            </a:r>
            <a:r>
              <a:rPr lang="ru-RU" sz="3200" b="1" i="1" dirty="0" smtClean="0">
                <a:solidFill>
                  <a:srgbClr val="002060"/>
                </a:solidFill>
              </a:rPr>
              <a:t>, 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кіосках</a:t>
            </a:r>
            <a:r>
              <a:rPr lang="ru-RU" sz="3200" b="1" i="1" dirty="0" smtClean="0">
                <a:solidFill>
                  <a:srgbClr val="002060"/>
                </a:solidFill>
              </a:rPr>
              <a:t>. 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827214426_w200_h200_reklama_na_kioske_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70235" y="558699"/>
            <a:ext cx="6873766" cy="6299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6626" name="AutoShape 2" descr="Картинки по запросу картинки реклама на кіоск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  <a:latin typeface="Monotype Corsiva" pitchFamily="66" charset="0"/>
              </a:rPr>
              <a:t>Друкована реклама</a:t>
            </a:r>
            <a:endParaRPr lang="ru-RU" sz="4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288547946_1_644x461_vizitkiflaera-kalendariki-nakleyki-banery-orakal-vyveski-irpe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1344511">
            <a:off x="43353" y="426223"/>
            <a:ext cx="8782899" cy="6661872"/>
          </a:xfrm>
          <a:prstGeom prst="roundRect">
            <a:avLst>
              <a:gd name="adj" fmla="val 11612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03954"/>
            <a:ext cx="3886200" cy="43739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err="1" smtClean="0">
                <a:solidFill>
                  <a:srgbClr val="002060"/>
                </a:solidFill>
              </a:rPr>
              <a:t>проспекти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календарики</a:t>
            </a:r>
            <a:r>
              <a:rPr lang="ru-RU" b="1" i="1" dirty="0" smtClean="0">
                <a:solidFill>
                  <a:srgbClr val="002060"/>
                </a:solidFill>
              </a:rPr>
              <a:t>,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</a:t>
            </a:r>
            <a:r>
              <a:rPr lang="ru-RU" b="1" i="1" dirty="0" err="1" smtClean="0">
                <a:solidFill>
                  <a:srgbClr val="002060"/>
                </a:solidFill>
              </a:rPr>
              <a:t>візитні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картки</a:t>
            </a:r>
            <a:r>
              <a:rPr lang="uk-UA" b="1" i="1" dirty="0" smtClean="0">
                <a:solidFill>
                  <a:srgbClr val="002060"/>
                </a:solidFill>
              </a:rPr>
              <a:t>,</a:t>
            </a:r>
            <a:r>
              <a:rPr lang="ru-RU" b="1" i="1" dirty="0" smtClean="0">
                <a:solidFill>
                  <a:srgbClr val="002060"/>
                </a:solidFill>
              </a:rPr>
              <a:t> каталоги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894" y="656486"/>
            <a:ext cx="7869889" cy="998742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Monotype Corsiva" pitchFamily="66" charset="0"/>
              </a:rPr>
              <a:t>Реклама на </a:t>
            </a:r>
            <a:r>
              <a:rPr lang="ru-RU" sz="48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місцях</a:t>
            </a:r>
            <a:r>
              <a:rPr lang="ru-RU" sz="4800" b="1" i="1" dirty="0" smtClean="0">
                <a:solidFill>
                  <a:srgbClr val="002060"/>
                </a:solidFill>
                <a:latin typeface="Monotype Corsiva" pitchFamily="66" charset="0"/>
              </a:rPr>
              <a:t> продажу товару</a:t>
            </a:r>
            <a:endParaRPr lang="ru-RU" sz="48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98179"/>
            <a:ext cx="3155324" cy="565982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spcBef>
                <a:spcPts val="1800"/>
              </a:spcBef>
            </a:pPr>
            <a:r>
              <a:rPr lang="ru-RU" b="1" i="1" dirty="0" err="1" smtClean="0">
                <a:solidFill>
                  <a:srgbClr val="002060"/>
                </a:solidFill>
              </a:rPr>
              <a:t>оформлення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торгових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залів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</a:p>
          <a:p>
            <a:pPr>
              <a:spcBef>
                <a:spcPts val="1800"/>
              </a:spcBef>
            </a:pPr>
            <a:r>
              <a:rPr lang="ru-RU" b="1" i="1" dirty="0" err="1" smtClean="0">
                <a:solidFill>
                  <a:srgbClr val="002060"/>
                </a:solidFill>
              </a:rPr>
              <a:t>фірмових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цінників</a:t>
            </a:r>
            <a:r>
              <a:rPr lang="ru-RU" b="1" i="1" dirty="0" smtClean="0">
                <a:solidFill>
                  <a:srgbClr val="002060"/>
                </a:solidFill>
              </a:rPr>
              <a:t>,</a:t>
            </a:r>
          </a:p>
          <a:p>
            <a:pPr>
              <a:spcBef>
                <a:spcPts val="1800"/>
              </a:spcBef>
            </a:pP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наявність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манекенів</a:t>
            </a:r>
            <a:r>
              <a:rPr lang="ru-RU" b="1" i="1" dirty="0" smtClean="0">
                <a:solidFill>
                  <a:srgbClr val="002060"/>
                </a:solidFill>
              </a:rPr>
              <a:t>,</a:t>
            </a:r>
          </a:p>
          <a:p>
            <a:pPr>
              <a:spcBef>
                <a:spcPts val="1800"/>
              </a:spcBef>
            </a:pP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підлогових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стікерів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9698" name="Picture 2" descr="Картинки по запросу картинки реклама в торговых зал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8249" y="2176891"/>
            <a:ext cx="6605752" cy="4681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800" b="1" i="1" dirty="0" smtClean="0">
                <a:solidFill>
                  <a:srgbClr val="002060"/>
                </a:solidFill>
                <a:latin typeface="Monotype Corsiva" pitchFamily="66" charset="0"/>
              </a:rPr>
              <a:t>Сувенірна рекламна </a:t>
            </a:r>
            <a:r>
              <a:rPr lang="uk-UA" sz="4800" b="1" dirty="0" smtClean="0">
                <a:solidFill>
                  <a:srgbClr val="002060"/>
                </a:solidFill>
                <a:latin typeface="Monotype Corsiva" pitchFamily="66" charset="0"/>
              </a:rPr>
              <a:t>продукція компанії</a:t>
            </a:r>
            <a:endParaRPr lang="ru-RU" sz="4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err="1" smtClean="0">
                <a:solidFill>
                  <a:srgbClr val="002060"/>
                </a:solidFill>
              </a:rPr>
              <a:t>сувенірна</a:t>
            </a:r>
            <a:r>
              <a:rPr lang="ru-RU" b="1" i="1" dirty="0" smtClean="0">
                <a:solidFill>
                  <a:srgbClr val="002060"/>
                </a:solidFill>
              </a:rPr>
              <a:t> рекламна </a:t>
            </a:r>
            <a:r>
              <a:rPr lang="ru-RU" b="1" i="1" dirty="0" err="1" smtClean="0">
                <a:solidFill>
                  <a:srgbClr val="002060"/>
                </a:solidFill>
              </a:rPr>
              <a:t>продукція</a:t>
            </a:r>
            <a:r>
              <a:rPr lang="ru-RU" b="1" i="1" dirty="0" smtClean="0">
                <a:solidFill>
                  <a:srgbClr val="002060"/>
                </a:solidFill>
              </a:rPr>
              <a:t> у </a:t>
            </a:r>
            <a:r>
              <a:rPr lang="ru-RU" b="1" i="1" dirty="0" err="1" smtClean="0">
                <a:solidFill>
                  <a:srgbClr val="002060"/>
                </a:solidFill>
              </a:rPr>
              <a:t>вигляді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календарів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брелоків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авторучок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прапорців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чи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буклетів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</a:t>
            </a:r>
            <a:r>
              <a:rPr lang="ru-RU" b="1" i="1" dirty="0" smtClean="0">
                <a:solidFill>
                  <a:srgbClr val="002060"/>
                </a:solidFill>
              </a:rPr>
              <a:t> логотипом </a:t>
            </a:r>
            <a:r>
              <a:rPr lang="ru-RU" b="1" i="1" dirty="0" err="1" smtClean="0">
                <a:solidFill>
                  <a:srgbClr val="002060"/>
                </a:solidFill>
              </a:rPr>
              <a:t>своєї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фірми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3072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396" y="1519707"/>
            <a:ext cx="4108361" cy="38379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Визначити, до якого засобу розповсюдження, належить зображення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Картинки по запросу картинки рекл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217" y="1906072"/>
            <a:ext cx="3690558" cy="3438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2" name="Picture 4" descr="Картинки по запросу картинки рекл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3972" y="1591927"/>
            <a:ext cx="3541690" cy="3417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60" y="489396"/>
            <a:ext cx="7869889" cy="100455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Визначити, до якого засобу розповсюдження, належить зображення.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Картинки по запросу картинки рекл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671" y="1287886"/>
            <a:ext cx="3902298" cy="4082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8" name="Picture 4" descr="Картинки по запросу картинки антирекла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1513" y="1738647"/>
            <a:ext cx="3875512" cy="3206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60" y="296214"/>
            <a:ext cx="7869889" cy="85451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Визначити, до якого засобу розповсюдження, належить зображення.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140" y="991673"/>
            <a:ext cx="6791616" cy="5866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38527" y="937001"/>
            <a:ext cx="3918163" cy="210574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b="1" i="1" u="sng" dirty="0">
                <a:solidFill>
                  <a:srgbClr val="FF0000"/>
                </a:solidFill>
              </a:rPr>
              <a:t>Реклама</a:t>
            </a:r>
            <a:r>
              <a:rPr lang="ru-RU" sz="2400" b="1" dirty="0">
                <a:solidFill>
                  <a:srgbClr val="FF0000"/>
                </a:solidFill>
              </a:rPr>
              <a:t> - </a:t>
            </a:r>
            <a:r>
              <a:rPr lang="ru-RU" sz="2400" b="1" dirty="0" err="1">
                <a:solidFill>
                  <a:srgbClr val="FF0000"/>
                </a:solidFill>
              </a:rPr>
              <a:t>це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процес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інформування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населення</a:t>
            </a:r>
            <a:r>
              <a:rPr lang="ru-RU" sz="2400" b="1" dirty="0">
                <a:solidFill>
                  <a:srgbClr val="FF0000"/>
                </a:solidFill>
              </a:rPr>
              <a:t> про товар, </a:t>
            </a:r>
            <a:r>
              <a:rPr lang="ru-RU" sz="2400" b="1" dirty="0" err="1">
                <a:solidFill>
                  <a:srgbClr val="FF0000"/>
                </a:solidFill>
              </a:rPr>
              <a:t>знайомство</a:t>
            </a:r>
            <a:r>
              <a:rPr lang="ru-RU" sz="2400" b="1" dirty="0">
                <a:solidFill>
                  <a:srgbClr val="FF0000"/>
                </a:solidFill>
              </a:rPr>
              <a:t> з ним, </a:t>
            </a:r>
            <a:r>
              <a:rPr lang="ru-RU" sz="2400" b="1" dirty="0" err="1">
                <a:solidFill>
                  <a:srgbClr val="FF0000"/>
                </a:solidFill>
              </a:rPr>
              <a:t>переконання</a:t>
            </a:r>
            <a:r>
              <a:rPr lang="ru-RU" sz="2400" b="1" dirty="0">
                <a:solidFill>
                  <a:srgbClr val="FF0000"/>
                </a:solidFill>
              </a:rPr>
              <a:t> в </a:t>
            </a:r>
            <a:r>
              <a:rPr lang="ru-RU" sz="2400" b="1" dirty="0" err="1">
                <a:solidFill>
                  <a:srgbClr val="FF0000"/>
                </a:solidFill>
              </a:rPr>
              <a:t>необхідності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його</a:t>
            </a:r>
            <a:r>
              <a:rPr lang="ru-RU" sz="2400" b="1" dirty="0">
                <a:solidFill>
                  <a:srgbClr val="FF0000"/>
                </a:solidFill>
              </a:rPr>
              <a:t> покупки.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950" y="3345467"/>
            <a:ext cx="3894083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u="sng" dirty="0" smtClean="0"/>
              <a:t>Реклама</a:t>
            </a:r>
            <a:r>
              <a:rPr lang="uk-UA" sz="2400" dirty="0" smtClean="0"/>
              <a:t> </a:t>
            </a:r>
            <a:r>
              <a:rPr lang="uk-UA" sz="2400" dirty="0"/>
              <a:t>- це оповіщення різними способами для створення широкої популярності, залучення споживачів, глядачів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0982" y="767232"/>
            <a:ext cx="4266972" cy="3139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>
                <a:solidFill>
                  <a:srgbClr val="FF0000"/>
                </a:solidFill>
              </a:rPr>
              <a:t>Реклама</a:t>
            </a:r>
            <a:r>
              <a:rPr lang="ru-RU" sz="2200" u="sng" dirty="0"/>
              <a:t> </a:t>
            </a:r>
            <a:r>
              <a:rPr lang="ru-RU" sz="2200" dirty="0"/>
              <a:t>– </a:t>
            </a:r>
            <a:r>
              <a:rPr lang="ru-RU" sz="2200" dirty="0" err="1"/>
              <a:t>це</a:t>
            </a:r>
            <a:r>
              <a:rPr lang="ru-RU" sz="2200" dirty="0"/>
              <a:t> будь-яка платна форма </a:t>
            </a:r>
            <a:r>
              <a:rPr lang="ru-RU" sz="2200" dirty="0" err="1"/>
              <a:t>неособистої</a:t>
            </a:r>
            <a:r>
              <a:rPr lang="ru-RU" sz="2200" dirty="0"/>
              <a:t> </a:t>
            </a:r>
            <a:r>
              <a:rPr lang="ru-RU" sz="2200" dirty="0" err="1"/>
              <a:t>пропозиції</a:t>
            </a:r>
            <a:r>
              <a:rPr lang="ru-RU" sz="2200" dirty="0"/>
              <a:t> </a:t>
            </a:r>
            <a:r>
              <a:rPr lang="ru-RU" sz="2200" dirty="0" err="1"/>
              <a:t>товарів</a:t>
            </a:r>
            <a:r>
              <a:rPr lang="ru-RU" sz="2200" dirty="0"/>
              <a:t> і </a:t>
            </a:r>
            <a:r>
              <a:rPr lang="ru-RU" sz="2200" dirty="0" err="1"/>
              <a:t>послуг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/>
              <a:t>імені</a:t>
            </a:r>
            <a:r>
              <a:rPr lang="ru-RU" sz="2200" dirty="0"/>
              <a:t> </a:t>
            </a:r>
            <a:r>
              <a:rPr lang="ru-RU" sz="2200" dirty="0" err="1"/>
              <a:t>визначеного</a:t>
            </a:r>
            <a:r>
              <a:rPr lang="ru-RU" sz="2200" dirty="0"/>
              <a:t> спонсора, з метою </a:t>
            </a:r>
            <a:r>
              <a:rPr lang="ru-RU" sz="2200" dirty="0" err="1"/>
              <a:t>вплинути</a:t>
            </a:r>
            <a:r>
              <a:rPr lang="ru-RU" sz="2200" dirty="0"/>
              <a:t> </a:t>
            </a:r>
            <a:r>
              <a:rPr lang="ru-RU" sz="2200" dirty="0" err="1"/>
              <a:t>певним</a:t>
            </a:r>
            <a:r>
              <a:rPr lang="ru-RU" sz="2200" dirty="0"/>
              <a:t> чином на </a:t>
            </a:r>
            <a:r>
              <a:rPr lang="ru-RU" sz="2200" dirty="0" err="1"/>
              <a:t>аудиторію</a:t>
            </a:r>
            <a:r>
              <a:rPr lang="ru-RU" sz="2200" dirty="0"/>
              <a:t>. За </a:t>
            </a:r>
            <a:r>
              <a:rPr lang="ru-RU" sz="2200" dirty="0" err="1"/>
              <a:t>допомогою</a:t>
            </a:r>
            <a:r>
              <a:rPr lang="ru-RU" sz="2200" dirty="0"/>
              <a:t> </a:t>
            </a:r>
            <a:r>
              <a:rPr lang="ru-RU" sz="2200" dirty="0" err="1"/>
              <a:t>реклами</a:t>
            </a:r>
            <a:r>
              <a:rPr lang="ru-RU" sz="2200" dirty="0"/>
              <a:t> </a:t>
            </a:r>
            <a:r>
              <a:rPr lang="ru-RU" sz="2200" dirty="0" err="1"/>
              <a:t>формується</a:t>
            </a:r>
            <a:r>
              <a:rPr lang="ru-RU" sz="2200" dirty="0"/>
              <a:t> </a:t>
            </a:r>
            <a:r>
              <a:rPr lang="ru-RU" sz="2200" dirty="0" err="1"/>
              <a:t>визначене</a:t>
            </a:r>
            <a:r>
              <a:rPr lang="ru-RU" sz="2200" dirty="0"/>
              <a:t> </a:t>
            </a:r>
            <a:r>
              <a:rPr lang="ru-RU" sz="2200" dirty="0" err="1"/>
              <a:t>уявлення</a:t>
            </a:r>
            <a:r>
              <a:rPr lang="ru-RU" sz="2200" dirty="0"/>
              <a:t> </a:t>
            </a:r>
            <a:r>
              <a:rPr lang="ru-RU" sz="2200" dirty="0" err="1"/>
              <a:t>покупця</a:t>
            </a:r>
            <a:r>
              <a:rPr lang="ru-RU" sz="2200" dirty="0"/>
              <a:t> про </a:t>
            </a:r>
            <a:r>
              <a:rPr lang="ru-RU" sz="2200" dirty="0" err="1"/>
              <a:t>особливості</a:t>
            </a:r>
            <a:r>
              <a:rPr lang="ru-RU" sz="2200" dirty="0"/>
              <a:t> товару </a:t>
            </a: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послуги</a:t>
            </a:r>
            <a:r>
              <a:rPr lang="ru-RU" sz="2200" dirty="0"/>
              <a:t>.</a:t>
            </a:r>
            <a:endParaRPr lang="uk-UA" sz="2200" dirty="0"/>
          </a:p>
        </p:txBody>
      </p:sp>
      <p:pic>
        <p:nvPicPr>
          <p:cNvPr id="1026" name="Picture 2" descr="C:\Users\Лена\Desktop\Новая папка\creative advertis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85" y="3931636"/>
            <a:ext cx="4392405" cy="292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62783" y="35409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>Сутність реклами</a:t>
            </a:r>
          </a:p>
        </p:txBody>
      </p:sp>
    </p:spTree>
    <p:extLst>
      <p:ext uri="{BB962C8B-B14F-4D97-AF65-F5344CB8AC3E}">
        <p14:creationId xmlns:p14="http://schemas.microsoft.com/office/powerpoint/2010/main" val="7831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308" y="450760"/>
            <a:ext cx="7869889" cy="54798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Визначити, до якого засобу розповсюдження, належить зображення.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Картинки по запросу картинки реклами з логотипами фір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781" y="1080640"/>
            <a:ext cx="8334377" cy="5775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403" y="147722"/>
            <a:ext cx="8422521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У </a:t>
            </a:r>
            <a:r>
              <a:rPr lang="ru-RU" sz="2800" b="1" dirty="0" err="1"/>
              <a:t>міжнародній</a:t>
            </a:r>
            <a:r>
              <a:rPr lang="ru-RU" sz="2800" b="1" dirty="0"/>
              <a:t> </a:t>
            </a:r>
            <a:r>
              <a:rPr lang="ru-RU" sz="2800" b="1" dirty="0" err="1"/>
              <a:t>практиці</a:t>
            </a:r>
            <a:r>
              <a:rPr lang="ru-RU" sz="2800" b="1" dirty="0"/>
              <a:t> до </a:t>
            </a:r>
            <a:r>
              <a:rPr lang="ru-RU" sz="2800" b="1" dirty="0" err="1"/>
              <a:t>реклами</a:t>
            </a:r>
            <a:r>
              <a:rPr lang="ru-RU" sz="2800" b="1" dirty="0"/>
              <a:t> </a:t>
            </a:r>
            <a:r>
              <a:rPr lang="ru-RU" sz="2800" b="1" dirty="0" err="1"/>
              <a:t>пред’являються</a:t>
            </a:r>
            <a:r>
              <a:rPr lang="ru-RU" sz="2800" b="1" dirty="0"/>
              <a:t> </a:t>
            </a:r>
            <a:r>
              <a:rPr lang="ru-RU" sz="2800" b="1" dirty="0" err="1"/>
              <a:t>наступні</a:t>
            </a:r>
            <a:r>
              <a:rPr lang="ru-RU" sz="2800" b="1" dirty="0"/>
              <a:t> </a:t>
            </a:r>
            <a:r>
              <a:rPr lang="ru-RU" sz="2800" b="1" dirty="0" err="1"/>
              <a:t>вимоги</a:t>
            </a:r>
            <a:r>
              <a:rPr lang="ru-RU" sz="2800" dirty="0"/>
              <a:t>:</a:t>
            </a:r>
            <a:endParaRPr lang="uk-UA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75791" y="1115357"/>
            <a:ext cx="8505602" cy="28733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ru-RU" sz="1800" b="1" dirty="0"/>
              <a:t>1. реклама не повинна </a:t>
            </a:r>
            <a:r>
              <a:rPr lang="ru-RU" sz="1800" b="1" dirty="0" err="1"/>
              <a:t>містити</a:t>
            </a:r>
            <a:r>
              <a:rPr lang="ru-RU" sz="1800" b="1" dirty="0"/>
              <a:t> </a:t>
            </a:r>
            <a:r>
              <a:rPr lang="ru-RU" sz="1800" b="1" dirty="0" err="1"/>
              <a:t>тверджень</a:t>
            </a:r>
            <a:r>
              <a:rPr lang="ru-RU" sz="1800" b="1" dirty="0"/>
              <a:t> </a:t>
            </a:r>
            <a:r>
              <a:rPr lang="ru-RU" sz="1800" b="1" dirty="0" err="1"/>
              <a:t>чи</a:t>
            </a:r>
            <a:r>
              <a:rPr lang="ru-RU" sz="1800" b="1" dirty="0"/>
              <a:t> </a:t>
            </a:r>
            <a:r>
              <a:rPr lang="ru-RU" sz="1800" b="1" dirty="0" err="1"/>
              <a:t>наглядних</a:t>
            </a:r>
            <a:r>
              <a:rPr lang="ru-RU" sz="1800" b="1" dirty="0"/>
              <a:t> </a:t>
            </a:r>
            <a:r>
              <a:rPr lang="ru-RU" sz="1800" b="1" dirty="0" err="1"/>
              <a:t>зображень</a:t>
            </a:r>
            <a:r>
              <a:rPr lang="ru-RU" sz="1800" b="1" dirty="0"/>
              <a:t>, </a:t>
            </a:r>
            <a:r>
              <a:rPr lang="ru-RU" sz="1800" b="1" dirty="0" err="1"/>
              <a:t>які</a:t>
            </a:r>
            <a:r>
              <a:rPr lang="ru-RU" sz="1800" b="1" dirty="0"/>
              <a:t> </a:t>
            </a:r>
            <a:r>
              <a:rPr lang="ru-RU" sz="1800" b="1" dirty="0" err="1"/>
              <a:t>можуть</a:t>
            </a:r>
            <a:r>
              <a:rPr lang="ru-RU" sz="1800" b="1" dirty="0"/>
              <a:t> </a:t>
            </a:r>
            <a:r>
              <a:rPr lang="ru-RU" sz="1800" b="1" dirty="0" err="1"/>
              <a:t>образити</a:t>
            </a:r>
            <a:r>
              <a:rPr lang="ru-RU" sz="1800" b="1" dirty="0"/>
              <a:t> </a:t>
            </a:r>
            <a:r>
              <a:rPr lang="ru-RU" sz="1800" b="1" dirty="0" err="1"/>
              <a:t>суспільство</a:t>
            </a:r>
            <a:r>
              <a:rPr lang="ru-RU" sz="1800" b="1" dirty="0"/>
              <a:t> </a:t>
            </a:r>
            <a:r>
              <a:rPr lang="ru-RU" sz="1800" b="1" dirty="0" err="1"/>
              <a:t>чи</a:t>
            </a:r>
            <a:r>
              <a:rPr lang="ru-RU" sz="1800" b="1" dirty="0"/>
              <a:t> </a:t>
            </a:r>
            <a:r>
              <a:rPr lang="ru-RU" sz="1800" b="1" dirty="0" err="1"/>
              <a:t>окрему</a:t>
            </a:r>
            <a:r>
              <a:rPr lang="ru-RU" sz="1800" b="1" dirty="0"/>
              <a:t> </a:t>
            </a:r>
            <a:r>
              <a:rPr lang="ru-RU" sz="1800" b="1" dirty="0" err="1"/>
              <a:t>групу</a:t>
            </a:r>
            <a:r>
              <a:rPr lang="ru-RU" sz="1800" b="1" dirty="0"/>
              <a:t> </a:t>
            </a:r>
            <a:r>
              <a:rPr lang="ru-RU" sz="1800" b="1" dirty="0" err="1"/>
              <a:t>осіб</a:t>
            </a:r>
            <a:r>
              <a:rPr lang="ru-RU" sz="1800" b="1" dirty="0"/>
              <a:t>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ru-RU" sz="1800" b="1" dirty="0"/>
              <a:t>2. реклама </a:t>
            </a:r>
            <a:r>
              <a:rPr lang="ru-RU" sz="1800" b="1" dirty="0" err="1"/>
              <a:t>має</a:t>
            </a:r>
            <a:r>
              <a:rPr lang="ru-RU" sz="1800" b="1" dirty="0"/>
              <a:t> бути </a:t>
            </a:r>
            <a:r>
              <a:rPr lang="ru-RU" sz="1800" b="1" dirty="0" err="1"/>
              <a:t>складена</a:t>
            </a:r>
            <a:r>
              <a:rPr lang="ru-RU" sz="1800" b="1" dirty="0"/>
              <a:t> таким чином, </a:t>
            </a:r>
            <a:r>
              <a:rPr lang="ru-RU" sz="1800" b="1" dirty="0" err="1"/>
              <a:t>щоб</a:t>
            </a:r>
            <a:r>
              <a:rPr lang="ru-RU" sz="1800" b="1" dirty="0"/>
              <a:t> не </a:t>
            </a:r>
            <a:r>
              <a:rPr lang="ru-RU" sz="1800" b="1" dirty="0" err="1"/>
              <a:t>обманути</a:t>
            </a:r>
            <a:r>
              <a:rPr lang="ru-RU" sz="1800" b="1" dirty="0"/>
              <a:t> </a:t>
            </a:r>
            <a:r>
              <a:rPr lang="ru-RU" sz="1800" b="1" dirty="0" err="1"/>
              <a:t>довір’я</a:t>
            </a:r>
            <a:r>
              <a:rPr lang="ru-RU" sz="1800" b="1" dirty="0"/>
              <a:t> </a:t>
            </a:r>
            <a:r>
              <a:rPr lang="ru-RU" sz="1800" b="1" dirty="0" err="1"/>
              <a:t>покупця</a:t>
            </a:r>
            <a:r>
              <a:rPr lang="ru-RU" sz="1800" b="1" dirty="0"/>
              <a:t> </a:t>
            </a:r>
            <a:r>
              <a:rPr lang="ru-RU" sz="1800" b="1" dirty="0" err="1"/>
              <a:t>використовуючи</a:t>
            </a:r>
            <a:r>
              <a:rPr lang="ru-RU" sz="1800" b="1" dirty="0"/>
              <a:t> </a:t>
            </a:r>
            <a:r>
              <a:rPr lang="ru-RU" sz="1800" b="1" dirty="0" err="1"/>
              <a:t>нестачу</a:t>
            </a:r>
            <a:r>
              <a:rPr lang="ru-RU" sz="1800" b="1" dirty="0"/>
              <a:t> в </a:t>
            </a:r>
            <a:r>
              <a:rPr lang="ru-RU" sz="1800" b="1" dirty="0" err="1"/>
              <a:t>нього</a:t>
            </a:r>
            <a:r>
              <a:rPr lang="ru-RU" sz="1800" b="1" dirty="0"/>
              <a:t> </a:t>
            </a:r>
            <a:r>
              <a:rPr lang="ru-RU" sz="1800" b="1" dirty="0" err="1"/>
              <a:t>досвіду</a:t>
            </a:r>
            <a:r>
              <a:rPr lang="ru-RU" sz="1800" b="1" dirty="0"/>
              <a:t> </a:t>
            </a:r>
            <a:r>
              <a:rPr lang="ru-RU" sz="1800" b="1" dirty="0" err="1"/>
              <a:t>або</a:t>
            </a:r>
            <a:r>
              <a:rPr lang="ru-RU" sz="1800" b="1" dirty="0"/>
              <a:t> </a:t>
            </a:r>
            <a:r>
              <a:rPr lang="ru-RU" sz="1800" b="1" dirty="0" err="1"/>
              <a:t>знань</a:t>
            </a:r>
            <a:r>
              <a:rPr lang="ru-RU" sz="1800" b="1" dirty="0"/>
              <a:t>;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ru-RU" sz="1800" b="1" dirty="0"/>
              <a:t>3. реклама не повинна в </a:t>
            </a:r>
            <a:r>
              <a:rPr lang="ru-RU" sz="1800" b="1" dirty="0" err="1"/>
              <a:t>якості</a:t>
            </a:r>
            <a:r>
              <a:rPr lang="ru-RU" sz="1800" b="1" dirty="0"/>
              <a:t> </a:t>
            </a:r>
            <a:r>
              <a:rPr lang="ru-RU" sz="1800" b="1" dirty="0" err="1"/>
              <a:t>доказу</a:t>
            </a:r>
            <a:r>
              <a:rPr lang="ru-RU" sz="1800" b="1" dirty="0"/>
              <a:t> </a:t>
            </a:r>
            <a:r>
              <a:rPr lang="ru-RU" sz="1800" b="1" dirty="0" err="1"/>
              <a:t>посилатися</a:t>
            </a:r>
            <a:r>
              <a:rPr lang="ru-RU" sz="1800" b="1" dirty="0"/>
              <a:t> на </a:t>
            </a:r>
            <a:r>
              <a:rPr lang="ru-RU" sz="1800" b="1" dirty="0" err="1"/>
              <a:t>забобони</a:t>
            </a:r>
            <a:r>
              <a:rPr lang="ru-RU" sz="1800" b="1" dirty="0"/>
              <a:t>, вона не повинна без </a:t>
            </a:r>
            <a:r>
              <a:rPr lang="ru-RU" sz="1800" b="1" dirty="0" err="1"/>
              <a:t>достатньої</a:t>
            </a:r>
            <a:r>
              <a:rPr lang="ru-RU" sz="1800" b="1" dirty="0"/>
              <a:t> причини </a:t>
            </a:r>
            <a:r>
              <a:rPr lang="ru-RU" sz="1800" b="1" dirty="0" err="1"/>
              <a:t>грати</a:t>
            </a:r>
            <a:r>
              <a:rPr lang="ru-RU" sz="1800" b="1" dirty="0"/>
              <a:t> на </a:t>
            </a:r>
            <a:r>
              <a:rPr lang="ru-RU" sz="1800" b="1" dirty="0" err="1"/>
              <a:t>почутті</a:t>
            </a:r>
            <a:r>
              <a:rPr lang="ru-RU" sz="1800" b="1" dirty="0"/>
              <a:t> страху;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ru-RU" sz="1800" b="1" dirty="0"/>
              <a:t>4. реклама не повинна </a:t>
            </a:r>
            <a:r>
              <a:rPr lang="ru-RU" sz="1800" b="1" dirty="0" err="1"/>
              <a:t>вводити</a:t>
            </a:r>
            <a:r>
              <a:rPr lang="ru-RU" sz="1800" b="1" dirty="0"/>
              <a:t> </a:t>
            </a:r>
            <a:r>
              <a:rPr lang="ru-RU" sz="1800" b="1" dirty="0" err="1"/>
              <a:t>споживача</a:t>
            </a:r>
            <a:r>
              <a:rPr lang="ru-RU" sz="1800" b="1" dirty="0"/>
              <a:t> в </a:t>
            </a:r>
            <a:r>
              <a:rPr lang="ru-RU" sz="1800" b="1" dirty="0" err="1"/>
              <a:t>оману</a:t>
            </a:r>
            <a:r>
              <a:rPr lang="ru-RU" sz="1800" b="1" dirty="0"/>
              <a:t> у </a:t>
            </a:r>
            <a:r>
              <a:rPr lang="ru-RU" sz="1800" b="1" dirty="0" err="1"/>
              <a:t>відношенні</a:t>
            </a:r>
            <a:r>
              <a:rPr lang="ru-RU" sz="1800" b="1" dirty="0"/>
              <a:t> </a:t>
            </a:r>
            <a:r>
              <a:rPr lang="ru-RU" sz="1800" b="1" dirty="0" err="1"/>
              <a:t>якості</a:t>
            </a:r>
            <a:r>
              <a:rPr lang="ru-RU" sz="1800" b="1" dirty="0"/>
              <a:t> </a:t>
            </a:r>
            <a:r>
              <a:rPr lang="ru-RU" sz="1800" b="1" dirty="0" err="1"/>
              <a:t>рекламованого</a:t>
            </a:r>
            <a:r>
              <a:rPr lang="ru-RU" sz="1800" b="1" dirty="0"/>
              <a:t> товару, </a:t>
            </a:r>
            <a:r>
              <a:rPr lang="ru-RU" sz="1800" b="1" dirty="0" err="1"/>
              <a:t>його</a:t>
            </a:r>
            <a:r>
              <a:rPr lang="ru-RU" sz="1800" b="1" dirty="0"/>
              <a:t> </a:t>
            </a:r>
            <a:r>
              <a:rPr lang="ru-RU" sz="1800" b="1" dirty="0" err="1"/>
              <a:t>ціни</a:t>
            </a:r>
            <a:r>
              <a:rPr lang="ru-RU" sz="1800" b="1" dirty="0"/>
              <a:t>, </a:t>
            </a:r>
            <a:r>
              <a:rPr lang="ru-RU" sz="1800" b="1" dirty="0" err="1"/>
              <a:t>супроводжуючих</a:t>
            </a:r>
            <a:r>
              <a:rPr lang="ru-RU" sz="1800" b="1" dirty="0"/>
              <a:t> </a:t>
            </a:r>
            <a:r>
              <a:rPr lang="ru-RU" sz="1800" b="1" dirty="0" err="1"/>
              <a:t>послуг</a:t>
            </a:r>
            <a:r>
              <a:rPr lang="ru-RU" sz="1800" b="1" dirty="0"/>
              <a:t>, </a:t>
            </a:r>
            <a:r>
              <a:rPr lang="ru-RU" sz="1800" b="1" dirty="0" err="1"/>
              <a:t>гарантійних</a:t>
            </a:r>
            <a:r>
              <a:rPr lang="ru-RU" sz="1800" b="1" dirty="0"/>
              <a:t> умов;</a:t>
            </a:r>
            <a:endParaRPr lang="uk-UA" sz="1800" b="1" dirty="0"/>
          </a:p>
        </p:txBody>
      </p:sp>
      <p:pic>
        <p:nvPicPr>
          <p:cNvPr id="6147" name="Picture 3" descr="C:\Users\Лена\Desktop\Новая папка\z_5afac8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14" y="3988676"/>
            <a:ext cx="5738648" cy="28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09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7268" y="187466"/>
            <a:ext cx="4493918" cy="662323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ru-RU" sz="1800" b="1" dirty="0"/>
              <a:t>5. реклама не повинна </a:t>
            </a:r>
            <a:r>
              <a:rPr lang="ru-RU" sz="1800" b="1" dirty="0" err="1"/>
              <a:t>містити</a:t>
            </a:r>
            <a:r>
              <a:rPr lang="ru-RU" sz="1800" b="1" dirty="0"/>
              <a:t> </a:t>
            </a:r>
            <a:r>
              <a:rPr lang="ru-RU" sz="1800" b="1" dirty="0" err="1"/>
              <a:t>неправдивих</a:t>
            </a:r>
            <a:r>
              <a:rPr lang="ru-RU" sz="1800" b="1" dirty="0"/>
              <a:t> </a:t>
            </a:r>
            <a:r>
              <a:rPr lang="ru-RU" sz="1800" b="1" dirty="0" err="1"/>
              <a:t>відомостей</a:t>
            </a:r>
            <a:r>
              <a:rPr lang="ru-RU" sz="1800" b="1" dirty="0"/>
              <a:t> про </a:t>
            </a:r>
            <a:r>
              <a:rPr lang="ru-RU" sz="1800" b="1" dirty="0" err="1"/>
              <a:t>інші</a:t>
            </a:r>
            <a:r>
              <a:rPr lang="ru-RU" sz="1800" b="1" dirty="0"/>
              <a:t> </a:t>
            </a:r>
            <a:r>
              <a:rPr lang="ru-RU" sz="1800" b="1" dirty="0" err="1"/>
              <a:t>підприємства</a:t>
            </a:r>
            <a:r>
              <a:rPr lang="ru-RU" sz="1800" b="1" dirty="0"/>
              <a:t>, </a:t>
            </a:r>
            <a:r>
              <a:rPr lang="ru-RU" sz="1800" b="1" dirty="0" err="1"/>
              <a:t>які</a:t>
            </a:r>
            <a:r>
              <a:rPr lang="ru-RU" sz="1800" b="1" dirty="0"/>
              <a:t> </a:t>
            </a:r>
            <a:r>
              <a:rPr lang="ru-RU" sz="1800" b="1" dirty="0" err="1"/>
              <a:t>можуть</a:t>
            </a:r>
            <a:r>
              <a:rPr lang="ru-RU" sz="1800" b="1" dirty="0"/>
              <a:t> </a:t>
            </a:r>
            <a:r>
              <a:rPr lang="ru-RU" sz="1800" b="1" dirty="0" err="1"/>
              <a:t>викликати</a:t>
            </a:r>
            <a:r>
              <a:rPr lang="ru-RU" sz="1800" b="1" dirty="0"/>
              <a:t> до них </a:t>
            </a:r>
            <a:r>
              <a:rPr lang="ru-RU" sz="1800" b="1" dirty="0" err="1"/>
              <a:t>чи</a:t>
            </a:r>
            <a:r>
              <a:rPr lang="ru-RU" sz="1800" b="1" dirty="0"/>
              <a:t> </a:t>
            </a:r>
            <a:r>
              <a:rPr lang="ru-RU" sz="1800" b="1" dirty="0" err="1"/>
              <a:t>їхніх</a:t>
            </a:r>
            <a:r>
              <a:rPr lang="ru-RU" sz="1800" b="1" dirty="0"/>
              <a:t> </a:t>
            </a:r>
            <a:r>
              <a:rPr lang="ru-RU" sz="1800" b="1" dirty="0" err="1"/>
              <a:t>товарів</a:t>
            </a:r>
            <a:r>
              <a:rPr lang="ru-RU" sz="1800" b="1" dirty="0"/>
              <a:t> </a:t>
            </a:r>
            <a:r>
              <a:rPr lang="ru-RU" sz="1800" b="1" dirty="0" err="1"/>
              <a:t>зневагу</a:t>
            </a:r>
            <a:r>
              <a:rPr lang="ru-RU" sz="1800" b="1" dirty="0"/>
              <a:t> </a:t>
            </a:r>
            <a:r>
              <a:rPr lang="ru-RU" sz="1800" b="1" dirty="0" err="1"/>
              <a:t>чи</a:t>
            </a:r>
            <a:r>
              <a:rPr lang="ru-RU" sz="1800" b="1" dirty="0"/>
              <a:t> </a:t>
            </a:r>
            <a:r>
              <a:rPr lang="ru-RU" sz="1800" b="1" dirty="0" err="1"/>
              <a:t>насмішку</a:t>
            </a:r>
            <a:r>
              <a:rPr lang="ru-RU" sz="1800" b="1" dirty="0"/>
              <a:t>; 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ru-RU" sz="1800" b="1" dirty="0"/>
              <a:t>6. </a:t>
            </a:r>
            <a:r>
              <a:rPr lang="ru-RU" sz="1800" b="1" dirty="0" err="1"/>
              <a:t>слід</a:t>
            </a:r>
            <a:r>
              <a:rPr lang="ru-RU" sz="1800" b="1" dirty="0"/>
              <a:t> </a:t>
            </a:r>
            <a:r>
              <a:rPr lang="ru-RU" sz="1800" b="1" dirty="0" err="1"/>
              <a:t>уникати</a:t>
            </a:r>
            <a:r>
              <a:rPr lang="ru-RU" sz="1800" b="1" dirty="0"/>
              <a:t> будь-</a:t>
            </a:r>
            <a:r>
              <a:rPr lang="ru-RU" sz="1800" b="1" dirty="0" err="1"/>
              <a:t>якого</a:t>
            </a:r>
            <a:r>
              <a:rPr lang="ru-RU" sz="1800" b="1" dirty="0"/>
              <a:t> </a:t>
            </a:r>
            <a:r>
              <a:rPr lang="ru-RU" sz="1800" b="1" dirty="0" err="1"/>
              <a:t>наслідування</a:t>
            </a:r>
            <a:r>
              <a:rPr lang="ru-RU" sz="1800" b="1" dirty="0"/>
              <a:t> </a:t>
            </a:r>
            <a:r>
              <a:rPr lang="ru-RU" sz="1800" b="1" dirty="0" err="1"/>
              <a:t>рекламним</a:t>
            </a:r>
            <a:r>
              <a:rPr lang="ru-RU" sz="1800" b="1" dirty="0"/>
              <a:t> </a:t>
            </a:r>
            <a:r>
              <a:rPr lang="ru-RU" sz="1800" b="1" dirty="0" err="1"/>
              <a:t>ілюстраціям</a:t>
            </a:r>
            <a:r>
              <a:rPr lang="ru-RU" sz="1800" b="1" dirty="0"/>
              <a:t>, </a:t>
            </a:r>
            <a:r>
              <a:rPr lang="ru-RU" sz="1800" b="1" dirty="0" err="1"/>
              <a:t>змісту</a:t>
            </a:r>
            <a:r>
              <a:rPr lang="ru-RU" sz="1800" b="1" dirty="0"/>
              <a:t> та тексту </a:t>
            </a:r>
            <a:r>
              <a:rPr lang="ru-RU" sz="1800" b="1" dirty="0" err="1"/>
              <a:t>реклами</a:t>
            </a:r>
            <a:r>
              <a:rPr lang="ru-RU" sz="1800" b="1" dirty="0"/>
              <a:t>, </a:t>
            </a:r>
            <a:r>
              <a:rPr lang="ru-RU" sz="1800" b="1" dirty="0" err="1"/>
              <a:t>які</a:t>
            </a:r>
            <a:r>
              <a:rPr lang="ru-RU" sz="1800" b="1" dirty="0"/>
              <a:t> </a:t>
            </a:r>
            <a:r>
              <a:rPr lang="ru-RU" sz="1800" b="1" dirty="0" err="1"/>
              <a:t>використовуються</a:t>
            </a:r>
            <a:r>
              <a:rPr lang="ru-RU" sz="1800" b="1" dirty="0"/>
              <a:t> </a:t>
            </a:r>
            <a:r>
              <a:rPr lang="ru-RU" sz="1800" b="1" dirty="0" err="1"/>
              <a:t>іншими</a:t>
            </a:r>
            <a:r>
              <a:rPr lang="ru-RU" sz="1800" b="1" dirty="0"/>
              <a:t> </a:t>
            </a:r>
            <a:r>
              <a:rPr lang="ru-RU" sz="1800" b="1" dirty="0" err="1"/>
              <a:t>рекламодавцями</a:t>
            </a:r>
            <a:r>
              <a:rPr lang="ru-RU" sz="1800" b="1" dirty="0"/>
              <a:t>; 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ru-RU" sz="1800" b="1" dirty="0"/>
              <a:t>7. реклама не повинна </a:t>
            </a:r>
            <a:r>
              <a:rPr lang="ru-RU" sz="1800" b="1" dirty="0" err="1"/>
              <a:t>містити</a:t>
            </a:r>
            <a:r>
              <a:rPr lang="ru-RU" sz="1800" b="1" dirty="0"/>
              <a:t> таких </a:t>
            </a:r>
            <a:r>
              <a:rPr lang="ru-RU" sz="1800" b="1" dirty="0" err="1"/>
              <a:t>зображень</a:t>
            </a:r>
            <a:r>
              <a:rPr lang="ru-RU" sz="1800" b="1" dirty="0"/>
              <a:t>, де </a:t>
            </a:r>
            <a:r>
              <a:rPr lang="ru-RU" sz="1800" b="1" dirty="0" err="1"/>
              <a:t>ігноруються</a:t>
            </a:r>
            <a:r>
              <a:rPr lang="ru-RU" sz="1800" b="1" dirty="0"/>
              <a:t> </a:t>
            </a:r>
            <a:r>
              <a:rPr lang="ru-RU" sz="1800" b="1" dirty="0" err="1"/>
              <a:t>загальноприйняті</a:t>
            </a:r>
            <a:r>
              <a:rPr lang="ru-RU" sz="1800" b="1" dirty="0"/>
              <a:t> </a:t>
            </a:r>
            <a:r>
              <a:rPr lang="ru-RU" sz="1800" b="1" dirty="0" err="1"/>
              <a:t>міри</a:t>
            </a:r>
            <a:r>
              <a:rPr lang="ru-RU" sz="1800" b="1" dirty="0"/>
              <a:t> </a:t>
            </a:r>
            <a:r>
              <a:rPr lang="ru-RU" sz="1800" b="1" dirty="0" err="1"/>
              <a:t>безпеки</a:t>
            </a:r>
            <a:r>
              <a:rPr lang="ru-RU" sz="1800" b="1" dirty="0"/>
              <a:t>, </a:t>
            </a:r>
            <a:r>
              <a:rPr lang="ru-RU" sz="1800" b="1" dirty="0" err="1"/>
              <a:t>що</a:t>
            </a:r>
            <a:r>
              <a:rPr lang="ru-RU" sz="1800" b="1" dirty="0"/>
              <a:t> таким чином </a:t>
            </a:r>
            <a:r>
              <a:rPr lang="ru-RU" sz="1800" b="1" dirty="0" err="1"/>
              <a:t>може</a:t>
            </a:r>
            <a:r>
              <a:rPr lang="ru-RU" sz="1800" b="1" dirty="0"/>
              <a:t> </a:t>
            </a:r>
            <a:r>
              <a:rPr lang="ru-RU" sz="1800" b="1" dirty="0" err="1"/>
              <a:t>заохочувати</a:t>
            </a:r>
            <a:r>
              <a:rPr lang="ru-RU" sz="1800" b="1" dirty="0"/>
              <a:t> до </a:t>
            </a:r>
            <a:r>
              <a:rPr lang="ru-RU" sz="1800" b="1" dirty="0" err="1"/>
              <a:t>халатності</a:t>
            </a:r>
            <a:r>
              <a:rPr lang="ru-RU" sz="1800" b="1" dirty="0"/>
              <a:t> та </a:t>
            </a:r>
            <a:r>
              <a:rPr lang="ru-RU" sz="1800" b="1" dirty="0" err="1"/>
              <a:t>недбалості</a:t>
            </a:r>
            <a:r>
              <a:rPr lang="ru-RU" sz="1800" b="1" dirty="0"/>
              <a:t>; 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ru-RU" sz="1800" b="1" dirty="0"/>
              <a:t> 8. реклама не повинна </a:t>
            </a:r>
            <a:r>
              <a:rPr lang="ru-RU" sz="1800" b="1" dirty="0" err="1"/>
              <a:t>зловживати</a:t>
            </a:r>
            <a:r>
              <a:rPr lang="ru-RU" sz="1800" b="1" dirty="0"/>
              <a:t> </a:t>
            </a:r>
            <a:r>
              <a:rPr lang="ru-RU" sz="1800" b="1" dirty="0" err="1"/>
              <a:t>довір’ям</a:t>
            </a:r>
            <a:r>
              <a:rPr lang="ru-RU" sz="1800" b="1" dirty="0"/>
              <a:t> людей, </a:t>
            </a:r>
            <a:r>
              <a:rPr lang="ru-RU" sz="1800" b="1" dirty="0" err="1"/>
              <a:t>які</a:t>
            </a:r>
            <a:r>
              <a:rPr lang="ru-RU" sz="1800" b="1" dirty="0"/>
              <a:t> </a:t>
            </a:r>
            <a:r>
              <a:rPr lang="ru-RU" sz="1800" b="1" dirty="0" err="1"/>
              <a:t>страждають</a:t>
            </a:r>
            <a:r>
              <a:rPr lang="ru-RU" sz="1800" b="1" dirty="0"/>
              <a:t> хворобами і не </a:t>
            </a:r>
            <a:r>
              <a:rPr lang="ru-RU" sz="1800" b="1" dirty="0" err="1"/>
              <a:t>здатні</a:t>
            </a:r>
            <a:r>
              <a:rPr lang="ru-RU" sz="1800" b="1" dirty="0"/>
              <a:t> в </a:t>
            </a:r>
            <a:r>
              <a:rPr lang="ru-RU" sz="1800" b="1" dirty="0" err="1"/>
              <a:t>даний</a:t>
            </a:r>
            <a:r>
              <a:rPr lang="ru-RU" sz="1800" b="1" dirty="0"/>
              <a:t> момент критично </a:t>
            </a:r>
            <a:r>
              <a:rPr lang="ru-RU" sz="1800" b="1" dirty="0" err="1"/>
              <a:t>оцінити</a:t>
            </a:r>
            <a:r>
              <a:rPr lang="ru-RU" sz="1800" b="1" dirty="0"/>
              <a:t> рекламу, </a:t>
            </a:r>
            <a:r>
              <a:rPr lang="ru-RU" sz="1800" b="1" dirty="0" err="1"/>
              <a:t>що</a:t>
            </a:r>
            <a:r>
              <a:rPr lang="ru-RU" sz="1800" b="1" dirty="0"/>
              <a:t> </a:t>
            </a:r>
            <a:r>
              <a:rPr lang="ru-RU" sz="1800" b="1" dirty="0" err="1"/>
              <a:t>пропонує</a:t>
            </a:r>
            <a:r>
              <a:rPr lang="ru-RU" sz="1800" b="1" dirty="0"/>
              <a:t> </a:t>
            </a:r>
            <a:r>
              <a:rPr lang="ru-RU" sz="1800" b="1" dirty="0" err="1"/>
              <a:t>їм</a:t>
            </a:r>
            <a:r>
              <a:rPr lang="ru-RU" sz="1800" b="1" dirty="0"/>
              <a:t> </a:t>
            </a:r>
            <a:r>
              <a:rPr lang="ru-RU" sz="1800" b="1" dirty="0" err="1"/>
              <a:t>засоби</a:t>
            </a:r>
            <a:r>
              <a:rPr lang="ru-RU" sz="1800" b="1" dirty="0"/>
              <a:t> для </a:t>
            </a:r>
            <a:r>
              <a:rPr lang="ru-RU" sz="1800" b="1" dirty="0" err="1"/>
              <a:t>лікування</a:t>
            </a:r>
            <a:r>
              <a:rPr lang="ru-RU" sz="1800" b="1" dirty="0"/>
              <a:t> </a:t>
            </a:r>
            <a:r>
              <a:rPr lang="ru-RU" sz="1800" b="1" dirty="0" err="1"/>
              <a:t>чи</a:t>
            </a:r>
            <a:r>
              <a:rPr lang="ru-RU" sz="1800" b="1" dirty="0"/>
              <a:t> </a:t>
            </a:r>
            <a:r>
              <a:rPr lang="ru-RU" sz="1800" b="1" dirty="0" err="1"/>
              <a:t>виздоровлення</a:t>
            </a:r>
            <a:r>
              <a:rPr lang="ru-RU" sz="1800" b="1" dirty="0"/>
              <a:t>.</a:t>
            </a:r>
            <a:endParaRPr lang="uk-UA" sz="18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75" y="862901"/>
            <a:ext cx="4289425" cy="5995099"/>
          </a:xfrm>
        </p:spPr>
      </p:pic>
    </p:spTree>
    <p:extLst>
      <p:ext uri="{BB962C8B-B14F-4D97-AF65-F5344CB8AC3E}">
        <p14:creationId xmlns:p14="http://schemas.microsoft.com/office/powerpoint/2010/main" val="385083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  <a:latin typeface="Monotype Corsiva" pitchFamily="66" charset="0"/>
              </a:rPr>
              <a:t>Дайте відповіді на запитання</a:t>
            </a:r>
            <a:endParaRPr lang="ru-RU" sz="4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b="1" i="1" dirty="0" smtClean="0">
                <a:solidFill>
                  <a:srgbClr val="002060"/>
                </a:solidFill>
              </a:rPr>
              <a:t>Що нового відкрили для себе?</a:t>
            </a:r>
          </a:p>
          <a:p>
            <a:pPr lvl="0"/>
            <a:endParaRPr lang="uk-UA" b="1" i="1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lvl="0"/>
            <a:r>
              <a:rPr lang="uk-UA" b="1" i="1" dirty="0" smtClean="0">
                <a:solidFill>
                  <a:srgbClr val="002060"/>
                </a:solidFill>
              </a:rPr>
              <a:t>Продовжте </a:t>
            </a:r>
            <a:r>
              <a:rPr lang="uk-UA" b="1" i="1" dirty="0" smtClean="0">
                <a:solidFill>
                  <a:srgbClr val="002060"/>
                </a:solidFill>
              </a:rPr>
              <a:t>речення. Під час </a:t>
            </a:r>
            <a:r>
              <a:rPr lang="uk-UA" b="1" i="1" dirty="0" smtClean="0">
                <a:solidFill>
                  <a:srgbClr val="002060"/>
                </a:solidFill>
              </a:rPr>
              <a:t>занять я </a:t>
            </a:r>
            <a:r>
              <a:rPr lang="uk-UA" b="1" i="1" dirty="0" smtClean="0">
                <a:solidFill>
                  <a:srgbClr val="002060"/>
                </a:solidFill>
              </a:rPr>
              <a:t>– дізналась/дізнався про …</a:t>
            </a:r>
            <a:endParaRPr lang="ru-RU" b="1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Реклама -  </a:t>
            </a:r>
            <a:r>
              <a:rPr lang="ru-RU" sz="4800" b="1" dirty="0" err="1" smtClean="0">
                <a:solidFill>
                  <a:srgbClr val="002060"/>
                </a:solidFill>
                <a:latin typeface="Monotype Corsiva" pitchFamily="66" charset="0"/>
              </a:rPr>
              <a:t>найвпливовіший</a:t>
            </a:r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 метод </a:t>
            </a:r>
            <a:r>
              <a:rPr lang="ru-RU" sz="4800" b="1" dirty="0" err="1" smtClean="0">
                <a:solidFill>
                  <a:srgbClr val="002060"/>
                </a:solidFill>
                <a:latin typeface="Monotype Corsiva" pitchFamily="66" charset="0"/>
              </a:rPr>
              <a:t>впливу</a:t>
            </a:r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  на </a:t>
            </a:r>
            <a:r>
              <a:rPr lang="ru-RU" sz="4800" b="1" dirty="0" err="1" smtClean="0">
                <a:solidFill>
                  <a:srgbClr val="002060"/>
                </a:solidFill>
                <a:latin typeface="Monotype Corsiva" pitchFamily="66" charset="0"/>
              </a:rPr>
              <a:t>людину</a:t>
            </a:r>
            <a:endParaRPr lang="ru-RU" sz="4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645" y="1249251"/>
            <a:ext cx="6259131" cy="399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>
                <a:solidFill>
                  <a:srgbClr val="002060"/>
                </a:solidFill>
                <a:latin typeface="Monotype Corsiva" pitchFamily="66" charset="0"/>
              </a:rPr>
              <a:t>Дякую за увагу!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39938" name="Picture 2" descr="Картинки по запросу картинки рекл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420" y="798491"/>
            <a:ext cx="4546241" cy="4121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</p:spPr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31075" y="951187"/>
            <a:ext cx="4288221" cy="3505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i="1" dirty="0" smtClean="0"/>
              <a:t>Реклама</a:t>
            </a:r>
            <a:r>
              <a:rPr lang="uk-UA" i="1" dirty="0" smtClean="0"/>
              <a:t> </a:t>
            </a:r>
            <a:r>
              <a:rPr lang="uk-UA" dirty="0" smtClean="0"/>
              <a:t>— це інформація про особу чи товар, розповсюджена в будь-якій формі та в будь-який спосіб і призначена сформувати або підтримати обізнаність споживачів реклами та їх інтерес щодо таких особи чи товару.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75533"/>
            <a:ext cx="2908115" cy="484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3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8954814" cy="45089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i="1" u="sng" dirty="0" smtClean="0"/>
              <a:t>Реклама</a:t>
            </a:r>
            <a:r>
              <a:rPr lang="ru-RU" sz="2400" i="1" dirty="0" smtClean="0"/>
              <a:t> – </a:t>
            </a:r>
            <a:r>
              <a:rPr lang="ru-RU" sz="2400" i="1" dirty="0" err="1" smtClean="0"/>
              <a:t>це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розповсюджувана</a:t>
            </a:r>
            <a:r>
              <a:rPr lang="ru-RU" sz="2400" i="1" dirty="0" smtClean="0"/>
              <a:t> в будь-</a:t>
            </a:r>
            <a:r>
              <a:rPr lang="ru-RU" sz="2400" i="1" dirty="0" err="1" smtClean="0"/>
              <a:t>якій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знеособленій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формі</a:t>
            </a:r>
            <a:r>
              <a:rPr lang="ru-RU" sz="2400" i="1" dirty="0" smtClean="0"/>
              <a:t>, за </a:t>
            </a:r>
            <a:r>
              <a:rPr lang="ru-RU" sz="2400" i="1" dirty="0" err="1" smtClean="0"/>
              <a:t>допомогою</a:t>
            </a:r>
            <a:r>
              <a:rPr lang="ru-RU" sz="2400" i="1" dirty="0" smtClean="0"/>
              <a:t> будь-</a:t>
            </a:r>
            <a:r>
              <a:rPr lang="ru-RU" sz="2400" i="1" dirty="0" err="1" smtClean="0"/>
              <a:t>яких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засобів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інформація</a:t>
            </a:r>
            <a:r>
              <a:rPr lang="ru-RU" sz="2400" i="1" dirty="0" smtClean="0"/>
              <a:t> про </a:t>
            </a:r>
            <a:r>
              <a:rPr lang="ru-RU" sz="2400" i="1" dirty="0" err="1" smtClean="0"/>
              <a:t>фізичну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чи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юридичну</a:t>
            </a:r>
            <a:r>
              <a:rPr lang="ru-RU" sz="2400" i="1" dirty="0" smtClean="0"/>
              <a:t> особу, </a:t>
            </a:r>
            <a:r>
              <a:rPr lang="ru-RU" sz="2400" i="1" dirty="0" err="1" smtClean="0"/>
              <a:t>товари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ідеї</a:t>
            </a:r>
            <a:r>
              <a:rPr lang="ru-RU" sz="2400" i="1" dirty="0" smtClean="0"/>
              <a:t> й </a:t>
            </a:r>
            <a:r>
              <a:rPr lang="ru-RU" sz="2400" i="1" dirty="0" err="1" smtClean="0"/>
              <a:t>починання</a:t>
            </a:r>
            <a:r>
              <a:rPr lang="ru-RU" sz="2400" i="1" dirty="0" smtClean="0"/>
              <a:t> (</a:t>
            </a:r>
            <a:r>
              <a:rPr lang="ru-RU" sz="2400" i="1" dirty="0" err="1" smtClean="0"/>
              <a:t>рекламна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інформація</a:t>
            </a:r>
            <a:r>
              <a:rPr lang="ru-RU" sz="2400" i="1" dirty="0" smtClean="0"/>
              <a:t>), </a:t>
            </a:r>
            <a:r>
              <a:rPr lang="ru-RU" sz="2400" i="1" dirty="0" err="1" smtClean="0"/>
              <a:t>що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призначена</a:t>
            </a:r>
            <a:r>
              <a:rPr lang="ru-RU" sz="2400" i="1" dirty="0" smtClean="0"/>
              <a:t> для </a:t>
            </a:r>
            <a:r>
              <a:rPr lang="ru-RU" sz="2400" i="1" dirty="0" err="1" smtClean="0"/>
              <a:t>невизначеного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чи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визначеного</a:t>
            </a:r>
            <a:r>
              <a:rPr lang="ru-RU" sz="2400" i="1" dirty="0" smtClean="0"/>
              <a:t> кола </a:t>
            </a:r>
            <a:r>
              <a:rPr lang="ru-RU" sz="2400" i="1" dirty="0" err="1" smtClean="0"/>
              <a:t>осіб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відкрито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виходить</a:t>
            </a:r>
            <a:r>
              <a:rPr lang="ru-RU" sz="2400" i="1" dirty="0" smtClean="0"/>
              <a:t> і </a:t>
            </a:r>
            <a:r>
              <a:rPr lang="ru-RU" sz="2400" i="1" dirty="0" err="1" smtClean="0"/>
              <a:t>оплачується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рекламодавцем</a:t>
            </a:r>
            <a:r>
              <a:rPr lang="ru-RU" sz="2400" i="1" dirty="0" smtClean="0"/>
              <a:t> і покликана </a:t>
            </a:r>
            <a:r>
              <a:rPr lang="ru-RU" sz="2400" i="1" dirty="0" err="1" smtClean="0"/>
              <a:t>формувати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чи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підтримувати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інтерес</a:t>
            </a:r>
            <a:r>
              <a:rPr lang="ru-RU" sz="2400" i="1" dirty="0" smtClean="0"/>
              <a:t> до </a:t>
            </a:r>
            <a:r>
              <a:rPr lang="ru-RU" sz="2400" i="1" dirty="0" err="1" smtClean="0"/>
              <a:t>фізичних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юридичних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осіб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ідей</a:t>
            </a:r>
            <a:r>
              <a:rPr lang="ru-RU" sz="2400" i="1" dirty="0" smtClean="0"/>
              <a:t> і </a:t>
            </a:r>
            <a:r>
              <a:rPr lang="ru-RU" sz="2400" i="1" dirty="0" err="1" smtClean="0"/>
              <a:t>починань</a:t>
            </a:r>
            <a:r>
              <a:rPr lang="ru-RU" sz="2400" i="1" dirty="0" smtClean="0"/>
              <a:t> і </a:t>
            </a:r>
            <a:r>
              <a:rPr lang="ru-RU" sz="2400" i="1" dirty="0" err="1" smtClean="0"/>
              <a:t>сприяти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реалізації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товарів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ідей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починань</a:t>
            </a:r>
            <a:r>
              <a:rPr lang="ru-RU" sz="2400" i="1" dirty="0" smtClean="0"/>
              <a:t>.</a:t>
            </a:r>
          </a:p>
        </p:txBody>
      </p:sp>
      <p:pic>
        <p:nvPicPr>
          <p:cNvPr id="6147" name="Picture 14" descr="sh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83" y="2532874"/>
            <a:ext cx="6661206" cy="435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50668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083" y="139666"/>
            <a:ext cx="6965245" cy="595193"/>
          </a:xfrm>
        </p:spPr>
        <p:txBody>
          <a:bodyPr>
            <a:noAutofit/>
          </a:bodyPr>
          <a:lstStyle/>
          <a:p>
            <a:r>
              <a:rPr lang="uk-UA" sz="4800" b="1" dirty="0">
                <a:solidFill>
                  <a:srgbClr val="002060"/>
                </a:solidFill>
                <a:latin typeface="Monotype Corsiva" pitchFamily="66" charset="0"/>
              </a:rPr>
              <a:t>Мета реклами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12516"/>
            <a:ext cx="8496216" cy="245094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2000" dirty="0" err="1"/>
              <a:t>привернути</a:t>
            </a:r>
            <a:r>
              <a:rPr lang="ru-RU" sz="2000" dirty="0"/>
              <a:t> </a:t>
            </a:r>
            <a:r>
              <a:rPr lang="ru-RU" sz="2000" dirty="0" err="1"/>
              <a:t>увагу</a:t>
            </a:r>
            <a:r>
              <a:rPr lang="ru-RU" sz="2000" dirty="0"/>
              <a:t>, </a:t>
            </a:r>
            <a:r>
              <a:rPr lang="ru-RU" sz="2000" dirty="0" err="1"/>
              <a:t>викликати</a:t>
            </a:r>
            <a:r>
              <a:rPr lang="ru-RU" sz="2000" dirty="0"/>
              <a:t> </a:t>
            </a:r>
            <a:r>
              <a:rPr lang="ru-RU" sz="2000" dirty="0" err="1"/>
              <a:t>інтерес</a:t>
            </a:r>
            <a:r>
              <a:rPr lang="ru-RU" sz="2000" dirty="0"/>
              <a:t>, </a:t>
            </a:r>
            <a:r>
              <a:rPr lang="ru-RU" sz="2000" dirty="0" err="1"/>
              <a:t>передати</a:t>
            </a:r>
            <a:r>
              <a:rPr lang="ru-RU" sz="2000" dirty="0"/>
              <a:t> </a:t>
            </a:r>
            <a:r>
              <a:rPr lang="ru-RU" sz="2000" dirty="0" err="1"/>
              <a:t>споживачеві</a:t>
            </a:r>
            <a:r>
              <a:rPr lang="ru-RU" sz="2000" dirty="0"/>
              <a:t> </a:t>
            </a:r>
            <a:r>
              <a:rPr lang="ru-RU" sz="2000" dirty="0" err="1"/>
              <a:t>інформацію</a:t>
            </a:r>
            <a:r>
              <a:rPr lang="ru-RU" sz="2000" dirty="0"/>
              <a:t> і </a:t>
            </a:r>
            <a:r>
              <a:rPr lang="ru-RU" sz="2000" dirty="0" err="1"/>
              <a:t>змусити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діяти</a:t>
            </a:r>
            <a:r>
              <a:rPr lang="ru-RU" sz="2000" dirty="0"/>
              <a:t> </a:t>
            </a:r>
            <a:r>
              <a:rPr lang="ru-RU" sz="2000" dirty="0" err="1"/>
              <a:t>певним</a:t>
            </a:r>
            <a:r>
              <a:rPr lang="ru-RU" sz="2000" dirty="0"/>
              <a:t> чином. </a:t>
            </a:r>
            <a:r>
              <a:rPr lang="ru-RU" sz="2000" dirty="0" err="1"/>
              <a:t>Виробити</a:t>
            </a:r>
            <a:r>
              <a:rPr lang="ru-RU" sz="2000" dirty="0"/>
              <a:t> товар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недостатньо</a:t>
            </a:r>
            <a:r>
              <a:rPr lang="ru-RU" sz="2000" dirty="0"/>
              <a:t>, </a:t>
            </a:r>
            <a:r>
              <a:rPr lang="ru-RU" sz="2000" dirty="0" err="1"/>
              <a:t>важливо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знайшов</a:t>
            </a:r>
            <a:r>
              <a:rPr lang="ru-RU" sz="2000" dirty="0"/>
              <a:t> </a:t>
            </a:r>
            <a:r>
              <a:rPr lang="ru-RU" sz="2000" dirty="0" err="1"/>
              <a:t>свого</a:t>
            </a:r>
            <a:r>
              <a:rPr lang="ru-RU" sz="2000" dirty="0"/>
              <a:t> </a:t>
            </a:r>
            <a:r>
              <a:rPr lang="ru-RU" sz="2000" dirty="0" err="1"/>
              <a:t>споживача</a:t>
            </a:r>
            <a:r>
              <a:rPr lang="ru-RU" sz="2000" dirty="0"/>
              <a:t>. Тому </a:t>
            </a:r>
            <a:r>
              <a:rPr lang="ru-RU" sz="2000" dirty="0" err="1"/>
              <a:t>рекламне</a:t>
            </a:r>
            <a:r>
              <a:rPr lang="ru-RU" sz="2000" dirty="0"/>
              <a:t> </a:t>
            </a:r>
            <a:r>
              <a:rPr lang="ru-RU" sz="2000" dirty="0" err="1"/>
              <a:t>звернення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повідомити</a:t>
            </a:r>
            <a:r>
              <a:rPr lang="ru-RU" sz="2000" dirty="0"/>
              <a:t> </a:t>
            </a:r>
            <a:r>
              <a:rPr lang="ru-RU" sz="2000" dirty="0" err="1"/>
              <a:t>дещо</a:t>
            </a:r>
            <a:r>
              <a:rPr lang="ru-RU" sz="2000" dirty="0"/>
              <a:t> </a:t>
            </a:r>
            <a:r>
              <a:rPr lang="ru-RU" sz="2000" dirty="0" err="1"/>
              <a:t>важливе</a:t>
            </a:r>
            <a:r>
              <a:rPr lang="ru-RU" sz="2000" dirty="0"/>
              <a:t> і </a:t>
            </a:r>
            <a:r>
              <a:rPr lang="ru-RU" sz="2000" dirty="0" err="1"/>
              <a:t>цікаве</a:t>
            </a:r>
            <a:r>
              <a:rPr lang="ru-RU" sz="2000" dirty="0"/>
              <a:t> для </a:t>
            </a:r>
            <a:r>
              <a:rPr lang="ru-RU" sz="2000" dirty="0" err="1"/>
              <a:t>споживача</a:t>
            </a:r>
            <a:r>
              <a:rPr lang="ru-RU" sz="2000" dirty="0"/>
              <a:t>, про </a:t>
            </a:r>
            <a:r>
              <a:rPr lang="ru-RU" sz="2000" dirty="0" err="1"/>
              <a:t>щось</a:t>
            </a:r>
            <a:r>
              <a:rPr lang="ru-RU" sz="2000" dirty="0"/>
              <a:t> </a:t>
            </a:r>
            <a:r>
              <a:rPr lang="ru-RU" sz="2000" dirty="0" err="1"/>
              <a:t>виключне</a:t>
            </a:r>
            <a:r>
              <a:rPr lang="ru-RU" sz="2000" dirty="0"/>
              <a:t>, </a:t>
            </a:r>
            <a:r>
              <a:rPr lang="ru-RU" sz="2000" dirty="0" err="1"/>
              <a:t>особливе</a:t>
            </a:r>
            <a:r>
              <a:rPr lang="ru-RU" sz="2000" dirty="0"/>
              <a:t>, </a:t>
            </a:r>
            <a:r>
              <a:rPr lang="ru-RU" sz="2000" dirty="0" err="1"/>
              <a:t>чого</a:t>
            </a:r>
            <a:r>
              <a:rPr lang="ru-RU" sz="2000" dirty="0"/>
              <a:t> нема в </a:t>
            </a:r>
            <a:r>
              <a:rPr lang="ru-RU" sz="2000" dirty="0" err="1"/>
              <a:t>інших</a:t>
            </a:r>
            <a:r>
              <a:rPr lang="ru-RU" sz="2000" dirty="0"/>
              <a:t> товарах. </a:t>
            </a:r>
            <a:r>
              <a:rPr lang="ru-RU" sz="2000" dirty="0" err="1"/>
              <a:t>Звернення</a:t>
            </a:r>
            <a:r>
              <a:rPr lang="ru-RU" sz="2000" dirty="0"/>
              <a:t> в </a:t>
            </a:r>
            <a:r>
              <a:rPr lang="ru-RU" sz="2000" dirty="0" err="1"/>
              <a:t>рекламі</a:t>
            </a:r>
            <a:r>
              <a:rPr lang="ru-RU" sz="2000" dirty="0"/>
              <a:t> повинно бути </a:t>
            </a:r>
            <a:r>
              <a:rPr lang="ru-RU" sz="2000" dirty="0" err="1"/>
              <a:t>правдивим</a:t>
            </a:r>
            <a:r>
              <a:rPr lang="ru-RU" sz="2000" dirty="0"/>
              <a:t>, </a:t>
            </a:r>
            <a:r>
              <a:rPr lang="ru-RU" sz="2000" dirty="0" err="1"/>
              <a:t>доказовим</a:t>
            </a:r>
            <a:r>
              <a:rPr lang="ru-RU" sz="2000" dirty="0"/>
              <a:t> і </a:t>
            </a:r>
            <a:r>
              <a:rPr lang="ru-RU" sz="2000" dirty="0" err="1"/>
              <a:t>виголошеним</a:t>
            </a:r>
            <a:r>
              <a:rPr lang="ru-RU" sz="2000" dirty="0"/>
              <a:t> доступно, </a:t>
            </a:r>
            <a:r>
              <a:rPr lang="ru-RU" sz="2000" dirty="0" err="1"/>
              <a:t>вчасно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покупець</a:t>
            </a:r>
            <a:r>
              <a:rPr lang="ru-RU" sz="2000" dirty="0"/>
              <a:t> </a:t>
            </a:r>
            <a:r>
              <a:rPr lang="ru-RU" sz="2000" dirty="0" err="1"/>
              <a:t>звернув</a:t>
            </a:r>
            <a:r>
              <a:rPr lang="ru-RU" sz="2000" dirty="0"/>
              <a:t> </a:t>
            </a:r>
            <a:r>
              <a:rPr lang="ru-RU" sz="2000" dirty="0" err="1"/>
              <a:t>увагу</a:t>
            </a:r>
            <a:r>
              <a:rPr lang="ru-RU" sz="2000" dirty="0"/>
              <a:t> на </a:t>
            </a:r>
            <a:r>
              <a:rPr lang="ru-RU" sz="2000" dirty="0" err="1"/>
              <a:t>рекламований</a:t>
            </a:r>
            <a:r>
              <a:rPr lang="ru-RU" sz="2000" dirty="0"/>
              <a:t> товар (</a:t>
            </a:r>
            <a:r>
              <a:rPr lang="ru-RU" sz="2000" dirty="0" err="1"/>
              <a:t>послугу</a:t>
            </a:r>
            <a:r>
              <a:rPr lang="ru-RU" sz="2000" dirty="0"/>
              <a:t>) і </a:t>
            </a:r>
            <a:r>
              <a:rPr lang="ru-RU" sz="2000" dirty="0" err="1"/>
              <a:t>придбав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5122" name="Picture 2" descr="C:\Users\Лена\Desktop\Новая папка\z_ec630b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60" y="3346098"/>
            <a:ext cx="7411012" cy="351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63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4741" y="152137"/>
            <a:ext cx="8176569" cy="4889709"/>
          </a:xfrm>
        </p:spPr>
        <p:txBody>
          <a:bodyPr>
            <a:noAutofit/>
          </a:bodyPr>
          <a:lstStyle/>
          <a:p>
            <a:r>
              <a:rPr lang="uk-UA" sz="3200" b="1" i="1" u="sng" dirty="0" smtClean="0">
                <a:solidFill>
                  <a:srgbClr val="FF0000"/>
                </a:solidFill>
              </a:rPr>
              <a:t>Реклама</a:t>
            </a:r>
            <a:r>
              <a:rPr lang="uk-UA" sz="3200" i="1" dirty="0" smtClean="0">
                <a:solidFill>
                  <a:srgbClr val="FF0000"/>
                </a:solidFill>
              </a:rPr>
              <a:t> </a:t>
            </a:r>
            <a:r>
              <a:rPr lang="uk-UA" sz="3200" i="1" dirty="0" smtClean="0">
                <a:solidFill>
                  <a:srgbClr val="002060"/>
                </a:solidFill>
              </a:rPr>
              <a:t>(від лат. «виголошую») – елемент культури, спосіб впливу на                     споживача, щоб з метою донести інформацію про предмет рекламування, сформувати відповідні потреби.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uk-UA" sz="3200" b="1" i="1" u="sng" dirty="0" err="1" smtClean="0">
                <a:solidFill>
                  <a:srgbClr val="FF0000"/>
                </a:solidFill>
              </a:rPr>
              <a:t>Білборд</a:t>
            </a:r>
            <a:r>
              <a:rPr lang="uk-UA" sz="3200" i="1" u="sng" dirty="0" smtClean="0">
                <a:solidFill>
                  <a:srgbClr val="FF0000"/>
                </a:solidFill>
              </a:rPr>
              <a:t> </a:t>
            </a:r>
            <a:r>
              <a:rPr lang="uk-UA" sz="3200" i="1" dirty="0" smtClean="0">
                <a:solidFill>
                  <a:srgbClr val="002060"/>
                </a:solidFill>
              </a:rPr>
              <a:t>( англ. </a:t>
            </a:r>
            <a:r>
              <a:rPr lang="en-US" sz="3200" i="1" dirty="0" smtClean="0">
                <a:solidFill>
                  <a:srgbClr val="002060"/>
                </a:solidFill>
              </a:rPr>
              <a:t>Billboard</a:t>
            </a:r>
            <a:r>
              <a:rPr lang="uk-UA" sz="3200" i="1" dirty="0" smtClean="0">
                <a:solidFill>
                  <a:srgbClr val="002060"/>
                </a:solidFill>
              </a:rPr>
              <a:t> – афіша, реклама на дошці)- рекламний щит на підставці, встановлений зазвичай на узбіччях </a:t>
            </a:r>
            <a:r>
              <a:rPr lang="uk-UA" sz="3200" i="1" dirty="0" smtClean="0">
                <a:solidFill>
                  <a:srgbClr val="002060"/>
                </a:solidFill>
              </a:rPr>
              <a:t>автотрас </a:t>
            </a:r>
            <a:r>
              <a:rPr lang="uk-UA" sz="3200" i="1" dirty="0" smtClean="0">
                <a:solidFill>
                  <a:srgbClr val="002060"/>
                </a:solidFill>
              </a:rPr>
              <a:t>поблизу місця продажу рекламованого товару, один з найпопулярніших видів зовнішньої реклами.</a:t>
            </a:r>
            <a:endParaRPr lang="ru-RU" sz="3200" dirty="0" smtClean="0">
              <a:solidFill>
                <a:srgbClr val="002060"/>
              </a:solidFill>
            </a:endParaRPr>
          </a:p>
          <a:p>
            <a:endParaRPr lang="ru-RU" sz="3200" dirty="0">
              <a:solidFill>
                <a:srgbClr val="3A58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1775</TotalTime>
  <Words>2358</Words>
  <Application>Microsoft Office PowerPoint</Application>
  <PresentationFormat>Экран (4:3)</PresentationFormat>
  <Paragraphs>274</Paragraphs>
  <Slides>55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Office Theme</vt:lpstr>
      <vt:lpstr>Презентация PowerPoint</vt:lpstr>
      <vt:lpstr>Дайте відповіді на питання </vt:lpstr>
      <vt:lpstr>Стародавній світ</vt:lpstr>
      <vt:lpstr>Існує багато визначень поняття «реклама» та «ринку реклами»</vt:lpstr>
      <vt:lpstr>Презентация PowerPoint</vt:lpstr>
      <vt:lpstr>Презентация PowerPoint</vt:lpstr>
      <vt:lpstr>Презентация PowerPoint</vt:lpstr>
      <vt:lpstr>Мета реклами</vt:lpstr>
      <vt:lpstr>Презентация PowerPoint</vt:lpstr>
      <vt:lpstr>Основні цілі реклами :</vt:lpstr>
      <vt:lpstr>Презентация PowerPoint</vt:lpstr>
      <vt:lpstr>Вид реклами тісно пов'язаний з її цілями, а останні - з групами  населення, споживачами даного товару (послуги).  Ознакою  розвиненого ринку реклами є його сегментація. Існує безліч  класифікацій, в залежності від покладеного в основу критерію  порівняння.</vt:lpstr>
      <vt:lpstr>Критерій територіальної класифікації визначає масштаби дій  суб'єктів ринку, рівень пропозиції та попиту, конкуренції,  умови ведення бізнесу, домінуючий вид реклами і формує  основні соціально-економічні характеристики ринку.</vt:lpstr>
      <vt:lpstr>Ринок реклами поділяється на субринки, залежно  від напряму реклами та її різновиду</vt:lpstr>
      <vt:lpstr>Залежно від цілей діяльності реклама поділяється на:</vt:lpstr>
      <vt:lpstr>Корисні сторони РЕКЛАМИ:</vt:lpstr>
      <vt:lpstr>Сучасна реклама</vt:lpstr>
      <vt:lpstr>Презентация PowerPoint</vt:lpstr>
      <vt:lpstr>Рекламні матеріали повинні відповідати вимогам чинного законодавства, зокрема: </vt:lpstr>
      <vt:lpstr>Сучасні вимоги законодавства забороняють рекламу, яка:</vt:lpstr>
      <vt:lpstr>Презентация PowerPoint</vt:lpstr>
      <vt:lpstr>Рекламування лікарських засобів забороняє наступні відомості:</vt:lpstr>
      <vt:lpstr>Реклама алкогольних напоїв забороняється:</vt:lpstr>
      <vt:lpstr>Рекламна діяльність складається з таких етапів:</vt:lpstr>
      <vt:lpstr>Функції реклами:</vt:lpstr>
      <vt:lpstr>Види реклами</vt:lpstr>
      <vt:lpstr>Презентация PowerPoint</vt:lpstr>
      <vt:lpstr>Презентация PowerPoint</vt:lpstr>
      <vt:lpstr>Презентация PowerPoint</vt:lpstr>
      <vt:lpstr>Комерційна реклама </vt:lpstr>
      <vt:lpstr>Комерційна реклама </vt:lpstr>
      <vt:lpstr>Соціальнаяреклама</vt:lpstr>
      <vt:lpstr>Політична реклама</vt:lpstr>
      <vt:lpstr>Створення позитивного образу політичного лідера ведеться у відповідності з основними законами сприйняття образів, розробленими в психології політичної реклами і пропаганди.</vt:lpstr>
      <vt:lpstr>Indoor-реклама</vt:lpstr>
      <vt:lpstr>Outdoor-реклама</vt:lpstr>
      <vt:lpstr>Транспортная реклама</vt:lpstr>
      <vt:lpstr> Рroduct placement</vt:lpstr>
      <vt:lpstr>Специфічні види реклами</vt:lpstr>
      <vt:lpstr>Антиреклама</vt:lpstr>
      <vt:lpstr>Види реклами за місцем розміщення</vt:lpstr>
      <vt:lpstr>Види реклами за місцем розміщення</vt:lpstr>
      <vt:lpstr>Види реклами за місцем розміщення</vt:lpstr>
      <vt:lpstr>Друкована реклама</vt:lpstr>
      <vt:lpstr>Реклама на місцях продажу товару</vt:lpstr>
      <vt:lpstr>Сувенірна рекламна продукція компанії</vt:lpstr>
      <vt:lpstr>Визначити, до якого засобу розповсюдження, належить зображення</vt:lpstr>
      <vt:lpstr>Визначити, до якого засобу розповсюдження, належить зображення. </vt:lpstr>
      <vt:lpstr>Визначити, до якого засобу розповсюдження, належить зображення. </vt:lpstr>
      <vt:lpstr>Визначити, до якого засобу розповсюдження, належить зображення. </vt:lpstr>
      <vt:lpstr>У міжнародній практиці до реклами пред’являються наступні вимоги:</vt:lpstr>
      <vt:lpstr>Презентация PowerPoint</vt:lpstr>
      <vt:lpstr>Дайте відповіді на запитання</vt:lpstr>
      <vt:lpstr>Реклама -  найвпливовіший метод впливу  на людину</vt:lpstr>
      <vt:lpstr>Дякую за увагу!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Владелец</cp:lastModifiedBy>
  <cp:revision>237</cp:revision>
  <dcterms:created xsi:type="dcterms:W3CDTF">2016-11-18T14:12:19Z</dcterms:created>
  <dcterms:modified xsi:type="dcterms:W3CDTF">2020-11-22T11:06:31Z</dcterms:modified>
</cp:coreProperties>
</file>