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7"/>
  </p:notesMasterIdLst>
  <p:sldIdLst>
    <p:sldId id="258" r:id="rId2"/>
    <p:sldId id="259" r:id="rId3"/>
    <p:sldId id="275" r:id="rId4"/>
    <p:sldId id="269" r:id="rId5"/>
    <p:sldId id="274" r:id="rId6"/>
    <p:sldId id="271" r:id="rId7"/>
    <p:sldId id="270" r:id="rId8"/>
    <p:sldId id="273" r:id="rId9"/>
    <p:sldId id="276" r:id="rId10"/>
    <p:sldId id="272" r:id="rId11"/>
    <p:sldId id="277" r:id="rId12"/>
    <p:sldId id="278" r:id="rId13"/>
    <p:sldId id="300" r:id="rId14"/>
    <p:sldId id="260" r:id="rId15"/>
    <p:sldId id="279" r:id="rId16"/>
    <p:sldId id="280" r:id="rId17"/>
    <p:sldId id="281" r:id="rId18"/>
    <p:sldId id="282" r:id="rId19"/>
    <p:sldId id="283" r:id="rId20"/>
    <p:sldId id="293" r:id="rId21"/>
    <p:sldId id="284" r:id="rId22"/>
    <p:sldId id="285" r:id="rId23"/>
    <p:sldId id="286" r:id="rId24"/>
    <p:sldId id="287" r:id="rId25"/>
    <p:sldId id="289" r:id="rId26"/>
    <p:sldId id="297" r:id="rId27"/>
    <p:sldId id="290" r:id="rId28"/>
    <p:sldId id="301" r:id="rId29"/>
    <p:sldId id="298" r:id="rId30"/>
    <p:sldId id="302" r:id="rId31"/>
    <p:sldId id="299" r:id="rId32"/>
    <p:sldId id="296" r:id="rId33"/>
    <p:sldId id="288" r:id="rId34"/>
    <p:sldId id="291" r:id="rId35"/>
    <p:sldId id="303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16.03.2021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проекцію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 картинну площину через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де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координати точок лінії на картинній площині, тоді контурні лінії горизонтів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і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-му кроці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співвідношеннями: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 кроці малюються тільки ті частини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які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або нижче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</a:p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на поверхні невидима і вона не відображається.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10374"/>
              </p:ext>
            </p:extLst>
          </p:nvPr>
        </p:nvGraphicFramePr>
        <p:xfrm>
          <a:off x="1187624" y="3212976"/>
          <a:ext cx="58864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Формула" r:id="rId3" imgW="3848040" imgH="279360" progId="Equation.3">
                  <p:embed/>
                </p:oleObj>
              </mc:Choice>
              <mc:Fallback>
                <p:oleObj name="Формула" r:id="rId3" imgW="3848040" imgH="27936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212976"/>
                        <a:ext cx="58864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592000"/>
              </p:ext>
            </p:extLst>
          </p:nvPr>
        </p:nvGraphicFramePr>
        <p:xfrm>
          <a:off x="2411760" y="4725144"/>
          <a:ext cx="273630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Формула" r:id="rId5" imgW="2006600" imgH="279400" progId="Equation.3">
                  <p:embed/>
                </p:oleObj>
              </mc:Choice>
              <mc:Fallback>
                <p:oleObj name="Формула" r:id="rId5" imgW="2006600" imgH="279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25144"/>
                        <a:ext cx="273630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161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 і його варіанти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самим потужнім для рішення задач цього класу і застосовується як до полігональних, так і до криволінійних поверхонь і працює в просторі зображень. Він досить просто реалізується, але потребує значних ресурсів як пам’яті, так і обчислень. Це обумовлено тим, що на відміну від методу Робертса метод Z-буфера відпрацьовує кожний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окремо і стільки разів, скільки у цій точці перекривається багатокутників сцени. Методи такого типу називаються методами грубої сили.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512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методу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наступних дій: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Всі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багатокутники сцени перетворити в растрову форму.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Створити два списки (буфера): перший містить глибину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- атрибути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пікселя.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Буфер атрибутів заповнити атрибутами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фону,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буфер глибини помістити максимально можливе її значення.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937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Для кожного багатокутника сцени у довільному порядку виконати наступну операцію: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Обчислити глибину багатокутника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,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у відповідному буфері атрибутів замінити атрибути поточного пікселя на атрибути багатокутника;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інакше-перейти до наступного пікселу.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394735"/>
              </p:ext>
            </p:extLst>
          </p:nvPr>
        </p:nvGraphicFramePr>
        <p:xfrm>
          <a:off x="1907704" y="2924944"/>
          <a:ext cx="5762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Формула" r:id="rId3" imgW="457200" imgH="228600" progId="Equation.3">
                  <p:embed/>
                </p:oleObj>
              </mc:Choice>
              <mc:Fallback>
                <p:oleObj name="Формула" r:id="rId3" imgW="4572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924944"/>
                        <a:ext cx="5762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261608"/>
              </p:ext>
            </p:extLst>
          </p:nvPr>
        </p:nvGraphicFramePr>
        <p:xfrm>
          <a:off x="3203848" y="2924944"/>
          <a:ext cx="6477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924944"/>
                        <a:ext cx="6477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923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 descr="C:\Users\Владелец\Pictures\буфе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125" y="1600200"/>
            <a:ext cx="447774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470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глибини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обчислювальним моментом метода є визначення глибини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даної грані багатокутника. У випадку центральної проекції , зробивши зворотній перехід від екранних координат до видових за допомогою формул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центральної проекції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рівняння площини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(***)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(лекція 6)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рядка по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координаті,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абсциси 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рядку.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містить операцію ділення, і як наслідок потребує суттєвих затрат часу.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09799"/>
              </p:ext>
            </p:extLst>
          </p:nvPr>
        </p:nvGraphicFramePr>
        <p:xfrm>
          <a:off x="1979712" y="3933056"/>
          <a:ext cx="2448272" cy="821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Формула" r:id="rId3" imgW="1714500" imgH="533400" progId="Equation.3">
                  <p:embed/>
                </p:oleObj>
              </mc:Choice>
              <mc:Fallback>
                <p:oleObj name="Формула" r:id="rId3" imgW="1714500" imgH="533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933056"/>
                        <a:ext cx="2448272" cy="8214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189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глибини пікселя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Тому метод Z-буфера, як правило застосовується для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процедура обчислення глибини суттєво спрощується , тому що екранні координати співпадають з видовими. Постільки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 в межах рядка є постійною з (5.1)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215967"/>
              </p:ext>
            </p:extLst>
          </p:nvPr>
        </p:nvGraphicFramePr>
        <p:xfrm>
          <a:off x="2411760" y="4149080"/>
          <a:ext cx="2448272" cy="845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Формула" r:id="rId3" imgW="1511300" imgH="482600" progId="Equation.3">
                  <p:embed/>
                </p:oleObj>
              </mc:Choice>
              <mc:Fallback>
                <p:oleObj name="Формула" r:id="rId3" imgW="1511300" imgH="482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149080"/>
                        <a:ext cx="2448272" cy="8458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4384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глибини пікселя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межах рядка, що сканує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y=const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остаточно приходимо до простої рекурентної формули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25276"/>
              </p:ext>
            </p:extLst>
          </p:nvPr>
        </p:nvGraphicFramePr>
        <p:xfrm>
          <a:off x="5724128" y="1628800"/>
          <a:ext cx="11509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Формула" r:id="rId3" imgW="939392" imgH="266584" progId="Equation.3">
                  <p:embed/>
                </p:oleObj>
              </mc:Choice>
              <mc:Fallback>
                <p:oleObj name="Формула" r:id="rId3" imgW="939392" imgH="266584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628800"/>
                        <a:ext cx="11509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210989"/>
              </p:ext>
            </p:extLst>
          </p:nvPr>
        </p:nvGraphicFramePr>
        <p:xfrm>
          <a:off x="2915816" y="3068960"/>
          <a:ext cx="216024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Формула" r:id="rId5" imgW="1053643" imgH="266584" progId="Equation.3">
                  <p:embed/>
                </p:oleObj>
              </mc:Choice>
              <mc:Fallback>
                <p:oleObj name="Формула" r:id="rId5" imgW="1053643" imgH="266584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068960"/>
                        <a:ext cx="2160240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609239"/>
              </p:ext>
            </p:extLst>
          </p:nvPr>
        </p:nvGraphicFramePr>
        <p:xfrm>
          <a:off x="1403648" y="4077072"/>
          <a:ext cx="1080120" cy="67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Формула" r:id="rId7" imgW="672808" imgH="457002" progId="Equation.3">
                  <p:embed/>
                </p:oleObj>
              </mc:Choice>
              <mc:Fallback>
                <p:oleObj name="Формула" r:id="rId7" imgW="672808" imgH="457002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77072"/>
                        <a:ext cx="1080120" cy="673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845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сканування по рядкам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розглядають, як одну з модифікацій Z-буфера(теж для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ортогографічної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проекції) , розроблену з метою економії пам’яті, але його ефективність в плані швидкої набагато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 оригіналу.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методі буфер має розмір тільки одного рядка, що сканує і в межах рядка грань тіла стає відрізком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54927077"/>
              </p:ext>
            </p:extLst>
          </p:nvPr>
        </p:nvGraphicFramePr>
        <p:xfrm>
          <a:off x="2915816" y="4869160"/>
          <a:ext cx="16557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Формула" r:id="rId3" imgW="1066800" imgH="190500" progId="Equation.3">
                  <p:embed/>
                </p:oleObj>
              </mc:Choice>
              <mc:Fallback>
                <p:oleObj name="Формула" r:id="rId3" imgW="1066800" imgH="190500" progId="Equation.3">
                  <p:embed/>
                  <p:pic>
                    <p:nvPicPr>
                      <p:cNvPr id="0" name="Объект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869160"/>
                        <a:ext cx="16557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3791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Формування інтервалів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який рядок можна розбити на інтервали таким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буде мати місце одна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ситуацій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52937"/>
            <a:ext cx="4176464" cy="234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0430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 і його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варіанти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Варнака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Формування інтервалів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Кінцевими точками інтервалів є кінцеві точки відрізка доповнені відповідними точками перетину відрізків.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376" y="1772816"/>
            <a:ext cx="544830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1906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є пустим.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інтервалі знаходяться два або більше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відрізки, які не перетинаються.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Зображується той, що має меншу глибину.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містить один відрізок, що підлягає візуалізацію.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містить декілька відрізків, які мають спільну точку. Також зображується відрізок, що має меншу глибину.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390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останньому випадку оцінка глибини проводиться у середній точці інтервалу. Коли у рядку є два відрізки з номерами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перетинаються, то після розбиття кожного з них на два точкою перетину, приходимо до 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Класифікацію інтервалів досить зручно проводити за допомогою знаку пробної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нижні індекси – номери відрізків, а верхні індекси вказують є точка лівою чи правою для відрізка.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047987"/>
              </p:ext>
            </p:extLst>
          </p:nvPr>
        </p:nvGraphicFramePr>
        <p:xfrm>
          <a:off x="2555776" y="3933056"/>
          <a:ext cx="2448272" cy="56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Формула" r:id="rId3" imgW="1384300" imgH="279400" progId="Equation.3">
                  <p:embed/>
                </p:oleObj>
              </mc:Choice>
              <mc:Fallback>
                <p:oleObj name="Формула" r:id="rId3" imgW="1384300" imgH="279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933056"/>
                        <a:ext cx="2448272" cy="564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211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 значення функції більше нуля, рівне нулю і менше нуля маємо відповідну ситуацію: відрізки не перетинаються, є спільна точка і відрізки перетинаються.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проводиться оцінка видимості всього відрізка в цілому і для цього достатньо тільки встановити пріоритети відрізків по глибині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Ця оцінка проводиться в середніх точках інтервалів.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817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оцінка глибин є найбільш трудомісткою, то дуже корисним для роботи алгоритму є наступне правило Ромні.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відрізки не перетинаються і проекції кінців відрізків на рядок, що сканує, слідують в тому же порядку, що і для попереднього рядка, то пріоритет по глибині не змінюється.</a:t>
            </a:r>
            <a:endParaRPr lang="ru-RU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691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Алгоритм </a:t>
            </a:r>
            <a:r>
              <a:rPr lang="uk-UA" b="0" dirty="0">
                <a:solidFill>
                  <a:schemeClr val="bg1"/>
                </a:solidFill>
              </a:rPr>
              <a:t>Варнака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працює в просторі зображення й аналізує область на екрані дисплея (вікно) на наявність у них видимих елементів.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вікні немає зображення, то воно просто зафарбовується кольором фону.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у вікні є елемент, то перевіряється чи досить він простий для візуалізації.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76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об'єкт складний, то вікно розбивається на більш дрібні, для кожного з яких виконується тест на відсутність і або простоту зображення.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Рекурсивний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розбивки може продовжуватися доти поки не буде досягнута межа дозволу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екрана(один піксель).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56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Взаємного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вікна і багатокутника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виділити 4 випадки взаємного розташування вікна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ru-RU" sz="2600" dirty="0" smtClean="0">
                <a:solidFill>
                  <a:schemeClr val="bg1"/>
                </a:solidFill>
              </a:rPr>
              <a:t>багатокутник </a:t>
            </a:r>
            <a:r>
              <a:rPr lang="ru-RU" sz="2600" dirty="0">
                <a:solidFill>
                  <a:schemeClr val="bg1"/>
                </a:solidFill>
              </a:rPr>
              <a:t>цілком поза вікном, багатокутник цілком усередині вікна</a:t>
            </a:r>
            <a:r>
              <a:rPr lang="ru-RU" sz="2600" dirty="0" smtClean="0">
                <a:solidFill>
                  <a:schemeClr val="bg1"/>
                </a:solidFill>
              </a:rPr>
              <a:t>,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ru-RU" sz="2600" dirty="0" smtClean="0">
                <a:solidFill>
                  <a:schemeClr val="bg1"/>
                </a:solidFill>
              </a:rPr>
              <a:t>багатокутник </a:t>
            </a:r>
            <a:r>
              <a:rPr lang="ru-RU" sz="2600" dirty="0">
                <a:solidFill>
                  <a:schemeClr val="bg1"/>
                </a:solidFill>
              </a:rPr>
              <a:t>перетинає вікно, багатокутник охоплює вікно </a:t>
            </a:r>
            <a:r>
              <a:rPr lang="ru-RU" sz="2600" dirty="0" smtClean="0">
                <a:solidFill>
                  <a:schemeClr val="bg1"/>
                </a:solidFill>
              </a:rPr>
              <a:t>(випадки </a:t>
            </a:r>
            <a:r>
              <a:rPr lang="ru-RU" sz="2600" dirty="0">
                <a:solidFill>
                  <a:schemeClr val="bg1"/>
                </a:solidFill>
              </a:rPr>
              <a:t>a,b,c,d відповідно)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20888"/>
            <a:ext cx="612068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7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изначення  розташування багатокутника відносно вікна.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Перевірка на те що багатокутник зовнішній або внутрішній відносно вікна для випадку прямокутних вікон легко реалізується використанням прямокутної оболонки багатокутника і порівнянням координат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(габаритні тести).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внутрішнього багатокутника повинні одночасно виконуватися умови: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514670"/>
              </p:ext>
            </p:extLst>
          </p:nvPr>
        </p:nvGraphicFramePr>
        <p:xfrm>
          <a:off x="1475656" y="4581128"/>
          <a:ext cx="5904656" cy="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Формула" r:id="rId3" imgW="2959100" imgH="241300" progId="Equation.3">
                  <p:embed/>
                </p:oleObj>
              </mc:Choice>
              <mc:Fallback>
                <p:oleObj name="Формула" r:id="rId3" imgW="29591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581128"/>
                        <a:ext cx="5904656" cy="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739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изначення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багатокутника відносно вікна.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                      -  габарити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відповідні координати лівої, правої, нижньої та верхньої сторін вікна. Для зовнішнього багатокутника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достатньо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будь-якої з наступних умов: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973073"/>
              </p:ext>
            </p:extLst>
          </p:nvPr>
        </p:nvGraphicFramePr>
        <p:xfrm>
          <a:off x="1331640" y="1628800"/>
          <a:ext cx="18843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Формула" r:id="rId3" imgW="1524000" imgH="241300" progId="Equation.3">
                  <p:embed/>
                </p:oleObj>
              </mc:Choice>
              <mc:Fallback>
                <p:oleObj name="Формула" r:id="rId3" imgW="15240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628800"/>
                        <a:ext cx="188436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40530"/>
              </p:ext>
            </p:extLst>
          </p:nvPr>
        </p:nvGraphicFramePr>
        <p:xfrm>
          <a:off x="7236296" y="1628800"/>
          <a:ext cx="1368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Формула" r:id="rId5" imgW="965200" imgH="241300" progId="Equation.3">
                  <p:embed/>
                </p:oleObj>
              </mc:Choice>
              <mc:Fallback>
                <p:oleObj name="Формула" r:id="rId5" imgW="965200" imgH="2413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1628800"/>
                        <a:ext cx="13684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51241"/>
              </p:ext>
            </p:extLst>
          </p:nvPr>
        </p:nvGraphicFramePr>
        <p:xfrm>
          <a:off x="1187624" y="3429000"/>
          <a:ext cx="6048672" cy="670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Формула" r:id="rId7" imgW="2971800" imgH="241300" progId="Equation.3">
                  <p:embed/>
                </p:oleObj>
              </mc:Choice>
              <mc:Fallback>
                <p:oleObj name="Формула" r:id="rId7" imgW="2971800" imgH="2413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29000"/>
                        <a:ext cx="6048672" cy="670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20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працює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просторі зображення. Головна ідея методу полягає в зведенні тривимірної задачі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перетину вихідної поверхні послідовністю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площин, що мають постійне значення однієї з координат.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наближається прямокутною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матрицею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значень функції у вузлах сітки, а сам графік поверхні задається набором ламаних ліній, що відповідають постійним значенням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1805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 на перетин багатокутника вікном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Вводиться пробна 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F=y-kx-b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(*)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рівняння прямої, що несе ребро.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(*)підставляються координати вершин вікна.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 пробної функції не залежить від вершини, то всі вершини лежать по одну сторону ребра і перетину немає.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ці знаки різні, то маємо перетин.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жодне з ребер не перетинає вікно, то багатокутник є або зовнішнім по відношенню до вікна, або охоплює його.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9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 відносно вікна.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жаль тут існують особливі випадки і визначений таким чином багатокутник, що охоплює кут вікна не буде ідентифікований як зовнішній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340" y="3068960"/>
            <a:ext cx="3262558" cy="2586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55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 відносно вікна.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тесті обчислюється сумарний кут, на який повернеться промінь, що виходить з деякої точки вікна (зазвичай центру), при послідовному обході вершин багатокутника. Якщо сумарний кут дорівнює 0,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багатокутник -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зовнішній.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Якщо ж кут дорівнює N × 360, то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 охоплює вікно N раз</a:t>
            </a:r>
            <a:r>
              <a:rPr lang="uk-UA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H:\download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01008"/>
            <a:ext cx="4130402" cy="216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3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чотирьох випадках можна відразу прийняти рішення про правила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екрана: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багатокутники сцени - зовнішні відносно вікна. У цьому випадку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зафарбовується фоном;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багатокутник, який перетинає вікно або є внутрішнім. У цьому випадку маємо задачу відсікання багатокутника вікном, в результаті рішення якої відповідні частини вікна матимуть атрибути фону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1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один багатокутник, що охоплює вікно . У цьому випадку вікно зафарбовується його кольором.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декілька багатокутників і хоча б один з них охоплює вікно. Якщо при цьому багатокутник, що охоплює, розташований ближче інших до спостерігача, то вікно зафарбовується його кольором.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4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формалізований варіант алгоритму 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Зафарбувати екран кольором фону.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Поки не зустрінеться ситуація 3 або 4 екран розбивається на 4 прямокутника, кожен з яких продовжується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обробляти.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64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кожної площини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 порядку зростання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z,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починаючи з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найближчої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точки спостереження, малюються лінії. При зображенні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поточної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виводиться лише та її частина, яка не закривається раніше намальованими лініями.</a:t>
            </a: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деякій площині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const, при деякому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одержуємо точку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більшу за всі попередні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поточна крива видима в цій точці, інакше – невидима. Для визначення тих частин лінії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які не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закриваються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раніше намальованими лініями, вводяться в розгляд дві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</a:t>
            </a:r>
            <a:r>
              <a:rPr lang="ru-RU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верхня та нижня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(два масиви,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яких дорівнює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кількості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просторі зображення). У цих масивах зберігатимуться поточні значення горизонтів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89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5" name="Picture 2" descr="C:\Users\Владелец\Pictures\АПГ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3608040" cy="216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08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початку лінії горизонту не ініціалізуються. Перша лінія поверхні виводиться повністю,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вона ближче, ніж інші, розміщена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спостерігача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тому закривати її ніщо не може. Після цього дві лінії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ініціалізуються так, що для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яких виводиться графік, вони збігаються з першою лінією.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Друга лінія теж повністю виводиться, а лінії горизонту корегуються так: нижня лінія горизонту в усіх своїх точках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прирівнюється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мінімуму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 значень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двох уже виведених ліній, а верхня лінія гори-зонту – до максимуму.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77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екрана між верхньою та нижньою лінією горизонту є проекцією частини графіка функції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у смузі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інших ліній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2 ті частини ліній, які при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попадають в область між двома лініями горизонту, невидимі (при цьому способі проектування). Ця область заборонена для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подальшого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втручання.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лінія буде малюватися лише для тих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яких її проекція лежить зовні області, що задається двома лініями горизонту.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493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Наступна лінія буде малюватися лише для тих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яких її проекція лежить зовні області, що задається двома лініями горизонту. </a:t>
            </a: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деякому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значення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поточній кривій більше за відповідне значення верхнього горизонту, то точка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видима, якщо менше за значення нижнього горизонту, то точка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теж видима, інакше – невидима.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082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pic>
        <p:nvPicPr>
          <p:cNvPr id="5" name="Picture 2" descr="C:\Users\Владелец\Pictures\горизонт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4320480" cy="30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417146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2208</TotalTime>
  <Words>1540</Words>
  <Application>Microsoft Office PowerPoint</Application>
  <PresentationFormat>Экран (4:3)</PresentationFormat>
  <Paragraphs>188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Паркет</vt:lpstr>
      <vt:lpstr>Формула</vt:lpstr>
      <vt:lpstr>КОМП’ЮТЕРНА ГРАФІКА</vt:lpstr>
      <vt:lpstr>ЛЕКЦІЯ 7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Метод  Z-буфера і його варіанти</vt:lpstr>
      <vt:lpstr>Метод  Z-буфера</vt:lpstr>
      <vt:lpstr>Презентация PowerPoint</vt:lpstr>
      <vt:lpstr>Метод  Z-буфера</vt:lpstr>
      <vt:lpstr>Визначення глибини пікселя</vt:lpstr>
      <vt:lpstr>Визначення глибини пікселя</vt:lpstr>
      <vt:lpstr>Визначення глибини пікселя</vt:lpstr>
      <vt:lpstr>Інтервальний варіант Z-буфера</vt:lpstr>
      <vt:lpstr>Формування інтервалів</vt:lpstr>
      <vt:lpstr>Формування інтервалів</vt:lpstr>
      <vt:lpstr>Інтервальний варіант Z-буфера</vt:lpstr>
      <vt:lpstr>Інтервальний варіант Z-буфера</vt:lpstr>
      <vt:lpstr>Інтервальний варіант Z-буфера</vt:lpstr>
      <vt:lpstr>Інтервальний варіант Z-буфера</vt:lpstr>
      <vt:lpstr>Алгоритм Варнака </vt:lpstr>
      <vt:lpstr>Алгоритм Варнака </vt:lpstr>
      <vt:lpstr> Взаємного розташування вікна і багатокутника</vt:lpstr>
      <vt:lpstr>Визначення  розташування багатокутника відносно вікна.</vt:lpstr>
      <vt:lpstr> Визначення  розташування багатокутника відносно вікна.</vt:lpstr>
      <vt:lpstr>Тест на перетин багатокутника вікном </vt:lpstr>
      <vt:lpstr>Розташування багатокутника відносно вікна.</vt:lpstr>
      <vt:lpstr>Розташування багатокутника відносно вікна.</vt:lpstr>
      <vt:lpstr>Алгоритм Варнака</vt:lpstr>
      <vt:lpstr>Алгоритм Варнака</vt:lpstr>
      <vt:lpstr>Алгоритм Варнака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202</cp:revision>
  <dcterms:created xsi:type="dcterms:W3CDTF">2018-09-10T07:12:08Z</dcterms:created>
  <dcterms:modified xsi:type="dcterms:W3CDTF">2021-03-16T08:12:14Z</dcterms:modified>
</cp:coreProperties>
</file>