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42" r:id="rId2"/>
    <p:sldId id="343" r:id="rId3"/>
    <p:sldId id="380" r:id="rId4"/>
    <p:sldId id="261" r:id="rId5"/>
    <p:sldId id="369" r:id="rId6"/>
    <p:sldId id="370" r:id="rId7"/>
    <p:sldId id="379" r:id="rId8"/>
    <p:sldId id="262" r:id="rId9"/>
    <p:sldId id="265" r:id="rId10"/>
    <p:sldId id="266" r:id="rId11"/>
    <p:sldId id="270" r:id="rId12"/>
    <p:sldId id="274" r:id="rId13"/>
    <p:sldId id="272" r:id="rId14"/>
    <p:sldId id="275" r:id="rId15"/>
    <p:sldId id="276" r:id="rId16"/>
    <p:sldId id="371" r:id="rId17"/>
    <p:sldId id="376" r:id="rId18"/>
    <p:sldId id="374" r:id="rId19"/>
    <p:sldId id="373" r:id="rId20"/>
    <p:sldId id="375" r:id="rId21"/>
    <p:sldId id="377" r:id="rId22"/>
    <p:sldId id="378" r:id="rId23"/>
    <p:sldId id="3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83291" autoAdjust="0"/>
  </p:normalViewPr>
  <p:slideViewPr>
    <p:cSldViewPr>
      <p:cViewPr varScale="1">
        <p:scale>
          <a:sx n="86" d="100"/>
          <a:sy n="86" d="100"/>
        </p:scale>
        <p:origin x="1291" y="72"/>
      </p:cViewPr>
      <p:guideLst>
        <p:guide orient="horz" pos="17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5-21T07:21:08.989"/>
    </inkml:context>
    <inkml:brush xml:id="br0">
      <inkml:brushProperty name="width" value="0.05" units="cm"/>
      <inkml:brushProperty name="height" value="0.05" units="cm"/>
      <inkml:brushProperty name="color" value="#FF0000"/>
      <inkml:brushProperty name="fitToCurve" value="1"/>
    </inkml:brush>
  </inkml:definitions>
  <inkml:trace contextRef="#ctx0" brushRef="#br0">0 0 0,'29'0'110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E81D-D2DD-46E1-8A40-73D3CA4F60F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0629D-F371-400F-981D-2326356F83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5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0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3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9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93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6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7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4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3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2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8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25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60854-4158-4A84-A6EB-FFD5F1613E8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5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&#208;&#149;&#208;&#187;&#208;&#181;&#208;&#189;&#208;&#176;\Downloads\tehnologiya-i-primenenie-dnk-biochipov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81CD54-2D61-469A-81F5-354119225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2" y="476672"/>
            <a:ext cx="9036496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ДНК - </a:t>
            </a:r>
            <a:r>
              <a:rPr lang="ru-RU" b="1" dirty="0" err="1"/>
              <a:t>поліморфізм</a:t>
            </a:r>
            <a:r>
              <a:rPr lang="en-US" dirty="0"/>
              <a:t> </a:t>
            </a:r>
            <a:endParaRPr lang="uk-UA" dirty="0"/>
          </a:p>
          <a:p>
            <a:pPr marL="0" indent="0" algn="ctr">
              <a:buNone/>
            </a:pPr>
            <a:r>
              <a:rPr lang="en-US" sz="2000" dirty="0"/>
              <a:t>[</a:t>
            </a:r>
            <a:r>
              <a:rPr lang="ru-RU" sz="2000" dirty="0"/>
              <a:t>греч. </a:t>
            </a:r>
            <a:r>
              <a:rPr lang="en-US" sz="2000" i="1" dirty="0"/>
              <a:t>poly </a:t>
            </a:r>
            <a:r>
              <a:rPr lang="en-US" sz="2000" dirty="0"/>
              <a:t>– </a:t>
            </a:r>
            <a:r>
              <a:rPr lang="ru-RU" sz="2000" dirty="0" err="1"/>
              <a:t>багато</a:t>
            </a:r>
            <a:r>
              <a:rPr lang="ru-RU" sz="2000" dirty="0"/>
              <a:t> і </a:t>
            </a:r>
            <a:r>
              <a:rPr lang="en-US" sz="2000" i="1" dirty="0" err="1"/>
              <a:t>morphe</a:t>
            </a:r>
            <a:r>
              <a:rPr lang="en-US" sz="2000" dirty="0"/>
              <a:t> - </a:t>
            </a:r>
            <a:r>
              <a:rPr lang="ru-RU" sz="2000" dirty="0"/>
              <a:t>вид, форма, образ] – </a:t>
            </a:r>
          </a:p>
          <a:p>
            <a:pPr marL="0" indent="0" algn="just">
              <a:buNone/>
            </a:pPr>
            <a:r>
              <a:rPr lang="ru-RU" sz="2400" dirty="0" err="1"/>
              <a:t>існування</a:t>
            </a:r>
            <a:r>
              <a:rPr lang="ru-RU" sz="2400" dirty="0"/>
              <a:t> в </a:t>
            </a:r>
            <a:r>
              <a:rPr lang="ru-RU" sz="2400" dirty="0" err="1"/>
              <a:t>популяції</a:t>
            </a:r>
            <a:r>
              <a:rPr lang="ru-RU" sz="2400" dirty="0"/>
              <a:t> </a:t>
            </a:r>
            <a:r>
              <a:rPr lang="ru-RU" sz="2400" dirty="0" err="1"/>
              <a:t>двох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більшого</a:t>
            </a:r>
            <a:r>
              <a:rPr lang="ru-RU" sz="2400" dirty="0"/>
              <a:t> числа </a:t>
            </a:r>
            <a:r>
              <a:rPr lang="ru-RU" sz="2400" dirty="0" err="1"/>
              <a:t>альтернативних</a:t>
            </a:r>
            <a:r>
              <a:rPr lang="ru-RU" sz="2400" dirty="0"/>
              <a:t> форм (</a:t>
            </a:r>
            <a:r>
              <a:rPr lang="ru-RU" sz="2400" dirty="0" err="1"/>
              <a:t>алелів</a:t>
            </a:r>
            <a:r>
              <a:rPr lang="ru-RU" sz="2400" dirty="0"/>
              <a:t>) </a:t>
            </a:r>
            <a:r>
              <a:rPr lang="ru-RU" sz="2400" dirty="0" err="1"/>
              <a:t>визначеного</a:t>
            </a:r>
            <a:r>
              <a:rPr lang="ru-RU" sz="2400" dirty="0"/>
              <a:t> локуса </a:t>
            </a:r>
            <a:r>
              <a:rPr lang="ru-RU" sz="2400" dirty="0" err="1"/>
              <a:t>хромосоми</a:t>
            </a:r>
            <a:endParaRPr lang="ru-U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FECD93-F149-4D4D-AE36-424CB799081E}"/>
              </a:ext>
            </a:extLst>
          </p:cNvPr>
          <p:cNvSpPr txBox="1"/>
          <p:nvPr/>
        </p:nvSpPr>
        <p:spPr>
          <a:xfrm>
            <a:off x="899592" y="378904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</a:rPr>
              <a:t>Оцінка поліморфізму здійснюється за допомогою молекулярних маркерів ! </a:t>
            </a:r>
            <a:endParaRPr lang="ru-UA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73DBD-5EDE-47DE-BBE2-91B944D28E88}"/>
              </a:ext>
            </a:extLst>
          </p:cNvPr>
          <p:cNvSpPr txBox="1"/>
          <p:nvPr/>
        </p:nvSpPr>
        <p:spPr>
          <a:xfrm>
            <a:off x="2267744" y="515719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Це певні </a:t>
            </a:r>
            <a:r>
              <a:rPr lang="uk-UA" dirty="0" err="1"/>
              <a:t>нуклеотидні</a:t>
            </a:r>
            <a:r>
              <a:rPr lang="uk-UA" dirty="0"/>
              <a:t> послідовності</a:t>
            </a:r>
            <a:endParaRPr lang="ru-UA" dirty="0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82AABBE6-3208-4B2A-AB2C-413F0A46F9D8}"/>
              </a:ext>
            </a:extLst>
          </p:cNvPr>
          <p:cNvSpPr/>
          <p:nvPr/>
        </p:nvSpPr>
        <p:spPr>
          <a:xfrm>
            <a:off x="3475016" y="4653136"/>
            <a:ext cx="4571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571DDC-F080-49E4-A6D6-1B09C09C2F35}"/>
              </a:ext>
            </a:extLst>
          </p:cNvPr>
          <p:cNvSpPr/>
          <p:nvPr/>
        </p:nvSpPr>
        <p:spPr>
          <a:xfrm>
            <a:off x="899592" y="2300513"/>
            <a:ext cx="7560840" cy="1471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/>
              <a:t>Генетичні відмінності між людьми – 0,1% ДНК ( 3 млн </a:t>
            </a:r>
            <a:r>
              <a:rPr lang="uk-UA" sz="2000" dirty="0" err="1"/>
              <a:t>нуклеотидних</a:t>
            </a:r>
            <a:r>
              <a:rPr lang="uk-UA" sz="2000" dirty="0"/>
              <a:t> відмінностей – кожен 1000 нуклеотид).</a:t>
            </a:r>
          </a:p>
          <a:p>
            <a:pPr algn="ctr"/>
            <a:endParaRPr lang="uk-UA" sz="2000" dirty="0"/>
          </a:p>
          <a:p>
            <a:pPr algn="ctr"/>
            <a:r>
              <a:rPr lang="uk-UA" sz="2000" dirty="0"/>
              <a:t>Генетичні відмінності між людиною та шимпанзе – 1% ДНК (кожен 100 нуклеотид</a:t>
            </a:r>
            <a:r>
              <a:rPr lang="uk-UA" dirty="0"/>
              <a:t>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6825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0D346-0276-49EF-B981-737C1F521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3" t="52489" r="38253" b="16862"/>
          <a:stretch/>
        </p:blipFill>
        <p:spPr>
          <a:xfrm>
            <a:off x="1129947" y="3708108"/>
            <a:ext cx="6708747" cy="22146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430308-2030-4DDD-AB9F-860A2D1C32EE}"/>
              </a:ext>
            </a:extLst>
          </p:cNvPr>
          <p:cNvSpPr/>
          <p:nvPr/>
        </p:nvSpPr>
        <p:spPr>
          <a:xfrm>
            <a:off x="203452" y="1092740"/>
            <a:ext cx="5936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причини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схильності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надлишкової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ваги та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корекція</a:t>
            </a:r>
            <a:endParaRPr lang="ru-RU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3B60F7-4AFE-472D-9D7A-3E7E2C1CCA24}"/>
              </a:ext>
            </a:extLst>
          </p:cNvPr>
          <p:cNvSpPr/>
          <p:nvPr/>
        </p:nvSpPr>
        <p:spPr>
          <a:xfrm>
            <a:off x="137161" y="1980857"/>
            <a:ext cx="8853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>
                <a:solidFill>
                  <a:srgbClr val="32292F"/>
                </a:solidFill>
                <a:latin typeface="PT Serif"/>
              </a:rPr>
              <a:t>Сприйняття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їжі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і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насичення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-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це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цілий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комплекс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процесів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, в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який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залучені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як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травна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, так і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нервова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системи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.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Орієнтуючись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на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полиморфізми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генів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,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які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беруть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участь в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цих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процесах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,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можна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скоректувати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дієту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і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виділити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"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слабкі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сторони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"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свого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організму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, за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якими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треба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стежити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:</a:t>
            </a:r>
          </a:p>
          <a:p>
            <a:pPr algn="just"/>
            <a:r>
              <a:rPr lang="ru-RU" sz="1200" dirty="0">
                <a:solidFill>
                  <a:srgbClr val="32292F"/>
                </a:solidFill>
                <a:latin typeface="PT Serif"/>
              </a:rPr>
              <a:t>а)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інколи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повнота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пов'язана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з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особливостями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метаболізму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вуглеводів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, а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інколи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-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жирів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;</a:t>
            </a:r>
          </a:p>
          <a:p>
            <a:pPr algn="just"/>
            <a:r>
              <a:rPr lang="ru-RU" sz="1200" dirty="0">
                <a:solidFill>
                  <a:srgbClr val="32292F"/>
                </a:solidFill>
                <a:latin typeface="PT Serif"/>
              </a:rPr>
              <a:t>б) у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багатьох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організм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генетично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налаштований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на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дробове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харчування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; </a:t>
            </a:r>
          </a:p>
          <a:p>
            <a:pPr algn="just"/>
            <a:r>
              <a:rPr lang="ru-RU" sz="1200" dirty="0">
                <a:solidFill>
                  <a:srgbClr val="32292F"/>
                </a:solidFill>
                <a:latin typeface="PT Serif"/>
              </a:rPr>
              <a:t>в)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звичка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перекушувати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простими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вуглеводами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на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зразок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цукерок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або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солодкої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випічки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переростає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в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залежність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-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це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властиво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людям з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певним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варіантом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гена TAS1R3: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знижується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чутливість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рецепторів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до смаку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солодкого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і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організм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весь час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прагнете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"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добрати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те,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чого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 не </a:t>
            </a:r>
            <a:r>
              <a:rPr lang="ru-RU" sz="1200" dirty="0" err="1">
                <a:solidFill>
                  <a:srgbClr val="32292F"/>
                </a:solidFill>
                <a:latin typeface="PT Serif"/>
              </a:rPr>
              <a:t>вистачає</a:t>
            </a:r>
            <a:r>
              <a:rPr lang="ru-RU" sz="1200" dirty="0">
                <a:solidFill>
                  <a:srgbClr val="32292F"/>
                </a:solidFill>
                <a:latin typeface="PT Serif"/>
              </a:rPr>
              <a:t>" …</a:t>
            </a:r>
            <a:endParaRPr lang="ru-UA" sz="1200" dirty="0"/>
          </a:p>
        </p:txBody>
      </p:sp>
      <p:pic>
        <p:nvPicPr>
          <p:cNvPr id="8194" name="Picture 2" descr="049_Yu.V. Volkova">
            <a:extLst>
              <a:ext uri="{FF2B5EF4-FFF2-40B4-BE49-F238E27FC236}">
                <a16:creationId xmlns:a16="http://schemas.microsoft.com/office/drawing/2014/main" id="{2DBFF534-E6F2-4C74-B679-B3396C96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52" y="1026339"/>
            <a:ext cx="2249138" cy="92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612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AF5800-321A-486D-9028-A163D9411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2" t="50466" r="50000" b="13010"/>
          <a:stretch/>
        </p:blipFill>
        <p:spPr>
          <a:xfrm>
            <a:off x="5499716" y="4265946"/>
            <a:ext cx="3213716" cy="17348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1D967-CE5A-468E-853A-BCC87C169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4" t="49579" r="40583" b="11586"/>
          <a:stretch/>
        </p:blipFill>
        <p:spPr>
          <a:xfrm>
            <a:off x="4768417" y="2499817"/>
            <a:ext cx="3961661" cy="17030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A41EE9-3E2C-4043-BBB4-D63796915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89" t="50324" r="40060" b="10840"/>
          <a:stretch/>
        </p:blipFill>
        <p:spPr>
          <a:xfrm>
            <a:off x="166457" y="1431523"/>
            <a:ext cx="4421080" cy="19974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C474A-A2F8-4FB5-9BC7-518F70ED4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10" t="53333" r="42840" b="7832"/>
          <a:stretch/>
        </p:blipFill>
        <p:spPr>
          <a:xfrm>
            <a:off x="150921" y="3691319"/>
            <a:ext cx="4421080" cy="19974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88AA74-67BC-4912-A1D4-9ACAD7E4C571}"/>
              </a:ext>
            </a:extLst>
          </p:cNvPr>
          <p:cNvSpPr/>
          <p:nvPr/>
        </p:nvSpPr>
        <p:spPr>
          <a:xfrm>
            <a:off x="166457" y="952128"/>
            <a:ext cx="739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синтезу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нейромедіаторів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нейротрансміттерів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170" name="Picture 2" descr="Что такое нейромедиатор? - Практическая психология на Aboutyourself.ru">
            <a:extLst>
              <a:ext uri="{FF2B5EF4-FFF2-40B4-BE49-F238E27FC236}">
                <a16:creationId xmlns:a16="http://schemas.microsoft.com/office/drawing/2014/main" id="{AA3E745C-F7BC-456B-BFDB-60E0D1752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46" y="945620"/>
            <a:ext cx="1210370" cy="14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05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00C918-12AE-407E-BB33-B7825F7C724E}"/>
              </a:ext>
            </a:extLst>
          </p:cNvPr>
          <p:cNvSpPr/>
          <p:nvPr/>
        </p:nvSpPr>
        <p:spPr>
          <a:xfrm>
            <a:off x="294584" y="1246209"/>
            <a:ext cx="86668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1350" dirty="0" err="1"/>
              <a:t>Комплексний</a:t>
            </a:r>
            <a:r>
              <a:rPr lang="ru-UA" sz="1350" dirty="0"/>
              <a:t> </a:t>
            </a:r>
            <a:r>
              <a:rPr lang="ru-UA" sz="1350" dirty="0" err="1"/>
              <a:t>генетичний</a:t>
            </a:r>
            <a:r>
              <a:rPr lang="ru-UA" sz="1350" dirty="0"/>
              <a:t> тест дозволить </a:t>
            </a:r>
            <a:r>
              <a:rPr lang="ru-UA" sz="1350" dirty="0" err="1"/>
              <a:t>оцінити</a:t>
            </a:r>
            <a:r>
              <a:rPr lang="ru-UA" sz="1350" dirty="0"/>
              <a:t> </a:t>
            </a:r>
            <a:r>
              <a:rPr lang="ru-UA" sz="1350" dirty="0" err="1"/>
              <a:t>схильність</a:t>
            </a:r>
            <a:r>
              <a:rPr lang="ru-UA" sz="1350" dirty="0"/>
              <a:t> до 150 </a:t>
            </a:r>
            <a:r>
              <a:rPr lang="ru-UA" sz="1350" dirty="0" err="1"/>
              <a:t>генетичних</a:t>
            </a:r>
            <a:r>
              <a:rPr lang="ru-UA" sz="1350" dirty="0"/>
              <a:t> і </a:t>
            </a:r>
            <a:r>
              <a:rPr lang="ru-UA" sz="1350" dirty="0" err="1"/>
              <a:t>мультифакторіальних</a:t>
            </a:r>
            <a:r>
              <a:rPr lang="ru-UA" sz="1350" dirty="0"/>
              <a:t> </a:t>
            </a:r>
            <a:r>
              <a:rPr lang="ru-UA" sz="1350" dirty="0" err="1"/>
              <a:t>захворювань</a:t>
            </a:r>
            <a:r>
              <a:rPr lang="ru-UA" sz="1350" dirty="0"/>
              <a:t>, </a:t>
            </a:r>
            <a:r>
              <a:rPr lang="ru-UA" sz="1350" dirty="0" err="1"/>
              <a:t>індивідуальну</a:t>
            </a:r>
            <a:r>
              <a:rPr lang="ru-UA" sz="1350" dirty="0"/>
              <a:t> </a:t>
            </a:r>
            <a:r>
              <a:rPr lang="ru-UA" sz="1350" dirty="0" err="1"/>
              <a:t>реакцію</a:t>
            </a:r>
            <a:r>
              <a:rPr lang="ru-UA" sz="1350" dirty="0"/>
              <a:t> на 180 </a:t>
            </a:r>
            <a:r>
              <a:rPr lang="ru-UA" sz="1350" dirty="0" err="1"/>
              <a:t>лікарських</a:t>
            </a:r>
            <a:r>
              <a:rPr lang="ru-UA" sz="1350" dirty="0"/>
              <a:t> </a:t>
            </a:r>
            <a:r>
              <a:rPr lang="ru-UA" sz="1350" dirty="0" err="1"/>
              <a:t>препаратів</a:t>
            </a:r>
            <a:r>
              <a:rPr lang="ru-UA" sz="1350" dirty="0"/>
              <a:t>, </a:t>
            </a:r>
            <a:r>
              <a:rPr lang="ru-UA" sz="1350" dirty="0" err="1"/>
              <a:t>виявити</a:t>
            </a:r>
            <a:r>
              <a:rPr lang="ru-UA" sz="1350" dirty="0"/>
              <a:t> </a:t>
            </a:r>
            <a:r>
              <a:rPr lang="ru-UA" sz="1350" dirty="0" err="1"/>
              <a:t>головн</a:t>
            </a:r>
            <a:r>
              <a:rPr lang="uk-UA" sz="1350" dirty="0"/>
              <a:t>і</a:t>
            </a:r>
            <a:r>
              <a:rPr lang="ru-UA" sz="1350" dirty="0"/>
              <a:t> </a:t>
            </a:r>
            <a:r>
              <a:rPr lang="ru-UA" sz="1350" dirty="0" err="1"/>
              <a:t>генетичн</a:t>
            </a:r>
            <a:r>
              <a:rPr lang="uk-UA" sz="1350" dirty="0"/>
              <a:t>і</a:t>
            </a:r>
            <a:r>
              <a:rPr lang="ru-UA" sz="1350" dirty="0"/>
              <a:t> причин проблем </a:t>
            </a:r>
            <a:r>
              <a:rPr lang="ru-UA" sz="1350" dirty="0" err="1"/>
              <a:t>із</a:t>
            </a:r>
            <a:r>
              <a:rPr lang="ru-UA" sz="1350" dirty="0"/>
              <a:t> </a:t>
            </a:r>
            <a:r>
              <a:rPr lang="uk-UA" sz="1350" dirty="0" err="1"/>
              <a:t>здоровям</a:t>
            </a:r>
            <a:r>
              <a:rPr lang="ru-UA" sz="1350" dirty="0"/>
              <a:t>.</a:t>
            </a:r>
            <a:endParaRPr lang="uk-UA" sz="1350" dirty="0"/>
          </a:p>
          <a:p>
            <a:pPr algn="just"/>
            <a:endParaRPr lang="uk-UA" sz="1350" dirty="0"/>
          </a:p>
          <a:p>
            <a:pPr algn="just"/>
            <a:r>
              <a:rPr lang="ru-UA" sz="1350" dirty="0"/>
              <a:t> </a:t>
            </a:r>
            <a:r>
              <a:rPr lang="ru-UA" sz="1350" dirty="0" err="1"/>
              <a:t>Грунтуючись</a:t>
            </a:r>
            <a:r>
              <a:rPr lang="ru-UA" sz="1350" dirty="0"/>
              <a:t> на </a:t>
            </a:r>
            <a:r>
              <a:rPr lang="ru-UA" sz="1350" dirty="0" err="1"/>
              <a:t>цій</a:t>
            </a:r>
            <a:r>
              <a:rPr lang="ru-UA" sz="1350" dirty="0"/>
              <a:t> </a:t>
            </a:r>
            <a:r>
              <a:rPr lang="ru-UA" sz="1350" dirty="0" err="1"/>
              <a:t>інформації</a:t>
            </a:r>
            <a:r>
              <a:rPr lang="ru-UA" sz="1350" dirty="0"/>
              <a:t>, </a:t>
            </a:r>
            <a:r>
              <a:rPr lang="uk-UA" sz="1350" dirty="0"/>
              <a:t>можна </a:t>
            </a:r>
            <a:r>
              <a:rPr lang="ru-UA" sz="1350" dirty="0"/>
              <a:t> </a:t>
            </a:r>
            <a:r>
              <a:rPr lang="ru-UA" sz="1350" dirty="0" err="1"/>
              <a:t>розробит</a:t>
            </a:r>
            <a:r>
              <a:rPr lang="uk-UA" sz="1350" dirty="0"/>
              <a:t>и</a:t>
            </a:r>
            <a:r>
              <a:rPr lang="ru-UA" sz="1350" dirty="0"/>
              <a:t> </a:t>
            </a:r>
            <a:r>
              <a:rPr lang="ru-UA" sz="1350" dirty="0" err="1"/>
              <a:t>персональну</a:t>
            </a:r>
            <a:r>
              <a:rPr lang="ru-UA" sz="1350" dirty="0"/>
              <a:t> </a:t>
            </a:r>
            <a:r>
              <a:rPr lang="ru-UA" sz="1350" dirty="0" err="1"/>
              <a:t>програму</a:t>
            </a:r>
            <a:r>
              <a:rPr lang="ru-UA" sz="1350" dirty="0"/>
              <a:t> </a:t>
            </a:r>
            <a:r>
              <a:rPr lang="ru-UA" sz="1350" dirty="0" err="1"/>
              <a:t>діагностики</a:t>
            </a:r>
            <a:r>
              <a:rPr lang="ru-UA" sz="1350" dirty="0"/>
              <a:t> (</a:t>
            </a:r>
            <a:r>
              <a:rPr lang="ru-UA" sz="1350" dirty="0" err="1"/>
              <a:t>аналізи</a:t>
            </a:r>
            <a:r>
              <a:rPr lang="ru-UA" sz="1350" dirty="0"/>
              <a:t> </a:t>
            </a:r>
            <a:r>
              <a:rPr lang="ru-UA" sz="1350" dirty="0" err="1"/>
              <a:t>крові</a:t>
            </a:r>
            <a:r>
              <a:rPr lang="ru-UA" sz="1350" dirty="0"/>
              <a:t> </a:t>
            </a:r>
            <a:r>
              <a:rPr lang="ru-UA" sz="1350" dirty="0" err="1"/>
              <a:t>або</a:t>
            </a:r>
            <a:r>
              <a:rPr lang="ru-UA" sz="1350" dirty="0"/>
              <a:t> </a:t>
            </a:r>
            <a:r>
              <a:rPr lang="ru-UA" sz="1350" dirty="0" err="1"/>
              <a:t>прості</a:t>
            </a:r>
            <a:r>
              <a:rPr lang="ru-UA" sz="1350" dirty="0"/>
              <a:t> </a:t>
            </a:r>
            <a:r>
              <a:rPr lang="ru-UA" sz="1350" dirty="0" err="1"/>
              <a:t>функціональні</a:t>
            </a:r>
            <a:r>
              <a:rPr lang="ru-UA" sz="1350" dirty="0"/>
              <a:t> </a:t>
            </a:r>
            <a:r>
              <a:rPr lang="ru-UA" sz="1350" dirty="0" err="1"/>
              <a:t>дослідження</a:t>
            </a:r>
            <a:r>
              <a:rPr lang="ru-UA" sz="1350" dirty="0"/>
              <a:t>) і </a:t>
            </a:r>
            <a:r>
              <a:rPr lang="ru-UA" sz="1350" dirty="0" err="1"/>
              <a:t>заздалегідь</a:t>
            </a:r>
            <a:r>
              <a:rPr lang="ru-UA" sz="1350" dirty="0"/>
              <a:t> </a:t>
            </a:r>
            <a:r>
              <a:rPr lang="ru-UA" sz="1350" dirty="0" err="1"/>
              <a:t>зробить</a:t>
            </a:r>
            <a:r>
              <a:rPr lang="ru-UA" sz="1350" dirty="0"/>
              <a:t> заходи по </a:t>
            </a:r>
            <a:r>
              <a:rPr lang="ru-UA" sz="1350" dirty="0" err="1"/>
              <a:t>відвертанню</a:t>
            </a:r>
            <a:r>
              <a:rPr lang="ru-UA" sz="1350" dirty="0"/>
              <a:t> </a:t>
            </a:r>
            <a:r>
              <a:rPr lang="ru-UA" sz="1350" dirty="0" err="1"/>
              <a:t>цих</a:t>
            </a:r>
            <a:r>
              <a:rPr lang="ru-UA" sz="1350" dirty="0"/>
              <a:t> хвороб.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25D09D-C955-41A6-BB48-127036CFC4F9}"/>
              </a:ext>
            </a:extLst>
          </p:cNvPr>
          <p:cNvSpPr/>
          <p:nvPr/>
        </p:nvSpPr>
        <p:spPr>
          <a:xfrm>
            <a:off x="2447996" y="957377"/>
            <a:ext cx="3531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до хвороб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BAE02F-3C01-4416-A8D8-C589D74B1EE3}"/>
              </a:ext>
            </a:extLst>
          </p:cNvPr>
          <p:cNvSpPr/>
          <p:nvPr/>
        </p:nvSpPr>
        <p:spPr>
          <a:xfrm>
            <a:off x="55997" y="250023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UA" sz="900" dirty="0"/>
              <a:t>- </a:t>
            </a:r>
            <a:r>
              <a:rPr lang="ru-UA" sz="900" dirty="0" err="1"/>
              <a:t>Псоріаз</a:t>
            </a:r>
            <a:r>
              <a:rPr lang="ru-UA" sz="900" dirty="0"/>
              <a:t> - </a:t>
            </a:r>
            <a:r>
              <a:rPr lang="ru-UA" sz="900" dirty="0" err="1"/>
              <a:t>Вітиліго</a:t>
            </a:r>
            <a:r>
              <a:rPr lang="ru-UA" sz="900" dirty="0"/>
              <a:t> - </a:t>
            </a:r>
            <a:r>
              <a:rPr lang="ru-UA" sz="900" dirty="0" err="1"/>
              <a:t>Гніздова</a:t>
            </a:r>
            <a:r>
              <a:rPr lang="ru-UA" sz="900" dirty="0"/>
              <a:t> </a:t>
            </a:r>
            <a:r>
              <a:rPr lang="ru-UA" sz="900" dirty="0" err="1"/>
              <a:t>алопеція</a:t>
            </a:r>
            <a:r>
              <a:rPr lang="uk-UA" sz="900" dirty="0"/>
              <a:t>; </a:t>
            </a:r>
            <a:r>
              <a:rPr lang="ru-UA" sz="900" b="1" dirty="0" err="1"/>
              <a:t>Хвороби</a:t>
            </a:r>
            <a:r>
              <a:rPr lang="ru-UA" sz="900" b="1" dirty="0"/>
              <a:t> </a:t>
            </a:r>
            <a:r>
              <a:rPr lang="ru-UA" sz="900" b="1" dirty="0" err="1"/>
              <a:t>серцево-судинної</a:t>
            </a:r>
            <a:r>
              <a:rPr lang="ru-UA" sz="900" b="1" dirty="0"/>
              <a:t> </a:t>
            </a:r>
            <a:r>
              <a:rPr lang="ru-UA" sz="900" b="1" dirty="0" err="1"/>
              <a:t>системи</a:t>
            </a:r>
            <a:r>
              <a:rPr lang="uk-UA" sz="900" b="1" dirty="0"/>
              <a:t>: </a:t>
            </a:r>
            <a:r>
              <a:rPr lang="ru-UA" sz="900" dirty="0"/>
              <a:t> </a:t>
            </a:r>
            <a:r>
              <a:rPr lang="ru-UA" sz="900" dirty="0" err="1"/>
              <a:t>Гіпертонія</a:t>
            </a:r>
            <a:r>
              <a:rPr lang="ru-UA" sz="900" dirty="0"/>
              <a:t> - </a:t>
            </a:r>
            <a:r>
              <a:rPr lang="ru-UA" sz="900" dirty="0" err="1"/>
              <a:t>Гіпертрофія</a:t>
            </a:r>
            <a:r>
              <a:rPr lang="ru-UA" sz="900" dirty="0"/>
              <a:t> </a:t>
            </a:r>
            <a:r>
              <a:rPr lang="ru-UA" sz="900" dirty="0" err="1"/>
              <a:t>міокарду</a:t>
            </a:r>
            <a:r>
              <a:rPr lang="ru-UA" sz="900" dirty="0"/>
              <a:t> - </a:t>
            </a:r>
            <a:r>
              <a:rPr lang="ru-UA" sz="900" dirty="0" err="1"/>
              <a:t>Інфаркт</a:t>
            </a:r>
            <a:r>
              <a:rPr lang="ru-UA" sz="900" dirty="0"/>
              <a:t> </a:t>
            </a:r>
            <a:r>
              <a:rPr lang="ru-UA" sz="900" dirty="0" err="1"/>
              <a:t>міокарду</a:t>
            </a:r>
            <a:r>
              <a:rPr lang="ru-UA" sz="900" dirty="0"/>
              <a:t> - </a:t>
            </a:r>
            <a:r>
              <a:rPr lang="ru-UA" sz="900" dirty="0" err="1"/>
              <a:t>Ішемічна</a:t>
            </a:r>
            <a:r>
              <a:rPr lang="ru-UA" sz="900" dirty="0"/>
              <a:t> хвороба </a:t>
            </a:r>
            <a:r>
              <a:rPr lang="ru-UA" sz="900" dirty="0" err="1"/>
              <a:t>серця</a:t>
            </a:r>
            <a:r>
              <a:rPr lang="ru-UA" sz="900" dirty="0"/>
              <a:t> - </a:t>
            </a:r>
            <a:r>
              <a:rPr lang="ru-UA" sz="900" dirty="0" err="1"/>
              <a:t>Венозна</a:t>
            </a:r>
            <a:r>
              <a:rPr lang="ru-UA" sz="900" dirty="0"/>
              <a:t> </a:t>
            </a:r>
            <a:r>
              <a:rPr lang="ru-UA" sz="900" dirty="0" err="1"/>
              <a:t>тромбоемболія</a:t>
            </a:r>
            <a:r>
              <a:rPr lang="ru-UA" sz="900" dirty="0"/>
              <a:t> </a:t>
            </a:r>
            <a:r>
              <a:rPr lang="ru-UA" sz="900" dirty="0" err="1"/>
              <a:t>Згорнути</a:t>
            </a:r>
            <a:r>
              <a:rPr lang="ru-UA" sz="900" dirty="0"/>
              <a:t> - </a:t>
            </a:r>
            <a:r>
              <a:rPr lang="ru-UA" sz="900" dirty="0" err="1"/>
              <a:t>Миготлива</a:t>
            </a:r>
            <a:r>
              <a:rPr lang="ru-UA" sz="900" dirty="0"/>
              <a:t> </a:t>
            </a:r>
            <a:r>
              <a:rPr lang="ru-UA" sz="900" dirty="0" err="1"/>
              <a:t>аритмія</a:t>
            </a:r>
            <a:r>
              <a:rPr lang="ru-UA" sz="900" dirty="0"/>
              <a:t>: </a:t>
            </a:r>
            <a:r>
              <a:rPr lang="ru-UA" sz="900" dirty="0" err="1"/>
              <a:t>фібриляція</a:t>
            </a:r>
            <a:r>
              <a:rPr lang="ru-UA" sz="900" dirty="0"/>
              <a:t> і/</a:t>
            </a:r>
            <a:r>
              <a:rPr lang="ru-UA" sz="900" dirty="0" err="1"/>
              <a:t>або</a:t>
            </a:r>
            <a:r>
              <a:rPr lang="ru-UA" sz="900" dirty="0"/>
              <a:t> </a:t>
            </a:r>
            <a:r>
              <a:rPr lang="ru-UA" sz="900" dirty="0" err="1"/>
              <a:t>трепетання</a:t>
            </a:r>
            <a:r>
              <a:rPr lang="ru-UA" sz="900" dirty="0"/>
              <a:t> </a:t>
            </a:r>
            <a:r>
              <a:rPr lang="ru-UA" sz="900" dirty="0" err="1"/>
              <a:t>передсердя</a:t>
            </a:r>
            <a:r>
              <a:rPr lang="ru-UA" sz="900" dirty="0"/>
              <a:t> - Аневризма </a:t>
            </a:r>
            <a:r>
              <a:rPr lang="ru-UA" sz="900" dirty="0" err="1"/>
              <a:t>черевної</a:t>
            </a:r>
            <a:r>
              <a:rPr lang="ru-UA" sz="900" dirty="0"/>
              <a:t> </a:t>
            </a:r>
            <a:r>
              <a:rPr lang="ru-UA" sz="900" dirty="0" err="1"/>
              <a:t>аорти</a:t>
            </a:r>
            <a:r>
              <a:rPr lang="ru-UA" sz="900" dirty="0"/>
              <a:t> - </a:t>
            </a:r>
            <a:r>
              <a:rPr lang="ru-UA" sz="900" dirty="0" err="1"/>
              <a:t>кардіоміопатія</a:t>
            </a:r>
            <a:r>
              <a:rPr lang="ru-UA" sz="900" dirty="0"/>
              <a:t> </a:t>
            </a:r>
            <a:r>
              <a:rPr lang="ru-UA" sz="900" dirty="0" err="1"/>
              <a:t>Дилатації</a:t>
            </a:r>
            <a:r>
              <a:rPr lang="ru-UA" sz="900" dirty="0"/>
              <a:t> - </a:t>
            </a:r>
            <a:r>
              <a:rPr lang="ru-UA" sz="900" dirty="0" err="1"/>
              <a:t>Фібриляція</a:t>
            </a:r>
            <a:r>
              <a:rPr lang="ru-UA" sz="900" dirty="0"/>
              <a:t> </a:t>
            </a:r>
            <a:r>
              <a:rPr lang="ru-UA" sz="900" dirty="0" err="1"/>
              <a:t>передсердя</a:t>
            </a:r>
            <a:r>
              <a:rPr lang="ru-UA" sz="900" dirty="0"/>
              <a:t> - Синдром </a:t>
            </a:r>
            <a:r>
              <a:rPr lang="ru-UA" sz="900" dirty="0" err="1"/>
              <a:t>Бругада</a:t>
            </a:r>
            <a:r>
              <a:rPr lang="ru-UA" sz="900" dirty="0"/>
              <a:t> - </a:t>
            </a:r>
            <a:r>
              <a:rPr lang="ru-UA" sz="900" dirty="0" err="1"/>
              <a:t>Раптова</a:t>
            </a:r>
            <a:r>
              <a:rPr lang="ru-UA" sz="900" dirty="0"/>
              <a:t> </a:t>
            </a:r>
            <a:r>
              <a:rPr lang="ru-UA" sz="900" dirty="0" err="1"/>
              <a:t>коронарна</a:t>
            </a:r>
            <a:r>
              <a:rPr lang="ru-UA" sz="900" dirty="0"/>
              <a:t> </a:t>
            </a:r>
            <a:r>
              <a:rPr lang="ru-UA" sz="900" dirty="0" err="1"/>
              <a:t>смерт</a:t>
            </a:r>
            <a:r>
              <a:rPr lang="uk-UA" sz="900" dirty="0"/>
              <a:t>ь; </a:t>
            </a:r>
            <a:r>
              <a:rPr lang="ru-UA" sz="900" dirty="0"/>
              <a:t> </a:t>
            </a:r>
            <a:r>
              <a:rPr lang="ru-UA" sz="900" b="1" dirty="0" err="1"/>
              <a:t>Психічн</a:t>
            </a:r>
            <a:r>
              <a:rPr lang="uk-UA" sz="900" b="1" dirty="0"/>
              <a:t>і</a:t>
            </a:r>
            <a:r>
              <a:rPr lang="ru-UA" sz="900" b="1" dirty="0"/>
              <a:t> </a:t>
            </a:r>
            <a:r>
              <a:rPr lang="ru-UA" sz="900" b="1" dirty="0" err="1"/>
              <a:t>розлад</a:t>
            </a:r>
            <a:r>
              <a:rPr lang="uk-UA" sz="900" b="1" dirty="0"/>
              <a:t>и:</a:t>
            </a:r>
            <a:r>
              <a:rPr lang="ru-UA" sz="900" b="1" dirty="0"/>
              <a:t> </a:t>
            </a:r>
            <a:r>
              <a:rPr lang="ru-UA" sz="900" dirty="0"/>
              <a:t>- </a:t>
            </a:r>
            <a:r>
              <a:rPr lang="ru-UA" sz="900" dirty="0" err="1"/>
              <a:t>тютюнокуріння</a:t>
            </a:r>
            <a:r>
              <a:rPr lang="ru-UA" sz="900" dirty="0"/>
              <a:t> - Невротизм - </a:t>
            </a:r>
            <a:r>
              <a:rPr lang="ru-UA" sz="900" dirty="0" err="1"/>
              <a:t>депресія</a:t>
            </a:r>
            <a:r>
              <a:rPr lang="ru-UA" sz="900" dirty="0"/>
              <a:t> - </a:t>
            </a:r>
            <a:r>
              <a:rPr lang="ru-UA" sz="900" dirty="0" err="1"/>
              <a:t>біполярний</a:t>
            </a:r>
            <a:r>
              <a:rPr lang="ru-UA" sz="900" dirty="0"/>
              <a:t> </a:t>
            </a:r>
            <a:r>
              <a:rPr lang="ru-UA" sz="900" dirty="0" err="1"/>
              <a:t>розлад</a:t>
            </a:r>
            <a:r>
              <a:rPr lang="ru-UA" sz="900" dirty="0"/>
              <a:t> - </a:t>
            </a:r>
            <a:r>
              <a:rPr lang="ru-UA" sz="900" dirty="0" err="1"/>
              <a:t>суїциїдальний</a:t>
            </a:r>
            <a:r>
              <a:rPr lang="ru-UA" sz="900" dirty="0"/>
              <a:t> думка - аутизм - синдром </a:t>
            </a:r>
            <a:r>
              <a:rPr lang="ru-UA" sz="900" dirty="0" err="1"/>
              <a:t>Туретта</a:t>
            </a:r>
            <a:r>
              <a:rPr lang="ru-UA" sz="900" dirty="0"/>
              <a:t> - </a:t>
            </a:r>
            <a:r>
              <a:rPr lang="ru-UA" sz="900" dirty="0" err="1"/>
              <a:t>шизофренія</a:t>
            </a:r>
            <a:r>
              <a:rPr lang="ru-UA" sz="900" dirty="0"/>
              <a:t> - </a:t>
            </a:r>
            <a:r>
              <a:rPr lang="ru-UA" sz="900" dirty="0" err="1"/>
              <a:t>алкоголізм</a:t>
            </a:r>
            <a:r>
              <a:rPr lang="ru-UA" sz="900" dirty="0"/>
              <a:t> - </a:t>
            </a:r>
            <a:r>
              <a:rPr lang="ru-UA" sz="900" dirty="0" err="1"/>
              <a:t>нервовий</a:t>
            </a:r>
            <a:r>
              <a:rPr lang="ru-UA" sz="900" dirty="0"/>
              <a:t> </a:t>
            </a:r>
            <a:r>
              <a:rPr lang="ru-UA" sz="900" dirty="0" err="1"/>
              <a:t>анорексія</a:t>
            </a:r>
            <a:r>
              <a:rPr lang="ru-UA" sz="900" dirty="0"/>
              <a:t> - </a:t>
            </a:r>
            <a:r>
              <a:rPr lang="ru-UA" sz="900" dirty="0" err="1"/>
              <a:t>залежність</a:t>
            </a:r>
            <a:r>
              <a:rPr lang="ru-UA" sz="900" dirty="0"/>
              <a:t> </a:t>
            </a:r>
            <a:r>
              <a:rPr lang="ru-UA" sz="900" dirty="0" err="1"/>
              <a:t>від</a:t>
            </a:r>
            <a:r>
              <a:rPr lang="ru-UA" sz="900" dirty="0"/>
              <a:t> марихуан</a:t>
            </a:r>
            <a:r>
              <a:rPr lang="uk-UA" sz="900" dirty="0"/>
              <a:t>и</a:t>
            </a:r>
            <a:r>
              <a:rPr lang="ru-UA" sz="900" dirty="0"/>
              <a:t> - </a:t>
            </a:r>
            <a:r>
              <a:rPr lang="ru-UA" sz="900" dirty="0" err="1"/>
              <a:t>депресія</a:t>
            </a:r>
            <a:r>
              <a:rPr lang="ru-UA" sz="900" dirty="0"/>
              <a:t> і </a:t>
            </a:r>
            <a:r>
              <a:rPr lang="ru-UA" sz="900" dirty="0" err="1"/>
              <a:t>алкоголізм</a:t>
            </a:r>
            <a:r>
              <a:rPr lang="ru-UA" sz="900" dirty="0"/>
              <a:t> - хвороба </a:t>
            </a:r>
            <a:r>
              <a:rPr lang="ru-UA" sz="900" dirty="0" err="1"/>
              <a:t>Крейтцфельда</a:t>
            </a:r>
            <a:r>
              <a:rPr lang="ru-UA" sz="900" dirty="0"/>
              <a:t>-Якоба</a:t>
            </a:r>
            <a:r>
              <a:rPr lang="uk-UA" sz="900" dirty="0"/>
              <a:t>; </a:t>
            </a:r>
            <a:r>
              <a:rPr lang="uk-UA" sz="900" b="1" dirty="0"/>
              <a:t>Х</a:t>
            </a:r>
            <a:r>
              <a:rPr lang="ru-UA" sz="900" b="1" dirty="0" err="1"/>
              <a:t>вороб</a:t>
            </a:r>
            <a:r>
              <a:rPr lang="uk-UA" sz="900" b="1" dirty="0"/>
              <a:t>и</a:t>
            </a:r>
            <a:r>
              <a:rPr lang="ru-UA" sz="900" b="1" dirty="0"/>
              <a:t> орган</a:t>
            </a:r>
            <a:r>
              <a:rPr lang="uk-UA" sz="900" b="1" dirty="0" err="1"/>
              <a:t>ів</a:t>
            </a:r>
            <a:r>
              <a:rPr lang="ru-UA" sz="900" b="1" dirty="0"/>
              <a:t> </a:t>
            </a:r>
            <a:r>
              <a:rPr lang="ru-UA" sz="900" b="1" dirty="0" err="1"/>
              <a:t>травлення</a:t>
            </a:r>
            <a:r>
              <a:rPr lang="uk-UA" sz="900" b="1" dirty="0"/>
              <a:t>:</a:t>
            </a:r>
            <a:r>
              <a:rPr lang="uk-UA" sz="900" dirty="0"/>
              <a:t> </a:t>
            </a:r>
            <a:r>
              <a:rPr lang="ru-UA" sz="900" dirty="0" err="1"/>
              <a:t>періодонтит</a:t>
            </a:r>
            <a:r>
              <a:rPr lang="ru-UA" sz="900" dirty="0"/>
              <a:t> - </a:t>
            </a:r>
            <a:r>
              <a:rPr lang="ru-UA" sz="900" dirty="0" err="1"/>
              <a:t>демінералізація</a:t>
            </a:r>
            <a:r>
              <a:rPr lang="ru-UA" sz="900" dirty="0"/>
              <a:t> </a:t>
            </a:r>
            <a:r>
              <a:rPr lang="ru-UA" sz="900" dirty="0" err="1"/>
              <a:t>молярний</a:t>
            </a:r>
            <a:r>
              <a:rPr lang="ru-UA" sz="900" dirty="0"/>
              <a:t> </a:t>
            </a:r>
            <a:r>
              <a:rPr lang="ru-UA" sz="900" dirty="0" err="1"/>
              <a:t>різець</a:t>
            </a:r>
            <a:r>
              <a:rPr lang="ru-UA" sz="900" dirty="0"/>
              <a:t> - </a:t>
            </a:r>
            <a:r>
              <a:rPr lang="ru-UA" sz="900" dirty="0" err="1"/>
              <a:t>комбінован</a:t>
            </a:r>
            <a:r>
              <a:rPr lang="uk-UA" sz="900" dirty="0"/>
              <a:t>е</a:t>
            </a:r>
            <a:r>
              <a:rPr lang="ru-UA" sz="900" dirty="0"/>
              <a:t> </a:t>
            </a:r>
            <a:r>
              <a:rPr lang="ru-UA" sz="900" dirty="0" err="1"/>
              <a:t>захворювання</a:t>
            </a:r>
            <a:r>
              <a:rPr lang="ru-UA" sz="900" dirty="0"/>
              <a:t> </a:t>
            </a:r>
            <a:r>
              <a:rPr lang="ru-UA" sz="900" dirty="0" err="1"/>
              <a:t>стравох</a:t>
            </a:r>
            <a:r>
              <a:rPr lang="uk-UA" sz="900" dirty="0"/>
              <a:t>о</a:t>
            </a:r>
            <a:r>
              <a:rPr lang="ru-UA" sz="900" dirty="0"/>
              <a:t>д</a:t>
            </a:r>
            <a:r>
              <a:rPr lang="uk-UA" sz="900" dirty="0"/>
              <a:t>у</a:t>
            </a:r>
            <a:r>
              <a:rPr lang="ru-UA" sz="900" dirty="0"/>
              <a:t> (</a:t>
            </a:r>
            <a:r>
              <a:rPr lang="ru-UA" sz="900" dirty="0" err="1"/>
              <a:t>Стравохід</a:t>
            </a:r>
            <a:r>
              <a:rPr lang="ru-UA" sz="900" dirty="0"/>
              <a:t> Барретта і аденокарцинома </a:t>
            </a:r>
            <a:r>
              <a:rPr lang="ru-UA" sz="900" dirty="0" err="1"/>
              <a:t>стравоходу</a:t>
            </a:r>
            <a:r>
              <a:rPr lang="ru-UA" sz="900" dirty="0"/>
              <a:t>) - </a:t>
            </a:r>
            <a:r>
              <a:rPr lang="ru-UA" sz="900" dirty="0" err="1"/>
              <a:t>стравохід</a:t>
            </a:r>
            <a:r>
              <a:rPr lang="ru-UA" sz="900" dirty="0"/>
              <a:t> Барретта - Цел</a:t>
            </a:r>
            <a:r>
              <a:rPr lang="uk-UA" sz="900" dirty="0"/>
              <a:t>і</a:t>
            </a:r>
            <a:r>
              <a:rPr lang="ru-UA" sz="900" dirty="0" err="1"/>
              <a:t>ак</a:t>
            </a:r>
            <a:r>
              <a:rPr lang="uk-UA" sz="900" dirty="0"/>
              <a:t>і</a:t>
            </a:r>
            <a:r>
              <a:rPr lang="ru-UA" sz="900" dirty="0"/>
              <a:t>я -  хвороба </a:t>
            </a:r>
            <a:r>
              <a:rPr lang="uk-UA" sz="900" dirty="0"/>
              <a:t>К</a:t>
            </a:r>
            <a:r>
              <a:rPr lang="ru-UA" sz="900" dirty="0" err="1"/>
              <a:t>рона</a:t>
            </a:r>
            <a:r>
              <a:rPr lang="uk-UA" sz="900" dirty="0"/>
              <a:t>;</a:t>
            </a:r>
            <a:endParaRPr lang="ru-UA" sz="9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2980CE-8933-4A8A-8A80-C901E45E9733}"/>
              </a:ext>
            </a:extLst>
          </p:cNvPr>
          <p:cNvSpPr/>
          <p:nvPr/>
        </p:nvSpPr>
        <p:spPr>
          <a:xfrm>
            <a:off x="70834" y="3871187"/>
            <a:ext cx="4484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900" dirty="0"/>
              <a:t>- </a:t>
            </a:r>
            <a:r>
              <a:rPr lang="ru-UA" sz="900" dirty="0" err="1"/>
              <a:t>Helicobacter</a:t>
            </a:r>
            <a:r>
              <a:rPr lang="ru-UA" sz="900" dirty="0"/>
              <a:t> </a:t>
            </a:r>
            <a:r>
              <a:rPr lang="ru-UA" sz="900" dirty="0" err="1"/>
              <a:t>Pylori</a:t>
            </a:r>
            <a:r>
              <a:rPr lang="ru-UA" sz="900" dirty="0"/>
              <a:t> </a:t>
            </a:r>
            <a:r>
              <a:rPr lang="ru-UA" sz="900" dirty="0" err="1"/>
              <a:t>серологічний</a:t>
            </a:r>
            <a:r>
              <a:rPr lang="ru-UA" sz="900" dirty="0"/>
              <a:t> статус - Панкреатит - </a:t>
            </a:r>
            <a:r>
              <a:rPr lang="ru-UA" sz="900" dirty="0" err="1"/>
              <a:t>Виразковий</a:t>
            </a:r>
            <a:r>
              <a:rPr lang="ru-UA" sz="900" dirty="0"/>
              <a:t> </a:t>
            </a:r>
            <a:r>
              <a:rPr lang="ru-UA" sz="900" dirty="0" err="1"/>
              <a:t>коліт</a:t>
            </a:r>
            <a:r>
              <a:rPr lang="ru-UA" sz="900" dirty="0"/>
              <a:t> - </a:t>
            </a:r>
            <a:r>
              <a:rPr lang="ru-UA" sz="900" dirty="0" err="1"/>
              <a:t>Первинний</a:t>
            </a:r>
            <a:r>
              <a:rPr lang="ru-UA" sz="900" dirty="0"/>
              <a:t> </a:t>
            </a:r>
            <a:r>
              <a:rPr lang="ru-UA" sz="900" dirty="0" err="1"/>
              <a:t>біліарний</a:t>
            </a:r>
            <a:r>
              <a:rPr lang="ru-UA" sz="900" dirty="0"/>
              <a:t> </a:t>
            </a:r>
            <a:r>
              <a:rPr lang="ru-UA" sz="900" dirty="0" err="1"/>
              <a:t>цироз</a:t>
            </a:r>
            <a:r>
              <a:rPr lang="ru-UA" sz="900" dirty="0"/>
              <a:t> - </a:t>
            </a:r>
            <a:r>
              <a:rPr lang="ru-UA" sz="900" dirty="0" err="1"/>
              <a:t>Первинний</a:t>
            </a:r>
            <a:r>
              <a:rPr lang="ru-UA" sz="900" dirty="0"/>
              <a:t> </a:t>
            </a:r>
            <a:r>
              <a:rPr lang="ru-UA" sz="900" dirty="0" err="1"/>
              <a:t>склерозуючий</a:t>
            </a:r>
            <a:r>
              <a:rPr lang="ru-UA" sz="900" dirty="0"/>
              <a:t> </a:t>
            </a:r>
            <a:r>
              <a:rPr lang="ru-UA" sz="900" dirty="0" err="1"/>
              <a:t>холангіт</a:t>
            </a:r>
            <a:r>
              <a:rPr lang="ru-UA" sz="900" dirty="0"/>
              <a:t> - </a:t>
            </a:r>
            <a:r>
              <a:rPr lang="ru-UA" sz="900" b="1" dirty="0" err="1"/>
              <a:t>Алергічні</a:t>
            </a:r>
            <a:r>
              <a:rPr lang="ru-UA" sz="900" b="1" dirty="0"/>
              <a:t> </a:t>
            </a:r>
            <a:r>
              <a:rPr lang="ru-UA" sz="900" b="1" dirty="0" err="1"/>
              <a:t>захворювання</a:t>
            </a:r>
            <a:r>
              <a:rPr lang="uk-UA" sz="900" b="1" dirty="0"/>
              <a:t>:</a:t>
            </a:r>
            <a:r>
              <a:rPr lang="ru-UA" sz="900" dirty="0"/>
              <a:t> - </a:t>
            </a:r>
            <a:r>
              <a:rPr lang="ru-UA" sz="900" dirty="0" err="1"/>
              <a:t>Алергічна</a:t>
            </a:r>
            <a:r>
              <a:rPr lang="ru-UA" sz="900" dirty="0"/>
              <a:t> </a:t>
            </a:r>
            <a:r>
              <a:rPr lang="ru-UA" sz="900" dirty="0" err="1"/>
              <a:t>сенсибілізація</a:t>
            </a:r>
            <a:r>
              <a:rPr lang="ru-UA" sz="900" dirty="0"/>
              <a:t> - </a:t>
            </a:r>
            <a:r>
              <a:rPr lang="ru-UA" sz="900" dirty="0" err="1"/>
              <a:t>Атопічний</a:t>
            </a:r>
            <a:r>
              <a:rPr lang="ru-UA" sz="900" dirty="0"/>
              <a:t> дерматит - </a:t>
            </a:r>
            <a:r>
              <a:rPr lang="ru-UA" sz="900" dirty="0" err="1"/>
              <a:t>Атопія</a:t>
            </a:r>
            <a:r>
              <a:rPr lang="ru-UA" sz="900" dirty="0"/>
              <a:t> - </a:t>
            </a:r>
            <a:r>
              <a:rPr lang="ru-UA" sz="900" dirty="0" err="1"/>
              <a:t>Алергічний</a:t>
            </a:r>
            <a:r>
              <a:rPr lang="ru-UA" sz="900" dirty="0"/>
              <a:t> </a:t>
            </a:r>
            <a:r>
              <a:rPr lang="ru-UA" sz="900" dirty="0" err="1"/>
              <a:t>риніт</a:t>
            </a:r>
            <a:r>
              <a:rPr lang="uk-UA" sz="900" b="1" dirty="0"/>
              <a:t>; </a:t>
            </a:r>
            <a:r>
              <a:rPr lang="ru-UA" sz="900" b="1" dirty="0"/>
              <a:t> </a:t>
            </a:r>
            <a:r>
              <a:rPr lang="ru-UA" sz="900" b="1" dirty="0" err="1"/>
              <a:t>Хвороби</a:t>
            </a:r>
            <a:r>
              <a:rPr lang="ru-UA" sz="900" b="1" dirty="0"/>
              <a:t> </a:t>
            </a:r>
            <a:r>
              <a:rPr lang="ru-UA" sz="900" b="1" dirty="0" err="1"/>
              <a:t>нервової</a:t>
            </a:r>
            <a:r>
              <a:rPr lang="ru-UA" sz="900" b="1" dirty="0"/>
              <a:t> </a:t>
            </a:r>
            <a:r>
              <a:rPr lang="ru-UA" sz="900" b="1" dirty="0" err="1"/>
              <a:t>системи</a:t>
            </a:r>
            <a:r>
              <a:rPr lang="uk-UA" sz="900" b="1" dirty="0"/>
              <a:t>:</a:t>
            </a:r>
            <a:r>
              <a:rPr lang="ru-UA" sz="900" b="1" dirty="0"/>
              <a:t> </a:t>
            </a:r>
            <a:r>
              <a:rPr lang="ru-UA" sz="900" dirty="0"/>
              <a:t>- </a:t>
            </a:r>
            <a:r>
              <a:rPr lang="ru-UA" sz="900" dirty="0" err="1"/>
              <a:t>Мігрень</a:t>
            </a:r>
            <a:r>
              <a:rPr lang="ru-UA" sz="900" dirty="0"/>
              <a:t> - </a:t>
            </a:r>
            <a:r>
              <a:rPr lang="ru-UA" sz="900" dirty="0" err="1"/>
              <a:t>Мігрень</a:t>
            </a:r>
            <a:r>
              <a:rPr lang="ru-UA" sz="900" dirty="0"/>
              <a:t> з аурою - </a:t>
            </a:r>
            <a:r>
              <a:rPr lang="ru-UA" sz="900" dirty="0" err="1"/>
              <a:t>Мігрень</a:t>
            </a:r>
            <a:r>
              <a:rPr lang="ru-UA" sz="900" dirty="0"/>
              <a:t> без </a:t>
            </a:r>
            <a:r>
              <a:rPr lang="ru-UA" sz="900" dirty="0" err="1"/>
              <a:t>аури</a:t>
            </a:r>
            <a:r>
              <a:rPr lang="ru-UA" sz="900" dirty="0"/>
              <a:t> - </a:t>
            </a:r>
            <a:r>
              <a:rPr lang="ru-UA" sz="900" dirty="0" err="1"/>
              <a:t>Ішемічний</a:t>
            </a:r>
            <a:r>
              <a:rPr lang="ru-UA" sz="900" dirty="0"/>
              <a:t> </a:t>
            </a:r>
            <a:r>
              <a:rPr lang="ru-UA" sz="900" dirty="0" err="1"/>
              <a:t>інсульт</a:t>
            </a:r>
            <a:r>
              <a:rPr lang="ru-UA" sz="900" dirty="0"/>
              <a:t> - </a:t>
            </a:r>
            <a:r>
              <a:rPr lang="ru-UA" sz="900" dirty="0" err="1"/>
              <a:t>Порушення</a:t>
            </a:r>
            <a:r>
              <a:rPr lang="ru-UA" sz="900" dirty="0"/>
              <a:t> настрою - </a:t>
            </a:r>
            <a:r>
              <a:rPr lang="ru-UA" sz="900" dirty="0" err="1"/>
              <a:t>Внутрішньочерепна</a:t>
            </a:r>
            <a:r>
              <a:rPr lang="ru-UA" sz="900" dirty="0"/>
              <a:t> аневризма - </a:t>
            </a:r>
            <a:r>
              <a:rPr lang="ru-UA" sz="900" dirty="0" err="1"/>
              <a:t>есенціальний</a:t>
            </a:r>
            <a:r>
              <a:rPr lang="ru-UA" sz="900" dirty="0"/>
              <a:t> тремор - </a:t>
            </a:r>
            <a:r>
              <a:rPr lang="ru-UA" sz="900" dirty="0" err="1"/>
              <a:t>епілепсія</a:t>
            </a:r>
            <a:r>
              <a:rPr lang="ru-UA" sz="900" dirty="0"/>
              <a:t> </a:t>
            </a:r>
            <a:r>
              <a:rPr lang="ru-UA" sz="900" dirty="0" err="1"/>
              <a:t>генералізований</a:t>
            </a:r>
            <a:r>
              <a:rPr lang="ru-UA" sz="900" dirty="0"/>
              <a:t> - синдром </a:t>
            </a:r>
            <a:r>
              <a:rPr lang="ru-UA" sz="900" dirty="0" err="1"/>
              <a:t>дефіцит</a:t>
            </a:r>
            <a:r>
              <a:rPr lang="ru-UA" sz="900" dirty="0"/>
              <a:t> </a:t>
            </a:r>
            <a:r>
              <a:rPr lang="ru-UA" sz="900" dirty="0" err="1"/>
              <a:t>увага</a:t>
            </a:r>
            <a:r>
              <a:rPr lang="ru-UA" sz="900" dirty="0"/>
              <a:t> - синдром </a:t>
            </a:r>
            <a:r>
              <a:rPr lang="ru-UA" sz="900" dirty="0" err="1"/>
              <a:t>неспокійни</a:t>
            </a:r>
            <a:r>
              <a:rPr lang="uk-UA" sz="900" dirty="0"/>
              <a:t>х</a:t>
            </a:r>
            <a:r>
              <a:rPr lang="ru-UA" sz="900" dirty="0"/>
              <a:t> н</a:t>
            </a:r>
            <a:r>
              <a:rPr lang="uk-UA" sz="900" dirty="0"/>
              <a:t>і</a:t>
            </a:r>
            <a:r>
              <a:rPr lang="ru-UA" sz="900" dirty="0"/>
              <a:t>г - хвороба Альцгеймера - хвороба </a:t>
            </a:r>
            <a:r>
              <a:rPr lang="ru-UA" sz="900" dirty="0" err="1"/>
              <a:t>Паркінсон</a:t>
            </a:r>
            <a:r>
              <a:rPr lang="ru-UA" sz="900" dirty="0"/>
              <a:t> - </a:t>
            </a:r>
            <a:r>
              <a:rPr lang="ru-UA" sz="900" dirty="0" err="1"/>
              <a:t>нарколепс</a:t>
            </a:r>
            <a:r>
              <a:rPr lang="uk-UA" sz="900" dirty="0"/>
              <a:t>і</a:t>
            </a:r>
            <a:r>
              <a:rPr lang="ru-UA" sz="900" dirty="0"/>
              <a:t>я - </a:t>
            </a:r>
            <a:r>
              <a:rPr lang="ru-UA" sz="900" dirty="0" err="1"/>
              <a:t>розсіяний</a:t>
            </a:r>
            <a:r>
              <a:rPr lang="ru-UA" sz="900" dirty="0"/>
              <a:t> склероз - </a:t>
            </a:r>
            <a:r>
              <a:rPr lang="ru-UA" sz="900" dirty="0" err="1"/>
              <a:t>бічний</a:t>
            </a:r>
            <a:r>
              <a:rPr lang="ru-UA" sz="900" dirty="0"/>
              <a:t> </a:t>
            </a:r>
            <a:r>
              <a:rPr lang="ru-UA" sz="900" dirty="0" err="1"/>
              <a:t>аміотрофічний</a:t>
            </a:r>
            <a:r>
              <a:rPr lang="ru-UA" sz="900" dirty="0"/>
              <a:t> склероз - </a:t>
            </a:r>
            <a:r>
              <a:rPr lang="ru-UA" sz="900" dirty="0" err="1"/>
              <a:t>міастенія</a:t>
            </a:r>
            <a:r>
              <a:rPr lang="ru-UA" sz="900" dirty="0"/>
              <a:t> - </a:t>
            </a:r>
            <a:r>
              <a:rPr lang="ru-UA" sz="900" dirty="0" err="1"/>
              <a:t>бічний</a:t>
            </a:r>
            <a:r>
              <a:rPr lang="ru-UA" sz="900" dirty="0"/>
              <a:t> </a:t>
            </a:r>
            <a:r>
              <a:rPr lang="ru-UA" sz="900" dirty="0" err="1"/>
              <a:t>аміотрофічний</a:t>
            </a:r>
            <a:r>
              <a:rPr lang="ru-UA" sz="900" dirty="0"/>
              <a:t> склероз (спорадична форма) - </a:t>
            </a:r>
            <a:r>
              <a:rPr lang="ru-UA" sz="900" dirty="0" err="1"/>
              <a:t>прогресуючий</a:t>
            </a:r>
            <a:r>
              <a:rPr lang="ru-UA" sz="900" dirty="0"/>
              <a:t> </a:t>
            </a:r>
            <a:r>
              <a:rPr lang="ru-UA" sz="900" dirty="0" err="1"/>
              <a:t>супрануклеарн</a:t>
            </a:r>
            <a:r>
              <a:rPr lang="uk-UA" sz="900" dirty="0"/>
              <a:t>и</a:t>
            </a:r>
            <a:r>
              <a:rPr lang="ru-UA" sz="900" dirty="0"/>
              <a:t>й </a:t>
            </a:r>
            <a:r>
              <a:rPr lang="ru-UA" sz="900" dirty="0" err="1"/>
              <a:t>параліч</a:t>
            </a:r>
            <a:r>
              <a:rPr lang="uk-UA" sz="900" dirty="0"/>
              <a:t>;</a:t>
            </a:r>
            <a:r>
              <a:rPr lang="ru-UA" sz="900" dirty="0"/>
              <a:t> </a:t>
            </a:r>
            <a:r>
              <a:rPr lang="uk-UA" sz="900" b="1" dirty="0"/>
              <a:t>Х</a:t>
            </a:r>
            <a:r>
              <a:rPr lang="ru-UA" sz="900" b="1" dirty="0" err="1"/>
              <a:t>вороб</a:t>
            </a:r>
            <a:r>
              <a:rPr lang="uk-UA" sz="900" b="1" dirty="0"/>
              <a:t>и</a:t>
            </a:r>
            <a:r>
              <a:rPr lang="ru-UA" sz="900" b="1" dirty="0"/>
              <a:t> орган</a:t>
            </a:r>
            <a:r>
              <a:rPr lang="uk-UA" sz="900" b="1" dirty="0" err="1"/>
              <a:t>ів</a:t>
            </a:r>
            <a:r>
              <a:rPr lang="ru-UA" sz="900" b="1" dirty="0"/>
              <a:t> </a:t>
            </a:r>
            <a:r>
              <a:rPr lang="ru-UA" sz="900" b="1" dirty="0" err="1"/>
              <a:t>дихання</a:t>
            </a:r>
            <a:r>
              <a:rPr lang="ru-UA" sz="900" dirty="0"/>
              <a:t> - астма - </a:t>
            </a:r>
            <a:r>
              <a:rPr lang="ru-UA" sz="900" dirty="0" err="1"/>
              <a:t>хронічний</a:t>
            </a:r>
            <a:r>
              <a:rPr lang="ru-UA" sz="900" dirty="0"/>
              <a:t> </a:t>
            </a:r>
            <a:r>
              <a:rPr lang="ru-UA" sz="900" dirty="0" err="1"/>
              <a:t>обструктивний</a:t>
            </a:r>
            <a:r>
              <a:rPr lang="ru-UA" sz="900" dirty="0"/>
              <a:t> хвороба </a:t>
            </a:r>
            <a:r>
              <a:rPr lang="ru-UA" sz="900" dirty="0" err="1"/>
              <a:t>легені</a:t>
            </a:r>
            <a:r>
              <a:rPr lang="ru-UA" sz="900" dirty="0"/>
              <a:t> - </a:t>
            </a:r>
            <a:r>
              <a:rPr lang="ru-UA" sz="900" dirty="0" err="1"/>
              <a:t>Бронхообструктивный</a:t>
            </a:r>
            <a:r>
              <a:rPr lang="ru-UA" sz="900" dirty="0"/>
              <a:t> синдром - </a:t>
            </a:r>
            <a:r>
              <a:rPr lang="ru-UA" sz="900" dirty="0" err="1"/>
              <a:t>ідіопатичний</a:t>
            </a:r>
            <a:r>
              <a:rPr lang="ru-UA" sz="900" dirty="0"/>
              <a:t> </a:t>
            </a:r>
            <a:r>
              <a:rPr lang="ru-UA" sz="900" dirty="0" err="1"/>
              <a:t>фиброзую</a:t>
            </a:r>
            <a:r>
              <a:rPr lang="uk-UA" sz="900" dirty="0"/>
              <a:t>і</a:t>
            </a:r>
            <a:r>
              <a:rPr lang="ru-UA" sz="900" dirty="0" err="1"/>
              <a:t>ий</a:t>
            </a:r>
            <a:r>
              <a:rPr lang="ru-UA" sz="900" dirty="0"/>
              <a:t> альвеол</a:t>
            </a:r>
            <a:r>
              <a:rPr lang="uk-UA" sz="900" dirty="0"/>
              <a:t>і</a:t>
            </a:r>
            <a:r>
              <a:rPr lang="ru-UA" sz="900" dirty="0"/>
              <a:t>т</a:t>
            </a:r>
            <a:r>
              <a:rPr lang="uk-UA" sz="900" dirty="0"/>
              <a:t>;</a:t>
            </a:r>
            <a:r>
              <a:rPr lang="ru-UA" sz="900" dirty="0"/>
              <a:t> </a:t>
            </a:r>
            <a:r>
              <a:rPr lang="uk-UA" sz="900" b="1" dirty="0"/>
              <a:t>Х</a:t>
            </a:r>
            <a:r>
              <a:rPr lang="ru-UA" sz="900" b="1" dirty="0" err="1"/>
              <a:t>вороб</a:t>
            </a:r>
            <a:r>
              <a:rPr lang="uk-UA" sz="900" b="1" dirty="0"/>
              <a:t>и</a:t>
            </a:r>
            <a:r>
              <a:rPr lang="ru-UA" sz="900" b="1" dirty="0"/>
              <a:t> </a:t>
            </a:r>
            <a:r>
              <a:rPr lang="ru-UA" sz="900" b="1" dirty="0" err="1"/>
              <a:t>обмін</a:t>
            </a:r>
            <a:r>
              <a:rPr lang="uk-UA" sz="900" b="1" dirty="0"/>
              <a:t>у</a:t>
            </a:r>
            <a:r>
              <a:rPr lang="ru-UA" sz="900" b="1" dirty="0"/>
              <a:t> </a:t>
            </a:r>
            <a:r>
              <a:rPr lang="ru-UA" sz="900" b="1" dirty="0" err="1"/>
              <a:t>речовин</a:t>
            </a:r>
            <a:r>
              <a:rPr lang="ru-UA" sz="900" b="1" dirty="0"/>
              <a:t> </a:t>
            </a:r>
            <a:r>
              <a:rPr lang="ru-UA" sz="900" dirty="0"/>
              <a:t>- </a:t>
            </a:r>
            <a:r>
              <a:rPr lang="ru-UA" sz="900" dirty="0" err="1"/>
              <a:t>ожиріння</a:t>
            </a:r>
            <a:r>
              <a:rPr lang="ru-UA" sz="900" dirty="0"/>
              <a:t> - </a:t>
            </a:r>
            <a:r>
              <a:rPr lang="ru-UA" sz="900" dirty="0" err="1"/>
              <a:t>цукровий</a:t>
            </a:r>
            <a:r>
              <a:rPr lang="ru-UA" sz="900" dirty="0"/>
              <a:t> </a:t>
            </a:r>
            <a:r>
              <a:rPr lang="ru-UA" sz="900" dirty="0" err="1"/>
              <a:t>діабет</a:t>
            </a:r>
            <a:r>
              <a:rPr lang="ru-UA" sz="900" dirty="0"/>
              <a:t> 2 тип - </a:t>
            </a:r>
            <a:r>
              <a:rPr lang="ru-UA" sz="900" dirty="0" err="1"/>
              <a:t>гіпотиреоз</a:t>
            </a:r>
            <a:r>
              <a:rPr lang="ru-UA" sz="900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D2114-32F1-4D0E-9605-A0710E2B3972}"/>
              </a:ext>
            </a:extLst>
          </p:cNvPr>
          <p:cNvSpPr/>
          <p:nvPr/>
        </p:nvSpPr>
        <p:spPr>
          <a:xfrm>
            <a:off x="4453106" y="256195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ru-UA" sz="900" dirty="0" err="1"/>
              <a:t>Гіпотиреоз</a:t>
            </a:r>
            <a:r>
              <a:rPr lang="ru-UA" sz="900" dirty="0"/>
              <a:t> - </a:t>
            </a:r>
            <a:r>
              <a:rPr lang="ru-UA" sz="900" dirty="0" err="1"/>
              <a:t>Гіпертригліцеридемія</a:t>
            </a:r>
            <a:r>
              <a:rPr lang="ru-UA" sz="900" dirty="0"/>
              <a:t> - Подагра - Остеопороз - </a:t>
            </a:r>
            <a:r>
              <a:rPr lang="ru-UA" sz="900" dirty="0" err="1"/>
              <a:t>Цукровий</a:t>
            </a:r>
            <a:r>
              <a:rPr lang="ru-UA" sz="900" dirty="0"/>
              <a:t> </a:t>
            </a:r>
            <a:r>
              <a:rPr lang="ru-UA" sz="900" dirty="0" err="1"/>
              <a:t>діабет</a:t>
            </a:r>
            <a:r>
              <a:rPr lang="ru-UA" sz="900" dirty="0"/>
              <a:t> 1 типу</a:t>
            </a:r>
            <a:r>
              <a:rPr lang="uk-UA" sz="900" dirty="0"/>
              <a:t>; </a:t>
            </a:r>
            <a:r>
              <a:rPr lang="ru-UA" sz="900" dirty="0"/>
              <a:t> </a:t>
            </a:r>
            <a:r>
              <a:rPr lang="ru-UA" sz="900" b="1" dirty="0" err="1"/>
              <a:t>Хворобі</a:t>
            </a:r>
            <a:r>
              <a:rPr lang="ru-UA" sz="900" b="1" dirty="0"/>
              <a:t> </a:t>
            </a:r>
            <a:r>
              <a:rPr lang="ru-UA" sz="900" b="1" dirty="0" err="1"/>
              <a:t>сечостатевої</a:t>
            </a:r>
            <a:r>
              <a:rPr lang="ru-UA" sz="900" b="1" dirty="0"/>
              <a:t> </a:t>
            </a:r>
            <a:r>
              <a:rPr lang="ru-UA" sz="900" b="1" dirty="0" err="1"/>
              <a:t>системи</a:t>
            </a:r>
            <a:r>
              <a:rPr lang="uk-UA" sz="900" dirty="0"/>
              <a:t>:</a:t>
            </a:r>
            <a:r>
              <a:rPr lang="ru-UA" sz="900" dirty="0"/>
              <a:t> - </a:t>
            </a:r>
            <a:r>
              <a:rPr lang="ru-UA" sz="900" dirty="0" err="1"/>
              <a:t>Сечокам'яна</a:t>
            </a:r>
            <a:r>
              <a:rPr lang="ru-UA" sz="900" dirty="0"/>
              <a:t> хвороба - </a:t>
            </a:r>
            <a:r>
              <a:rPr lang="ru-UA" sz="900" dirty="0" err="1"/>
              <a:t>Хронічні</a:t>
            </a:r>
            <a:r>
              <a:rPr lang="ru-UA" sz="900" dirty="0"/>
              <a:t> </a:t>
            </a:r>
            <a:r>
              <a:rPr lang="ru-UA" sz="900" dirty="0" err="1"/>
              <a:t>хвороби</a:t>
            </a:r>
            <a:r>
              <a:rPr lang="ru-UA" sz="900" dirty="0"/>
              <a:t> </a:t>
            </a:r>
            <a:r>
              <a:rPr lang="ru-UA" sz="900" dirty="0" err="1"/>
              <a:t>нирок</a:t>
            </a:r>
            <a:r>
              <a:rPr lang="ru-UA" sz="900" dirty="0"/>
              <a:t> - Гипоспадия - </a:t>
            </a:r>
            <a:r>
              <a:rPr lang="ru-UA" sz="900" dirty="0" err="1"/>
              <a:t>IgA</a:t>
            </a:r>
            <a:r>
              <a:rPr lang="ru-UA" sz="900" dirty="0"/>
              <a:t> – </a:t>
            </a:r>
            <a:r>
              <a:rPr lang="ru-UA" sz="900" dirty="0" err="1"/>
              <a:t>нефропатія</a:t>
            </a:r>
            <a:r>
              <a:rPr lang="uk-UA" sz="900" dirty="0"/>
              <a:t>; </a:t>
            </a:r>
            <a:r>
              <a:rPr lang="ru-UA" sz="900" dirty="0"/>
              <a:t> </a:t>
            </a:r>
            <a:r>
              <a:rPr lang="ru-UA" sz="900" b="1" dirty="0" err="1"/>
              <a:t>Хворобі</a:t>
            </a:r>
            <a:r>
              <a:rPr lang="ru-UA" sz="900" b="1" dirty="0"/>
              <a:t> опорно-</a:t>
            </a:r>
            <a:r>
              <a:rPr lang="ru-UA" sz="900" b="1" dirty="0" err="1"/>
              <a:t>рухового</a:t>
            </a:r>
            <a:r>
              <a:rPr lang="ru-UA" sz="900" b="1" dirty="0"/>
              <a:t> </a:t>
            </a:r>
            <a:r>
              <a:rPr lang="ru-UA" sz="900" b="1" dirty="0" err="1"/>
              <a:t>апарату</a:t>
            </a:r>
            <a:r>
              <a:rPr lang="uk-UA" sz="900" b="1" dirty="0"/>
              <a:t>:</a:t>
            </a:r>
            <a:r>
              <a:rPr lang="ru-UA" sz="900" dirty="0"/>
              <a:t> Остеоартрит </a:t>
            </a:r>
            <a:r>
              <a:rPr lang="ru-UA" sz="900" dirty="0" err="1"/>
              <a:t>колінного</a:t>
            </a:r>
            <a:r>
              <a:rPr lang="ru-UA" sz="900" dirty="0"/>
              <a:t> </a:t>
            </a:r>
            <a:r>
              <a:rPr lang="ru-UA" sz="900" dirty="0" err="1"/>
              <a:t>суглоба</a:t>
            </a:r>
            <a:r>
              <a:rPr lang="ru-UA" sz="900" dirty="0"/>
              <a:t> - Остеоартрит - Контрактура </a:t>
            </a:r>
            <a:r>
              <a:rPr lang="ru-UA" sz="900" dirty="0" err="1"/>
              <a:t>Дюпюитрена</a:t>
            </a:r>
            <a:r>
              <a:rPr lang="ru-UA" sz="900" dirty="0"/>
              <a:t> - </a:t>
            </a:r>
            <a:r>
              <a:rPr lang="ru-UA" sz="900" dirty="0" err="1"/>
              <a:t>Ревматоїдний</a:t>
            </a:r>
            <a:r>
              <a:rPr lang="ru-UA" sz="900" dirty="0"/>
              <a:t> артрит - Хвороба Бехтерева - </a:t>
            </a:r>
            <a:r>
              <a:rPr lang="ru-UA" sz="900" dirty="0" err="1"/>
              <a:t>Ювенільний</a:t>
            </a:r>
            <a:r>
              <a:rPr lang="ru-UA" sz="900" dirty="0"/>
              <a:t> </a:t>
            </a:r>
            <a:r>
              <a:rPr lang="ru-UA" sz="900" dirty="0" err="1"/>
              <a:t>ідіопатичний</a:t>
            </a:r>
            <a:r>
              <a:rPr lang="ru-UA" sz="900" dirty="0"/>
              <a:t> артрит - </a:t>
            </a:r>
            <a:r>
              <a:rPr lang="ru-UA" sz="900" dirty="0" err="1"/>
              <a:t>Псоріатичний</a:t>
            </a:r>
            <a:r>
              <a:rPr lang="ru-UA" sz="900" dirty="0"/>
              <a:t> артрит - </a:t>
            </a:r>
            <a:r>
              <a:rPr lang="ru-UA" sz="900" dirty="0" err="1"/>
              <a:t>остеонекроз</a:t>
            </a:r>
            <a:r>
              <a:rPr lang="ru-UA" sz="900" dirty="0"/>
              <a:t> </a:t>
            </a:r>
            <a:r>
              <a:rPr lang="ru-UA" sz="900" dirty="0" err="1"/>
              <a:t>щелеп</a:t>
            </a:r>
            <a:r>
              <a:rPr lang="uk-UA" sz="900" dirty="0"/>
              <a:t>и</a:t>
            </a:r>
            <a:r>
              <a:rPr lang="ru-UA" sz="900" dirty="0"/>
              <a:t> - синдром </a:t>
            </a:r>
            <a:r>
              <a:rPr lang="ru-UA" sz="900" dirty="0" err="1"/>
              <a:t>кавасакі</a:t>
            </a:r>
            <a:r>
              <a:rPr lang="ru-UA" sz="900" dirty="0"/>
              <a:t> - хвороба </a:t>
            </a:r>
            <a:r>
              <a:rPr lang="ru-UA" sz="900" dirty="0" err="1"/>
              <a:t>Бехчета</a:t>
            </a:r>
            <a:r>
              <a:rPr lang="uk-UA" sz="900" dirty="0"/>
              <a:t>; </a:t>
            </a:r>
            <a:r>
              <a:rPr lang="uk-UA" sz="900" b="1" dirty="0"/>
              <a:t>Х</a:t>
            </a:r>
            <a:r>
              <a:rPr lang="ru-UA" sz="900" b="1" dirty="0" err="1"/>
              <a:t>вороб</a:t>
            </a:r>
            <a:r>
              <a:rPr lang="uk-UA" sz="900" b="1" dirty="0"/>
              <a:t>и</a:t>
            </a:r>
            <a:r>
              <a:rPr lang="ru-UA" sz="900" b="1" dirty="0"/>
              <a:t> </a:t>
            </a:r>
            <a:r>
              <a:rPr lang="ru-UA" sz="900" b="1" dirty="0" err="1"/>
              <a:t>ок</a:t>
            </a:r>
            <a:r>
              <a:rPr lang="uk-UA" sz="900" dirty="0"/>
              <a:t>а: </a:t>
            </a:r>
            <a:r>
              <a:rPr lang="ru-UA" sz="900" dirty="0"/>
              <a:t> </a:t>
            </a:r>
            <a:r>
              <a:rPr lang="ru-UA" sz="900" dirty="0" err="1"/>
              <a:t>віковий</a:t>
            </a:r>
            <a:r>
              <a:rPr lang="ru-UA" sz="900" dirty="0"/>
              <a:t> </a:t>
            </a:r>
            <a:r>
              <a:rPr lang="ru-UA" sz="900" dirty="0" err="1"/>
              <a:t>макулярний</a:t>
            </a:r>
            <a:r>
              <a:rPr lang="ru-UA" sz="900" dirty="0"/>
              <a:t> </a:t>
            </a:r>
            <a:r>
              <a:rPr lang="ru-UA" sz="900" dirty="0" err="1"/>
              <a:t>дегенерація</a:t>
            </a:r>
            <a:r>
              <a:rPr lang="ru-UA" sz="900" dirty="0"/>
              <a:t> - </a:t>
            </a:r>
            <a:r>
              <a:rPr lang="ru-UA" sz="900" dirty="0" err="1"/>
              <a:t>ендотеліальний</a:t>
            </a:r>
            <a:r>
              <a:rPr lang="ru-UA" sz="900" dirty="0"/>
              <a:t> </a:t>
            </a:r>
            <a:r>
              <a:rPr lang="ru-UA" sz="900" dirty="0" err="1"/>
              <a:t>дистрофія</a:t>
            </a:r>
            <a:r>
              <a:rPr lang="ru-UA" sz="900" dirty="0"/>
              <a:t> </a:t>
            </a:r>
            <a:r>
              <a:rPr lang="ru-UA" sz="900" dirty="0" err="1"/>
              <a:t>рогівка</a:t>
            </a:r>
            <a:r>
              <a:rPr lang="ru-UA" sz="900" dirty="0"/>
              <a:t> - глаукома - </a:t>
            </a:r>
            <a:r>
              <a:rPr lang="ru-UA" sz="900" dirty="0" err="1"/>
              <a:t>короткозорість</a:t>
            </a:r>
            <a:r>
              <a:rPr lang="ru-UA" sz="900" dirty="0"/>
              <a:t> - </a:t>
            </a:r>
            <a:r>
              <a:rPr lang="ru-UA" sz="900" dirty="0" err="1"/>
              <a:t>Регматогенная</a:t>
            </a:r>
            <a:r>
              <a:rPr lang="ru-UA" sz="900" dirty="0"/>
              <a:t> </a:t>
            </a:r>
            <a:r>
              <a:rPr lang="ru-UA" sz="900" dirty="0" err="1"/>
              <a:t>відшарування</a:t>
            </a:r>
            <a:r>
              <a:rPr lang="ru-UA" sz="900" dirty="0"/>
              <a:t> </a:t>
            </a:r>
            <a:r>
              <a:rPr lang="ru-UA" sz="900" dirty="0" err="1"/>
              <a:t>сітківка</a:t>
            </a:r>
            <a:r>
              <a:rPr lang="uk-UA" sz="900" dirty="0"/>
              <a:t>; </a:t>
            </a:r>
            <a:r>
              <a:rPr lang="uk-UA" sz="900" b="1" dirty="0"/>
              <a:t>З</a:t>
            </a:r>
            <a:r>
              <a:rPr lang="ru-UA" sz="900" b="1" dirty="0" err="1"/>
              <a:t>лоякісн</a:t>
            </a:r>
            <a:r>
              <a:rPr lang="uk-UA" sz="900" b="1" dirty="0"/>
              <a:t>і</a:t>
            </a:r>
            <a:r>
              <a:rPr lang="ru-UA" sz="900" b="1" dirty="0"/>
              <a:t> </a:t>
            </a:r>
            <a:r>
              <a:rPr lang="ru-UA" sz="900" b="1" dirty="0" err="1"/>
              <a:t>новоутворення</a:t>
            </a:r>
            <a:r>
              <a:rPr lang="uk-UA" sz="900" dirty="0"/>
              <a:t>:</a:t>
            </a:r>
            <a:r>
              <a:rPr lang="ru-UA" sz="900" dirty="0"/>
              <a:t> - хвороба </a:t>
            </a:r>
            <a:r>
              <a:rPr lang="ru-UA" sz="900" dirty="0" err="1"/>
              <a:t>Педжета</a:t>
            </a:r>
            <a:r>
              <a:rPr lang="ru-UA" sz="900" dirty="0"/>
              <a:t> - рак </a:t>
            </a:r>
            <a:r>
              <a:rPr lang="ru-UA" sz="900" dirty="0" err="1"/>
              <a:t>сечовий</a:t>
            </a:r>
            <a:r>
              <a:rPr lang="ru-UA" sz="900" dirty="0"/>
              <a:t> </a:t>
            </a:r>
            <a:r>
              <a:rPr lang="ru-UA" sz="900" dirty="0" err="1"/>
              <a:t>міхур</a:t>
            </a:r>
            <a:r>
              <a:rPr lang="ru-UA" sz="900" dirty="0"/>
              <a:t> - рак </a:t>
            </a:r>
            <a:r>
              <a:rPr lang="uk-UA" sz="900" dirty="0"/>
              <a:t>нирки</a:t>
            </a:r>
            <a:r>
              <a:rPr lang="ru-UA" sz="900" dirty="0"/>
              <a:t> - рак </a:t>
            </a:r>
            <a:r>
              <a:rPr lang="ru-UA" sz="900" dirty="0" err="1"/>
              <a:t>підшлунков</a:t>
            </a:r>
            <a:r>
              <a:rPr lang="uk-UA" sz="900" dirty="0" err="1"/>
              <a:t>ої</a:t>
            </a:r>
            <a:r>
              <a:rPr lang="ru-UA" sz="900" dirty="0"/>
              <a:t> </a:t>
            </a:r>
            <a:r>
              <a:rPr lang="ru-UA" sz="900" dirty="0" err="1"/>
              <a:t>залоз</a:t>
            </a:r>
            <a:r>
              <a:rPr lang="uk-UA" sz="900" dirty="0"/>
              <a:t>и</a:t>
            </a:r>
            <a:r>
              <a:rPr lang="ru-UA" sz="900" dirty="0"/>
              <a:t> - рак </a:t>
            </a:r>
            <a:r>
              <a:rPr lang="ru-UA" sz="900" dirty="0" err="1"/>
              <a:t>щитовидн</a:t>
            </a:r>
            <a:r>
              <a:rPr lang="uk-UA" sz="900" dirty="0" err="1"/>
              <a:t>ої</a:t>
            </a:r>
            <a:r>
              <a:rPr lang="ru-UA" sz="900" dirty="0"/>
              <a:t> </a:t>
            </a:r>
            <a:r>
              <a:rPr lang="ru-UA" sz="900" dirty="0" err="1"/>
              <a:t>залоз</a:t>
            </a:r>
            <a:r>
              <a:rPr lang="uk-UA" sz="900" dirty="0"/>
              <a:t>и</a:t>
            </a:r>
            <a:r>
              <a:rPr lang="ru-UA" sz="900" dirty="0"/>
              <a:t> - </a:t>
            </a:r>
            <a:r>
              <a:rPr lang="ru-UA" sz="900" dirty="0" err="1"/>
              <a:t>Базал</a:t>
            </a:r>
            <a:r>
              <a:rPr lang="uk-UA" sz="900" dirty="0"/>
              <a:t>і</a:t>
            </a:r>
            <a:r>
              <a:rPr lang="ru-UA" sz="900" dirty="0"/>
              <a:t>ома - рак простат</a:t>
            </a:r>
            <a:r>
              <a:rPr lang="uk-UA" sz="900" dirty="0"/>
              <a:t>и</a:t>
            </a:r>
            <a:r>
              <a:rPr lang="ru-UA" sz="900" dirty="0"/>
              <a:t> - </a:t>
            </a:r>
            <a:r>
              <a:rPr lang="ru-UA" sz="900" dirty="0" err="1"/>
              <a:t>колоректальний</a:t>
            </a:r>
            <a:r>
              <a:rPr lang="ru-UA" sz="900" dirty="0"/>
              <a:t> рак - рак </a:t>
            </a:r>
            <a:r>
              <a:rPr lang="ru-UA" sz="900" dirty="0" err="1"/>
              <a:t>легенів</a:t>
            </a:r>
            <a:r>
              <a:rPr lang="ru-UA" sz="900" dirty="0"/>
              <a:t> (</a:t>
            </a:r>
            <a:r>
              <a:rPr lang="ru-UA" sz="900" dirty="0" err="1"/>
              <a:t>дрібноклітинний</a:t>
            </a:r>
            <a:r>
              <a:rPr lang="ru-UA" sz="900" dirty="0"/>
              <a:t>) - аденокарцинома </a:t>
            </a:r>
            <a:r>
              <a:rPr lang="ru-UA" sz="900" dirty="0" err="1"/>
              <a:t>леген</a:t>
            </a:r>
            <a:r>
              <a:rPr lang="uk-UA" sz="900" dirty="0" err="1"/>
              <a:t>ів</a:t>
            </a:r>
            <a:r>
              <a:rPr lang="ru-UA" sz="900" dirty="0"/>
              <a:t> - </a:t>
            </a:r>
            <a:r>
              <a:rPr lang="ru-UA" sz="900" dirty="0" err="1"/>
              <a:t>недрібноклітинний</a:t>
            </a:r>
            <a:r>
              <a:rPr lang="ru-UA" sz="900" dirty="0"/>
              <a:t> рак </a:t>
            </a:r>
            <a:r>
              <a:rPr lang="ru-UA" sz="900" dirty="0" err="1"/>
              <a:t>легенів</a:t>
            </a:r>
            <a:r>
              <a:rPr lang="ru-UA" sz="900" dirty="0"/>
              <a:t> - </a:t>
            </a:r>
            <a:r>
              <a:rPr lang="ru-UA" sz="900" dirty="0" err="1"/>
              <a:t>Нефробластома</a:t>
            </a:r>
            <a:r>
              <a:rPr lang="ru-UA" sz="900" dirty="0"/>
              <a:t> - рак </a:t>
            </a:r>
            <a:r>
              <a:rPr lang="ru-UA" sz="900" dirty="0" err="1"/>
              <a:t>яєчк</a:t>
            </a:r>
            <a:r>
              <a:rPr lang="uk-UA" sz="900" dirty="0"/>
              <a:t>а</a:t>
            </a:r>
            <a:r>
              <a:rPr lang="ru-UA" sz="900" dirty="0"/>
              <a:t> -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5ABBB5-7D27-40CA-93C5-2777F70ACF5F}"/>
              </a:ext>
            </a:extLst>
          </p:cNvPr>
          <p:cNvSpPr/>
          <p:nvPr/>
        </p:nvSpPr>
        <p:spPr>
          <a:xfrm>
            <a:off x="4657670" y="4230891"/>
            <a:ext cx="43674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900" dirty="0"/>
              <a:t>Меланома </a:t>
            </a:r>
            <a:r>
              <a:rPr lang="ru-UA" sz="900" dirty="0"/>
              <a:t>- </a:t>
            </a:r>
            <a:r>
              <a:rPr lang="ru-UA" sz="900" dirty="0" err="1"/>
              <a:t>Гліобластома</a:t>
            </a:r>
            <a:r>
              <a:rPr lang="ru-UA" sz="900" dirty="0"/>
              <a:t> - Аденокарцинома </a:t>
            </a:r>
            <a:r>
              <a:rPr lang="ru-UA" sz="900" dirty="0" err="1"/>
              <a:t>стравоходу</a:t>
            </a:r>
            <a:r>
              <a:rPr lang="ru-UA" sz="900" dirty="0"/>
              <a:t> - </a:t>
            </a:r>
            <a:r>
              <a:rPr lang="ru-UA" sz="900" dirty="0" err="1"/>
              <a:t>Герминогенн</a:t>
            </a:r>
            <a:r>
              <a:rPr lang="uk-UA" sz="900" dirty="0"/>
              <a:t>и</a:t>
            </a:r>
            <a:r>
              <a:rPr lang="ru-UA" sz="900" dirty="0"/>
              <a:t>й рак </a:t>
            </a:r>
            <a:r>
              <a:rPr lang="ru-UA" sz="900" dirty="0" err="1"/>
              <a:t>яєчка</a:t>
            </a:r>
            <a:r>
              <a:rPr lang="ru-UA" sz="900" dirty="0"/>
              <a:t> - </a:t>
            </a:r>
            <a:r>
              <a:rPr lang="ru-UA" sz="900" dirty="0" err="1"/>
              <a:t>Гл</a:t>
            </a:r>
            <a:r>
              <a:rPr lang="uk-UA" sz="900" dirty="0"/>
              <a:t>і</a:t>
            </a:r>
            <a:r>
              <a:rPr lang="ru-UA" sz="900" dirty="0"/>
              <a:t>ома - </a:t>
            </a:r>
            <a:r>
              <a:rPr lang="ru-UA" sz="900" dirty="0" err="1"/>
              <a:t>Нейробластома</a:t>
            </a:r>
            <a:r>
              <a:rPr lang="ru-UA" sz="900" dirty="0"/>
              <a:t> - </a:t>
            </a:r>
            <a:r>
              <a:rPr lang="ru-UA" sz="900" dirty="0" err="1"/>
              <a:t>Карциноїд</a:t>
            </a:r>
            <a:r>
              <a:rPr lang="ru-UA" sz="900" dirty="0"/>
              <a:t> </a:t>
            </a:r>
            <a:r>
              <a:rPr lang="ru-UA" sz="900" dirty="0" err="1"/>
              <a:t>клубової</a:t>
            </a:r>
            <a:r>
              <a:rPr lang="ru-UA" sz="900" dirty="0"/>
              <a:t> кишки - Остеогенна саркома - Саркома </a:t>
            </a:r>
            <a:r>
              <a:rPr lang="ru-UA" sz="900" dirty="0" err="1"/>
              <a:t>Юинга</a:t>
            </a:r>
            <a:r>
              <a:rPr lang="uk-UA" sz="900" dirty="0"/>
              <a:t>; </a:t>
            </a:r>
            <a:r>
              <a:rPr lang="ru-UA" sz="900" dirty="0"/>
              <a:t> </a:t>
            </a:r>
            <a:r>
              <a:rPr lang="ru-UA" sz="900" b="1" dirty="0" err="1"/>
              <a:t>Системні</a:t>
            </a:r>
            <a:r>
              <a:rPr lang="ru-UA" sz="900" b="1" dirty="0"/>
              <a:t> </a:t>
            </a:r>
            <a:r>
              <a:rPr lang="ru-UA" sz="900" b="1" dirty="0" err="1"/>
              <a:t>захворювання</a:t>
            </a:r>
            <a:r>
              <a:rPr lang="ru-UA" sz="900" b="1" dirty="0"/>
              <a:t> </a:t>
            </a:r>
            <a:r>
              <a:rPr lang="ru-UA" sz="900" b="1" dirty="0" err="1"/>
              <a:t>сполучної</a:t>
            </a:r>
            <a:r>
              <a:rPr lang="ru-UA" sz="900" b="1" dirty="0"/>
              <a:t> </a:t>
            </a:r>
            <a:r>
              <a:rPr lang="ru-UA" sz="900" b="1" dirty="0" err="1"/>
              <a:t>тканини</a:t>
            </a:r>
            <a:r>
              <a:rPr lang="uk-UA" sz="900" b="1" dirty="0"/>
              <a:t>: </a:t>
            </a:r>
            <a:r>
              <a:rPr lang="ru-UA" sz="900" dirty="0"/>
              <a:t> </a:t>
            </a:r>
            <a:r>
              <a:rPr lang="ru-UA" sz="900" dirty="0" err="1"/>
              <a:t>Неонатальний</a:t>
            </a:r>
            <a:r>
              <a:rPr lang="ru-UA" sz="900" dirty="0"/>
              <a:t> </a:t>
            </a:r>
            <a:r>
              <a:rPr lang="ru-UA" sz="900" dirty="0" err="1"/>
              <a:t>вовчак</a:t>
            </a:r>
            <a:r>
              <a:rPr lang="ru-UA" sz="900" dirty="0"/>
              <a:t> - </a:t>
            </a:r>
            <a:r>
              <a:rPr lang="ru-UA" sz="900" dirty="0" err="1"/>
              <a:t>Системний</a:t>
            </a:r>
            <a:r>
              <a:rPr lang="ru-UA" sz="900" dirty="0"/>
              <a:t> </a:t>
            </a:r>
            <a:r>
              <a:rPr lang="ru-UA" sz="900" dirty="0" err="1"/>
              <a:t>червоний</a:t>
            </a:r>
            <a:r>
              <a:rPr lang="ru-UA" sz="900" dirty="0"/>
              <a:t> </a:t>
            </a:r>
            <a:r>
              <a:rPr lang="ru-UA" sz="900" dirty="0" err="1"/>
              <a:t>вовчак</a:t>
            </a:r>
            <a:r>
              <a:rPr lang="ru-UA" sz="900" dirty="0"/>
              <a:t> - </a:t>
            </a:r>
            <a:r>
              <a:rPr lang="ru-UA" sz="900" dirty="0" err="1"/>
              <a:t>Саркоїдоз</a:t>
            </a:r>
            <a:r>
              <a:rPr lang="ru-UA" sz="900" dirty="0"/>
              <a:t> - Системна </a:t>
            </a:r>
            <a:r>
              <a:rPr lang="ru-UA" sz="900" dirty="0" err="1"/>
              <a:t>склеродермія</a:t>
            </a:r>
            <a:r>
              <a:rPr lang="ru-UA" sz="900" dirty="0"/>
              <a:t> - </a:t>
            </a:r>
            <a:r>
              <a:rPr lang="ru-UA" sz="900" dirty="0" err="1"/>
              <a:t>Хвороби</a:t>
            </a:r>
            <a:r>
              <a:rPr lang="ru-UA" sz="900" dirty="0"/>
              <a:t> </a:t>
            </a:r>
            <a:r>
              <a:rPr lang="ru-UA" sz="900" dirty="0" err="1"/>
              <a:t>крові</a:t>
            </a:r>
            <a:r>
              <a:rPr lang="ru-UA" sz="900" dirty="0"/>
              <a:t> - Дитячий </a:t>
            </a:r>
            <a:r>
              <a:rPr lang="ru-UA" sz="900" dirty="0" err="1"/>
              <a:t>гострий</a:t>
            </a:r>
            <a:r>
              <a:rPr lang="ru-UA" sz="900" dirty="0"/>
              <a:t> </a:t>
            </a:r>
            <a:r>
              <a:rPr lang="ru-UA" sz="900" dirty="0" err="1"/>
              <a:t>лімфобластний</a:t>
            </a:r>
            <a:r>
              <a:rPr lang="ru-UA" sz="900" dirty="0"/>
              <a:t> лейкоз - </a:t>
            </a:r>
            <a:r>
              <a:rPr lang="ru-UA" sz="900" dirty="0" err="1"/>
              <a:t>Лімфома</a:t>
            </a:r>
            <a:r>
              <a:rPr lang="ru-UA" sz="900" dirty="0"/>
              <a:t> - </a:t>
            </a:r>
            <a:r>
              <a:rPr lang="ru-UA" sz="900" dirty="0" err="1"/>
              <a:t>Фолікулярна</a:t>
            </a:r>
            <a:r>
              <a:rPr lang="ru-UA" sz="900" dirty="0"/>
              <a:t> </a:t>
            </a:r>
            <a:r>
              <a:rPr lang="ru-UA" sz="900" dirty="0" err="1"/>
              <a:t>лімфома</a:t>
            </a:r>
            <a:r>
              <a:rPr lang="ru-UA" sz="900" dirty="0"/>
              <a:t> - </a:t>
            </a:r>
            <a:r>
              <a:rPr lang="ru-UA" sz="900" dirty="0" err="1"/>
              <a:t>лімфома</a:t>
            </a:r>
            <a:r>
              <a:rPr lang="ru-UA" sz="900" dirty="0"/>
              <a:t> </a:t>
            </a:r>
            <a:r>
              <a:rPr lang="ru-UA" sz="900" dirty="0" err="1"/>
              <a:t>Ходжкина</a:t>
            </a:r>
            <a:r>
              <a:rPr lang="ru-UA" sz="900" dirty="0"/>
              <a:t> - </a:t>
            </a:r>
            <a:r>
              <a:rPr lang="ru-UA" sz="900" dirty="0" err="1"/>
              <a:t>хронічний</a:t>
            </a:r>
            <a:r>
              <a:rPr lang="ru-UA" sz="900" dirty="0"/>
              <a:t> </a:t>
            </a:r>
            <a:r>
              <a:rPr lang="ru-UA" sz="900" dirty="0" err="1"/>
              <a:t>лимфолейкоз</a:t>
            </a:r>
            <a:r>
              <a:rPr lang="ru-UA" sz="900" dirty="0"/>
              <a:t> - М</a:t>
            </a:r>
            <a:r>
              <a:rPr lang="uk-UA" sz="900" dirty="0" err="1"/>
              <a:t>іє</a:t>
            </a:r>
            <a:r>
              <a:rPr lang="ru-UA" sz="900" dirty="0" err="1"/>
              <a:t>лопролиферативн</a:t>
            </a:r>
            <a:r>
              <a:rPr lang="uk-UA" sz="900" dirty="0"/>
              <a:t>а</a:t>
            </a:r>
            <a:r>
              <a:rPr lang="ru-UA" sz="900" dirty="0"/>
              <a:t> </a:t>
            </a:r>
            <a:r>
              <a:rPr lang="ru-UA" sz="900" dirty="0" err="1"/>
              <a:t>пухлина</a:t>
            </a:r>
            <a:r>
              <a:rPr lang="ru-UA" sz="900" dirty="0"/>
              <a:t> - </a:t>
            </a:r>
            <a:r>
              <a:rPr lang="ru-UA" sz="900" dirty="0" err="1"/>
              <a:t>множинний</a:t>
            </a:r>
            <a:r>
              <a:rPr lang="ru-UA" sz="900" dirty="0"/>
              <a:t> </a:t>
            </a:r>
            <a:r>
              <a:rPr lang="ru-UA" sz="900" dirty="0" err="1"/>
              <a:t>мієлома</a:t>
            </a:r>
            <a:r>
              <a:rPr lang="uk-UA" sz="900" dirty="0"/>
              <a:t>; </a:t>
            </a:r>
            <a:r>
              <a:rPr lang="uk-UA" sz="900" b="1" dirty="0"/>
              <a:t>С</a:t>
            </a:r>
            <a:r>
              <a:rPr lang="ru-UA" sz="900" b="1" dirty="0" err="1"/>
              <a:t>хильність</a:t>
            </a:r>
            <a:r>
              <a:rPr lang="ru-UA" sz="900" b="1" dirty="0"/>
              <a:t> до </a:t>
            </a:r>
            <a:r>
              <a:rPr lang="ru-UA" sz="900" b="1" dirty="0" err="1"/>
              <a:t>інфекці</a:t>
            </a:r>
            <a:r>
              <a:rPr lang="uk-UA" sz="900" b="1" dirty="0"/>
              <a:t>й: </a:t>
            </a:r>
            <a:r>
              <a:rPr lang="ru-UA" sz="900" dirty="0"/>
              <a:t>- </a:t>
            </a:r>
            <a:r>
              <a:rPr lang="ru-UA" sz="900" dirty="0" err="1"/>
              <a:t>малярія</a:t>
            </a:r>
            <a:r>
              <a:rPr lang="ru-UA" sz="900" dirty="0"/>
              <a:t> - </a:t>
            </a:r>
            <a:r>
              <a:rPr lang="ru-UA" sz="900" dirty="0" err="1"/>
              <a:t>Прионн</a:t>
            </a:r>
            <a:r>
              <a:rPr lang="uk-UA" sz="900" dirty="0"/>
              <a:t>і</a:t>
            </a:r>
            <a:r>
              <a:rPr lang="ru-UA" sz="900" dirty="0"/>
              <a:t> хвороб</a:t>
            </a:r>
            <a:r>
              <a:rPr lang="uk-UA" sz="900" dirty="0"/>
              <a:t>и</a:t>
            </a:r>
            <a:r>
              <a:rPr lang="ru-UA" sz="900" dirty="0"/>
              <a:t> - </a:t>
            </a:r>
            <a:r>
              <a:rPr lang="ru-UA" sz="900" dirty="0" err="1"/>
              <a:t>менінгококов</a:t>
            </a:r>
            <a:r>
              <a:rPr lang="uk-UA" sz="900" dirty="0"/>
              <a:t>а</a:t>
            </a:r>
            <a:r>
              <a:rPr lang="ru-UA" sz="900" dirty="0"/>
              <a:t> </a:t>
            </a:r>
            <a:r>
              <a:rPr lang="ru-UA" sz="900" dirty="0" err="1"/>
              <a:t>інфекція</a:t>
            </a:r>
            <a:r>
              <a:rPr lang="ru-UA" sz="900" dirty="0"/>
              <a:t> - </a:t>
            </a:r>
            <a:r>
              <a:rPr lang="ru-UA" sz="900" dirty="0" err="1"/>
              <a:t>вада</a:t>
            </a:r>
            <a:r>
              <a:rPr lang="ru-UA" sz="900" dirty="0"/>
              <a:t> </a:t>
            </a:r>
            <a:r>
              <a:rPr lang="ru-UA" sz="900" dirty="0" err="1"/>
              <a:t>розвит</a:t>
            </a:r>
            <a:r>
              <a:rPr lang="uk-UA" sz="900" dirty="0"/>
              <a:t>ку</a:t>
            </a:r>
            <a:r>
              <a:rPr lang="ru-UA" sz="900" dirty="0"/>
              <a:t> - тетрада </a:t>
            </a:r>
            <a:r>
              <a:rPr lang="ru-UA" sz="900" dirty="0" err="1"/>
              <a:t>Фалло</a:t>
            </a:r>
            <a:r>
              <a:rPr lang="ru-UA" sz="900" dirty="0"/>
              <a:t> - </a:t>
            </a:r>
            <a:r>
              <a:rPr lang="ru-UA" sz="900" dirty="0" err="1"/>
              <a:t>Сагитальный</a:t>
            </a:r>
            <a:r>
              <a:rPr lang="ru-UA" sz="900" dirty="0"/>
              <a:t> кран</a:t>
            </a:r>
            <a:r>
              <a:rPr lang="uk-UA" sz="900" dirty="0"/>
              <a:t>і</a:t>
            </a:r>
            <a:r>
              <a:rPr lang="ru-UA" sz="900" dirty="0" err="1"/>
              <a:t>осиностоз</a:t>
            </a:r>
            <a:r>
              <a:rPr lang="ru-UA" sz="900" dirty="0"/>
              <a:t> - </a:t>
            </a:r>
            <a:r>
              <a:rPr lang="ru-UA" sz="900" dirty="0" err="1"/>
              <a:t>заяч</a:t>
            </a:r>
            <a:r>
              <a:rPr lang="uk-UA" sz="900" dirty="0"/>
              <a:t>а</a:t>
            </a:r>
            <a:r>
              <a:rPr lang="ru-UA" sz="900" dirty="0"/>
              <a:t> губа - </a:t>
            </a:r>
            <a:r>
              <a:rPr lang="ru-UA" sz="900" dirty="0" err="1"/>
              <a:t>Орофац</a:t>
            </a:r>
            <a:r>
              <a:rPr lang="uk-UA" sz="900" dirty="0"/>
              <a:t>і</a:t>
            </a:r>
            <a:r>
              <a:rPr lang="ru-UA" sz="900" dirty="0" err="1"/>
              <a:t>альн</a:t>
            </a:r>
            <a:r>
              <a:rPr lang="uk-UA" sz="900" dirty="0"/>
              <a:t>а</a:t>
            </a:r>
            <a:r>
              <a:rPr lang="ru-UA" sz="900" dirty="0"/>
              <a:t> </a:t>
            </a:r>
            <a:r>
              <a:rPr lang="ru-UA" sz="900" dirty="0" err="1"/>
              <a:t>щілина</a:t>
            </a:r>
            <a:r>
              <a:rPr lang="uk-UA" sz="900" dirty="0"/>
              <a:t>; </a:t>
            </a:r>
            <a:r>
              <a:rPr lang="uk-UA" sz="900" b="1" dirty="0"/>
              <a:t>Х</a:t>
            </a:r>
            <a:r>
              <a:rPr lang="ru-UA" sz="900" b="1" dirty="0" err="1"/>
              <a:t>вороб</a:t>
            </a:r>
            <a:r>
              <a:rPr lang="uk-UA" sz="900" b="1" dirty="0"/>
              <a:t>и</a:t>
            </a:r>
            <a:r>
              <a:rPr lang="ru-UA" sz="900" b="1" dirty="0"/>
              <a:t> </a:t>
            </a:r>
            <a:r>
              <a:rPr lang="ru-UA" sz="900" b="1" dirty="0" err="1"/>
              <a:t>вух</a:t>
            </a:r>
            <a:r>
              <a:rPr lang="uk-UA" sz="900" b="1" dirty="0"/>
              <a:t>а</a:t>
            </a:r>
            <a:r>
              <a:rPr lang="uk-UA" sz="900" dirty="0"/>
              <a:t>: </a:t>
            </a:r>
            <a:r>
              <a:rPr lang="ru-UA" sz="900" dirty="0"/>
              <a:t>отосклероз</a:t>
            </a:r>
            <a:r>
              <a:rPr lang="uk-UA" sz="900" dirty="0"/>
              <a:t>………</a:t>
            </a:r>
            <a:endParaRPr lang="ru-UA" sz="900" dirty="0"/>
          </a:p>
        </p:txBody>
      </p:sp>
    </p:spTree>
    <p:extLst>
      <p:ext uri="{BB962C8B-B14F-4D97-AF65-F5344CB8AC3E}">
        <p14:creationId xmlns:p14="http://schemas.microsoft.com/office/powerpoint/2010/main" val="151958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B9CE1C-F4A8-44D1-9636-886D47A8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3" t="44531" r="37453" b="7573"/>
          <a:stretch/>
        </p:blipFill>
        <p:spPr>
          <a:xfrm>
            <a:off x="1" y="1583000"/>
            <a:ext cx="5476745" cy="2791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8B362-0E8A-4A19-9590-40BE586EE294}"/>
              </a:ext>
            </a:extLst>
          </p:cNvPr>
          <p:cNvSpPr txBox="1"/>
          <p:nvPr/>
        </p:nvSpPr>
        <p:spPr>
          <a:xfrm>
            <a:off x="2374777" y="890935"/>
            <a:ext cx="4394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dirty="0">
                <a:solidFill>
                  <a:srgbClr val="FF0000"/>
                </a:solidFill>
              </a:rPr>
              <a:t>Генетичний поліморфізм схильності до </a:t>
            </a:r>
            <a:r>
              <a:rPr lang="uk-UA" sz="1350" dirty="0" err="1">
                <a:solidFill>
                  <a:srgbClr val="FF0000"/>
                </a:solidFill>
              </a:rPr>
              <a:t>хвороб</a:t>
            </a:r>
            <a:endParaRPr lang="uk-UA" sz="1350" dirty="0">
              <a:solidFill>
                <a:srgbClr val="FF0000"/>
              </a:solidFill>
            </a:endParaRPr>
          </a:p>
          <a:p>
            <a:endParaRPr lang="ru-UA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141B5-E252-4BB8-985B-9FDA507C37F0}"/>
              </a:ext>
            </a:extLst>
          </p:cNvPr>
          <p:cNvSpPr txBox="1"/>
          <p:nvPr/>
        </p:nvSpPr>
        <p:spPr>
          <a:xfrm>
            <a:off x="379520" y="1219585"/>
            <a:ext cx="8675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dirty="0"/>
              <a:t>Більшість генетичних </a:t>
            </a:r>
            <a:r>
              <a:rPr lang="uk-UA" sz="1350" dirty="0" err="1"/>
              <a:t>хвороб</a:t>
            </a:r>
            <a:r>
              <a:rPr lang="uk-UA" sz="1350" dirty="0"/>
              <a:t> – полігенні, тому мають індивідуальний характер перебігу і по-різному мають лікуватися!</a:t>
            </a:r>
            <a:endParaRPr lang="ru-UA" sz="135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B49BE3-D780-437F-B5BC-38B67544C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50000" r="41238" b="11974"/>
          <a:stretch/>
        </p:blipFill>
        <p:spPr>
          <a:xfrm>
            <a:off x="4968240" y="4196740"/>
            <a:ext cx="4013743" cy="17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660A2E-58E3-465D-A978-1D9C792EBAA0}"/>
              </a:ext>
            </a:extLst>
          </p:cNvPr>
          <p:cNvSpPr/>
          <p:nvPr/>
        </p:nvSpPr>
        <p:spPr>
          <a:xfrm>
            <a:off x="3314012" y="962279"/>
            <a:ext cx="36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</a:t>
            </a:r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харчування</a:t>
            </a:r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54DECD-244D-4C7A-9730-7D70C84109FB}"/>
              </a:ext>
            </a:extLst>
          </p:cNvPr>
          <p:cNvSpPr/>
          <p:nvPr/>
        </p:nvSpPr>
        <p:spPr>
          <a:xfrm>
            <a:off x="2610036" y="5441117"/>
            <a:ext cx="640058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350" dirty="0"/>
              <a:t> </a:t>
            </a:r>
            <a:r>
              <a:rPr lang="uk-UA" sz="1200" dirty="0"/>
              <a:t>Приклад генетичного паспорту харчування: </a:t>
            </a:r>
          </a:p>
          <a:p>
            <a:pPr algn="r"/>
            <a:r>
              <a:rPr lang="ru-UA" sz="1200" dirty="0"/>
              <a:t>https://allergolog-centr.com.ua/images/food-passport.pdf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5AF53D-CBEB-48D4-8754-6C16C586E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3599" r="33082" b="15986"/>
          <a:stretch/>
        </p:blipFill>
        <p:spPr>
          <a:xfrm>
            <a:off x="207347" y="1174922"/>
            <a:ext cx="2221422" cy="23833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EEA77-ED06-40F0-B7AA-B2CB4638A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9" t="17735" r="35485" b="24142"/>
          <a:stretch/>
        </p:blipFill>
        <p:spPr>
          <a:xfrm>
            <a:off x="133380" y="3558235"/>
            <a:ext cx="2221422" cy="2409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1A9106-E894-495C-B7FF-20B5D4288C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05" t="13434" r="34539" b="12716"/>
          <a:stretch/>
        </p:blipFill>
        <p:spPr>
          <a:xfrm>
            <a:off x="2963557" y="1405063"/>
            <a:ext cx="2903765" cy="3798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5403BF-85B4-4BDE-8619-70CB210E8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91" t="36635" r="34959" b="24352"/>
          <a:stretch/>
        </p:blipFill>
        <p:spPr>
          <a:xfrm>
            <a:off x="6105433" y="2944271"/>
            <a:ext cx="2823100" cy="19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1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67920-A9A6-4D5B-9954-A2A2C343AE91}"/>
              </a:ext>
            </a:extLst>
          </p:cNvPr>
          <p:cNvPicPr/>
          <p:nvPr/>
        </p:nvPicPr>
        <p:blipFill rotWithShape="1">
          <a:blip r:embed="rId2"/>
          <a:srcRect l="2437" t="9349" r="4692" b="15622"/>
          <a:stretch/>
        </p:blipFill>
        <p:spPr bwMode="auto">
          <a:xfrm>
            <a:off x="2503170" y="1548765"/>
            <a:ext cx="4137660" cy="1880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04C2F3-57A8-4403-A5FA-AEF7E836039D}"/>
              </a:ext>
            </a:extLst>
          </p:cNvPr>
          <p:cNvSpPr/>
          <p:nvPr/>
        </p:nvSpPr>
        <p:spPr>
          <a:xfrm>
            <a:off x="1516391" y="1082127"/>
            <a:ext cx="3929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(</a:t>
            </a:r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A74F9-C81A-4105-8DAC-49EDF706A265}"/>
              </a:ext>
            </a:extLst>
          </p:cNvPr>
          <p:cNvSpPr txBox="1"/>
          <p:nvPr/>
        </p:nvSpPr>
        <p:spPr>
          <a:xfrm>
            <a:off x="0" y="3836881"/>
            <a:ext cx="91440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350" i="1" dirty="0"/>
              <a:t>Складається по розділах</a:t>
            </a:r>
            <a:r>
              <a:rPr lang="uk-UA" sz="1350" dirty="0"/>
              <a:t>: </a:t>
            </a:r>
          </a:p>
          <a:p>
            <a:r>
              <a:rPr lang="uk-UA" sz="1350" dirty="0"/>
              <a:t>1. Походження (національність)</a:t>
            </a:r>
          </a:p>
          <a:p>
            <a:r>
              <a:rPr lang="uk-UA" sz="1350" dirty="0"/>
              <a:t>2. Ризики захворювань (190 </a:t>
            </a:r>
            <a:r>
              <a:rPr lang="uk-UA" sz="1350" dirty="0" err="1"/>
              <a:t>хвороб</a:t>
            </a:r>
            <a:r>
              <a:rPr lang="uk-UA" sz="1350" dirty="0"/>
              <a:t>)</a:t>
            </a:r>
          </a:p>
          <a:p>
            <a:r>
              <a:rPr lang="uk-UA" sz="1350" dirty="0"/>
              <a:t>3. Ефективність ліків (більше 120 препаратів)</a:t>
            </a:r>
          </a:p>
          <a:p>
            <a:r>
              <a:rPr lang="uk-UA" sz="1350" dirty="0"/>
              <a:t>4. Харчування (вітаміни і мінерали, непереносимість продуктів, ліпідний обмін,  схильності за харчовою поведінкою)</a:t>
            </a:r>
          </a:p>
          <a:p>
            <a:r>
              <a:rPr lang="uk-UA" sz="1350" dirty="0"/>
              <a:t>5. Спорт (співпадіння з успішними спортсменами в аеробних, </a:t>
            </a:r>
            <a:r>
              <a:rPr lang="uk-UA" sz="1350" dirty="0" err="1"/>
              <a:t>швидкісно</a:t>
            </a:r>
            <a:r>
              <a:rPr lang="uk-UA" sz="1350" dirty="0"/>
              <a:t>-силових видах спорту, у командній грі, у єдиноборствах)</a:t>
            </a:r>
          </a:p>
          <a:p>
            <a:r>
              <a:rPr lang="uk-UA" sz="1350" dirty="0"/>
              <a:t>6. Здібності та характер (22 ознаки здібностей, талантів, характеру)</a:t>
            </a:r>
          </a:p>
          <a:p>
            <a:r>
              <a:rPr lang="uk-UA" sz="1350" dirty="0"/>
              <a:t>7. Статус носія спадкових </a:t>
            </a:r>
            <a:r>
              <a:rPr lang="uk-UA" sz="1350" dirty="0" err="1"/>
              <a:t>хвороб</a:t>
            </a:r>
            <a:r>
              <a:rPr lang="uk-UA" sz="1350" dirty="0"/>
              <a:t>.</a:t>
            </a:r>
            <a:endParaRPr lang="ru-UA" sz="13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F1759B-28EC-4307-B82C-BECE010DD2A5}"/>
              </a:ext>
            </a:extLst>
          </p:cNvPr>
          <p:cNvSpPr/>
          <p:nvPr/>
        </p:nvSpPr>
        <p:spPr>
          <a:xfrm>
            <a:off x="6640830" y="3464366"/>
            <a:ext cx="25138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sz="1050" dirty="0"/>
              <a:t>https://www.genotek.ru/genetics/genom/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A633B-AFD0-4419-8B5C-03BBAA4B0436}"/>
              </a:ext>
            </a:extLst>
          </p:cNvPr>
          <p:cNvSpPr txBox="1"/>
          <p:nvPr/>
        </p:nvSpPr>
        <p:spPr>
          <a:xfrm>
            <a:off x="75890" y="1082127"/>
            <a:ext cx="10366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dirty="0">
                <a:highlight>
                  <a:srgbClr val="00FFFF"/>
                </a:highlight>
              </a:rPr>
              <a:t>Приклад  1</a:t>
            </a:r>
            <a:endParaRPr lang="ru-UA" sz="135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7034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4673" y="113567"/>
            <a:ext cx="9144000" cy="1143000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UA" sz="3100" b="1" u="sng" dirty="0" err="1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DArT</a:t>
            </a:r>
            <a:r>
              <a:rPr lang="ru-RU" altLang="ru-UA" sz="3100" b="1" u="sng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altLang="ru-UA" sz="3100" b="1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(</a:t>
            </a:r>
            <a:r>
              <a:rPr lang="ru-RU" altLang="ru-UA" sz="3100" b="1" dirty="0" err="1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diversity</a:t>
            </a:r>
            <a:r>
              <a:rPr lang="ru-RU" altLang="ru-UA" sz="3100" b="1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altLang="ru-UA" sz="3100" b="1" dirty="0" err="1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array</a:t>
            </a:r>
            <a:r>
              <a:rPr lang="ru-RU" altLang="ru-UA" sz="3100" b="1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altLang="ru-UA" sz="3100" b="1" dirty="0" err="1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technology</a:t>
            </a:r>
            <a:r>
              <a:rPr lang="ru-RU" altLang="ru-UA" sz="3100" b="1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) –</a:t>
            </a:r>
            <a:br>
              <a:rPr lang="ru-RU" altLang="ru-UA" sz="31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</a:br>
            <a:r>
              <a:rPr lang="ru-RU" altLang="ru-UA" sz="3100" b="1" i="1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ДНК-</a:t>
            </a:r>
            <a:r>
              <a:rPr lang="ru-RU" altLang="ru-UA" sz="3100" b="1" i="1" dirty="0" err="1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мікрочип</a:t>
            </a:r>
            <a:r>
              <a:rPr lang="ru-RU" altLang="ru-UA" sz="31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технолог</a:t>
            </a:r>
            <a:r>
              <a:rPr lang="uk-UA" altLang="ru-UA" sz="31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altLang="ru-UA" sz="31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я для </a:t>
            </a:r>
            <a:r>
              <a:rPr lang="uk-UA" altLang="ru-UA" sz="31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вивчення різноманіття</a:t>
            </a:r>
            <a:r>
              <a:rPr lang="ru-RU" sz="3100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73" y="909052"/>
            <a:ext cx="3375199" cy="6010495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dirty="0"/>
              <a:t>	ДНК-</a:t>
            </a:r>
            <a:r>
              <a:rPr lang="ru-RU" dirty="0" err="1"/>
              <a:t>мікрочип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зондів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проб (</a:t>
            </a:r>
            <a:r>
              <a:rPr lang="ru-RU" dirty="0" err="1"/>
              <a:t>олігонуклеотиди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, </a:t>
            </a:r>
            <a:r>
              <a:rPr lang="uk-UA" dirty="0"/>
              <a:t>до 300 тис. на 1 см</a:t>
            </a:r>
            <a:r>
              <a:rPr lang="ru-RU" dirty="0"/>
              <a:t>), </a:t>
            </a:r>
            <a:r>
              <a:rPr lang="ru-RU" dirty="0" err="1"/>
              <a:t>закріплених</a:t>
            </a:r>
            <a:r>
              <a:rPr lang="ru-RU" dirty="0"/>
              <a:t> на </a:t>
            </a:r>
            <a:r>
              <a:rPr lang="ru-RU" dirty="0" err="1"/>
              <a:t>твердій</a:t>
            </a:r>
            <a:r>
              <a:rPr lang="ru-RU" dirty="0"/>
              <a:t> </a:t>
            </a:r>
            <a:r>
              <a:rPr lang="ru-RU" dirty="0" err="1"/>
              <a:t>підложці</a:t>
            </a:r>
            <a:r>
              <a:rPr lang="ru-RU" dirty="0"/>
              <a:t> (</a:t>
            </a:r>
            <a:r>
              <a:rPr lang="uk-UA" dirty="0"/>
              <a:t>скляна або кремнієва пластину площею 2 см</a:t>
            </a:r>
            <a:r>
              <a:rPr lang="uk-UA" baseline="30000" dirty="0"/>
              <a:t>2)</a:t>
            </a:r>
            <a:r>
              <a:rPr lang="uk-UA" dirty="0"/>
              <a:t>, у вигляді високо щільної матриці. </a:t>
            </a:r>
          </a:p>
          <a:p>
            <a:pPr marL="0" indent="0" algn="just">
              <a:buNone/>
            </a:pPr>
            <a:r>
              <a:rPr lang="uk-UA" dirty="0"/>
              <a:t>	ДНК, що тестується, помічається флуоресцентним маркером та наноситься піпеткою на поверхню чипа. </a:t>
            </a:r>
          </a:p>
          <a:p>
            <a:pPr marL="0" indent="0" algn="just">
              <a:buNone/>
            </a:pPr>
            <a:r>
              <a:rPr lang="uk-UA" dirty="0"/>
              <a:t>	Гібридизація </a:t>
            </a:r>
            <a:r>
              <a:rPr lang="uk-UA" dirty="0" err="1"/>
              <a:t>детектується</a:t>
            </a:r>
            <a:r>
              <a:rPr lang="uk-UA" dirty="0"/>
              <a:t> шляхом аналізу флуоресцентного сигналу з тих позицій, де </a:t>
            </a:r>
            <a:r>
              <a:rPr lang="uk-UA" dirty="0" err="1"/>
              <a:t>олігонуклеотиди</a:t>
            </a:r>
            <a:r>
              <a:rPr lang="uk-UA" dirty="0"/>
              <a:t> гібридизувались з ДНК, що тестується. Тому в одному експерименті може бути типізовано цілу множину,  наприклад, </a:t>
            </a:r>
            <a:r>
              <a:rPr lang="en-US" dirty="0"/>
              <a:t>SNP</a:t>
            </a:r>
            <a:r>
              <a:rPr lang="uk-UA" dirty="0"/>
              <a:t>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69552"/>
              </p:ext>
            </p:extLst>
          </p:nvPr>
        </p:nvGraphicFramePr>
        <p:xfrm>
          <a:off x="4716016" y="4725144"/>
          <a:ext cx="898929" cy="864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Фотография Photo Editor" r:id="rId3" imgW="4161905" imgH="4029637" progId="MSPhotoEd.3">
                  <p:embed/>
                </p:oleObj>
              </mc:Choice>
              <mc:Fallback>
                <p:oleObj name="Фотография Photo Editor" r:id="rId3" imgW="4161905" imgH="4029637" progId="MSPhotoEd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4725144"/>
                        <a:ext cx="898929" cy="864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B7DAB3-E9CC-436D-AF89-D81F5C2F6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858" y="1048494"/>
            <a:ext cx="3426218" cy="2066438"/>
          </a:xfrm>
          <a:prstGeom prst="rect">
            <a:avLst/>
          </a:prstGeom>
        </p:spPr>
      </p:pic>
      <p:sp>
        <p:nvSpPr>
          <p:cNvPr id="6" name="Rectangle 30">
            <a:extLst>
              <a:ext uri="{FF2B5EF4-FFF2-40B4-BE49-F238E27FC236}">
                <a16:creationId xmlns:a16="http://schemas.microsoft.com/office/drawing/2014/main" id="{758231DB-FE2E-46BE-B557-14C2EFCA7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43D5CA0E-FE6F-412B-951C-AAAC21727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" y="570498"/>
            <a:ext cx="242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endParaRPr kumimoji="0" lang="uk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3473D1-82F4-4088-AFF3-68E8595A46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7082964" y="4111745"/>
            <a:ext cx="1848036" cy="2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57B73-7EAE-4B77-B9F2-FC3668DA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447E3-15E0-47E1-883F-FD5771763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3095F5-25F7-43F0-8886-D311833B5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6401" r="25588" b="19201"/>
          <a:stretch/>
        </p:blipFill>
        <p:spPr>
          <a:xfrm>
            <a:off x="639171" y="620688"/>
            <a:ext cx="7865658" cy="54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11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50BDD-7D50-468F-87D1-978F62FE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A6B802-2466-4BD9-B227-56C39C335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3885D3-8186-45DB-A1D9-78641D4A2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16401" r="24800" b="14445"/>
          <a:stretch/>
        </p:blipFill>
        <p:spPr>
          <a:xfrm>
            <a:off x="611560" y="274638"/>
            <a:ext cx="8090382" cy="596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A813AE-00D3-4E01-9766-716BFAFA2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20601" r="16139" b="3800"/>
          <a:stretch/>
        </p:blipFill>
        <p:spPr>
          <a:xfrm>
            <a:off x="1403648" y="1124744"/>
            <a:ext cx="612068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0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err="1"/>
              <a:t>Молекулярні</a:t>
            </a:r>
            <a:r>
              <a:rPr lang="ru-RU" sz="2800" b="1" dirty="0"/>
              <a:t> </a:t>
            </a:r>
            <a:r>
              <a:rPr lang="ru-RU" sz="2800" b="1" dirty="0" err="1"/>
              <a:t>маркери</a:t>
            </a:r>
            <a:r>
              <a:rPr lang="ru-RU" sz="2800" b="1" dirty="0"/>
              <a:t> </a:t>
            </a:r>
            <a:r>
              <a:rPr lang="ru-RU" sz="2800" dirty="0"/>
              <a:t>– </a:t>
            </a:r>
            <a:r>
              <a:rPr lang="ru-RU" sz="2800" b="1" dirty="0" err="1"/>
              <a:t>генетичні</a:t>
            </a:r>
            <a:r>
              <a:rPr lang="ru-RU" sz="2800" b="1" dirty="0"/>
              <a:t> </a:t>
            </a:r>
            <a:r>
              <a:rPr lang="ru-RU" sz="2800" b="1" dirty="0" err="1"/>
              <a:t>маркери</a:t>
            </a:r>
            <a:r>
              <a:rPr lang="ru-RU" sz="2800" b="1" dirty="0"/>
              <a:t>, 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аналізуються</a:t>
            </a:r>
            <a:r>
              <a:rPr lang="ru-RU" sz="2800" b="1" dirty="0"/>
              <a:t> на </a:t>
            </a:r>
            <a:r>
              <a:rPr lang="ru-RU" sz="2800" b="1" dirty="0" err="1"/>
              <a:t>рівні</a:t>
            </a:r>
            <a:r>
              <a:rPr lang="ru-RU" sz="2800" b="1" dirty="0"/>
              <a:t> ДНК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92" y="2132856"/>
            <a:ext cx="8964488" cy="18398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b="1" dirty="0"/>
              <a:t>Алелі </a:t>
            </a:r>
            <a:r>
              <a:rPr lang="uk-UA" sz="1800" dirty="0"/>
              <a:t>маркерних локусів - різні форми (</a:t>
            </a:r>
            <a:r>
              <a:rPr lang="uk-UA" sz="1800" dirty="0" err="1">
                <a:solidFill>
                  <a:srgbClr val="FF0000"/>
                </a:solidFill>
              </a:rPr>
              <a:t>нуклеотидні</a:t>
            </a:r>
            <a:r>
              <a:rPr lang="uk-UA" sz="1800" dirty="0">
                <a:solidFill>
                  <a:srgbClr val="FF0000"/>
                </a:solidFill>
              </a:rPr>
              <a:t> послідовності, які відрізняються за довжиною та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uk-UA" sz="1800" dirty="0">
                <a:solidFill>
                  <a:srgbClr val="FF0000"/>
                </a:solidFill>
              </a:rPr>
              <a:t> або за </a:t>
            </a:r>
            <a:r>
              <a:rPr lang="uk-UA" sz="1800" dirty="0" err="1">
                <a:solidFill>
                  <a:srgbClr val="FF0000"/>
                </a:solidFill>
              </a:rPr>
              <a:t>нуклеотидними</a:t>
            </a:r>
            <a:r>
              <a:rPr lang="uk-UA" sz="1800" dirty="0">
                <a:solidFill>
                  <a:srgbClr val="FF0000"/>
                </a:solidFill>
              </a:rPr>
              <a:t> замінами</a:t>
            </a:r>
            <a:r>
              <a:rPr lang="uk-UA" sz="1800" dirty="0"/>
              <a:t>) одного і того же </a:t>
            </a:r>
            <a:r>
              <a:rPr lang="uk-UA" sz="1800" b="1" dirty="0"/>
              <a:t>маркера</a:t>
            </a:r>
            <a:r>
              <a:rPr lang="uk-UA" sz="1800" dirty="0"/>
              <a:t>, розташовані в однакових ділянках (</a:t>
            </a:r>
            <a:r>
              <a:rPr lang="uk-UA" sz="1800" b="1" dirty="0"/>
              <a:t>локусах</a:t>
            </a:r>
            <a:r>
              <a:rPr lang="uk-UA" sz="1800" dirty="0"/>
              <a:t>) гомологічних хромосом.</a:t>
            </a:r>
          </a:p>
          <a:p>
            <a:pPr marL="0" indent="0" algn="just">
              <a:buNone/>
            </a:pPr>
            <a:endParaRPr lang="uk-UA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87A71-5882-42BA-B117-95B7ED655340}"/>
              </a:ext>
            </a:extLst>
          </p:cNvPr>
          <p:cNvSpPr txBox="1"/>
          <p:nvPr/>
        </p:nvSpPr>
        <p:spPr>
          <a:xfrm>
            <a:off x="251520" y="3234023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ATG</a:t>
            </a:r>
          </a:p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ATG</a:t>
            </a:r>
          </a:p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ATG</a:t>
            </a:r>
          </a:p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ATG</a:t>
            </a:r>
          </a:p>
          <a:p>
            <a:endParaRPr lang="ru-U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1F237419-88D2-4721-9B1B-0ACFD6C99173}"/>
                  </a:ext>
                </a:extLst>
              </p14:cNvPr>
              <p14:cNvContentPartPr/>
              <p14:nvPr/>
            </p14:nvContentPartPr>
            <p14:xfrm>
              <a:off x="10505051" y="1573769"/>
              <a:ext cx="1080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1F237419-88D2-4721-9B1B-0ACFD6C991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96051" y="1564769"/>
                <a:ext cx="284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DAB1461-F8A4-4587-9BAE-F5E5ADF3A567}"/>
              </a:ext>
            </a:extLst>
          </p:cNvPr>
          <p:cNvSpPr txBox="1"/>
          <p:nvPr/>
        </p:nvSpPr>
        <p:spPr>
          <a:xfrm>
            <a:off x="1403648" y="5073854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AATTCAATTC</a:t>
            </a:r>
            <a:r>
              <a:rPr lang="en-US" dirty="0"/>
              <a:t>NNNNNNNNNNNNNNNNNNNN</a:t>
            </a:r>
          </a:p>
          <a:p>
            <a:r>
              <a:rPr lang="en-US" dirty="0">
                <a:solidFill>
                  <a:srgbClr val="FF0000"/>
                </a:solidFill>
              </a:rPr>
              <a:t>AATTCAATTCAATTC</a:t>
            </a:r>
            <a:r>
              <a:rPr lang="en-US" dirty="0"/>
              <a:t>NNNNNNNNNNNNNNNN</a:t>
            </a:r>
          </a:p>
          <a:p>
            <a:r>
              <a:rPr lang="en-US" dirty="0">
                <a:solidFill>
                  <a:srgbClr val="FF0000"/>
                </a:solidFill>
              </a:rPr>
              <a:t>AATTCAATTCAATTCAATTC</a:t>
            </a:r>
            <a:r>
              <a:rPr lang="en-US" dirty="0"/>
              <a:t>NNNNNNNNNNNN</a:t>
            </a:r>
          </a:p>
          <a:p>
            <a:r>
              <a:rPr lang="en-US" dirty="0">
                <a:solidFill>
                  <a:srgbClr val="FF0000"/>
                </a:solidFill>
              </a:rPr>
              <a:t>AATTCAATTCAATTCAATTCAATTCAATTC</a:t>
            </a:r>
            <a:r>
              <a:rPr lang="en-US" dirty="0"/>
              <a:t>NNNN</a:t>
            </a:r>
          </a:p>
          <a:p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BADE3-1894-4D07-888E-BE1140022A7D}"/>
              </a:ext>
            </a:extLst>
          </p:cNvPr>
          <p:cNvSpPr txBox="1"/>
          <p:nvPr/>
        </p:nvSpPr>
        <p:spPr>
          <a:xfrm>
            <a:off x="2915816" y="3398669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TGGCAAGCACAG</a:t>
            </a:r>
            <a:r>
              <a:rPr lang="en-US" dirty="0"/>
              <a:t>CCCCCCCCCCCCC</a:t>
            </a:r>
          </a:p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CCGCAAGCACGA</a:t>
            </a:r>
            <a:r>
              <a:rPr lang="en-US" dirty="0"/>
              <a:t>CCCCCCCCCCCCC</a:t>
            </a:r>
          </a:p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CTGCAAGCACAA</a:t>
            </a:r>
            <a:r>
              <a:rPr lang="en-US" dirty="0"/>
              <a:t>CCCCCCCCCCCCC</a:t>
            </a:r>
          </a:p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TGGCAAGCACAG</a:t>
            </a:r>
            <a:r>
              <a:rPr lang="en-US" dirty="0"/>
              <a:t>CCCCCCCCCCCCC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5194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31AE9-1178-42CF-8E9D-1AA5B73A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2359C0-6CDC-419D-B707-D76841236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3DD3A1-EA76-43E1-9254-78E9B9CE5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20601" r="29525" b="10801"/>
          <a:stretch/>
        </p:blipFill>
        <p:spPr>
          <a:xfrm>
            <a:off x="713693" y="192976"/>
            <a:ext cx="771661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44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36832-016D-4BC5-86E7-70551992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4CE4FC-1C8F-4638-884B-C8134B50B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6AEF10-4960-47D5-B8BF-A75DE712C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31" t="15556" r="27436" b="17980"/>
          <a:stretch/>
        </p:blipFill>
        <p:spPr>
          <a:xfrm>
            <a:off x="333698" y="17970"/>
            <a:ext cx="8229599" cy="65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98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18585A-0596-4F2C-B573-5D9EC2ED8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7801" r="22438" b="9400"/>
          <a:stretch/>
        </p:blipFill>
        <p:spPr>
          <a:xfrm>
            <a:off x="899592" y="764703"/>
            <a:ext cx="8064896" cy="59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66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7119497C-C85A-4901-BD54-03B0E652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63" y="260648"/>
            <a:ext cx="5558755" cy="41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38CFD-2F5B-43C9-9368-FEA39ED61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3810854"/>
            <a:ext cx="4248472" cy="278649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9915C8-5A21-4EA8-ABAE-98FAD82184AA}"/>
              </a:ext>
            </a:extLst>
          </p:cNvPr>
          <p:cNvSpPr/>
          <p:nvPr/>
        </p:nvSpPr>
        <p:spPr>
          <a:xfrm>
            <a:off x="4283968" y="464904"/>
            <a:ext cx="4104456" cy="659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Порівняльна гібридизація </a:t>
            </a:r>
            <a:r>
              <a:rPr lang="uk-UA" dirty="0" err="1"/>
              <a:t>геномів</a:t>
            </a:r>
            <a:endParaRPr lang="uk-UA" dirty="0"/>
          </a:p>
          <a:p>
            <a:pPr algn="ctr"/>
            <a:endParaRPr lang="ru-UA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638C255-739D-4091-B4F8-A8B03BF30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6C44E5C9-25F7-45A9-8B90-13162698A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15" y="0"/>
            <a:ext cx="343917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endParaRPr kumimoji="0" lang="ru-RU" altLang="ru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С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творення 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ДНК-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чіпа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, 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що містить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б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бл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отеку фрагмент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в 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геномно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ї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ДНК (0.1 – 10% генома),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отриманої від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с</a:t>
            </a:r>
            <a:r>
              <a:rPr kumimoji="0" lang="uk-UA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уміші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генотип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в.</a:t>
            </a:r>
            <a:endParaRPr kumimoji="0" lang="ru-RU" altLang="ru-UA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47700" algn="l"/>
              </a:tabLst>
            </a:pP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Г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бридизац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я </a:t>
            </a:r>
            <a:r>
              <a:rPr kumimoji="0" lang="uk-UA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мічної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геномно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ї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ДНК 2-х 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різних зразків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на дан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и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й чип – в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и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явлен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ня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пол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морфн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и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х 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е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лемент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в.</a:t>
            </a:r>
            <a:endParaRPr kumimoji="0" lang="ru-RU" altLang="ru-UA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47700" algn="l"/>
              </a:tabLst>
            </a:pP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Г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бридизац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я м</a:t>
            </a:r>
            <a:r>
              <a:rPr kumimoji="0" lang="uk-UA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іченої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kumimoji="0" lang="ru-RU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геномно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ї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ДНК 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досліджуваного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зразка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– генотип</a:t>
            </a:r>
            <a:r>
              <a:rPr kumimoji="0" lang="uk-UA" altLang="ru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ування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(при 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порівнянні великої кількості зразків</a:t>
            </a:r>
            <a:r>
              <a:rPr kumimoji="0" lang="ru-RU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).</a:t>
            </a:r>
            <a:r>
              <a:rPr kumimoji="0" lang="ru-RU" altLang="ru-UA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ED7E38-A883-40DF-BA7F-4308791BB214}"/>
              </a:ext>
            </a:extLst>
          </p:cNvPr>
          <p:cNvSpPr/>
          <p:nvPr/>
        </p:nvSpPr>
        <p:spPr>
          <a:xfrm>
            <a:off x="4104455" y="586987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4"/>
              </a:rPr>
              <a:t>file:///C:/Users/%D0%95%D0%BB%D0%B5%D0%BD%D0%B0/Downloads/tehnologiya-i-primenenie-dnk-biochipov.pdf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306413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4D8CDAC-96CD-44C7-BA9D-D7073AFDD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2692896"/>
          </a:xfrm>
        </p:spPr>
        <p:txBody>
          <a:bodyPr>
            <a:normAutofit fontScale="92500" lnSpcReduction="20000"/>
          </a:bodyPr>
          <a:lstStyle/>
          <a:p>
            <a:r>
              <a:rPr lang="uk-UA" sz="2600" b="1" dirty="0"/>
              <a:t>Алелі </a:t>
            </a:r>
            <a:r>
              <a:rPr lang="uk-UA" sz="2600" dirty="0"/>
              <a:t>маркерних локусів - </a:t>
            </a:r>
            <a:r>
              <a:rPr lang="uk-UA" sz="2600" b="1" dirty="0"/>
              <a:t>різні форми</a:t>
            </a:r>
            <a:r>
              <a:rPr lang="uk-UA" sz="2600" dirty="0"/>
              <a:t> (</a:t>
            </a:r>
            <a:r>
              <a:rPr lang="uk-UA" sz="2600" dirty="0" err="1"/>
              <a:t>нуклеотидні</a:t>
            </a:r>
            <a:r>
              <a:rPr lang="uk-UA" sz="2600" dirty="0"/>
              <a:t> послідовності, які відрізняються за довжиною та/ або за </a:t>
            </a:r>
            <a:r>
              <a:rPr lang="uk-UA" sz="2600" dirty="0" err="1"/>
              <a:t>нуклеотидними</a:t>
            </a:r>
            <a:r>
              <a:rPr lang="uk-UA" sz="2600" dirty="0"/>
              <a:t> замінами) одного і того же маркера, розташовані в однакових ділянках (</a:t>
            </a:r>
            <a:r>
              <a:rPr lang="uk-UA" sz="2600" b="1" dirty="0"/>
              <a:t>локусах</a:t>
            </a:r>
            <a:r>
              <a:rPr lang="uk-UA" sz="2600" dirty="0"/>
              <a:t>) гомологічних хромосом.</a:t>
            </a:r>
            <a:endParaRPr lang="ru-UA" sz="2600" dirty="0"/>
          </a:p>
          <a:p>
            <a:r>
              <a:rPr lang="uk-UA" sz="2600" dirty="0"/>
              <a:t>Якщо  виявляються обидва алеля, кажуть про </a:t>
            </a:r>
            <a:r>
              <a:rPr lang="uk-UA" sz="2600" b="1" dirty="0" err="1"/>
              <a:t>кодомінантне</a:t>
            </a:r>
            <a:r>
              <a:rPr lang="uk-UA" sz="2600" b="1" dirty="0"/>
              <a:t> успадкування</a:t>
            </a:r>
            <a:r>
              <a:rPr lang="uk-UA" sz="2600" dirty="0"/>
              <a:t>, якщо виявляється лише один – </a:t>
            </a:r>
            <a:r>
              <a:rPr lang="uk-UA" sz="2600" b="1" dirty="0"/>
              <a:t>повне домінування</a:t>
            </a:r>
            <a:r>
              <a:rPr lang="uk-UA" sz="2600" dirty="0"/>
              <a:t>.</a:t>
            </a:r>
            <a:endParaRPr lang="ru-UA" sz="2600" dirty="0"/>
          </a:p>
          <a:p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CA27B8-AF44-424E-846A-946B268DBC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73449"/>
            <a:ext cx="47244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C3BA25-B0C4-4887-9F67-E997D52314A9}"/>
              </a:ext>
            </a:extLst>
          </p:cNvPr>
          <p:cNvSpPr/>
          <p:nvPr/>
        </p:nvSpPr>
        <p:spPr>
          <a:xfrm>
            <a:off x="4211960" y="3429000"/>
            <a:ext cx="7488832" cy="47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marR="877570" indent="457200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1. Причини варіабельності </a:t>
            </a:r>
            <a:r>
              <a:rPr lang="uk-UA" sz="1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локуса</a:t>
            </a: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3850" marR="879475" indent="457200">
              <a:lnSpc>
                <a:spcPct val="107000"/>
              </a:lnSpc>
              <a:spcAft>
                <a:spcPts val="0"/>
              </a:spcAft>
            </a:pPr>
            <a:r>
              <a:rPr lang="uk-UA" sz="1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1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</a:t>
            </a: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нуклеотида</a:t>
            </a: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uk-UA" sz="1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 </a:t>
            </a: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1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делеція</a:t>
            </a: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uk-UA" sz="1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Хлесткина</a:t>
            </a:r>
            <a:r>
              <a:rPr lang="uk-UA" sz="1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2013]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EF4067-5A90-43F0-89EE-A5D88D46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47645" r="4326" b="20601"/>
          <a:stretch/>
        </p:blipFill>
        <p:spPr>
          <a:xfrm>
            <a:off x="837928" y="5053286"/>
            <a:ext cx="7200800" cy="16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8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C00000"/>
                </a:solidFill>
              </a:rPr>
              <a:t>Класифікація ДНК маркерів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200" y="609600"/>
            <a:ext cx="906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даний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налічується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типів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молекулярних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маркерів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поділяють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на три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основного методу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29" t="11172" r="1724" b="6897"/>
          <a:stretch/>
        </p:blipFill>
        <p:spPr bwMode="auto">
          <a:xfrm>
            <a:off x="152400" y="1295399"/>
            <a:ext cx="4114800" cy="552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43400" y="1371600"/>
            <a:ext cx="469688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Відмінності на рівні ДНК (поліморфізм ДНК) можуть бути виявлені:</a:t>
            </a:r>
          </a:p>
          <a:p>
            <a:pPr marL="342900" indent="-342900" algn="just">
              <a:buFontTx/>
              <a:buChar char="-"/>
            </a:pPr>
            <a:r>
              <a:rPr lang="uk-UA" sz="2400" dirty="0"/>
              <a:t>В результаті обробки ДНК </a:t>
            </a:r>
            <a:r>
              <a:rPr lang="uk-UA" sz="2400" dirty="0" err="1"/>
              <a:t>ендонуклеазами</a:t>
            </a:r>
            <a:r>
              <a:rPr lang="uk-UA" sz="2400" dirty="0"/>
              <a:t> рестрикції.</a:t>
            </a:r>
          </a:p>
          <a:p>
            <a:pPr algn="just"/>
            <a:r>
              <a:rPr lang="uk-UA" sz="2400" dirty="0"/>
              <a:t>При порівнянні довжини фрагментів, отриманих за допомогою </a:t>
            </a:r>
            <a:r>
              <a:rPr lang="uk-UA" sz="2400" dirty="0" err="1"/>
              <a:t>полімеразної</a:t>
            </a:r>
            <a:r>
              <a:rPr lang="uk-UA" sz="2400" dirty="0"/>
              <a:t> ланцюгової реакції (ПЛР);</a:t>
            </a:r>
          </a:p>
          <a:p>
            <a:pPr marL="342900" indent="-342900" algn="just">
              <a:buFontTx/>
              <a:buChar char="-"/>
            </a:pPr>
            <a:r>
              <a:rPr lang="uk-UA" sz="2400" dirty="0"/>
              <a:t>За допомогою гібридизації з відомими </a:t>
            </a:r>
            <a:r>
              <a:rPr lang="uk-UA" sz="2400" dirty="0" err="1"/>
              <a:t>нуклеотидними</a:t>
            </a:r>
            <a:r>
              <a:rPr lang="uk-UA" sz="2400" dirty="0"/>
              <a:t> послідовностями;</a:t>
            </a:r>
          </a:p>
          <a:p>
            <a:pPr algn="just"/>
            <a:r>
              <a:rPr lang="uk-UA" sz="2400" dirty="0"/>
              <a:t>- При </a:t>
            </a:r>
            <a:r>
              <a:rPr lang="uk-UA" sz="2400" dirty="0" err="1"/>
              <a:t>секвенуванні</a:t>
            </a:r>
            <a:r>
              <a:rPr lang="uk-UA" sz="2400" dirty="0"/>
              <a:t> </a:t>
            </a:r>
            <a:r>
              <a:rPr lang="uk-UA" sz="2400" dirty="0" err="1"/>
              <a:t>нуклеотидної</a:t>
            </a:r>
            <a:r>
              <a:rPr lang="uk-UA" sz="2400" dirty="0"/>
              <a:t> послідовності;</a:t>
            </a:r>
          </a:p>
          <a:p>
            <a:pPr algn="just"/>
            <a:r>
              <a:rPr lang="uk-UA" sz="24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754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D5D52-39DF-402E-B1EF-ADAC226E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600" b="1" u="heavy" dirty="0"/>
            </a:br>
            <a:r>
              <a:rPr lang="ru-RU" sz="4000" b="1" u="heavy" dirty="0"/>
              <a:t>SNP</a:t>
            </a:r>
            <a:r>
              <a:rPr lang="ru-RU" sz="3600" b="1" u="heavy" dirty="0"/>
              <a:t> </a:t>
            </a:r>
            <a:r>
              <a:rPr lang="ru-RU" sz="2700" dirty="0"/>
              <a:t>(</a:t>
            </a:r>
            <a:r>
              <a:rPr lang="ru-RU" sz="2700" b="1" dirty="0" err="1"/>
              <a:t>single-nucleotide</a:t>
            </a:r>
            <a:r>
              <a:rPr lang="ru-RU" sz="2700" b="1" dirty="0"/>
              <a:t> </a:t>
            </a:r>
            <a:r>
              <a:rPr lang="ru-RU" sz="2700" b="1" dirty="0" err="1"/>
              <a:t>polymorphism</a:t>
            </a:r>
            <a:r>
              <a:rPr lang="ru-RU" sz="2700" dirty="0"/>
              <a:t>) – </a:t>
            </a:r>
            <a:r>
              <a:rPr lang="ru-RU" sz="2700" dirty="0" err="1"/>
              <a:t>однонуклеотидн</a:t>
            </a:r>
            <a:r>
              <a:rPr lang="uk-UA" sz="2700" dirty="0"/>
              <a:t>и</a:t>
            </a:r>
            <a:r>
              <a:rPr lang="ru-RU" sz="2700" dirty="0"/>
              <a:t>й пол</a:t>
            </a:r>
            <a:r>
              <a:rPr lang="uk-UA" sz="2700" dirty="0"/>
              <a:t>і</a:t>
            </a:r>
            <a:r>
              <a:rPr lang="ru-RU" sz="2700" dirty="0"/>
              <a:t>морф</a:t>
            </a:r>
            <a:r>
              <a:rPr lang="uk-UA" sz="2700" dirty="0"/>
              <a:t>і</a:t>
            </a:r>
            <a:r>
              <a:rPr lang="ru-RU" sz="2700" dirty="0" err="1"/>
              <a:t>зм</a:t>
            </a:r>
            <a:br>
              <a:rPr lang="ru-UA" dirty="0"/>
            </a:b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ECC8C8-4A0B-4CAF-A915-3C5EC48F3A17}"/>
              </a:ext>
            </a:extLst>
          </p:cNvPr>
          <p:cNvSpPr/>
          <p:nvPr/>
        </p:nvSpPr>
        <p:spPr>
          <a:xfrm>
            <a:off x="107504" y="2780928"/>
            <a:ext cx="5832648" cy="3909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marR="61595" algn="just">
              <a:lnSpc>
                <a:spcPct val="85000"/>
              </a:lnSpc>
              <a:spcBef>
                <a:spcPts val="570"/>
              </a:spcBef>
              <a:spcAft>
                <a:spcPts val="0"/>
              </a:spcAft>
            </a:pP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SNP –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однонуклеотидна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позиц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я в геном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для 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якої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популяц</a:t>
            </a:r>
            <a:r>
              <a:rPr lang="uk-UA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ії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зустрічаються різні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вар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ант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и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(алел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), при ч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о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у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частота 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найбільш рідкісного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алеля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має складати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не мен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ш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1% (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Brookes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</a:t>
            </a:r>
            <a:r>
              <a:rPr lang="ru-RU" spc="-5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1999).</a:t>
            </a:r>
            <a:endParaRPr lang="ru-UA" sz="1200" dirty="0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marL="415290">
              <a:spcBef>
                <a:spcPts val="1620"/>
              </a:spcBef>
              <a:spcAft>
                <a:spcPts val="0"/>
              </a:spcAft>
            </a:pPr>
            <a:r>
              <a:rPr lang="ru-RU" sz="2800" u="heavy" spc="-600" dirty="0">
                <a:latin typeface="Times New Roman" panose="02020603050405020304" pitchFamily="18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uk-UA" b="1" u="heavy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Переваги</a:t>
            </a:r>
          </a:p>
          <a:p>
            <a:pPr marL="758190" indent="-342900">
              <a:spcBef>
                <a:spcPts val="1620"/>
              </a:spcBef>
              <a:spcAft>
                <a:spcPts val="0"/>
              </a:spcAft>
              <a:buAutoNum type="arabicPeriod"/>
            </a:pP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Висока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частота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зустр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ча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є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мост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SNP –локус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в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в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геном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 у порівнянні з іншими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маркерн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и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ми локусами (напри</a:t>
            </a:r>
            <a:r>
              <a:rPr lang="uk-UA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клад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в геном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пшениц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SNP - 1/500, SSR - 1/10000)</a:t>
            </a:r>
          </a:p>
          <a:p>
            <a:pPr marL="758190" indent="-342900">
              <a:spcBef>
                <a:spcPts val="1620"/>
              </a:spcBef>
              <a:spcAft>
                <a:spcPts val="0"/>
              </a:spcAft>
              <a:buAutoNum type="arabicPeriod"/>
            </a:pPr>
            <a:r>
              <a:rPr lang="uk-UA" dirty="0"/>
              <a:t>Можливість повної</a:t>
            </a:r>
            <a:r>
              <a:rPr lang="ru-RU" dirty="0"/>
              <a:t> </a:t>
            </a:r>
            <a:r>
              <a:rPr lang="ru-RU" dirty="0" err="1"/>
              <a:t>автоматизац</a:t>
            </a:r>
            <a:r>
              <a:rPr lang="uk-UA" dirty="0" err="1"/>
              <a:t>ії</a:t>
            </a:r>
            <a:r>
              <a:rPr lang="uk-UA" dirty="0"/>
              <a:t>.</a:t>
            </a:r>
            <a:endParaRPr lang="ru-UA" dirty="0"/>
          </a:p>
          <a:p>
            <a:pPr marL="847090" algn="just">
              <a:lnSpc>
                <a:spcPct val="85000"/>
              </a:lnSpc>
              <a:spcBef>
                <a:spcPts val="415"/>
              </a:spcBef>
              <a:spcAft>
                <a:spcPts val="0"/>
              </a:spcAft>
            </a:pPr>
            <a:endParaRPr lang="ru-UA" sz="1200" dirty="0">
              <a:effectLst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" name="image43.jpeg">
            <a:extLst>
              <a:ext uri="{FF2B5EF4-FFF2-40B4-BE49-F238E27FC236}">
                <a16:creationId xmlns:a16="http://schemas.microsoft.com/office/drawing/2014/main" id="{482B2D7D-A685-43F1-A391-1D9BD584A5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71523" y="5739194"/>
            <a:ext cx="3667349" cy="95846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8F4174-766E-450B-BE68-588436722F4D}"/>
              </a:ext>
            </a:extLst>
          </p:cNvPr>
          <p:cNvSpPr/>
          <p:nvPr/>
        </p:nvSpPr>
        <p:spPr>
          <a:xfrm>
            <a:off x="174384" y="1074872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Це позиції </a:t>
            </a:r>
            <a:r>
              <a:rPr lang="uk-UA" dirty="0" err="1"/>
              <a:t>генома</a:t>
            </a:r>
            <a:r>
              <a:rPr lang="uk-UA" dirty="0"/>
              <a:t>, в яких деякі індивідууми мають один нуклеотид (наприклад, Г), а інші відмінний від нього нуклеотид (наприклад, Ц). В кожному </a:t>
            </a:r>
            <a:r>
              <a:rPr lang="uk-UA" dirty="0" err="1"/>
              <a:t>геномі</a:t>
            </a:r>
            <a:r>
              <a:rPr lang="uk-UA" dirty="0"/>
              <a:t> є величезна кількість </a:t>
            </a:r>
            <a:r>
              <a:rPr lang="en-US" dirty="0"/>
              <a:t>SNP</a:t>
            </a:r>
            <a:r>
              <a:rPr lang="uk-UA" dirty="0"/>
              <a:t> (до декількох млн)- </a:t>
            </a:r>
            <a:r>
              <a:rPr lang="uk-UA" dirty="0" err="1"/>
              <a:t>щонайменш</a:t>
            </a:r>
            <a:r>
              <a:rPr lang="uk-UA" dirty="0"/>
              <a:t> один на кожні 10 тис. </a:t>
            </a:r>
            <a:r>
              <a:rPr lang="uk-UA" dirty="0" err="1"/>
              <a:t>п.н</a:t>
            </a:r>
            <a:r>
              <a:rPr lang="uk-UA" dirty="0"/>
              <a:t>. Тому </a:t>
            </a:r>
            <a:r>
              <a:rPr lang="en-US" dirty="0"/>
              <a:t>SNP</a:t>
            </a:r>
            <a:r>
              <a:rPr lang="uk-UA" dirty="0"/>
              <a:t> дозволяють будувати дуже ретельні карти </a:t>
            </a:r>
            <a:r>
              <a:rPr lang="uk-UA" dirty="0" err="1"/>
              <a:t>геномів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B3AE3B-C93A-4AEB-9B98-6C67901F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971" y="2190750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68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B1401-0AA8-43EF-A10D-B980E196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91" y="19888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sz="2800" b="1" dirty="0"/>
              <a:t>Л</a:t>
            </a:r>
            <a:r>
              <a:rPr lang="ru-RU" sz="2800" b="1" dirty="0" err="1"/>
              <a:t>ейденська</a:t>
            </a:r>
            <a:r>
              <a:rPr lang="ru-RU" sz="2800" b="1" dirty="0"/>
              <a:t> </a:t>
            </a:r>
            <a:r>
              <a:rPr lang="ru-RU" sz="2800" b="1" dirty="0" err="1"/>
              <a:t>мутація</a:t>
            </a:r>
            <a:r>
              <a:rPr lang="ru-RU" sz="2800" b="1" dirty="0"/>
              <a:t> - </a:t>
            </a:r>
            <a:r>
              <a:rPr lang="ru-RU" sz="2200" dirty="0" err="1"/>
              <a:t>варіант</a:t>
            </a:r>
            <a:r>
              <a:rPr lang="ru-RU" sz="2200" dirty="0"/>
              <a:t> гена V </a:t>
            </a:r>
            <a:r>
              <a:rPr lang="ru-RU" sz="2200" dirty="0" err="1"/>
              <a:t>чинника</a:t>
            </a:r>
            <a:r>
              <a:rPr lang="ru-RU" sz="2200" dirty="0"/>
              <a:t> </a:t>
            </a:r>
            <a:r>
              <a:rPr lang="ru-RU" sz="2200" dirty="0" err="1"/>
              <a:t>зсідання</a:t>
            </a:r>
            <a:r>
              <a:rPr lang="ru-RU" sz="2200" dirty="0"/>
              <a:t> </a:t>
            </a:r>
            <a:r>
              <a:rPr lang="ru-RU" sz="2200" dirty="0" err="1"/>
              <a:t>крові</a:t>
            </a:r>
            <a:r>
              <a:rPr lang="ru-RU" sz="2200" dirty="0"/>
              <a:t> </a:t>
            </a:r>
            <a:r>
              <a:rPr lang="ru-RU" sz="2200" b="1" dirty="0"/>
              <a:t>(</a:t>
            </a:r>
            <a:r>
              <a:rPr lang="en-US" sz="2200" b="1" dirty="0"/>
              <a:t>F5</a:t>
            </a:r>
            <a:r>
              <a:rPr lang="en-US" sz="2200" dirty="0"/>
              <a:t>)</a:t>
            </a:r>
            <a:endParaRPr lang="ru-UA" sz="2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DA635-1CC3-434B-B8A3-3D83AD549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2838327"/>
            <a:ext cx="6563072" cy="87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UA" sz="2400" b="1" dirty="0"/>
              <a:t>G1691A </a:t>
            </a:r>
            <a:r>
              <a:rPr lang="ru-RU" sz="2400" dirty="0"/>
              <a:t>(зам</a:t>
            </a:r>
            <a:r>
              <a:rPr lang="uk-UA" sz="2400" dirty="0"/>
              <a:t>і</a:t>
            </a:r>
            <a:r>
              <a:rPr lang="ru-RU" sz="2400" dirty="0"/>
              <a:t>на </a:t>
            </a:r>
            <a:r>
              <a:rPr lang="ru-RU" sz="2400" dirty="0" err="1"/>
              <a:t>гуан</a:t>
            </a:r>
            <a:r>
              <a:rPr lang="uk-UA" sz="2400" dirty="0"/>
              <a:t>і</a:t>
            </a:r>
            <a:r>
              <a:rPr lang="ru-RU" sz="2400" dirty="0"/>
              <a:t>н</a:t>
            </a:r>
            <a:r>
              <a:rPr lang="uk-UA" sz="2400" dirty="0"/>
              <a:t>у</a:t>
            </a:r>
            <a:r>
              <a:rPr lang="ru-RU" sz="2400" dirty="0"/>
              <a:t> на </a:t>
            </a:r>
            <a:r>
              <a:rPr lang="ru-RU" sz="2400" dirty="0" err="1"/>
              <a:t>аден</a:t>
            </a:r>
            <a:r>
              <a:rPr lang="uk-UA" sz="2400" dirty="0"/>
              <a:t>і</a:t>
            </a:r>
            <a:r>
              <a:rPr lang="ru-RU" sz="2400" dirty="0"/>
              <a:t>н)</a:t>
            </a:r>
            <a:r>
              <a:rPr lang="uk-UA" sz="2400" dirty="0"/>
              <a:t> або </a:t>
            </a:r>
            <a:r>
              <a:rPr lang="ru-RU" sz="2400" dirty="0"/>
              <a:t>Arg506Gln (замена </a:t>
            </a:r>
            <a:r>
              <a:rPr lang="ru-RU" sz="2400" dirty="0" err="1"/>
              <a:t>арг</a:t>
            </a:r>
            <a:r>
              <a:rPr lang="uk-UA" sz="2400" dirty="0"/>
              <a:t>і</a:t>
            </a:r>
            <a:r>
              <a:rPr lang="ru-RU" sz="2400" dirty="0"/>
              <a:t>н</a:t>
            </a:r>
            <a:r>
              <a:rPr lang="uk-UA" sz="2400" dirty="0"/>
              <a:t>і</a:t>
            </a:r>
            <a:r>
              <a:rPr lang="ru-RU" sz="2400" dirty="0"/>
              <a:t>н</a:t>
            </a:r>
            <a:r>
              <a:rPr lang="uk-UA" sz="2400" dirty="0"/>
              <a:t>у</a:t>
            </a:r>
            <a:r>
              <a:rPr lang="ru-RU" sz="2400" dirty="0"/>
              <a:t> на </a:t>
            </a:r>
            <a:r>
              <a:rPr lang="ru-RU" sz="2400" dirty="0" err="1"/>
              <a:t>глютам</a:t>
            </a:r>
            <a:r>
              <a:rPr lang="uk-UA" sz="2400" dirty="0"/>
              <a:t>і</a:t>
            </a:r>
            <a:r>
              <a:rPr lang="ru-RU" sz="2400" dirty="0"/>
              <a:t>н) </a:t>
            </a:r>
            <a:r>
              <a:rPr lang="uk-UA" sz="2400" dirty="0"/>
              <a:t>або </a:t>
            </a:r>
            <a:r>
              <a:rPr lang="ru-RU" sz="2400" dirty="0"/>
              <a:t>R506Q</a:t>
            </a:r>
            <a:endParaRPr lang="ru-UA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1B8F66-3ACD-43B6-9832-9249A0EC2619}"/>
              </a:ext>
            </a:extLst>
          </p:cNvPr>
          <p:cNvSpPr/>
          <p:nvPr/>
        </p:nvSpPr>
        <p:spPr>
          <a:xfrm>
            <a:off x="460134" y="591679"/>
            <a:ext cx="814431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Скринінг</a:t>
            </a:r>
            <a:r>
              <a:rPr lang="ru-RU" dirty="0"/>
              <a:t> </a:t>
            </a:r>
            <a:r>
              <a:rPr lang="en-US" dirty="0"/>
              <a:t>SNP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спадкову</a:t>
            </a:r>
            <a:r>
              <a:rPr lang="ru-RU" dirty="0"/>
              <a:t> </a:t>
            </a:r>
            <a:r>
              <a:rPr lang="ru-RU" sz="2000" b="1" dirty="0" err="1"/>
              <a:t>схильність</a:t>
            </a:r>
            <a:r>
              <a:rPr lang="ru-RU" sz="2000" b="1" dirty="0"/>
              <a:t> до </a:t>
            </a:r>
            <a:r>
              <a:rPr lang="ru-RU" sz="2000" b="1" dirty="0" err="1"/>
              <a:t>різних</a:t>
            </a:r>
            <a:r>
              <a:rPr lang="ru-RU" sz="2000" b="1" dirty="0"/>
              <a:t> </a:t>
            </a:r>
            <a:r>
              <a:rPr lang="ru-RU" sz="2000" b="1" dirty="0" err="1"/>
              <a:t>мультифакторних</a:t>
            </a:r>
            <a:r>
              <a:rPr lang="ru-RU" sz="2000" b="1" dirty="0"/>
              <a:t> </a:t>
            </a:r>
            <a:r>
              <a:rPr lang="ru-RU" sz="2000" b="1" dirty="0" err="1"/>
              <a:t>захворювань</a:t>
            </a:r>
            <a:r>
              <a:rPr lang="ru-RU" sz="2000" b="1" dirty="0"/>
              <a:t>,</a:t>
            </a:r>
            <a:r>
              <a:rPr lang="ru-RU" dirty="0"/>
              <a:t>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прогнозувати</a:t>
            </a:r>
            <a:r>
              <a:rPr lang="ru-RU" dirty="0"/>
              <a:t> </a:t>
            </a:r>
            <a:r>
              <a:rPr lang="ru-RU" dirty="0" err="1"/>
              <a:t>індивідуальну</a:t>
            </a:r>
            <a:r>
              <a:rPr lang="ru-RU" dirty="0"/>
              <a:t> </a:t>
            </a:r>
            <a:r>
              <a:rPr lang="ru-RU" dirty="0" err="1"/>
              <a:t>чутливість</a:t>
            </a:r>
            <a:r>
              <a:rPr lang="ru-RU" dirty="0"/>
              <a:t> до </a:t>
            </a:r>
            <a:r>
              <a:rPr lang="ru-RU" dirty="0" err="1"/>
              <a:t>фармакологічних</a:t>
            </a:r>
            <a:r>
              <a:rPr lang="ru-RU" dirty="0"/>
              <a:t> </a:t>
            </a:r>
            <a:r>
              <a:rPr lang="ru-RU" dirty="0" err="1"/>
              <a:t>препаратів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4AB454-A24E-42CB-9966-309A6D04A88F}"/>
              </a:ext>
            </a:extLst>
          </p:cNvPr>
          <p:cNvSpPr/>
          <p:nvPr/>
        </p:nvSpPr>
        <p:spPr>
          <a:xfrm>
            <a:off x="683568" y="3989124"/>
            <a:ext cx="82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Варіанти</a:t>
            </a:r>
            <a:r>
              <a:rPr lang="ru-RU" dirty="0"/>
              <a:t> </a:t>
            </a:r>
            <a:r>
              <a:rPr lang="ru-RU" dirty="0" err="1"/>
              <a:t>висновків</a:t>
            </a:r>
            <a:r>
              <a:rPr lang="ru-RU" dirty="0"/>
              <a:t> : </a:t>
            </a:r>
            <a:r>
              <a:rPr lang="en-US" dirty="0"/>
              <a:t>G/G </a:t>
            </a:r>
            <a:r>
              <a:rPr lang="uk-UA" dirty="0"/>
              <a:t> </a:t>
            </a:r>
            <a:r>
              <a:rPr lang="ru-RU" dirty="0" err="1"/>
              <a:t>варіант</a:t>
            </a:r>
            <a:r>
              <a:rPr lang="ru-RU" dirty="0"/>
              <a:t> гена без </a:t>
            </a:r>
            <a:r>
              <a:rPr lang="ru-RU" dirty="0" err="1"/>
              <a:t>лейденської</a:t>
            </a:r>
            <a:r>
              <a:rPr lang="ru-RU" dirty="0"/>
              <a:t> </a:t>
            </a:r>
            <a:r>
              <a:rPr lang="ru-RU" dirty="0" err="1"/>
              <a:t>мутації</a:t>
            </a:r>
            <a:r>
              <a:rPr lang="ru-RU" dirty="0"/>
              <a:t>; </a:t>
            </a:r>
            <a:r>
              <a:rPr lang="en-US" dirty="0"/>
              <a:t>G/A - </a:t>
            </a:r>
            <a:r>
              <a:rPr lang="ru-RU" dirty="0"/>
              <a:t>в одному </a:t>
            </a:r>
            <a:r>
              <a:rPr lang="ru-RU" dirty="0" err="1"/>
              <a:t>варіанті</a:t>
            </a:r>
            <a:r>
              <a:rPr lang="ru-RU" dirty="0"/>
              <a:t> є </a:t>
            </a:r>
            <a:r>
              <a:rPr lang="ru-RU" dirty="0" err="1"/>
              <a:t>поліморфізм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лейденською</a:t>
            </a:r>
            <a:r>
              <a:rPr lang="ru-RU" dirty="0"/>
              <a:t> </a:t>
            </a:r>
            <a:r>
              <a:rPr lang="ru-RU" dirty="0" err="1"/>
              <a:t>мутацією</a:t>
            </a:r>
            <a:r>
              <a:rPr lang="ru-RU" dirty="0"/>
              <a:t>, а в </a:t>
            </a:r>
            <a:r>
              <a:rPr lang="ru-RU" dirty="0" err="1"/>
              <a:t>іншому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(гетерозигота);  </a:t>
            </a:r>
            <a:r>
              <a:rPr lang="en-US" dirty="0"/>
              <a:t>A/A - </a:t>
            </a:r>
            <a:r>
              <a:rPr lang="ru-RU" dirty="0"/>
              <a:t>в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варіантах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 </a:t>
            </a:r>
            <a:r>
              <a:rPr lang="ru-RU" dirty="0" err="1"/>
              <a:t>виявлений</a:t>
            </a:r>
            <a:r>
              <a:rPr lang="ru-RU" dirty="0"/>
              <a:t> </a:t>
            </a:r>
            <a:r>
              <a:rPr lang="ru-RU" dirty="0" err="1"/>
              <a:t>поліморфізм</a:t>
            </a:r>
            <a:r>
              <a:rPr lang="ru-RU" dirty="0"/>
              <a:t> </a:t>
            </a:r>
            <a:r>
              <a:rPr lang="en-US" dirty="0"/>
              <a:t>G1691A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827923-A276-4C53-A0F8-39EBA8DD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8" y="5774580"/>
            <a:ext cx="8783644" cy="5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8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6BD17E-5484-41E7-9657-761CBE942CA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3" t="32805" r="16646" b="14480"/>
          <a:stretch/>
        </p:blipFill>
        <p:spPr bwMode="auto">
          <a:xfrm>
            <a:off x="1979712" y="284498"/>
            <a:ext cx="4248472" cy="314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5E66E4-CA8A-464C-AC15-643FB0A69FC8}"/>
              </a:ext>
            </a:extLst>
          </p:cNvPr>
          <p:cNvSpPr/>
          <p:nvPr/>
        </p:nvSpPr>
        <p:spPr>
          <a:xfrm>
            <a:off x="665820" y="3573016"/>
            <a:ext cx="7812360" cy="2758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Мічення за допомогою SNP засноване на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одноонуклеотидній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добудові та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термінації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ланцюга ДНК. 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ґрунтується на добудові неміченого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олігонуклеотидного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праймера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(або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праймерів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одним з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дидезоксинуклеотидів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ddNTP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Кожен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праймер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відпалюється на комплементарній послідовності у присутності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флуоресцентно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мічених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ddNTP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ДНК-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полімерази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Полімераза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добудовує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праймер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одним нуклеотидом, додаючи єдиний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ddNTP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його 3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кінець. Далі ідентифікація кольору флюоресценції дозволяє визначити, яка саме основа була додана.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3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AF87D-7302-4119-B868-09091846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4" t="37411" r="37160" b="9256"/>
          <a:stretch/>
        </p:blipFill>
        <p:spPr>
          <a:xfrm>
            <a:off x="171311" y="1816510"/>
            <a:ext cx="6858000" cy="4007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06246B-0A53-4B9F-A7B7-1B78BC9E12CC}"/>
              </a:ext>
            </a:extLst>
          </p:cNvPr>
          <p:cNvSpPr/>
          <p:nvPr/>
        </p:nvSpPr>
        <p:spPr>
          <a:xfrm>
            <a:off x="1263941" y="1033693"/>
            <a:ext cx="7294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Генетична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панель (</a:t>
            </a:r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оцінка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генетичного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поліморфізму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)-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алельного</a:t>
            </a:r>
            <a:r>
              <a:rPr lang="ru-RU" sz="15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стану </a:t>
            </a:r>
            <a:r>
              <a:rPr lang="ru-RU" sz="15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певних</a:t>
            </a:r>
            <a:r>
              <a:rPr lang="ru-RU" sz="15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генів</a:t>
            </a:r>
            <a:endParaRPr lang="ru-RU" sz="1500" dirty="0"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9218" name="Picture 2" descr="Алелі — ВУЕ">
            <a:extLst>
              <a:ext uri="{FF2B5EF4-FFF2-40B4-BE49-F238E27FC236}">
                <a16:creationId xmlns:a16="http://schemas.microsoft.com/office/drawing/2014/main" id="{001DC45A-3575-4088-A31C-8193D96B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420" y="1877419"/>
            <a:ext cx="1835042" cy="12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FBD191-FA8B-443C-89E8-410CB6382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62" t="43960" r="44171" b="12080"/>
          <a:stretch/>
        </p:blipFill>
        <p:spPr>
          <a:xfrm>
            <a:off x="7137646" y="3633742"/>
            <a:ext cx="1871927" cy="197250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7472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072DB7-E117-47D0-9207-CD953DB0F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3" t="47249" r="41821" b="9126"/>
          <a:stretch/>
        </p:blipFill>
        <p:spPr>
          <a:xfrm>
            <a:off x="659166" y="1988419"/>
            <a:ext cx="6937900" cy="348965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D65676-27A4-4586-AB9B-326AC7AB0D1A}"/>
              </a:ext>
            </a:extLst>
          </p:cNvPr>
          <p:cNvSpPr/>
          <p:nvPr/>
        </p:nvSpPr>
        <p:spPr>
          <a:xfrm>
            <a:off x="776062" y="1112714"/>
            <a:ext cx="6175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особливості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метаболізму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окремих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нутрієнтів</a:t>
            </a:r>
            <a:endParaRPr lang="ru-RU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37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4119</TotalTime>
  <Words>1675</Words>
  <Application>Microsoft Office PowerPoint</Application>
  <PresentationFormat>Экран (4:3)</PresentationFormat>
  <Paragraphs>97</Paragraphs>
  <Slides>23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Comic Sans MS</vt:lpstr>
      <vt:lpstr>PT Serif</vt:lpstr>
      <vt:lpstr>Times New Roman</vt:lpstr>
      <vt:lpstr>Тема Office</vt:lpstr>
      <vt:lpstr>Фотография Photo Editor</vt:lpstr>
      <vt:lpstr>Презентация PowerPoint</vt:lpstr>
      <vt:lpstr>Молекулярні маркери – генетичні маркери,  які аналізуються на рівні ДНК</vt:lpstr>
      <vt:lpstr>Презентация PowerPoint</vt:lpstr>
      <vt:lpstr>Класифікація ДНК маркерів</vt:lpstr>
      <vt:lpstr> SNP (single-nucleotide polymorphism) – однонуклеотидний поліморфізм </vt:lpstr>
      <vt:lpstr>Лейденська мутація - варіант гена V чинника зсідання крові (F5)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DArT (diversity array technology) – ДНК-мікрочип технологія для вивчення різноманіття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ДНК (поліморфізм, секвенування, гібридизація)</dc:title>
  <dc:creator>Елена</dc:creator>
  <cp:lastModifiedBy>helenVoit@gmail.com</cp:lastModifiedBy>
  <cp:revision>173</cp:revision>
  <dcterms:created xsi:type="dcterms:W3CDTF">2018-02-26T23:02:03Z</dcterms:created>
  <dcterms:modified xsi:type="dcterms:W3CDTF">2022-12-07T07:41:33Z</dcterms:modified>
</cp:coreProperties>
</file>