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2" r:id="rId20"/>
    <p:sldId id="273" r:id="rId21"/>
    <p:sldId id="274" r:id="rId22"/>
    <p:sldId id="276" r:id="rId23"/>
    <p:sldId id="277" r:id="rId24"/>
    <p:sldId id="289" r:id="rId25"/>
    <p:sldId id="278" r:id="rId26"/>
    <p:sldId id="279" r:id="rId27"/>
    <p:sldId id="280" r:id="rId28"/>
    <p:sldId id="281" r:id="rId29"/>
    <p:sldId id="283" r:id="rId30"/>
    <p:sldId id="287" r:id="rId31"/>
    <p:sldId id="284" r:id="rId32"/>
    <p:sldId id="288" r:id="rId3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943" autoAdjust="0"/>
  </p:normalViewPr>
  <p:slideViewPr>
    <p:cSldViewPr snapToGrid="0">
      <p:cViewPr varScale="1">
        <p:scale>
          <a:sx n="66" d="100"/>
          <a:sy n="66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309E8-8D11-4C97-BA1A-24BDF2CBF4D6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F18B5-8F82-42EA-A530-9F3D6A0E231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919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Необхідність проведення санаційного аудиту зумовлена тим, що користувачам потрібна інформація про фінансовий</a:t>
            </a:r>
          </a:p>
          <a:p>
            <a:r>
              <a:rPr lang="uk-UA" dirty="0" smtClean="0"/>
              <a:t>стан суб’єкта господарювання та реальність санаційної концепції.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1259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Якщо аудитор установлює, що санація підприємства можлива лише при виконанні певних рекомендацій, зроблених у</a:t>
            </a:r>
          </a:p>
          <a:p>
            <a:r>
              <a:rPr lang="uk-UA" dirty="0" smtClean="0"/>
              <a:t>ході аудиту, то він має зробити посилання на зміст даних рекомендацій. Якщо план санації визнано недосконалим, аудитор</a:t>
            </a:r>
          </a:p>
          <a:p>
            <a:r>
              <a:rPr lang="uk-UA" dirty="0" smtClean="0"/>
              <a:t>має обґрунтувати цей висновок, назвати позиції плану, які є недостовірними або сумнівними щодо здатності підприємства</a:t>
            </a:r>
          </a:p>
          <a:p>
            <a:r>
              <a:rPr lang="uk-UA" dirty="0" smtClean="0"/>
              <a:t>їх реалізувати й продовжувати свою фінансово-господарську діяльність у майбутньому. Якщо аудитор переконаний у тому,</a:t>
            </a:r>
          </a:p>
          <a:p>
            <a:r>
              <a:rPr lang="uk-UA" dirty="0" smtClean="0"/>
              <a:t>що підприємство не в змозі надалі функціонувати, він має дати таке формулювання: концепція санації є хибною.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9657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- </a:t>
            </a:r>
            <a:r>
              <a:rPr lang="uk-UA" b="1" dirty="0" smtClean="0"/>
              <a:t>саме підприємство </a:t>
            </a:r>
            <a:r>
              <a:rPr lang="uk-UA" dirty="0" smtClean="0"/>
              <a:t>(якщо воно виходить з пропозицією про укладання мирової угоди та проведення санації під час провадження справи про банкрутство);</a:t>
            </a:r>
          </a:p>
          <a:p>
            <a:r>
              <a:rPr lang="uk-UA" dirty="0" smtClean="0"/>
              <a:t>– </a:t>
            </a:r>
            <a:r>
              <a:rPr lang="uk-UA" b="1" dirty="0" smtClean="0"/>
              <a:t>теперішні та потенційні власники корпоративних прав підприємства </a:t>
            </a:r>
            <a:r>
              <a:rPr lang="uk-UA" dirty="0" smtClean="0"/>
              <a:t>(якщо приймається рішення про збільшення статутного капіталу);</a:t>
            </a:r>
          </a:p>
          <a:p>
            <a:r>
              <a:rPr lang="uk-UA" dirty="0" smtClean="0"/>
              <a:t>– </a:t>
            </a:r>
            <a:r>
              <a:rPr lang="uk-UA" b="1" dirty="0" smtClean="0"/>
              <a:t>потенційний </a:t>
            </a:r>
            <a:r>
              <a:rPr lang="uk-UA" b="1" dirty="0" err="1" smtClean="0"/>
              <a:t>санатор</a:t>
            </a:r>
            <a:r>
              <a:rPr lang="uk-UA" b="1" dirty="0" smtClean="0"/>
              <a:t> </a:t>
            </a:r>
            <a:r>
              <a:rPr lang="uk-UA" dirty="0" smtClean="0"/>
              <a:t>(якщо вирішується питання про санацію підприємства реорганізацією);</a:t>
            </a:r>
          </a:p>
          <a:p>
            <a:r>
              <a:rPr lang="uk-UA" dirty="0" smtClean="0"/>
              <a:t>– </a:t>
            </a:r>
            <a:r>
              <a:rPr lang="uk-UA" b="1" dirty="0" smtClean="0"/>
              <a:t>позикодавець</a:t>
            </a:r>
            <a:r>
              <a:rPr lang="uk-UA" dirty="0" smtClean="0"/>
              <a:t>, наприклад банківський консорціум (якщо вирішується питання про надання санаційного кредиту);</a:t>
            </a:r>
          </a:p>
          <a:p>
            <a:r>
              <a:rPr lang="uk-UA" dirty="0" smtClean="0"/>
              <a:t>– </a:t>
            </a:r>
            <a:r>
              <a:rPr lang="uk-UA" b="1" dirty="0" err="1" smtClean="0"/>
              <a:t>андеррайтери</a:t>
            </a:r>
            <a:r>
              <a:rPr lang="uk-UA" dirty="0" smtClean="0"/>
              <a:t> (якщо вирішується питання про викуп ними корпоративних прав нової емісії);</a:t>
            </a:r>
          </a:p>
          <a:p>
            <a:r>
              <a:rPr lang="uk-UA" dirty="0" smtClean="0"/>
              <a:t>– </a:t>
            </a:r>
            <a:r>
              <a:rPr lang="uk-UA" b="1" dirty="0" smtClean="0"/>
              <a:t>державні органи </a:t>
            </a:r>
            <a:r>
              <a:rPr lang="uk-UA" dirty="0" smtClean="0"/>
              <a:t>(якщо вирішується питання про надання підприємству державної санаційної підтримки).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4141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Санаційний аудит проводять зовнішні аудитори в тісній</a:t>
            </a:r>
          </a:p>
          <a:p>
            <a:r>
              <a:rPr lang="uk-UA" dirty="0" smtClean="0"/>
              <a:t>співпраці з внутрішніми службами підприємства, особливо з</a:t>
            </a:r>
          </a:p>
          <a:p>
            <a:r>
              <a:rPr lang="uk-UA" dirty="0" smtClean="0"/>
              <a:t>відділом контролінгу. Санаційний аудит можна розглядати як</a:t>
            </a:r>
          </a:p>
          <a:p>
            <a:r>
              <a:rPr lang="uk-UA" dirty="0" smtClean="0"/>
              <a:t>один з інструментів зменшення до певного рівня інформацій</a:t>
            </a:r>
          </a:p>
          <a:p>
            <a:r>
              <a:rPr lang="uk-UA" dirty="0" smtClean="0"/>
              <a:t>ного ризику для інвесторів, кредиторів та інших осіб, які </a:t>
            </a:r>
            <a:r>
              <a:rPr lang="uk-UA" dirty="0" err="1" smtClean="0"/>
              <a:t>ма</a:t>
            </a:r>
          </a:p>
          <a:p>
            <a:r>
              <a:rPr lang="uk-UA" dirty="0" err="1" smtClean="0"/>
              <a:t>ють</a:t>
            </a:r>
            <a:r>
              <a:rPr lang="uk-UA" dirty="0" smtClean="0"/>
              <a:t> намір узяти участь у фінансовій санації підприємства.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770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Перш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аудит, аудитор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підготувати</a:t>
            </a:r>
            <a:r>
              <a:rPr lang="ru-RU" dirty="0" smtClean="0"/>
              <a:t> в </a:t>
            </a:r>
            <a:r>
              <a:rPr lang="ru-RU" dirty="0" err="1" smtClean="0"/>
              <a:t>письмовому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програму</a:t>
            </a:r>
            <a:r>
              <a:rPr lang="ru-RU" dirty="0" smtClean="0"/>
              <a:t> </a:t>
            </a:r>
            <a:r>
              <a:rPr lang="ru-RU" dirty="0" err="1" smtClean="0"/>
              <a:t>санаційного</a:t>
            </a:r>
            <a:r>
              <a:rPr lang="ru-RU" dirty="0" smtClean="0"/>
              <a:t> аудиту, 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, </a:t>
            </a:r>
            <a:r>
              <a:rPr lang="ru-RU" dirty="0" err="1" smtClean="0"/>
              <a:t>необхідні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 До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включити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аудиту з кожного </a:t>
            </a:r>
            <a:r>
              <a:rPr lang="ru-RU" dirty="0" err="1" smtClean="0"/>
              <a:t>напрямку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вона </a:t>
            </a:r>
            <a:r>
              <a:rPr lang="ru-RU" dirty="0" err="1" smtClean="0"/>
              <a:t>допомагала</a:t>
            </a:r>
            <a:r>
              <a:rPr lang="ru-RU" dirty="0" smtClean="0"/>
              <a:t>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виконувану</a:t>
            </a:r>
            <a:r>
              <a:rPr lang="ru-RU" dirty="0" smtClean="0"/>
              <a:t> роботу.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3512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Оцінюючи санаційну спроможність підприємства, виходять передовсім з його об’єктивних економіко-правових характеристик та показників. Суб’єктивна «моральна спроможність» та готовність власників підприємства і персоналу до кінця боротися за життя підприємства, як правило, відіграють незначну роль.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2668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У процесі виробничо-господарського аналізу діяльності підприємства виявляються сильні та слабкі сторони виробничої сфери підприємства з метою виробити рекомендації щодо їх мобілізації чи усунення.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2847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монопольних</a:t>
            </a:r>
            <a:r>
              <a:rPr lang="ru-RU" dirty="0" smtClean="0"/>
              <a:t> </a:t>
            </a:r>
            <a:r>
              <a:rPr lang="ru-RU" dirty="0" err="1" smtClean="0"/>
              <a:t>постачальників</a:t>
            </a:r>
            <a:endParaRPr lang="ru-RU" dirty="0" smtClean="0"/>
          </a:p>
          <a:p>
            <a:r>
              <a:rPr lang="ru-RU" dirty="0" err="1" smtClean="0"/>
              <a:t>сировини</a:t>
            </a:r>
            <a:r>
              <a:rPr lang="ru-RU" dirty="0" smtClean="0"/>
              <a:t>,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призвести</a:t>
            </a:r>
            <a:r>
              <a:rPr lang="ru-RU" dirty="0" smtClean="0"/>
              <a:t> до </a:t>
            </a:r>
            <a:r>
              <a:rPr lang="ru-RU" dirty="0" err="1" smtClean="0"/>
              <a:t>перебоїв</a:t>
            </a:r>
            <a:r>
              <a:rPr lang="ru-RU" dirty="0" smtClean="0"/>
              <a:t> 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функціонуванні</a:t>
            </a:r>
            <a:r>
              <a:rPr lang="ru-RU" dirty="0" smtClean="0"/>
              <a:t>.</a:t>
            </a:r>
          </a:p>
          <a:p>
            <a:r>
              <a:rPr lang="uk-UA" dirty="0" smtClean="0"/>
              <a:t>Під час санаційного аудиту доцільно перевірити географію</a:t>
            </a:r>
          </a:p>
          <a:p>
            <a:r>
              <a:rPr lang="uk-UA" dirty="0" smtClean="0"/>
              <a:t>поставок у цілому та за окремими постачальниками. Потрібно</a:t>
            </a:r>
          </a:p>
          <a:p>
            <a:r>
              <a:rPr lang="uk-UA" dirty="0" smtClean="0"/>
              <a:t>дослідити також, чи немає фактів закупівлі сировини, мате</a:t>
            </a:r>
          </a:p>
          <a:p>
            <a:r>
              <a:rPr lang="uk-UA" dirty="0" smtClean="0"/>
              <a:t>ріалів за завищеними цінами. У разі виявлення таких фактів</a:t>
            </a:r>
          </a:p>
          <a:p>
            <a:r>
              <a:rPr lang="uk-UA" dirty="0" smtClean="0"/>
              <a:t>необхідно з’ясувати їх причини (корисливий інтерес певних</a:t>
            </a:r>
          </a:p>
          <a:p>
            <a:r>
              <a:rPr lang="uk-UA" dirty="0" smtClean="0"/>
              <a:t>відповідальних за закупівлю осіб, мотиви ухилення від </a:t>
            </a:r>
            <a:r>
              <a:rPr lang="uk-UA" dirty="0" err="1" smtClean="0"/>
              <a:t>оподат</a:t>
            </a:r>
            <a:endParaRPr lang="uk-UA" dirty="0" smtClean="0"/>
          </a:p>
          <a:p>
            <a:r>
              <a:rPr lang="uk-UA" dirty="0" smtClean="0"/>
              <a:t>кування, диктат постачальників тощо).</a:t>
            </a:r>
          </a:p>
          <a:p>
            <a:endParaRPr lang="ru-RU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6718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Акт адресується клієнтові, як того потребують умови взятого аудитором зобов’язання, і має містити ще й таку інформацію: брав аудитор участь у розробці плану санації чи він працював з уже готовим планом; період, протягом якого проводився аудит.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7223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Акт має чітко викладати думку аудитора про відбитий у звітності фінансовий стан підприємства, а також про наведені</a:t>
            </a:r>
          </a:p>
          <a:p>
            <a:r>
              <a:rPr lang="uk-UA" dirty="0" smtClean="0"/>
              <a:t>у плані санації дані з погляду їх повноти, достовірності, реальності та об’єктивності.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F18B5-8F82-42EA-A530-9F3D6A0E2313}" type="slidenum">
              <a:rPr lang="uk-UA" smtClean="0"/>
              <a:t>30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7499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2327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63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85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264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67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1180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370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714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882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294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C386C-080E-4746-9729-A6FA61B91EEA}" type="datetimeFigureOut">
              <a:rPr lang="uk-UA" smtClean="0"/>
              <a:t>03.07.2019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40C96-D119-44C4-986B-0DC7EA96DCC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8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7" y="1059543"/>
            <a:ext cx="1013097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Тема 3. Санаційний аудит</a:t>
            </a:r>
          </a:p>
          <a:p>
            <a:endParaRPr lang="uk-UA" sz="2800" b="1" i="1" dirty="0" smtClean="0"/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uk-UA" sz="2800" dirty="0" smtClean="0"/>
              <a:t>Сутність, основні завдання та методи санаційного аудиту</a:t>
            </a:r>
          </a:p>
          <a:p>
            <a:pPr marL="342900" indent="-342900">
              <a:spcBef>
                <a:spcPts val="1200"/>
              </a:spcBef>
              <a:buAutoNum type="arabicPeriod"/>
            </a:pPr>
            <a:r>
              <a:rPr lang="uk-UA" sz="2800" dirty="0" smtClean="0"/>
              <a:t>Санаційна спроможність підприємства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3. Механізм проведення санаційного аудиту: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– аналіз виробничо-господарської діяльності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– аудит фінансової сфери підприємства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– становище підприємства на ринку факторів виробництва та на ринку збуту готової продукції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4. Принципи складання </a:t>
            </a:r>
            <a:r>
              <a:rPr lang="uk-UA" sz="2800" dirty="0" err="1" smtClean="0"/>
              <a:t>акта</a:t>
            </a:r>
            <a:r>
              <a:rPr lang="uk-UA" sz="2800" dirty="0" smtClean="0"/>
              <a:t> аудиторської перевірки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947096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0113" y="798288"/>
            <a:ext cx="9971315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Під час санаційного аудиту використовуються різноманітні</a:t>
            </a:r>
          </a:p>
          <a:p>
            <a:r>
              <a:rPr lang="uk-UA" sz="2800" dirty="0" smtClean="0"/>
              <a:t>методи й інструменти. До головних належать такі:</a:t>
            </a:r>
          </a:p>
          <a:p>
            <a:pPr>
              <a:spcBef>
                <a:spcPts val="600"/>
              </a:spcBef>
            </a:pPr>
            <a:r>
              <a:rPr lang="uk-UA" sz="2800" dirty="0" smtClean="0"/>
              <a:t>– </a:t>
            </a:r>
            <a:r>
              <a:rPr lang="uk-UA" sz="2800" i="1" dirty="0" smtClean="0"/>
              <a:t>опитування (анкетування) співробітників;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аналіз сильних і слабких сторін (СОФТ-аналіз);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факторний аналіз відхилень;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розробка сценаріїв;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метод ланцюгових підстановок;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“вартісний аналіз”;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портфельний аналіз;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</a:t>
            </a:r>
            <a:r>
              <a:rPr lang="uk-UA" sz="2800" i="1" dirty="0" err="1" smtClean="0"/>
              <a:t>трендовий</a:t>
            </a:r>
            <a:r>
              <a:rPr lang="uk-UA" sz="2800" i="1" dirty="0" smtClean="0"/>
              <a:t> аналіз;</a:t>
            </a:r>
          </a:p>
          <a:p>
            <a:pPr>
              <a:spcBef>
                <a:spcPts val="600"/>
              </a:spcBef>
            </a:pPr>
            <a:r>
              <a:rPr lang="uk-UA" sz="2800" i="1" dirty="0" smtClean="0"/>
              <a:t>– нуль-базис бюджетування</a:t>
            </a:r>
            <a:r>
              <a:rPr lang="uk-UA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907829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361192"/>
            <a:ext cx="10798628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 smtClean="0"/>
              <a:t>Перелік питань, які доцільно включити до програми санаційного аудиту:</a:t>
            </a:r>
          </a:p>
          <a:p>
            <a:pPr algn="just">
              <a:spcBef>
                <a:spcPts val="600"/>
              </a:spcBef>
            </a:pPr>
            <a:r>
              <a:rPr lang="uk-UA" sz="2400" dirty="0" smtClean="0"/>
              <a:t>1. </a:t>
            </a:r>
            <a:r>
              <a:rPr lang="uk-UA" sz="2400" i="1" dirty="0" smtClean="0"/>
              <a:t>Вивчення наявної санаційної концепції (плану санації) та збір необхідної інформації.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2. Оцінювання відбитих у плані санації вихідних даних про підприємство: аналіз виробничо-господарської діяльності;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аудит фінансового стану підприємства; дослідження ситуації підприємства на ринку факторів виробництва та збуту готової продукції.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3. Перевірка правильності визначення причин кризи та сильних і слабких сторін підприємства.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4. Експертна оцінка запланованих санаційних заходів.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5. Правова оцінка діяльності підприємства та запропонованої санаційної  концепції.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6. Оцінка ефективності санації.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7. Оцінка ризиків.</a:t>
            </a:r>
          </a:p>
          <a:p>
            <a:pPr algn="just">
              <a:spcBef>
                <a:spcPts val="600"/>
              </a:spcBef>
            </a:pPr>
            <a:r>
              <a:rPr lang="uk-UA" sz="2400" i="1" dirty="0" smtClean="0"/>
              <a:t>8. Оформлення висновку про результати аудиту.</a:t>
            </a:r>
            <a:endParaRPr lang="uk-UA" sz="2400" i="1" dirty="0"/>
          </a:p>
        </p:txBody>
      </p:sp>
    </p:spTree>
    <p:extLst>
      <p:ext uri="{BB962C8B-B14F-4D97-AF65-F5344CB8AC3E}">
        <p14:creationId xmlns:p14="http://schemas.microsoft.com/office/powerpoint/2010/main" val="997294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5943" y="1959428"/>
            <a:ext cx="943428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Санаційна спроможність </a:t>
            </a:r>
            <a:r>
              <a:rPr lang="uk-UA" sz="2800" dirty="0" smtClean="0"/>
              <a:t>— це наявність у підприємства, що перебуває у фінансовій кризі, фінансових, організаційно-технічних та правових можливостей, які визначають його здатність до успішного проведення фінансової санації.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93021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715" y="992672"/>
            <a:ext cx="10029371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До загальних передумов санаційної спроможності відносять наявність у підприємства ефективної санаційної концепції та потенціалу для майбутньої успішної діяльності, а саме: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а) реальних можливостей збільшення виручки від реалізації, скорочення собівартості продукції і на цій основі досягнення майбутньої прибутковості фінансово-господарської діяльності;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б) реальних можливостей досягнення задовільної структури балансу;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в) реальних можливостей забезпечення стабільної ліквідності та платоспроможності.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068838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9143" y="1814287"/>
            <a:ext cx="904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err="1" smtClean="0"/>
              <a:t>Санаційно</a:t>
            </a:r>
            <a:r>
              <a:rPr lang="uk-UA" sz="2800" b="1" i="1" dirty="0" smtClean="0"/>
              <a:t> спроможним підприємство</a:t>
            </a:r>
            <a:r>
              <a:rPr lang="uk-UA" sz="2800" dirty="0" smtClean="0"/>
              <a:t> буде в тім разі, якщо </a:t>
            </a:r>
            <a:r>
              <a:rPr lang="uk-UA" sz="2800" dirty="0" err="1" smtClean="0"/>
              <a:t>продисконтована</a:t>
            </a:r>
            <a:r>
              <a:rPr lang="uk-UA" sz="2800" dirty="0" smtClean="0"/>
              <a:t> очікувана вартість майбутніх активів (за умови успішної санації) буде більшою за вартість його ліквідаційної маси перед проведенням санації.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13041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3" y="1451429"/>
            <a:ext cx="93907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Економічними критеріями стійкої санаційної спроможності підприємства</a:t>
            </a:r>
            <a:r>
              <a:rPr lang="uk-UA" sz="2800" dirty="0" smtClean="0"/>
              <a:t> є його здатність до забезпечення ліквідності, відновлення прибутковості та одержання конкурентних переваг. Ці кількісні та якісні характеристики тісно взаємозв’язані.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16150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2744" y="1712687"/>
            <a:ext cx="973908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З правового погляду </a:t>
            </a:r>
            <a:r>
              <a:rPr lang="uk-UA" sz="2800" b="1" i="1" dirty="0" err="1" smtClean="0"/>
              <a:t>санаційно</a:t>
            </a:r>
            <a:r>
              <a:rPr lang="uk-UA" sz="2800" b="1" i="1" dirty="0" smtClean="0"/>
              <a:t> спроможним підприємство </a:t>
            </a:r>
            <a:r>
              <a:rPr lang="uk-UA" sz="2800" dirty="0" smtClean="0"/>
              <a:t>буде в тому разі, якщо воно здатне підтримувати фінансову рівновагу в довгостроковому періоді, тобто якщо є достатні передумови для відновлення та збереження стабільної платоспроможності, аби кредитори не мали підстав звернутися із заявою до арбітражного суду, порушуючи справу про банкрутство.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06628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6685" y="841829"/>
            <a:ext cx="10726057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З метою визначення санаційної спроможності підприємства під час санаційного аудиту вирішуються такі завдання:</a:t>
            </a:r>
          </a:p>
          <a:p>
            <a:pPr algn="just">
              <a:spcBef>
                <a:spcPts val="600"/>
              </a:spcBef>
            </a:pPr>
            <a:r>
              <a:rPr lang="uk-UA" sz="2800" dirty="0" smtClean="0"/>
              <a:t>– аналізується фінансово-господарська діяльність підприємства; визначаються причини фінансової кризи, її глибина та можливості подолання;</a:t>
            </a:r>
          </a:p>
          <a:p>
            <a:pPr algn="just">
              <a:spcBef>
                <a:spcPts val="600"/>
              </a:spcBef>
            </a:pPr>
            <a:r>
              <a:rPr lang="uk-UA" sz="2800" dirty="0" smtClean="0"/>
              <a:t>– виконується порівняльний аналіз сильних та слабких сторін підприємства;</a:t>
            </a:r>
          </a:p>
          <a:p>
            <a:pPr algn="just">
              <a:spcBef>
                <a:spcPts val="600"/>
              </a:spcBef>
            </a:pPr>
            <a:r>
              <a:rPr lang="uk-UA" sz="2800" dirty="0" smtClean="0"/>
              <a:t>– здійснюється економіко-правова експертиза наявної в нього санаційної концепції;</a:t>
            </a:r>
          </a:p>
          <a:p>
            <a:pPr algn="just">
              <a:spcBef>
                <a:spcPts val="600"/>
              </a:spcBef>
            </a:pPr>
            <a:r>
              <a:rPr lang="uk-UA" sz="2800" dirty="0" smtClean="0"/>
              <a:t>– оцінюються ризики, пов’язані з реалізацією санаційної концепції;</a:t>
            </a:r>
          </a:p>
          <a:p>
            <a:pPr algn="just">
              <a:spcBef>
                <a:spcPts val="600"/>
              </a:spcBef>
            </a:pPr>
            <a:r>
              <a:rPr lang="uk-UA" sz="2800" dirty="0" smtClean="0"/>
              <a:t>– робиться висновок про доцільність санації чи ліквідації суб’єкта господарювання.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85095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229" y="0"/>
            <a:ext cx="8200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079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172" y="251064"/>
            <a:ext cx="8040914" cy="634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27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6275" y="938152"/>
            <a:ext cx="100465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Рішення про проведення санації підприємства чи про його ліквідацію приймається на підставі висновків санаційного аудиту.</a:t>
            </a:r>
          </a:p>
          <a:p>
            <a:endParaRPr lang="uk-UA" sz="2800" dirty="0" smtClean="0"/>
          </a:p>
          <a:p>
            <a:pPr algn="just"/>
            <a:r>
              <a:rPr lang="uk-UA" sz="2800" b="1" u="sng" dirty="0" smtClean="0"/>
              <a:t>Аудит</a:t>
            </a:r>
            <a:r>
              <a:rPr lang="uk-UA" sz="2800" dirty="0" smtClean="0"/>
              <a:t> — це перевірка публічної бухгалтерської звітності, обліку, первинних документів та іншої інформації щодо фінан</a:t>
            </a:r>
            <a:r>
              <a:rPr lang="uk-UA" sz="2800" dirty="0"/>
              <a:t>с</a:t>
            </a:r>
            <a:r>
              <a:rPr lang="uk-UA" sz="2800" dirty="0" smtClean="0"/>
              <a:t>ово-господарської діяльності суб’єктів господарювання з метою визначення вірогідності їхньої звітності та обліку, повноти й відповідності чинному законодавству та встановленим нормативам.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27915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14285" y="1480458"/>
            <a:ext cx="92746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2800" dirty="0"/>
              <a:t>При цьому послідовно вирішуються такі завдання: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1) аналізується </a:t>
            </a:r>
            <a:r>
              <a:rPr lang="uk-UA" sz="2800" dirty="0" smtClean="0"/>
              <a:t>виробничо-господарська </a:t>
            </a:r>
            <a:r>
              <a:rPr lang="uk-UA" sz="2800" dirty="0"/>
              <a:t>діяльність;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2) аналізується фінансовий стан підприємства;</a:t>
            </a:r>
          </a:p>
          <a:p>
            <a:pPr>
              <a:spcBef>
                <a:spcPts val="1200"/>
              </a:spcBef>
            </a:pPr>
            <a:r>
              <a:rPr lang="uk-UA" sz="2800" dirty="0" smtClean="0"/>
              <a:t>3</a:t>
            </a:r>
            <a:r>
              <a:rPr lang="uk-UA" sz="2800" dirty="0"/>
              <a:t>) досліджується ситуація, в якій перебуває підприємство</a:t>
            </a:r>
          </a:p>
          <a:p>
            <a:pPr>
              <a:spcBef>
                <a:spcPts val="1200"/>
              </a:spcBef>
            </a:pPr>
            <a:r>
              <a:rPr lang="uk-UA" sz="2800" dirty="0"/>
              <a:t>на ринку факторів виробництва та збуту готової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3908897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886" y="1045029"/>
            <a:ext cx="108566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u="sng" dirty="0"/>
              <a:t>Аналіз </a:t>
            </a:r>
            <a:r>
              <a:rPr lang="uk-UA" sz="2800" b="1" i="1" u="sng" dirty="0" smtClean="0"/>
              <a:t>виробничо-господарської діяльності</a:t>
            </a:r>
          </a:p>
          <a:p>
            <a:endParaRPr lang="uk-UA" sz="2800" b="1" i="1" u="sng" dirty="0"/>
          </a:p>
          <a:p>
            <a:r>
              <a:rPr lang="uk-UA" sz="2800" dirty="0" smtClean="0"/>
              <a:t>Аналізуючи виробничо-господарську </a:t>
            </a:r>
            <a:r>
              <a:rPr lang="uk-UA" sz="2800" dirty="0"/>
              <a:t>діяльність, аудитор </a:t>
            </a:r>
            <a:r>
              <a:rPr lang="uk-UA" sz="2800" dirty="0" smtClean="0"/>
              <a:t>виконує </a:t>
            </a:r>
            <a:r>
              <a:rPr lang="uk-UA" sz="2800" dirty="0"/>
              <a:t>таку роботу.</a:t>
            </a:r>
          </a:p>
          <a:p>
            <a:r>
              <a:rPr lang="uk-UA" sz="2800" dirty="0"/>
              <a:t>1. Вивчає загальну виробничу структуру підприємства.</a:t>
            </a:r>
          </a:p>
          <a:p>
            <a:r>
              <a:rPr lang="uk-UA" sz="2800" dirty="0"/>
              <a:t>2. Оцінює рівень існуючої технології виробництва.</a:t>
            </a:r>
          </a:p>
          <a:p>
            <a:r>
              <a:rPr lang="uk-UA" sz="2800" dirty="0"/>
              <a:t>3. Аналізує витрати на виробництво.</a:t>
            </a:r>
          </a:p>
          <a:p>
            <a:r>
              <a:rPr lang="uk-UA" sz="2800" dirty="0"/>
              <a:t>4. Аналізує рух основних фондів та амортизаційних </a:t>
            </a:r>
            <a:r>
              <a:rPr lang="uk-UA" sz="2800" dirty="0" smtClean="0"/>
              <a:t>відрахувань</a:t>
            </a:r>
            <a:r>
              <a:rPr lang="uk-UA" sz="2800" dirty="0"/>
              <a:t>.</a:t>
            </a:r>
          </a:p>
          <a:p>
            <a:r>
              <a:rPr lang="uk-UA" sz="2800" dirty="0"/>
              <a:t>5. Оцінює показники праці.</a:t>
            </a:r>
          </a:p>
        </p:txBody>
      </p:sp>
    </p:spTree>
    <p:extLst>
      <p:ext uri="{BB962C8B-B14F-4D97-AF65-F5344CB8AC3E}">
        <p14:creationId xmlns:p14="http://schemas.microsoft.com/office/powerpoint/2010/main" val="2260584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3085" y="754743"/>
            <a:ext cx="1065348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u="sng" dirty="0"/>
              <a:t>Аудит фінансової сфери передбачає: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оцінювання динаміки та структури валюти балансу;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аудит власного капіталу;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аудит позичкового капіталу та кредиторської </a:t>
            </a:r>
            <a:r>
              <a:rPr lang="uk-UA" sz="2800" dirty="0" smtClean="0"/>
              <a:t>заборгованості</a:t>
            </a:r>
            <a:r>
              <a:rPr lang="uk-UA" sz="2800" dirty="0"/>
              <a:t>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оцінювання ліквідності активів підприємства та його </a:t>
            </a:r>
            <a:r>
              <a:rPr lang="uk-UA" sz="2800" dirty="0" smtClean="0"/>
              <a:t>платоспроможності</a:t>
            </a:r>
            <a:r>
              <a:rPr lang="uk-UA" sz="2800" dirty="0"/>
              <a:t>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аудит реальних та фінансових інвестицій;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аналіз дебіторської заборгованості;</a:t>
            </a:r>
          </a:p>
          <a:p>
            <a:pPr>
              <a:spcBef>
                <a:spcPts val="600"/>
              </a:spcBef>
            </a:pPr>
            <a:r>
              <a:rPr lang="uk-UA" sz="2800" dirty="0"/>
              <a:t>– аналіз </a:t>
            </a:r>
            <a:r>
              <a:rPr lang="uk-UA" sz="2800" dirty="0" err="1"/>
              <a:t>Са</a:t>
            </a:r>
            <a:r>
              <a:rPr lang="en-US" sz="2800" dirty="0" err="1" smtClean="0"/>
              <a:t>sh</a:t>
            </a:r>
            <a:r>
              <a:rPr lang="ru-RU" sz="2800" dirty="0" smtClean="0"/>
              <a:t>-</a:t>
            </a:r>
            <a:r>
              <a:rPr lang="en-US" sz="2800" dirty="0" smtClean="0"/>
              <a:t>Flow</a:t>
            </a:r>
            <a:r>
              <a:rPr lang="en-US" sz="28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– </a:t>
            </a:r>
            <a:r>
              <a:rPr lang="uk-UA" sz="2800" dirty="0"/>
              <a:t>оцінювання ділової активності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802557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3713" y="1326284"/>
            <a:ext cx="9739087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u="sng" dirty="0"/>
              <a:t>Становище підприємства на ринку </a:t>
            </a:r>
            <a:r>
              <a:rPr lang="uk-UA" sz="2800" b="1" i="1" u="sng" dirty="0" smtClean="0"/>
              <a:t>факторів виробництва </a:t>
            </a:r>
            <a:r>
              <a:rPr lang="uk-UA" sz="2800" b="1" i="1" u="sng" dirty="0"/>
              <a:t>і на ринку збуту готової </a:t>
            </a:r>
            <a:r>
              <a:rPr lang="uk-UA" sz="2800" b="1" i="1" u="sng" dirty="0" smtClean="0"/>
              <a:t>продукції та </a:t>
            </a:r>
            <a:r>
              <a:rPr lang="uk-UA" sz="2800" b="1" i="1" u="sng" dirty="0"/>
              <a:t>інші </a:t>
            </a:r>
            <a:r>
              <a:rPr lang="uk-UA" sz="2800" b="1" i="1" u="sng" dirty="0" smtClean="0"/>
              <a:t>фактори</a:t>
            </a:r>
          </a:p>
          <a:p>
            <a:endParaRPr lang="uk-UA" sz="2800" dirty="0"/>
          </a:p>
          <a:p>
            <a:pPr algn="just"/>
            <a:r>
              <a:rPr lang="uk-UA" sz="2800" dirty="0" smtClean="0"/>
              <a:t>З </a:t>
            </a:r>
            <a:r>
              <a:rPr lang="uk-UA" sz="2800" dirty="0"/>
              <a:t>огляду на аналітичну базу суб’єкта господарювання </a:t>
            </a:r>
            <a:r>
              <a:rPr lang="uk-UA" sz="2800" dirty="0" smtClean="0"/>
              <a:t>та зовнішні </a:t>
            </a:r>
            <a:r>
              <a:rPr lang="uk-UA" sz="2800" dirty="0"/>
              <a:t>джерела інформації у процесі санаційного аудиту </a:t>
            </a:r>
            <a:r>
              <a:rPr lang="uk-UA" sz="2800" dirty="0" smtClean="0"/>
              <a:t>вивчаються </a:t>
            </a:r>
            <a:r>
              <a:rPr lang="uk-UA" sz="2800" dirty="0"/>
              <a:t>основні параметри маркетингової політики, відбиті </a:t>
            </a:r>
            <a:r>
              <a:rPr lang="uk-UA" sz="2800" dirty="0" smtClean="0"/>
              <a:t>в санаційній </a:t>
            </a:r>
            <a:r>
              <a:rPr lang="uk-UA" sz="2800" dirty="0"/>
              <a:t>концепції</a:t>
            </a:r>
            <a:r>
              <a:rPr lang="uk-UA" sz="2800" dirty="0" smtClean="0"/>
              <a:t>.</a:t>
            </a:r>
          </a:p>
          <a:p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42174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3427" y="812800"/>
            <a:ext cx="1072605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u="sng" dirty="0"/>
              <a:t>Головну увагу слід приділити таким із них:</a:t>
            </a:r>
          </a:p>
          <a:p>
            <a:r>
              <a:rPr lang="uk-UA" sz="2400" i="1" dirty="0"/>
              <a:t>1) визначення попиту на продукцію та його прогнозування;</a:t>
            </a:r>
          </a:p>
          <a:p>
            <a:r>
              <a:rPr lang="uk-UA" sz="2400" i="1" dirty="0"/>
              <a:t>2) розрахунок прогнозних обсягів виробництва та </a:t>
            </a:r>
            <a:r>
              <a:rPr lang="uk-UA" sz="2400" i="1" dirty="0" smtClean="0"/>
              <a:t>визначення </a:t>
            </a:r>
            <a:r>
              <a:rPr lang="uk-UA" sz="2400" i="1" dirty="0"/>
              <a:t>номенклатури продукції;</a:t>
            </a:r>
          </a:p>
          <a:p>
            <a:r>
              <a:rPr lang="uk-UA" sz="2400" i="1" dirty="0"/>
              <a:t>3) вивчення конкурентоспроможності товарів та </a:t>
            </a:r>
            <a:r>
              <a:rPr lang="uk-UA" sz="2400" i="1" dirty="0" smtClean="0"/>
              <a:t>створення </a:t>
            </a:r>
            <a:r>
              <a:rPr lang="uk-UA" sz="2400" i="1" dirty="0"/>
              <a:t>конкурентних переваг;</a:t>
            </a:r>
          </a:p>
          <a:p>
            <a:r>
              <a:rPr lang="uk-UA" sz="2400" i="1" dirty="0"/>
              <a:t>4) управління товарним асортиментом (розроблення </a:t>
            </a:r>
            <a:r>
              <a:rPr lang="uk-UA" sz="2400" i="1" dirty="0" smtClean="0"/>
              <a:t>нових видів</a:t>
            </a:r>
            <a:r>
              <a:rPr lang="uk-UA" sz="2400" i="1" dirty="0"/>
              <a:t>, модифікація існуючих, зняття з виробництва </a:t>
            </a:r>
            <a:r>
              <a:rPr lang="uk-UA" sz="2400" i="1" dirty="0" smtClean="0"/>
              <a:t>застарілих моделей</a:t>
            </a:r>
            <a:r>
              <a:rPr lang="uk-UA" sz="2400" i="1" dirty="0"/>
              <a:t>);</a:t>
            </a:r>
          </a:p>
          <a:p>
            <a:r>
              <a:rPr lang="uk-UA" sz="2400" i="1" dirty="0"/>
              <a:t>5) забезпечення відповідності рівня якості товарів </a:t>
            </a:r>
            <a:r>
              <a:rPr lang="uk-UA" sz="2400" i="1" dirty="0" smtClean="0"/>
              <a:t>вимогам ринку</a:t>
            </a:r>
            <a:r>
              <a:rPr lang="uk-UA" sz="2400" i="1" dirty="0"/>
              <a:t>;</a:t>
            </a:r>
          </a:p>
          <a:p>
            <a:r>
              <a:rPr lang="uk-UA" sz="2400" i="1" dirty="0"/>
              <a:t>6) розроблення концепції життєвого циклу товарів (на </a:t>
            </a:r>
            <a:r>
              <a:rPr lang="uk-UA" sz="2400" i="1" dirty="0" smtClean="0"/>
              <a:t>стадіях </a:t>
            </a:r>
            <a:r>
              <a:rPr lang="uk-UA" sz="2400" i="1" dirty="0"/>
              <a:t>впровадження, росту, зрілості та спаду);</a:t>
            </a:r>
          </a:p>
          <a:p>
            <a:r>
              <a:rPr lang="uk-UA" sz="2400" i="1" dirty="0"/>
              <a:t>7) розширення інноваційної діяльності, спрямованої </a:t>
            </a:r>
            <a:r>
              <a:rPr lang="uk-UA" sz="2400" i="1" dirty="0" smtClean="0"/>
              <a:t>на розроблення </a:t>
            </a:r>
            <a:r>
              <a:rPr lang="uk-UA" sz="2400" i="1" dirty="0"/>
              <a:t>нових товарів з урахуванням ринкових вимог </a:t>
            </a:r>
            <a:r>
              <a:rPr lang="uk-UA" sz="2400" i="1" dirty="0" smtClean="0"/>
              <a:t>та стратегії </a:t>
            </a:r>
            <a:r>
              <a:rPr lang="uk-UA" sz="2400" i="1" dirty="0"/>
              <a:t>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13723133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5543" y="986973"/>
            <a:ext cx="87521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/>
              <a:t>Аналіз</a:t>
            </a:r>
            <a:r>
              <a:rPr lang="ru-RU" sz="2800" b="1" i="1" dirty="0"/>
              <a:t> причин </a:t>
            </a:r>
            <a:r>
              <a:rPr lang="ru-RU" sz="2800" b="1" i="1" dirty="0" err="1"/>
              <a:t>кризи</a:t>
            </a:r>
            <a:r>
              <a:rPr lang="ru-RU" sz="2800" b="1" i="1" dirty="0"/>
              <a:t> та </a:t>
            </a:r>
            <a:r>
              <a:rPr lang="ru-RU" sz="2800" b="1" i="1" dirty="0" err="1"/>
              <a:t>сильних</a:t>
            </a:r>
            <a:r>
              <a:rPr lang="ru-RU" sz="2800" b="1" i="1" dirty="0"/>
              <a:t> і </a:t>
            </a:r>
            <a:r>
              <a:rPr lang="ru-RU" sz="2800" b="1" i="1" dirty="0" err="1"/>
              <a:t>слабких</a:t>
            </a:r>
            <a:r>
              <a:rPr lang="ru-RU" sz="2800" b="1" i="1" dirty="0"/>
              <a:t> </a:t>
            </a:r>
            <a:r>
              <a:rPr lang="ru-RU" sz="2800" b="1" i="1" dirty="0" err="1" smtClean="0"/>
              <a:t>сторін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підприємства</a:t>
            </a:r>
            <a:r>
              <a:rPr lang="ru-RU" sz="2800" b="1" i="1" dirty="0" smtClean="0"/>
              <a:t> </a:t>
            </a:r>
            <a:r>
              <a:rPr lang="ru-RU" sz="2800" b="1" i="1" dirty="0"/>
              <a:t>та </a:t>
            </a:r>
            <a:r>
              <a:rPr lang="ru-RU" sz="2800" b="1" i="1" dirty="0" err="1"/>
              <a:t>експертна</a:t>
            </a:r>
            <a:r>
              <a:rPr lang="ru-RU" sz="2800" b="1" i="1" dirty="0"/>
              <a:t> </a:t>
            </a:r>
            <a:r>
              <a:rPr lang="ru-RU" sz="2800" b="1" i="1" dirty="0" err="1"/>
              <a:t>оцінка</a:t>
            </a:r>
            <a:r>
              <a:rPr lang="ru-RU" sz="2800" b="1" i="1" dirty="0"/>
              <a:t> </a:t>
            </a:r>
            <a:r>
              <a:rPr lang="ru-RU" sz="2800" b="1" i="1" dirty="0" err="1" smtClean="0"/>
              <a:t>запланованих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санаційних</a:t>
            </a:r>
            <a:r>
              <a:rPr lang="ru-RU" sz="2800" b="1" i="1" dirty="0" smtClean="0"/>
              <a:t> </a:t>
            </a:r>
            <a:r>
              <a:rPr lang="ru-RU" sz="2800" b="1" i="1" dirty="0" err="1"/>
              <a:t>заходів</a:t>
            </a:r>
            <a:endParaRPr lang="uk-UA" sz="28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75543" y="2938025"/>
            <a:ext cx="888274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Для з’ясування фактичного стану підприємства та </a:t>
            </a:r>
            <a:r>
              <a:rPr lang="uk-UA" sz="2800" dirty="0" smtClean="0"/>
              <a:t>перспективи </a:t>
            </a:r>
            <a:r>
              <a:rPr lang="uk-UA" sz="2800" dirty="0"/>
              <a:t>його розвитку у практиці санаційного аудиту </a:t>
            </a:r>
            <a:r>
              <a:rPr lang="uk-UA" sz="2800" dirty="0" smtClean="0"/>
              <a:t>застосовують </a:t>
            </a:r>
            <a:r>
              <a:rPr lang="uk-UA" sz="2800" dirty="0"/>
              <a:t>так званий </a:t>
            </a:r>
            <a:r>
              <a:rPr lang="uk-UA" sz="2800" dirty="0" smtClean="0"/>
              <a:t>СОФТ-аналіз </a:t>
            </a:r>
            <a:r>
              <a:rPr lang="uk-UA" sz="2800" dirty="0"/>
              <a:t>(</a:t>
            </a:r>
            <a:r>
              <a:rPr lang="en-US" sz="2800" dirty="0" smtClean="0"/>
              <a:t>SOFT</a:t>
            </a:r>
            <a:r>
              <a:rPr lang="ru-RU" sz="2800" dirty="0" smtClean="0"/>
              <a:t>-</a:t>
            </a:r>
            <a:r>
              <a:rPr lang="en-US" sz="2800" dirty="0" smtClean="0"/>
              <a:t>analysis</a:t>
            </a:r>
            <a:r>
              <a:rPr lang="en-US" sz="2800" dirty="0"/>
              <a:t>) </a:t>
            </a:r>
            <a:r>
              <a:rPr lang="en-US" sz="2800" dirty="0" smtClean="0"/>
              <a:t>– </a:t>
            </a:r>
            <a:r>
              <a:rPr lang="uk-UA" sz="2800" dirty="0" smtClean="0"/>
              <a:t>аналіз сильних і слабких сторін, а також наявних шансів і ризиків. В економічній </a:t>
            </a:r>
            <a:r>
              <a:rPr lang="uk-UA" sz="2800" dirty="0"/>
              <a:t>літературі </a:t>
            </a:r>
            <a:r>
              <a:rPr lang="uk-UA" sz="2800" dirty="0" smtClean="0"/>
              <a:t>СОФТ-аналіз </a:t>
            </a:r>
            <a:r>
              <a:rPr lang="uk-UA" sz="2800" dirty="0"/>
              <a:t>називають ще </a:t>
            </a:r>
            <a:r>
              <a:rPr lang="uk-UA" sz="2800" dirty="0" smtClean="0"/>
              <a:t>СВОТ-аналізом </a:t>
            </a:r>
            <a:r>
              <a:rPr lang="uk-UA" sz="2800" dirty="0"/>
              <a:t>(</a:t>
            </a:r>
            <a:r>
              <a:rPr lang="en-US" sz="2800" dirty="0" smtClean="0"/>
              <a:t>SWOT</a:t>
            </a:r>
            <a:r>
              <a:rPr lang="ru-RU" sz="2800" dirty="0" smtClean="0"/>
              <a:t>-</a:t>
            </a:r>
            <a:r>
              <a:rPr lang="en-US" sz="2800" dirty="0" smtClean="0"/>
              <a:t>analysis</a:t>
            </a:r>
            <a:r>
              <a:rPr lang="en-US" sz="2800" dirty="0"/>
              <a:t>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876317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0227" y="860816"/>
            <a:ext cx="1072605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Даний вид аналізу може стосуватися </a:t>
            </a:r>
            <a:r>
              <a:rPr lang="uk-UA" sz="2800" dirty="0" smtClean="0"/>
              <a:t>всього </a:t>
            </a:r>
            <a:r>
              <a:rPr lang="uk-UA" sz="2800" dirty="0"/>
              <a:t>підприємства, його структурних підрозділів, а також </a:t>
            </a:r>
            <a:r>
              <a:rPr lang="uk-UA" sz="2800" dirty="0" smtClean="0"/>
              <a:t>окремих </a:t>
            </a:r>
            <a:r>
              <a:rPr lang="uk-UA" sz="2800" dirty="0"/>
              <a:t>видів продукції. На основі результатів аналізу </a:t>
            </a:r>
            <a:r>
              <a:rPr lang="uk-UA" sz="2800" dirty="0" smtClean="0"/>
              <a:t>ендогенного середовища </a:t>
            </a:r>
            <a:r>
              <a:rPr lang="uk-UA" sz="2800" dirty="0"/>
              <a:t>розробляються рекомендації, що мають на меті:</a:t>
            </a:r>
          </a:p>
          <a:p>
            <a:r>
              <a:rPr lang="uk-UA" sz="2800" i="1" dirty="0"/>
              <a:t>1) усунення наявних слабких місць;</a:t>
            </a:r>
          </a:p>
          <a:p>
            <a:r>
              <a:rPr lang="uk-UA" sz="2800" i="1" dirty="0"/>
              <a:t>2) ефективного використання існуючого потенціалу (</a:t>
            </a:r>
            <a:r>
              <a:rPr lang="uk-UA" sz="2800" i="1" dirty="0" smtClean="0"/>
              <a:t>сильних </a:t>
            </a:r>
            <a:r>
              <a:rPr lang="uk-UA" sz="2800" i="1" dirty="0"/>
              <a:t>сторін).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У </a:t>
            </a:r>
            <a:r>
              <a:rPr lang="uk-UA" sz="2800" dirty="0"/>
              <a:t>результаті </a:t>
            </a:r>
            <a:r>
              <a:rPr lang="uk-UA" sz="2800" dirty="0" smtClean="0"/>
              <a:t>СОФТ-аналізу </a:t>
            </a:r>
            <a:r>
              <a:rPr lang="uk-UA" sz="2800" dirty="0"/>
              <a:t>екзогенного середовища </a:t>
            </a:r>
            <a:r>
              <a:rPr lang="uk-UA" sz="2800" dirty="0" smtClean="0"/>
              <a:t>виявляється </a:t>
            </a:r>
            <a:r>
              <a:rPr lang="uk-UA" sz="2800" dirty="0"/>
              <a:t>позитивний та негативний вплив на підприємство </a:t>
            </a:r>
            <a:r>
              <a:rPr lang="uk-UA" sz="2800" dirty="0" err="1"/>
              <a:t>іззовні</a:t>
            </a:r>
            <a:r>
              <a:rPr lang="uk-UA" sz="2800" dirty="0" smtClean="0"/>
              <a:t>, а </a:t>
            </a:r>
            <a:r>
              <a:rPr lang="uk-UA" sz="2800" dirty="0"/>
              <a:t>на цій підставі виробляються пропозиції, які мають на меті:</a:t>
            </a:r>
          </a:p>
          <a:p>
            <a:r>
              <a:rPr lang="uk-UA" sz="2800" i="1" dirty="0"/>
              <a:t>1) нейтралізувати можливі ризики;</a:t>
            </a:r>
          </a:p>
          <a:p>
            <a:r>
              <a:rPr lang="uk-UA" sz="2800" i="1" dirty="0"/>
              <a:t>2) використати додаткові шанси.</a:t>
            </a:r>
          </a:p>
        </p:txBody>
      </p:sp>
    </p:spTree>
    <p:extLst>
      <p:ext uri="{BB962C8B-B14F-4D97-AF65-F5344CB8AC3E}">
        <p14:creationId xmlns:p14="http://schemas.microsoft.com/office/powerpoint/2010/main" val="1002099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0114" y="446914"/>
            <a:ext cx="8801862" cy="599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10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4229" y="1814286"/>
            <a:ext cx="79683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Аудит</a:t>
            </a:r>
            <a:r>
              <a:rPr lang="uk-UA" sz="2800" dirty="0"/>
              <a:t> завершується загальною </a:t>
            </a:r>
            <a:r>
              <a:rPr lang="uk-UA" sz="2800" b="1" i="1" dirty="0"/>
              <a:t>оцінкою санаційної </a:t>
            </a:r>
            <a:r>
              <a:rPr lang="uk-UA" sz="2800" b="1" i="1" dirty="0" smtClean="0"/>
              <a:t>спроможності </a:t>
            </a:r>
            <a:r>
              <a:rPr lang="uk-UA" sz="2800" b="1" i="1" dirty="0"/>
              <a:t>підприємства</a:t>
            </a:r>
            <a:r>
              <a:rPr lang="uk-UA" sz="2800" dirty="0"/>
              <a:t> з подальшим прийняттям рішення </a:t>
            </a:r>
            <a:r>
              <a:rPr lang="uk-UA" sz="2800" dirty="0" smtClean="0"/>
              <a:t>про доцільність </a:t>
            </a:r>
            <a:r>
              <a:rPr lang="uk-UA" sz="2800" dirty="0"/>
              <a:t>санації чи ліквідації суб’єкта господарювання </a:t>
            </a:r>
            <a:r>
              <a:rPr lang="uk-UA" sz="2800" dirty="0" smtClean="0"/>
              <a:t>та складанням </a:t>
            </a:r>
            <a:r>
              <a:rPr lang="uk-UA" sz="2800" dirty="0" err="1"/>
              <a:t>акта</a:t>
            </a:r>
            <a:r>
              <a:rPr lang="uk-UA" sz="2800" dirty="0"/>
              <a:t> аудиторської перевірки.</a:t>
            </a:r>
          </a:p>
        </p:txBody>
      </p:sp>
    </p:spTree>
    <p:extLst>
      <p:ext uri="{BB962C8B-B14F-4D97-AF65-F5344CB8AC3E}">
        <p14:creationId xmlns:p14="http://schemas.microsoft.com/office/powerpoint/2010/main" val="18537805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2743" y="3308313"/>
            <a:ext cx="102325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2. Підстави для здійснення аудиту, мета, методи та обсяг</a:t>
            </a:r>
            <a:r>
              <a:rPr lang="uk-UA" sz="2800" i="1" dirty="0" smtClean="0"/>
              <a:t>.</a:t>
            </a:r>
          </a:p>
          <a:p>
            <a:endParaRPr lang="uk-UA" sz="2800" dirty="0"/>
          </a:p>
          <a:p>
            <a:pPr algn="just"/>
            <a:r>
              <a:rPr lang="uk-UA" sz="2800" dirty="0"/>
              <a:t>Зазначаються замовники аудиту, відповідні </a:t>
            </a:r>
            <a:r>
              <a:rPr lang="uk-UA" sz="2800" dirty="0" smtClean="0"/>
              <a:t>законодавчі підстави</a:t>
            </a:r>
            <a:r>
              <a:rPr lang="uk-UA" sz="2800" dirty="0"/>
              <a:t>, об’єкт аудиту (реквізити підприємства), мета та </a:t>
            </a:r>
            <a:r>
              <a:rPr lang="uk-UA" sz="2800" dirty="0" smtClean="0"/>
              <a:t>завдання </a:t>
            </a:r>
            <a:r>
              <a:rPr lang="uk-UA" sz="2800" dirty="0"/>
              <a:t>цього заходу, основні документи й методи, </a:t>
            </a:r>
            <a:r>
              <a:rPr lang="uk-UA" sz="2800" dirty="0" smtClean="0"/>
              <a:t>використані під </a:t>
            </a:r>
            <a:r>
              <a:rPr lang="uk-UA" sz="2800" dirty="0"/>
              <a:t>час його здійснення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2743" y="1030734"/>
            <a:ext cx="10760373" cy="160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7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0063" y="1211283"/>
            <a:ext cx="75170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 smtClean="0"/>
              <a:t>До </a:t>
            </a:r>
            <a:r>
              <a:rPr lang="uk-UA" sz="2800" u="sng" dirty="0" smtClean="0"/>
              <a:t>основних принципів аудиту належать:</a:t>
            </a:r>
          </a:p>
          <a:p>
            <a:r>
              <a:rPr lang="uk-UA" sz="2800" dirty="0" smtClean="0"/>
              <a:t>– </a:t>
            </a:r>
            <a:r>
              <a:rPr lang="uk-UA" sz="2800" b="1" i="1" dirty="0" smtClean="0"/>
              <a:t>цілісність та повнота;</a:t>
            </a:r>
          </a:p>
          <a:p>
            <a:r>
              <a:rPr lang="uk-UA" sz="2800" b="1" i="1" dirty="0" smtClean="0"/>
              <a:t>– об’єктивність;</a:t>
            </a:r>
          </a:p>
          <a:p>
            <a:r>
              <a:rPr lang="uk-UA" sz="2800" b="1" i="1" dirty="0" smtClean="0"/>
              <a:t>– незалежність;</a:t>
            </a:r>
          </a:p>
          <a:p>
            <a:r>
              <a:rPr lang="uk-UA" sz="2800" b="1" i="1" dirty="0" smtClean="0"/>
              <a:t>– конфіденційність;</a:t>
            </a:r>
          </a:p>
          <a:p>
            <a:r>
              <a:rPr lang="uk-UA" sz="2800" b="1" i="1" dirty="0" smtClean="0"/>
              <a:t>– компетентність;</a:t>
            </a:r>
          </a:p>
          <a:p>
            <a:r>
              <a:rPr lang="uk-UA" sz="2800" b="1" i="1" dirty="0" smtClean="0"/>
              <a:t>– документальне оформлення.</a:t>
            </a:r>
            <a:endParaRPr lang="uk-UA" sz="2800" b="1" i="1" dirty="0"/>
          </a:p>
        </p:txBody>
      </p:sp>
    </p:spTree>
    <p:extLst>
      <p:ext uri="{BB962C8B-B14F-4D97-AF65-F5344CB8AC3E}">
        <p14:creationId xmlns:p14="http://schemas.microsoft.com/office/powerpoint/2010/main" val="140095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399" y="1166843"/>
            <a:ext cx="109292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3. Оцінка достовірності інформації та наданих доказів.</a:t>
            </a:r>
          </a:p>
          <a:p>
            <a:endParaRPr lang="uk-UA" sz="2800" dirty="0" smtClean="0"/>
          </a:p>
          <a:p>
            <a:pPr algn="just"/>
            <a:r>
              <a:rPr lang="uk-UA" sz="2800" dirty="0" smtClean="0"/>
              <a:t>Аудитор </a:t>
            </a:r>
            <a:r>
              <a:rPr lang="uk-UA" sz="2800" dirty="0"/>
              <a:t>має констатувати виконання неодмінних </a:t>
            </a:r>
            <a:r>
              <a:rPr lang="uk-UA" sz="2800" dirty="0" smtClean="0"/>
              <a:t>передумов </a:t>
            </a:r>
            <a:r>
              <a:rPr lang="uk-UA" sz="2800" dirty="0"/>
              <a:t>здійснення аудиту:</a:t>
            </a:r>
          </a:p>
          <a:p>
            <a:pPr algn="just"/>
            <a:r>
              <a:rPr lang="uk-UA" sz="2800" dirty="0"/>
              <a:t>а) фінансова інформація була підготовлена згідно з </a:t>
            </a:r>
            <a:r>
              <a:rPr lang="uk-UA" sz="2800" dirty="0" smtClean="0"/>
              <a:t>нормативною </a:t>
            </a:r>
            <a:r>
              <a:rPr lang="uk-UA" sz="2800" dirty="0"/>
              <a:t>базою, якою керується підприємство у </a:t>
            </a:r>
            <a:r>
              <a:rPr lang="uk-UA" sz="2800" dirty="0" smtClean="0"/>
              <a:t>практичній діяльності</a:t>
            </a:r>
            <a:r>
              <a:rPr lang="uk-UA" sz="2800" dirty="0"/>
              <a:t>;</a:t>
            </a:r>
          </a:p>
          <a:p>
            <a:pPr algn="just"/>
            <a:r>
              <a:rPr lang="uk-UA" sz="2800" dirty="0"/>
              <a:t>б) подана інформація за обсягом достатня для </a:t>
            </a:r>
            <a:r>
              <a:rPr lang="uk-UA" sz="2800" dirty="0" smtClean="0"/>
              <a:t>оцінювання плану </a:t>
            </a:r>
            <a:r>
              <a:rPr lang="uk-UA" sz="2800" dirty="0"/>
              <a:t>санації;</a:t>
            </a:r>
          </a:p>
          <a:p>
            <a:pPr algn="just"/>
            <a:r>
              <a:rPr lang="uk-UA" sz="2800" dirty="0"/>
              <a:t>в) усі матеріальні питання, що стосуються правильного </a:t>
            </a:r>
            <a:r>
              <a:rPr lang="uk-UA" sz="2800" dirty="0" smtClean="0"/>
              <a:t>розуміння </a:t>
            </a:r>
            <a:r>
              <a:rPr lang="uk-UA" sz="2800" dirty="0"/>
              <a:t>фінансової інформації, відбиті адекватно.</a:t>
            </a:r>
          </a:p>
        </p:txBody>
      </p:sp>
    </p:spTree>
    <p:extLst>
      <p:ext uri="{BB962C8B-B14F-4D97-AF65-F5344CB8AC3E}">
        <p14:creationId xmlns:p14="http://schemas.microsoft.com/office/powerpoint/2010/main" val="11557328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4057" y="537029"/>
            <a:ext cx="101745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4. Висновки про санаційну спроможність чи неспроможність</a:t>
            </a:r>
            <a:r>
              <a:rPr lang="uk-UA" sz="2800" i="1" dirty="0" smtClean="0"/>
              <a:t>.</a:t>
            </a:r>
          </a:p>
          <a:p>
            <a:endParaRPr lang="uk-UA" sz="2800" dirty="0"/>
          </a:p>
          <a:p>
            <a:r>
              <a:rPr lang="uk-UA" sz="2800" dirty="0"/>
              <a:t>З огляду на актуальну </a:t>
            </a:r>
            <a:r>
              <a:rPr lang="uk-UA" sz="2800" dirty="0" smtClean="0"/>
              <a:t>фінансово-господарську </a:t>
            </a:r>
            <a:r>
              <a:rPr lang="uk-UA" sz="2800" dirty="0"/>
              <a:t>ситуацію та</a:t>
            </a:r>
          </a:p>
          <a:p>
            <a:r>
              <a:rPr lang="uk-UA" sz="2800" dirty="0"/>
              <a:t>причини кризи на підприємстві – об’єкті аудиту, сильні та</a:t>
            </a:r>
          </a:p>
          <a:p>
            <a:pPr algn="just"/>
            <a:r>
              <a:rPr lang="uk-UA" sz="2800" dirty="0"/>
              <a:t>слабкі сторони в його діяльності, найважливіші санаційні </a:t>
            </a:r>
            <a:r>
              <a:rPr lang="uk-UA" sz="2800" dirty="0" smtClean="0"/>
              <a:t>заходи</a:t>
            </a:r>
            <a:r>
              <a:rPr lang="uk-UA" sz="2800" dirty="0"/>
              <a:t>, що плануються, робиться остаточний висновок про </a:t>
            </a:r>
            <a:r>
              <a:rPr lang="uk-UA" sz="2800" dirty="0" smtClean="0"/>
              <a:t>санаційну </a:t>
            </a:r>
            <a:r>
              <a:rPr lang="uk-UA" sz="2800" dirty="0"/>
              <a:t>спроможність (неспроможність) цього підприємства.</a:t>
            </a:r>
          </a:p>
          <a:p>
            <a:r>
              <a:rPr lang="uk-UA" sz="2800" i="1" dirty="0"/>
              <a:t>При цьому головним є таке:</a:t>
            </a:r>
          </a:p>
          <a:p>
            <a:r>
              <a:rPr lang="uk-UA" sz="2800" i="1" dirty="0"/>
              <a:t>– документальне підтвердження наявних передумов </a:t>
            </a:r>
            <a:r>
              <a:rPr lang="uk-UA" sz="2800" i="1" dirty="0" smtClean="0"/>
              <a:t>санаційної </a:t>
            </a:r>
            <a:r>
              <a:rPr lang="uk-UA" sz="2800" i="1" dirty="0"/>
              <a:t>спроможності (неспроможності);</a:t>
            </a:r>
          </a:p>
          <a:p>
            <a:r>
              <a:rPr lang="uk-UA" sz="2800" i="1" dirty="0" smtClean="0"/>
              <a:t>– </a:t>
            </a:r>
            <a:r>
              <a:rPr lang="uk-UA" sz="2800" i="1" dirty="0"/>
              <a:t>визначення основних ризиків;</a:t>
            </a:r>
          </a:p>
          <a:p>
            <a:r>
              <a:rPr lang="uk-UA" sz="2800" i="1" dirty="0"/>
              <a:t>– оцінка санаційних заходів (якщо вони мають сенс).</a:t>
            </a:r>
          </a:p>
        </p:txBody>
      </p:sp>
    </p:spTree>
    <p:extLst>
      <p:ext uri="{BB962C8B-B14F-4D97-AF65-F5344CB8AC3E}">
        <p14:creationId xmlns:p14="http://schemas.microsoft.com/office/powerpoint/2010/main" val="15304530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0513" y="986971"/>
            <a:ext cx="10711543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2800" i="1" dirty="0"/>
              <a:t>Остаточний висновок можливий у трьох варіантах.</a:t>
            </a:r>
          </a:p>
          <a:p>
            <a:pPr algn="just">
              <a:spcBef>
                <a:spcPts val="1200"/>
              </a:spcBef>
            </a:pPr>
            <a:r>
              <a:rPr lang="uk-UA" sz="2800" i="1" dirty="0"/>
              <a:t>1. Однозначно стверджується, що концепція санації </a:t>
            </a:r>
            <a:r>
              <a:rPr lang="uk-UA" sz="2800" i="1" dirty="0" smtClean="0"/>
              <a:t>відбиває реальний </a:t>
            </a:r>
            <a:r>
              <a:rPr lang="uk-UA" sz="2800" i="1" dirty="0"/>
              <a:t>стан справ і підприємство є </a:t>
            </a:r>
            <a:r>
              <a:rPr lang="uk-UA" sz="2800" i="1" dirty="0" err="1"/>
              <a:t>санаційно</a:t>
            </a:r>
            <a:r>
              <a:rPr lang="uk-UA" sz="2800" i="1" dirty="0"/>
              <a:t> спроможним.</a:t>
            </a:r>
          </a:p>
          <a:p>
            <a:pPr algn="just">
              <a:spcBef>
                <a:spcPts val="1200"/>
              </a:spcBef>
            </a:pPr>
            <a:r>
              <a:rPr lang="uk-UA" sz="2800" i="1" dirty="0"/>
              <a:t>2. Зазначається, що план санації можна реалізувати, </a:t>
            </a:r>
            <a:r>
              <a:rPr lang="uk-UA" sz="2800" i="1" dirty="0" smtClean="0"/>
              <a:t>виконавши </a:t>
            </a:r>
            <a:r>
              <a:rPr lang="uk-UA" sz="2800" i="1" dirty="0"/>
              <a:t>певні рекомендації, зроблені під час </a:t>
            </a:r>
            <a:r>
              <a:rPr lang="uk-UA" sz="2800" i="1" dirty="0" smtClean="0"/>
              <a:t> санаційного </a:t>
            </a:r>
            <a:r>
              <a:rPr lang="uk-UA" sz="2800" i="1" dirty="0"/>
              <a:t>аудиту.</a:t>
            </a:r>
          </a:p>
          <a:p>
            <a:pPr algn="just">
              <a:spcBef>
                <a:spcPts val="1200"/>
              </a:spcBef>
            </a:pPr>
            <a:r>
              <a:rPr lang="uk-UA" sz="2800" i="1" dirty="0"/>
              <a:t>3. План санації визнається нереальним, а сама санація </a:t>
            </a:r>
            <a:r>
              <a:rPr lang="uk-UA" sz="2800" i="1" dirty="0" smtClean="0"/>
              <a:t>– неможливою</a:t>
            </a:r>
            <a:r>
              <a:rPr lang="uk-UA" sz="28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9274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2684" y="1545771"/>
            <a:ext cx="882468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Характерною рисою санаційного аудиту є те, що він здійснюється на підприємствах, які перебувають у </a:t>
            </a:r>
            <a:r>
              <a:rPr lang="uk-UA" sz="2800" b="1" i="1" u="sng" dirty="0" smtClean="0"/>
              <a:t>фінансовій кризі</a:t>
            </a:r>
            <a:r>
              <a:rPr lang="uk-UA" sz="2800" b="1" i="1" dirty="0" smtClean="0"/>
              <a:t>. </a:t>
            </a:r>
          </a:p>
          <a:p>
            <a:pPr algn="just"/>
            <a:endParaRPr lang="uk-UA" sz="2800" b="1" i="1" dirty="0"/>
          </a:p>
          <a:p>
            <a:pPr algn="just"/>
            <a:r>
              <a:rPr lang="uk-UA" sz="2800" b="1" i="1" dirty="0" smtClean="0"/>
              <a:t>Основна його мета полягає в оцінці санаційної спроможності підприємства.</a:t>
            </a:r>
            <a:endParaRPr lang="uk-UA" sz="2800" b="1" i="1" dirty="0"/>
          </a:p>
        </p:txBody>
      </p:sp>
    </p:spTree>
    <p:extLst>
      <p:ext uri="{BB962C8B-B14F-4D97-AF65-F5344CB8AC3E}">
        <p14:creationId xmlns:p14="http://schemas.microsoft.com/office/powerpoint/2010/main" val="30813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9257" y="551543"/>
            <a:ext cx="1072605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uk-UA" sz="2800" i="1" dirty="0" smtClean="0"/>
              <a:t>Для досягнення цієї мети в процесі аудиту вирішуються такі  завдання: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– проводиться причинно-наслідковий аналіз фінансово-господарської діяльності підприємства;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– визначається глибина фінансової кризи та можливості її подолання;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– робиться порівняльний аналіз сильних чи слабких сторін підприємства;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– здійснюється економіко-правова експертиза наявної в підприємства санаційної концепції;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– робиться висновок про доцільність санації чи ліквідації суб’єкта господарювання.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9004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06286" y="889844"/>
            <a:ext cx="102035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/>
              <a:t>Замовниками санаційного аудиту підприємства, яке перебуває у фінансовій кризі, можуть бути:</a:t>
            </a:r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smtClean="0"/>
              <a:t>саме підприємство;</a:t>
            </a:r>
            <a:endParaRPr lang="uk-UA" sz="2800" dirty="0"/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smtClean="0"/>
              <a:t>теперішні </a:t>
            </a:r>
            <a:r>
              <a:rPr lang="uk-UA" sz="2800" dirty="0"/>
              <a:t>та потенційні власники корпоративних </a:t>
            </a:r>
            <a:r>
              <a:rPr lang="uk-UA" sz="2800" dirty="0" smtClean="0"/>
              <a:t>прав підприємства;</a:t>
            </a:r>
            <a:endParaRPr lang="uk-UA" sz="2800" dirty="0"/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smtClean="0"/>
              <a:t>потенційний </a:t>
            </a:r>
            <a:r>
              <a:rPr lang="uk-UA" sz="2800" dirty="0" err="1" smtClean="0"/>
              <a:t>санатор</a:t>
            </a:r>
            <a:r>
              <a:rPr lang="uk-UA" sz="2800" dirty="0" smtClean="0"/>
              <a:t>;</a:t>
            </a:r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smtClean="0"/>
              <a:t>позикодавець</a:t>
            </a:r>
            <a:r>
              <a:rPr lang="uk-UA" sz="2800" dirty="0"/>
              <a:t>, наприклад банківський </a:t>
            </a:r>
            <a:r>
              <a:rPr lang="uk-UA" sz="2800" dirty="0" smtClean="0"/>
              <a:t>консорціум;</a:t>
            </a:r>
            <a:endParaRPr lang="uk-UA" sz="2800" dirty="0"/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err="1" smtClean="0"/>
              <a:t>андеррайтери</a:t>
            </a:r>
            <a:r>
              <a:rPr lang="uk-UA" sz="2800" dirty="0" smtClean="0"/>
              <a:t>;</a:t>
            </a:r>
            <a:endParaRPr lang="uk-UA" sz="2800" dirty="0"/>
          </a:p>
          <a:p>
            <a:pPr marL="457200" indent="-457200" algn="just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uk-UA" sz="2800" dirty="0" smtClean="0"/>
              <a:t>державні органи.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36926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3086" y="1727200"/>
            <a:ext cx="1034868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Зовнішнім замовникам аудиту потрібна обґрунтована інформація, яка має підтвердити, що: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1) дані про фінансово-майновий стан боржника є достовірними і повними;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2) план санації є реалістичним;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3) вибрано найраціональніший із можливих варіантів розвитку підприємства.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394543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2399" y="1117599"/>
            <a:ext cx="97245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i="1" dirty="0" smtClean="0"/>
              <a:t>Санаційний аудит складається з таких етапів: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ідентифікація даних;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експертиза;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висновки;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вироблення рекомендацій.</a:t>
            </a:r>
          </a:p>
          <a:p>
            <a:endParaRPr lang="uk-UA" sz="2800" dirty="0" smtClean="0"/>
          </a:p>
          <a:p>
            <a:endParaRPr lang="uk-UA" sz="2800" dirty="0"/>
          </a:p>
          <a:p>
            <a:pPr algn="just"/>
            <a:r>
              <a:rPr lang="uk-UA" sz="2800" b="1" i="1" dirty="0" smtClean="0"/>
              <a:t>Ідентифікація даних </a:t>
            </a:r>
            <a:r>
              <a:rPr lang="uk-UA" sz="2800" dirty="0" smtClean="0"/>
              <a:t>– це збір інформації, на підставі якої можна судити про справжнє становище підприємства.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839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1771" y="696687"/>
            <a:ext cx="1011645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smtClean="0"/>
              <a:t>Експертиза</a:t>
            </a:r>
            <a:r>
              <a:rPr lang="uk-UA" sz="2800" dirty="0" smtClean="0"/>
              <a:t>  </a:t>
            </a:r>
            <a:r>
              <a:rPr lang="ru-RU" sz="2800" dirty="0" smtClean="0"/>
              <a:t>-</a:t>
            </a:r>
            <a:r>
              <a:rPr lang="uk-UA" sz="2800" dirty="0" smtClean="0"/>
              <a:t> всебічний аналітичний процес, спрямований на здобуття об’єктивних висновків про поточний і перспективний стан об’єкта аудиту. 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dirty="0" smtClean="0"/>
              <a:t>Дані експертизи, наявні докази та їх комплексний аналіз створюють підґрунтя </a:t>
            </a:r>
            <a:r>
              <a:rPr lang="uk-UA" sz="2800" b="1" i="1" dirty="0" smtClean="0"/>
              <a:t>для висновків про санаційну спроможність </a:t>
            </a:r>
            <a:r>
              <a:rPr lang="uk-UA" sz="2800" dirty="0" smtClean="0"/>
              <a:t>підприємства та </a:t>
            </a:r>
            <a:r>
              <a:rPr lang="uk-UA" sz="2800" b="1" i="1" dirty="0" smtClean="0"/>
              <a:t>рекомендацій</a:t>
            </a:r>
            <a:r>
              <a:rPr lang="uk-UA" sz="2800" dirty="0" smtClean="0"/>
              <a:t> щодо вдосконалення санаційної концепції.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b="1" i="1" dirty="0" smtClean="0"/>
              <a:t>Санаційну концепцію </a:t>
            </a:r>
            <a:r>
              <a:rPr lang="uk-UA" sz="2800" dirty="0" smtClean="0"/>
              <a:t>готують або внутрішні аналітичні служби підприємства, або сторонні особи: консалтингові фірми, професійні керуючі санацією тощо, хоча іноді аудитори беруть активну участь у розробці плану санації.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787938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2100</Words>
  <Application>Microsoft Office PowerPoint</Application>
  <PresentationFormat>Широкоэкранный</PresentationFormat>
  <Paragraphs>197</Paragraphs>
  <Slides>32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</dc:creator>
  <cp:lastModifiedBy>H</cp:lastModifiedBy>
  <cp:revision>13</cp:revision>
  <dcterms:created xsi:type="dcterms:W3CDTF">2019-07-02T06:37:22Z</dcterms:created>
  <dcterms:modified xsi:type="dcterms:W3CDTF">2019-07-03T08:55:49Z</dcterms:modified>
</cp:coreProperties>
</file>