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99" r:id="rId3"/>
    <p:sldId id="306" r:id="rId4"/>
    <p:sldId id="307" r:id="rId5"/>
    <p:sldId id="300" r:id="rId6"/>
    <p:sldId id="301" r:id="rId7"/>
    <p:sldId id="302" r:id="rId8"/>
    <p:sldId id="303" r:id="rId9"/>
    <p:sldId id="304" r:id="rId10"/>
    <p:sldId id="298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>
        <p:scale>
          <a:sx n="50" d="100"/>
          <a:sy n="50" d="100"/>
        </p:scale>
        <p:origin x="-1013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63F5E-5A4E-485A-9989-FE68B8B88516}" type="datetimeFigureOut">
              <a:rPr lang="uk-UA" smtClean="0"/>
              <a:pPr/>
              <a:t>24.01.2016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C8816-9DDA-4A59-80B8-E25172D1EAE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82532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3274-3CAC-46EC-9D6D-025982A51F25}" type="datetime1">
              <a:rPr lang="uk-UA" smtClean="0"/>
              <a:pPr/>
              <a:t>24.01.2016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DDBD0-A092-4F8F-873B-422DB98552FB}" type="datetime1">
              <a:rPr lang="uk-UA" smtClean="0"/>
              <a:pPr/>
              <a:t>24.01.2016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D6D6-A8E3-43D3-84CE-573CF3B58518}" type="datetime1">
              <a:rPr lang="uk-UA" smtClean="0"/>
              <a:pPr/>
              <a:t>24.01.2016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131FB-EE0B-4459-BB47-D8ED2BCFD71A}" type="datetime1">
              <a:rPr lang="uk-UA" smtClean="0"/>
              <a:pPr/>
              <a:t>24.01.2016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55DE-B1F3-4DE2-B6B9-16A23FDB13B5}" type="datetime1">
              <a:rPr lang="uk-UA" smtClean="0"/>
              <a:pPr/>
              <a:t>24.01.2016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2973-E8B2-43C9-B230-B00DDEE62D23}" type="datetime1">
              <a:rPr lang="uk-UA" smtClean="0"/>
              <a:pPr/>
              <a:t>24.01.2016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5DBAF-BF46-49C9-8C0A-6CB3BB28CE8C}" type="datetime1">
              <a:rPr lang="uk-UA" smtClean="0"/>
              <a:pPr/>
              <a:t>24.01.2016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004A-8818-40C3-881B-FE679282F753}" type="datetime1">
              <a:rPr lang="uk-UA" smtClean="0"/>
              <a:pPr/>
              <a:t>24.01.2016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9151-353E-4643-A807-237950E04976}" type="datetime1">
              <a:rPr lang="uk-UA" smtClean="0"/>
              <a:pPr/>
              <a:t>24.01.2016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11E4-BFF4-4FC3-94C9-8EF4EB6C86A9}" type="datetime1">
              <a:rPr lang="uk-UA" smtClean="0"/>
              <a:pPr/>
              <a:t>24.01.2016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E255-E54B-43FD-B83A-B6D7D33DC8F0}" type="datetime1">
              <a:rPr lang="uk-UA" smtClean="0"/>
              <a:pPr/>
              <a:t>24.01.2016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5501F3-D121-458A-906F-4628AF6F344A}" type="datetime1">
              <a:rPr lang="uk-UA" smtClean="0"/>
              <a:pPr/>
              <a:t>24.01.2016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1470025"/>
          </a:xfrm>
        </p:spPr>
        <p:txBody>
          <a:bodyPr/>
          <a:lstStyle/>
          <a:p>
            <a:r>
              <a:rPr lang="uk-UA" b="1" i="1" u="sng" dirty="0">
                <a:latin typeface="Book Antiqua" panose="02040602050305030304" pitchFamily="18" charset="0"/>
              </a:rPr>
              <a:t>Лекція № </a:t>
            </a:r>
            <a:r>
              <a:rPr lang="uk-UA" b="1" i="1" u="sng" dirty="0" smtClean="0">
                <a:latin typeface="Book Antiqua" panose="02040602050305030304" pitchFamily="18" charset="0"/>
              </a:rPr>
              <a:t>5</a:t>
            </a:r>
            <a:endParaRPr lang="uk-UA" i="1" dirty="0">
              <a:latin typeface="Book Antiqua" panose="020406020503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7704856" cy="1752600"/>
          </a:xfrm>
        </p:spPr>
        <p:txBody>
          <a:bodyPr>
            <a:noAutofit/>
          </a:bodyPr>
          <a:lstStyle/>
          <a:p>
            <a:r>
              <a:rPr lang="uk-UA" sz="4400" b="1" i="1" dirty="0" smtClean="0">
                <a:solidFill>
                  <a:schemeClr val="tx1"/>
                </a:solidFill>
              </a:rPr>
              <a:t>ОСНОВИ РОЗРАХУНКУ КОЛИВНИХ ПРОЦЕСІВ </a:t>
            </a:r>
            <a:r>
              <a:rPr lang="uk-UA" sz="4400" b="1" i="1" smtClean="0">
                <a:solidFill>
                  <a:schemeClr val="tx1"/>
                </a:solidFill>
              </a:rPr>
              <a:t>У </a:t>
            </a:r>
            <a:r>
              <a:rPr lang="uk-UA" sz="4400" b="1" i="1" smtClean="0">
                <a:solidFill>
                  <a:schemeClr val="tx1"/>
                </a:solidFill>
              </a:rPr>
              <a:t>МАШИНАХ</a:t>
            </a:r>
            <a:endParaRPr lang="uk-UA" sz="4400" b="1" i="1" u="sng" dirty="0" smtClean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uk-UA" sz="4400" b="1" i="1" u="sng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76365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600200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2</a:t>
            </a:fld>
            <a:endParaRPr lang="uk-UA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95536" y="692696"/>
            <a:ext cx="81724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За способом збудження коливань розрізняють коливання: вільні, вимушені, параметричні та автоколивання.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Вільні (власні) коливання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обумовлені початковими відхиленнями елементів коливної системи від положення рівноваги. Один з багатьох прикладів (рис. 1, а) - маятник, який характеризується тим, що кут відхилення </a:t>
            </a:r>
            <a:r>
              <a:rPr lang="uk-UA" sz="2800" dirty="0" smtClean="0">
                <a:latin typeface="+mj-lt"/>
                <a:ea typeface="Times New Roman" pitchFamily="18" charset="0"/>
              </a:rPr>
              <a:t>у початковий момент часу </a:t>
            </a:r>
            <a:r>
              <a:rPr lang="uk-UA" sz="2800" i="1" dirty="0" smtClean="0">
                <a:latin typeface="+mj-lt"/>
                <a:ea typeface="Times New Roman" pitchFamily="18" charset="0"/>
              </a:rPr>
              <a:t>t</a:t>
            </a:r>
            <a:r>
              <a:rPr lang="uk-UA" sz="2800" dirty="0" smtClean="0">
                <a:latin typeface="+mj-lt"/>
                <a:ea typeface="Times New Roman" pitchFamily="18" charset="0"/>
              </a:rPr>
              <a:t>=0 не рівні нулю.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 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3</a:t>
            </a:fld>
            <a:endParaRPr lang="uk-UA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39552" y="328582"/>
            <a:ext cx="8136904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Вимушені коливання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обумовлені дією зовнішньої (наприклад, періодичної) сили.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Параметричні коливання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обумовлені міною яких-небудь параметрів системи. Приклад наведено на рис. 1, в. Зміна довжини гнучкого підвісу, призводить до зміни частоти власних коливань системи (маятника). Параметричні коливання, як і вимушені, пов’язані з дією на систему зовнішньої сили. Однак параметричні коливання виникають тоді, коли дія зовнішньої сили веде до зміни параметрів системи, а не до безпосередніх відхилень від положення рівноваги.</a:t>
            </a:r>
            <a:endParaRPr kumimoji="0" lang="uk-UA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4</a:t>
            </a:fld>
            <a:endParaRPr lang="uk-UA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11560" y="642174"/>
            <a:ext cx="792088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Автоколивання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відбуваються в нелінійних неконсервативних автономних системах. Їхнє існування, амплітуда, період і форма визначаються конструкцією установки, її параметрами, але не початковими умовами. На</a:t>
            </a:r>
            <a:r>
              <a:rPr kumimoji="0" lang="uk-UA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рисунку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представлений приклад автоколивань, коли енергія до коливної системи (вантаж на пружині) підводиться через гнучку стрічку. Коливання виникають внаслідок тертя між поверхнями стрічки та вантажу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5</a:t>
            </a:fld>
            <a:endParaRPr lang="uk-UA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69" name="Object 1"/>
          <p:cNvGraphicFramePr>
            <a:graphicFrameLocks noChangeAspect="1"/>
          </p:cNvGraphicFramePr>
          <p:nvPr/>
        </p:nvGraphicFramePr>
        <p:xfrm>
          <a:off x="395536" y="404664"/>
          <a:ext cx="8599153" cy="4680520"/>
        </p:xfrm>
        <a:graphic>
          <a:graphicData uri="http://schemas.openxmlformats.org/presentationml/2006/ole">
            <p:oleObj spid="_x0000_s7169" name="Visio" r:id="rId3" imgW="6850380" imgH="3286034" progId="Visio.Drawing.11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6</a:t>
            </a:fld>
            <a:endParaRPr lang="uk-UA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611560" y="4762020"/>
            <a:ext cx="777686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Представлення періодичного негармонічного коливання у вигляді суми двох гармонік: а) періодичне негармонічне коливання;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б) перша гармоніка; в) друга гармоніка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88640"/>
            <a:ext cx="3552190" cy="233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276872"/>
            <a:ext cx="262572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2348880"/>
            <a:ext cx="287210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7</a:t>
            </a:fld>
            <a:endParaRPr lang="uk-UA"/>
          </a:p>
        </p:txBody>
      </p:sp>
      <p:pic>
        <p:nvPicPr>
          <p:cNvPr id="3" name="Рисунок 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772816"/>
            <a:ext cx="3798570" cy="2614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121" name="Object 1"/>
          <p:cNvGraphicFramePr>
            <a:graphicFrameLocks noChangeAspect="1"/>
          </p:cNvGraphicFramePr>
          <p:nvPr/>
        </p:nvGraphicFramePr>
        <p:xfrm>
          <a:off x="3203848" y="548680"/>
          <a:ext cx="3581144" cy="576064"/>
        </p:xfrm>
        <a:graphic>
          <a:graphicData uri="http://schemas.openxmlformats.org/presentationml/2006/ole">
            <p:oleObj spid="_x0000_s5121" name="Формула" r:id="rId4" imgW="1143000" imgH="190440" progId="Equation.3">
              <p:embed/>
            </p:oleObj>
          </a:graphicData>
        </a:graphic>
      </p:graphicFrame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827584" y="2420888"/>
          <a:ext cx="2478027" cy="1584176"/>
        </p:xfrm>
        <a:graphic>
          <a:graphicData uri="http://schemas.openxmlformats.org/presentationml/2006/ole">
            <p:oleObj spid="_x0000_s5122" name="Формула" r:id="rId5" imgW="1307880" imgH="812520" progId="Equation.3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331640" y="5373216"/>
          <a:ext cx="4739178" cy="792088"/>
        </p:xfrm>
        <a:graphic>
          <a:graphicData uri="http://schemas.openxmlformats.org/presentationml/2006/ole">
            <p:oleObj spid="_x0000_s5123" name="Формула" r:id="rId6" imgW="2298600" imgH="393480" progId="Equation.3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395536" y="332656"/>
          <a:ext cx="2230207" cy="936104"/>
        </p:xfrm>
        <a:graphic>
          <a:graphicData uri="http://schemas.openxmlformats.org/presentationml/2006/ole">
            <p:oleObj spid="_x0000_s5124" name="Формула" r:id="rId7" imgW="914400" imgH="39348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8</a:t>
            </a:fld>
            <a:endParaRPr lang="uk-UA"/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2907030" cy="209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0"/>
            <a:ext cx="2860675" cy="2579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348880"/>
            <a:ext cx="2860675" cy="2801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6" y="2708920"/>
            <a:ext cx="2860675" cy="260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95536" y="5417929"/>
            <a:ext cx="8280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dirty="0" smtClean="0"/>
              <a:t>Фазові траєкторії різних коливних систем: а) гармонічна коливна система; б) гармонічна коливна система із демпфуванням; в) гармонічна коливна система із сильним демпфуванням; г) фазовий портрет з особливою точкою типу сідло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9</a:t>
            </a:fld>
            <a:endParaRPr lang="uk-UA"/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908720"/>
            <a:ext cx="7272808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510</TotalTime>
  <Words>289</Words>
  <Application>Microsoft Office PowerPoint</Application>
  <PresentationFormat>Экран (4:3)</PresentationFormat>
  <Paragraphs>21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Исполнительная</vt:lpstr>
      <vt:lpstr>Visio</vt:lpstr>
      <vt:lpstr>Формула</vt:lpstr>
      <vt:lpstr>Лекція № 5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Дякую за увагу!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№ 1</dc:title>
  <dc:creator>Petr</dc:creator>
  <cp:lastModifiedBy>WORK</cp:lastModifiedBy>
  <cp:revision>52</cp:revision>
  <dcterms:created xsi:type="dcterms:W3CDTF">2014-05-12T08:14:55Z</dcterms:created>
  <dcterms:modified xsi:type="dcterms:W3CDTF">2016-01-24T21:54:37Z</dcterms:modified>
</cp:coreProperties>
</file>