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F3EDF-D16E-4397-AF19-9CE9446C1F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B0B6-3784-4E64-8D08-D3A47CD52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05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B0B6-3784-4E64-8D08-D3A47CD5267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2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B0B6-3784-4E64-8D08-D3A47CD5267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02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Pp4qFpcLi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zerkalo.media/ne-zheni-mene-sotsialna-reklama-dlya-vodiyiv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196752"/>
            <a:ext cx="6172200" cy="380388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Найпопулярніші сучасні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українські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соціальні інформаційні кампанії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в Україні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95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2016 року </a:t>
            </a:r>
            <a:r>
              <a:rPr lang="ru-RU" dirty="0"/>
              <a:t>«</a:t>
            </a:r>
            <a:r>
              <a:rPr lang="ru-RU" dirty="0" err="1"/>
              <a:t>Благаю</a:t>
            </a:r>
            <a:r>
              <a:rPr lang="ru-RU" dirty="0"/>
              <a:t>, живи! </a:t>
            </a:r>
            <a:r>
              <a:rPr lang="ru-RU" dirty="0" err="1"/>
              <a:t>Безпека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 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</a:t>
            </a:r>
            <a:r>
              <a:rPr lang="ru-RU" dirty="0" smtClean="0"/>
              <a:t>мережа </a:t>
            </a:r>
            <a:r>
              <a:rPr lang="ru-RU" dirty="0"/>
              <a:t>АЗК« ОККО »та </a:t>
            </a:r>
            <a:r>
              <a:rPr lang="ru-RU" dirty="0" err="1"/>
              <a:t>Європейський</a:t>
            </a:r>
            <a:r>
              <a:rPr lang="ru-RU" dirty="0"/>
              <a:t> банк </a:t>
            </a:r>
            <a:r>
              <a:rPr lang="ru-RU" dirty="0" err="1"/>
              <a:t>реконструкції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Образ </a:t>
            </a:r>
            <a:r>
              <a:rPr lang="ru-RU" dirty="0" smtClean="0"/>
              <a:t>«</a:t>
            </a:r>
            <a:r>
              <a:rPr lang="ru-RU" dirty="0" err="1" smtClean="0"/>
              <a:t>умоляшки</a:t>
            </a:r>
            <a:r>
              <a:rPr lang="ru-RU" dirty="0" smtClean="0"/>
              <a:t>» </a:t>
            </a:r>
            <a:r>
              <a:rPr lang="ru-RU" dirty="0"/>
              <a:t>створили в </a:t>
            </a:r>
            <a:r>
              <a:rPr lang="ru-RU" dirty="0" err="1"/>
              <a:t>київському</a:t>
            </a:r>
            <a:r>
              <a:rPr lang="ru-RU" dirty="0"/>
              <a:t> креативному </a:t>
            </a:r>
            <a:r>
              <a:rPr lang="ru-RU" dirty="0" err="1"/>
              <a:t>агентстві</a:t>
            </a:r>
            <a:r>
              <a:rPr lang="ru-RU" dirty="0"/>
              <a:t> </a:t>
            </a:r>
            <a:r>
              <a:rPr lang="en-US" dirty="0"/>
              <a:t>PROVID.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творці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персонаж </a:t>
            </a:r>
            <a:r>
              <a:rPr lang="ru-RU" dirty="0" err="1"/>
              <a:t>однаково</a:t>
            </a:r>
            <a:r>
              <a:rPr lang="ru-RU" dirty="0"/>
              <a:t> добре </a:t>
            </a:r>
            <a:r>
              <a:rPr lang="ru-RU" dirty="0" err="1"/>
              <a:t>запам'ятовувався</a:t>
            </a:r>
            <a:r>
              <a:rPr lang="ru-RU" dirty="0"/>
              <a:t> і </a:t>
            </a:r>
            <a:r>
              <a:rPr lang="ru-RU" dirty="0" err="1"/>
              <a:t>дорослої</a:t>
            </a:r>
            <a:r>
              <a:rPr lang="ru-RU" dirty="0"/>
              <a:t>, і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апелюючи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відчуттю</a:t>
            </a:r>
            <a:r>
              <a:rPr lang="ru-RU" dirty="0"/>
              <a:t> </a:t>
            </a:r>
            <a:r>
              <a:rPr lang="ru-RU" dirty="0" err="1"/>
              <a:t>турботи</a:t>
            </a:r>
            <a:r>
              <a:rPr lang="ru-RU" dirty="0"/>
              <a:t>,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err="1"/>
              <a:t>любові</a:t>
            </a:r>
            <a:r>
              <a:rPr lang="ru-RU" dirty="0"/>
              <a:t> до </a:t>
            </a:r>
            <a:r>
              <a:rPr lang="ru-RU" dirty="0" err="1"/>
              <a:t>рідних</a:t>
            </a:r>
            <a:r>
              <a:rPr lang="ru-RU" dirty="0"/>
              <a:t> і </a:t>
            </a:r>
            <a:r>
              <a:rPr lang="ru-RU" dirty="0" err="1"/>
              <a:t>близьких</a:t>
            </a:r>
            <a:r>
              <a:rPr lang="ru-RU" dirty="0" smtClean="0"/>
              <a:t>.</a:t>
            </a:r>
          </a:p>
          <a:p>
            <a:r>
              <a:rPr lang="ru-RU" dirty="0"/>
              <a:t>В рамках </a:t>
            </a:r>
            <a:r>
              <a:rPr lang="ru-RU" dirty="0" err="1"/>
              <a:t>цього</a:t>
            </a:r>
            <a:r>
              <a:rPr lang="ru-RU" dirty="0"/>
              <a:t> ж проекту на АЗК «ОККО» по </a:t>
            </a:r>
            <a:r>
              <a:rPr lang="ru-RU" dirty="0" err="1"/>
              <a:t>трасі</a:t>
            </a:r>
            <a:r>
              <a:rPr lang="ru-RU" dirty="0"/>
              <a:t> М05 </a:t>
            </a:r>
            <a:r>
              <a:rPr lang="ru-RU" dirty="0" err="1"/>
              <a:t>облаштовані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«</a:t>
            </a:r>
            <a:r>
              <a:rPr lang="ru-RU" dirty="0" err="1"/>
              <a:t>полички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», де в одному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їзду</a:t>
            </a:r>
            <a:r>
              <a:rPr lang="ru-RU" dirty="0"/>
              <a:t> на </a:t>
            </a:r>
            <a:r>
              <a:rPr lang="ru-RU" dirty="0" err="1"/>
              <a:t>автомобілі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безпечною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особливо актуально в зимовий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/>
              <a:t>складнощів</a:t>
            </a:r>
            <a:r>
              <a:rPr lang="ru-RU" dirty="0"/>
              <a:t> </a:t>
            </a:r>
            <a:r>
              <a:rPr lang="ru-RU" dirty="0" err="1"/>
              <a:t>водіям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789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Проект «</a:t>
            </a:r>
            <a:r>
              <a:rPr lang="ru-RU" dirty="0" err="1"/>
              <a:t>Благаю</a:t>
            </a:r>
            <a:r>
              <a:rPr lang="ru-RU" dirty="0"/>
              <a:t>, живи! </a:t>
            </a:r>
            <a:r>
              <a:rPr lang="ru-RU" dirty="0" err="1"/>
              <a:t>Безпека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 »</a:t>
            </a:r>
            <a:r>
              <a:rPr lang="ru-RU" dirty="0" err="1"/>
              <a:t>втілюється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 і за межами заправок« ОККО ».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цикл </a:t>
            </a:r>
            <a:r>
              <a:rPr lang="ru-RU" dirty="0" err="1"/>
              <a:t>позакласних</a:t>
            </a:r>
            <a:r>
              <a:rPr lang="ru-RU" dirty="0"/>
              <a:t> занять з правил </a:t>
            </a:r>
            <a:r>
              <a:rPr lang="ru-RU" dirty="0" err="1"/>
              <a:t>поведінки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дороги «</a:t>
            </a:r>
            <a:r>
              <a:rPr lang="ru-RU" dirty="0" err="1"/>
              <a:t>Київ</a:t>
            </a:r>
            <a:r>
              <a:rPr lang="ru-RU" dirty="0"/>
              <a:t>-Одеса».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школярі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в </a:t>
            </a:r>
            <a:r>
              <a:rPr lang="ru-RU" dirty="0" err="1"/>
              <a:t>подарунок</a:t>
            </a:r>
            <a:r>
              <a:rPr lang="ru-RU" dirty="0"/>
              <a:t> </a:t>
            </a:r>
            <a:r>
              <a:rPr lang="ru-RU" dirty="0" err="1"/>
              <a:t>світловідбиваючі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і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буклети</a:t>
            </a:r>
            <a:r>
              <a:rPr lang="ru-RU" dirty="0"/>
              <a:t>. У </a:t>
            </a:r>
            <a:r>
              <a:rPr lang="ru-RU" dirty="0" err="1"/>
              <a:t>спілкуванні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ініціатори</a:t>
            </a:r>
            <a:r>
              <a:rPr lang="ru-RU" dirty="0"/>
              <a:t> проекту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розраховують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умоляшек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участю</a:t>
            </a:r>
            <a:r>
              <a:rPr lang="ru-RU" dirty="0"/>
              <a:t> мережу АЗК «ОККО» </a:t>
            </a:r>
            <a:r>
              <a:rPr lang="ru-RU" dirty="0" err="1"/>
              <a:t>вже</a:t>
            </a:r>
            <a:r>
              <a:rPr lang="ru-RU" dirty="0"/>
              <a:t> провела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активацій</a:t>
            </a:r>
            <a:r>
              <a:rPr lang="ru-RU" dirty="0"/>
              <a:t> на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en-US" dirty="0"/>
              <a:t>Facebook-</a:t>
            </a:r>
            <a:r>
              <a:rPr lang="ru-RU" dirty="0" err="1"/>
              <a:t>сторінці</a:t>
            </a:r>
            <a:r>
              <a:rPr lang="ru-RU" dirty="0"/>
              <a:t>, і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соцмереж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схваленням</a:t>
            </a:r>
            <a:r>
              <a:rPr lang="ru-RU" dirty="0"/>
              <a:t> </a:t>
            </a:r>
            <a:r>
              <a:rPr lang="ru-RU" dirty="0" err="1"/>
              <a:t>зустріли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132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esktop\Реклама\РЕКЛАМА\благаю, жив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63" y="1412776"/>
            <a:ext cx="853930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56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СОЦІАЛЬНА </a:t>
            </a:r>
            <a:r>
              <a:rPr lang="uk-UA" dirty="0"/>
              <a:t>ІНФОРМАЦІЙНА КАМПАНІЯ УКРАЇНА </a:t>
            </a:r>
            <a:r>
              <a:rPr lang="en-US" dirty="0" smtClean="0"/>
              <a:t>SPEAKING</a:t>
            </a:r>
            <a:r>
              <a:rPr lang="uk-UA" dirty="0" smtClean="0"/>
              <a:t> (2016 РІК)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стартувала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speaking!</a:t>
            </a:r>
          </a:p>
          <a:p>
            <a:endParaRPr lang="en-US" dirty="0"/>
          </a:p>
          <a:p>
            <a:r>
              <a:rPr lang="en-US" dirty="0"/>
              <a:t>2016 </a:t>
            </a:r>
            <a:r>
              <a:rPr lang="ru-RU" dirty="0" err="1"/>
              <a:t>рік</a:t>
            </a:r>
            <a:r>
              <a:rPr lang="ru-RU" dirty="0"/>
              <a:t> –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Відповідний</a:t>
            </a:r>
            <a:r>
              <a:rPr lang="ru-RU" dirty="0"/>
              <a:t> Указ </a:t>
            </a:r>
            <a:r>
              <a:rPr lang="ru-RU" dirty="0" err="1"/>
              <a:t>підписав</a:t>
            </a:r>
            <a:r>
              <a:rPr lang="ru-RU" dirty="0"/>
              <a:t> Президент Петро Порошенко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популяризації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speaking. </a:t>
            </a:r>
            <a:r>
              <a:rPr lang="ru-RU" dirty="0"/>
              <a:t>На початку року в рамках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стартувала</a:t>
            </a:r>
            <a:r>
              <a:rPr lang="ru-RU" dirty="0"/>
              <a:t> </a:t>
            </a:r>
            <a:r>
              <a:rPr lang="ru-RU" dirty="0" err="1"/>
              <a:t>одноіменна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метою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актуалізація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українцями</a:t>
            </a:r>
            <a:r>
              <a:rPr lang="ru-RU" dirty="0"/>
              <a:t> та </a:t>
            </a:r>
            <a:r>
              <a:rPr lang="ru-RU" dirty="0" err="1"/>
              <a:t>привернення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координується</a:t>
            </a:r>
            <a:r>
              <a:rPr lang="ru-RU" dirty="0"/>
              <a:t> командою </a:t>
            </a:r>
            <a:r>
              <a:rPr lang="en-US" dirty="0" err="1"/>
              <a:t>GoGlobal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ru-RU" dirty="0" err="1"/>
              <a:t>підтримується</a:t>
            </a:r>
            <a:r>
              <a:rPr lang="ru-RU" dirty="0"/>
              <a:t> низкою </a:t>
            </a:r>
            <a:r>
              <a:rPr lang="ru-RU" dirty="0" err="1"/>
              <a:t>партнерів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Президент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справ, </a:t>
            </a:r>
            <a:r>
              <a:rPr lang="ru-RU" dirty="0" err="1"/>
              <a:t>Британська</a:t>
            </a:r>
            <a:r>
              <a:rPr lang="ru-RU" dirty="0"/>
              <a:t> Рада в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в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надало</a:t>
            </a:r>
            <a:r>
              <a:rPr lang="ru-RU" dirty="0"/>
              <a:t> Посольство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Америки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487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з одного боку </a:t>
            </a:r>
            <a:r>
              <a:rPr lang="ru-RU" dirty="0" err="1"/>
              <a:t>підняти</a:t>
            </a:r>
            <a:r>
              <a:rPr lang="ru-RU" dirty="0"/>
              <a:t> проблему, з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стимулювати</a:t>
            </a:r>
            <a:r>
              <a:rPr lang="ru-RU" dirty="0"/>
              <a:t> молодь </a:t>
            </a:r>
            <a:r>
              <a:rPr lang="ru-RU" dirty="0" err="1"/>
              <a:t>змінювати</a:t>
            </a:r>
            <a:r>
              <a:rPr lang="ru-RU" dirty="0"/>
              <a:t> модель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  </a:t>
            </a:r>
            <a:r>
              <a:rPr lang="ru-RU" dirty="0" err="1"/>
              <a:t>Саме</a:t>
            </a:r>
            <a:r>
              <a:rPr lang="ru-RU" dirty="0"/>
              <a:t> до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звертається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реклама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 </a:t>
            </a:r>
            <a:r>
              <a:rPr lang="ru-RU" dirty="0" err="1"/>
              <a:t>зі</a:t>
            </a:r>
            <a:r>
              <a:rPr lang="ru-RU" dirty="0"/>
              <a:t> слоганом “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 smtClean="0"/>
              <a:t>”.</a:t>
            </a:r>
          </a:p>
          <a:p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є запуск </a:t>
            </a:r>
            <a:r>
              <a:rPr lang="ru-RU" dirty="0" err="1"/>
              <a:t>інформаційного</a:t>
            </a:r>
            <a:r>
              <a:rPr lang="ru-RU" dirty="0"/>
              <a:t> ресурсу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 (uaspeaking.org),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акумулює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онлайн та офлайн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методологічні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, </a:t>
            </a:r>
            <a:r>
              <a:rPr lang="ru-RU" dirty="0" err="1"/>
              <a:t>навчальні</a:t>
            </a:r>
            <a:r>
              <a:rPr lang="ru-RU" dirty="0"/>
              <a:t> та </a:t>
            </a:r>
            <a:r>
              <a:rPr lang="ru-RU" dirty="0" err="1"/>
              <a:t>розважальні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Веб-сайт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-US" dirty="0"/>
              <a:t>speaking (uaspeaking.org) </a:t>
            </a:r>
            <a:r>
              <a:rPr lang="ru-RU" dirty="0" err="1"/>
              <a:t>розроблявся</a:t>
            </a:r>
            <a:r>
              <a:rPr lang="ru-RU" dirty="0"/>
              <a:t> </a:t>
            </a:r>
            <a:r>
              <a:rPr lang="ru-RU" dirty="0" err="1"/>
              <a:t>агенством</a:t>
            </a:r>
            <a:r>
              <a:rPr lang="ru-RU" dirty="0"/>
              <a:t> </a:t>
            </a:r>
            <a:r>
              <a:rPr lang="en-US" dirty="0" err="1"/>
              <a:t>Prodigi</a:t>
            </a:r>
            <a:r>
              <a:rPr lang="en-US" dirty="0" smtClean="0"/>
              <a:t>.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10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esktop\Реклама\РЕКЛАМА\англійська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727"/>
            <a:ext cx="6480720" cy="32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стя\Desktop\Реклама\РЕКЛАМА\англійськ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809" y="3501008"/>
            <a:ext cx="6477543" cy="32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15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esktop\Реклама\РЕКЛАМА\англійська\hdzS1DK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74" y="116632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926" y="400506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ВІДЕО-РОЛИКИ МОЖНА ПЕРЕГЛЯНУТИ ЗА ПОСИЛАННЯМ: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www.youtube.com/watch?v=4Pp4qFpcLiM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195" name="Picture 3" descr="C:\Users\Настя\Desktop\Реклама\РЕКЛАМА\англійськ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7074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05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соціальна антикорупційна реклама (2016 рік)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7467600" cy="4873752"/>
          </a:xfrm>
        </p:spPr>
        <p:txBody>
          <a:bodyPr>
            <a:normAutofit/>
          </a:bodyPr>
          <a:lstStyle/>
          <a:p>
            <a:r>
              <a:rPr lang="ru-RU" sz="3000" dirty="0" err="1"/>
              <a:t>Співробітники</a:t>
            </a:r>
            <a:r>
              <a:rPr lang="ru-RU" sz="3000" dirty="0"/>
              <a:t> </a:t>
            </a:r>
            <a:r>
              <a:rPr lang="en-US" sz="3000" dirty="0" err="1"/>
              <a:t>Havas</a:t>
            </a:r>
            <a:r>
              <a:rPr lang="en-US" sz="3000" dirty="0"/>
              <a:t> Worldwide Ukraine </a:t>
            </a:r>
            <a:r>
              <a:rPr lang="ru-RU" sz="3000" dirty="0" err="1"/>
              <a:t>спільно</a:t>
            </a:r>
            <a:r>
              <a:rPr lang="ru-RU" sz="3000" dirty="0"/>
              <a:t> з </a:t>
            </a:r>
            <a:r>
              <a:rPr lang="en-US" sz="3000" dirty="0"/>
              <a:t>Transparency International </a:t>
            </a:r>
            <a:r>
              <a:rPr lang="ru-RU" sz="3000" dirty="0"/>
              <a:t>та </a:t>
            </a:r>
            <a:r>
              <a:rPr lang="en-US" sz="3000" dirty="0"/>
              <a:t>anticorruption.in.ua </a:t>
            </a:r>
            <a:r>
              <a:rPr lang="ru-RU" sz="3000" dirty="0" err="1"/>
              <a:t>спеціально</a:t>
            </a:r>
            <a:r>
              <a:rPr lang="ru-RU" sz="3000" dirty="0"/>
              <a:t> </a:t>
            </a:r>
            <a:r>
              <a:rPr lang="ru-RU" sz="3000" dirty="0" err="1" smtClean="0"/>
              <a:t>розробили</a:t>
            </a:r>
            <a:r>
              <a:rPr lang="ru-RU" sz="3000" dirty="0" smtClean="0"/>
              <a:t> </a:t>
            </a:r>
            <a:r>
              <a:rPr lang="ru-RU" sz="3000" dirty="0" err="1"/>
              <a:t>оригінальну</a:t>
            </a:r>
            <a:r>
              <a:rPr lang="ru-RU" sz="3000" dirty="0"/>
              <a:t> </a:t>
            </a:r>
            <a:r>
              <a:rPr lang="ru-RU" sz="3000" dirty="0" err="1"/>
              <a:t>соціальну</a:t>
            </a:r>
            <a:r>
              <a:rPr lang="ru-RU" sz="3000" dirty="0"/>
              <a:t> рекламу по </a:t>
            </a:r>
            <a:r>
              <a:rPr lang="ru-RU" sz="3000" dirty="0" err="1"/>
              <a:t>боротьбі</a:t>
            </a:r>
            <a:r>
              <a:rPr lang="ru-RU" sz="3000" dirty="0"/>
              <a:t> з </a:t>
            </a:r>
            <a:r>
              <a:rPr lang="ru-RU" sz="3000" dirty="0" err="1"/>
              <a:t>корупцією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4152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стя\Desktop\Реклама\РЕКЛАМА\ВІН БИ НЕ мовчав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09134" cy="32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стя\Desktop\Реклама\РЕКЛАМА\ВІН БИ НЕ мовча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193532" cy="30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9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стя\Desktop\Реклама\РЕКЛАМА\ВІН БИ НЕ мовчав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561262" cy="37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77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mtClean="0"/>
              <a:t> </a:t>
            </a:r>
            <a:r>
              <a:rPr lang="uk-UA" dirty="0"/>
              <a:t>У липні 2014 року </a:t>
            </a:r>
            <a:r>
              <a:rPr lang="uk-UA" dirty="0" smtClean="0"/>
              <a:t>Асоціація велосипедистів України </a:t>
            </a:r>
            <a:r>
              <a:rPr lang="ru-RU" dirty="0"/>
              <a:t>запустила </a:t>
            </a:r>
            <a:r>
              <a:rPr lang="ru-RU" dirty="0" err="1"/>
              <a:t>соціальну</a:t>
            </a:r>
            <a:r>
              <a:rPr lang="ru-RU" dirty="0"/>
              <a:t> рекламу з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7467600" cy="4873752"/>
          </a:xfrm>
        </p:spPr>
        <p:txBody>
          <a:bodyPr/>
          <a:lstStyle/>
          <a:p>
            <a:r>
              <a:rPr lang="ru-RU" dirty="0" smtClean="0"/>
              <a:t>Рекламу, яка </a:t>
            </a:r>
            <a:r>
              <a:rPr lang="ru-RU" dirty="0" err="1" smtClean="0"/>
              <a:t>звертає</a:t>
            </a:r>
            <a:r>
              <a:rPr lang="ru-RU" dirty="0" smtClean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водіїв</a:t>
            </a:r>
            <a:r>
              <a:rPr lang="ru-RU" dirty="0"/>
              <a:t> та </a:t>
            </a:r>
            <a:r>
              <a:rPr lang="ru-RU" dirty="0" err="1"/>
              <a:t>велосипедистів</a:t>
            </a:r>
            <a:r>
              <a:rPr lang="ru-RU" dirty="0"/>
              <a:t> на </a:t>
            </a:r>
            <a:r>
              <a:rPr lang="ru-RU" dirty="0" err="1"/>
              <a:t>безпечну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на дорогах</a:t>
            </a:r>
            <a:r>
              <a:rPr lang="ru-RU" dirty="0" smtClean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найтиповіші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ДТП за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велосипедистів</a:t>
            </a:r>
            <a:r>
              <a:rPr lang="ru-RU" dirty="0"/>
              <a:t>. </a:t>
            </a:r>
            <a:r>
              <a:rPr lang="ru-RU" dirty="0" err="1"/>
              <a:t>Водіям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старту й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по </a:t>
            </a:r>
            <a:r>
              <a:rPr lang="ru-RU" dirty="0" err="1"/>
              <a:t>дзеркалах</a:t>
            </a:r>
            <a:r>
              <a:rPr lang="ru-RU" dirty="0"/>
              <a:t>, бути </a:t>
            </a:r>
            <a:r>
              <a:rPr lang="ru-RU" dirty="0" err="1"/>
              <a:t>обережним</a:t>
            </a:r>
            <a:r>
              <a:rPr lang="ru-RU" dirty="0"/>
              <a:t>, </a:t>
            </a:r>
            <a:r>
              <a:rPr lang="ru-RU" dirty="0" err="1"/>
              <a:t>відкриваючи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та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, не </a:t>
            </a:r>
            <a:r>
              <a:rPr lang="ru-RU" dirty="0" err="1"/>
              <a:t>прижимаючи</a:t>
            </a:r>
            <a:r>
              <a:rPr lang="ru-RU" dirty="0"/>
              <a:t> </a:t>
            </a:r>
            <a:r>
              <a:rPr lang="ru-RU" dirty="0" err="1"/>
              <a:t>велосипедистів</a:t>
            </a:r>
            <a:r>
              <a:rPr lang="ru-RU" dirty="0"/>
              <a:t> до краю дороги. </a:t>
            </a:r>
          </a:p>
        </p:txBody>
      </p:sp>
    </p:spTree>
    <p:extLst>
      <p:ext uri="{BB962C8B-B14F-4D97-AF65-F5344CB8AC3E}">
        <p14:creationId xmlns:p14="http://schemas.microsoft.com/office/powerpoint/2010/main" xmlns="" val="250078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«#</a:t>
            </a:r>
            <a:r>
              <a:rPr lang="en-US" dirty="0" err="1"/>
              <a:t>ThisAbility</a:t>
            </a:r>
            <a:r>
              <a:rPr lang="en-US" dirty="0" smtClean="0"/>
              <a:t>»</a:t>
            </a:r>
            <a:r>
              <a:rPr lang="uk-UA" dirty="0" smtClean="0"/>
              <a:t> (2015 рік)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20 листопада 2015 року </a:t>
            </a:r>
            <a:r>
              <a:rPr lang="ru-RU" dirty="0" err="1"/>
              <a:t>делегація</a:t>
            </a:r>
            <a:r>
              <a:rPr lang="ru-RU" dirty="0"/>
              <a:t> ЄС 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Дитячим</a:t>
            </a:r>
            <a:r>
              <a:rPr lang="ru-RU" dirty="0"/>
              <a:t> фондом ООН (ЮНІСЕФ) та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Асамблеєю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(НАІУ)  представили проект «#</a:t>
            </a:r>
            <a:r>
              <a:rPr lang="en-US" dirty="0" err="1"/>
              <a:t>ThisAbility</a:t>
            </a:r>
            <a:r>
              <a:rPr lang="en-US" dirty="0"/>
              <a:t>»,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інклюзії</a:t>
            </a:r>
            <a:r>
              <a:rPr lang="ru-RU" dirty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</a:p>
          <a:p>
            <a:r>
              <a:rPr lang="ru-RU" dirty="0" err="1"/>
              <a:t>Комунікаційна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«#</a:t>
            </a:r>
            <a:r>
              <a:rPr lang="en-US" dirty="0" err="1"/>
              <a:t>ThisAbility</a:t>
            </a:r>
            <a:r>
              <a:rPr lang="en-US" dirty="0"/>
              <a:t>: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інвалідність</a:t>
            </a:r>
            <a:r>
              <a:rPr lang="ru-RU" dirty="0"/>
              <a:t>»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та </a:t>
            </a:r>
            <a:r>
              <a:rPr lang="ru-RU" dirty="0" err="1"/>
              <a:t>толерантності</a:t>
            </a:r>
            <a:r>
              <a:rPr lang="ru-RU" dirty="0"/>
              <a:t> до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. Вона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уразливі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та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бути </a:t>
            </a:r>
            <a:r>
              <a:rPr lang="ru-RU" dirty="0" err="1"/>
              <a:t>невід’ємною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громад.</a:t>
            </a:r>
          </a:p>
        </p:txBody>
      </p:sp>
    </p:spTree>
    <p:extLst>
      <p:ext uri="{BB962C8B-B14F-4D97-AF65-F5344CB8AC3E}">
        <p14:creationId xmlns:p14="http://schemas.microsoft.com/office/powerpoint/2010/main" xmlns="" val="84421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ru-RU" dirty="0"/>
              <a:t>В рамках проекту </a:t>
            </a:r>
            <a:r>
              <a:rPr lang="ru-RU" dirty="0" err="1"/>
              <a:t>було</a:t>
            </a:r>
            <a:r>
              <a:rPr lang="ru-RU" dirty="0"/>
              <a:t> проведено конкурс на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інклюзивних</a:t>
            </a:r>
            <a:r>
              <a:rPr lang="ru-RU" dirty="0"/>
              <a:t> </a:t>
            </a:r>
            <a:r>
              <a:rPr lang="ru-RU" dirty="0" err="1"/>
              <a:t>майданчиків</a:t>
            </a:r>
            <a:r>
              <a:rPr lang="ru-RU" dirty="0"/>
              <a:t>, та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200 </a:t>
            </a:r>
            <a:r>
              <a:rPr lang="ru-RU" dirty="0" err="1"/>
              <a:t>заяв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громад з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4 </a:t>
            </a:r>
            <a:r>
              <a:rPr lang="ru-RU" dirty="0" err="1"/>
              <a:t>переможці</a:t>
            </a:r>
            <a:r>
              <a:rPr lang="ru-RU" dirty="0"/>
              <a:t> конкурсу,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Львівський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парк </a:t>
            </a:r>
            <a:r>
              <a:rPr lang="ru-RU" dirty="0" err="1"/>
              <a:t>ім</a:t>
            </a:r>
            <a:r>
              <a:rPr lang="ru-RU" dirty="0"/>
              <a:t>. Б. </a:t>
            </a:r>
            <a:r>
              <a:rPr lang="ru-RU" dirty="0" err="1"/>
              <a:t>Хмельницького</a:t>
            </a:r>
            <a:r>
              <a:rPr lang="ru-RU" dirty="0"/>
              <a:t>; </a:t>
            </a:r>
            <a:r>
              <a:rPr lang="ru-RU" dirty="0" err="1"/>
              <a:t>Бердичівська</a:t>
            </a:r>
            <a:r>
              <a:rPr lang="ru-RU" dirty="0"/>
              <a:t> </a:t>
            </a:r>
            <a:r>
              <a:rPr lang="ru-RU" dirty="0" err="1"/>
              <a:t>міська</a:t>
            </a:r>
            <a:r>
              <a:rPr lang="ru-RU" dirty="0"/>
              <a:t> рада (</a:t>
            </a:r>
            <a:r>
              <a:rPr lang="ru-RU" dirty="0" err="1"/>
              <a:t>Житомирська</a:t>
            </a:r>
            <a:r>
              <a:rPr lang="ru-RU" dirty="0"/>
              <a:t> область); </a:t>
            </a:r>
            <a:r>
              <a:rPr lang="ru-RU" dirty="0" err="1"/>
              <a:t>Красноармійська</a:t>
            </a:r>
            <a:r>
              <a:rPr lang="ru-RU" dirty="0"/>
              <a:t> </a:t>
            </a:r>
            <a:r>
              <a:rPr lang="ru-RU" dirty="0" err="1"/>
              <a:t>міська</a:t>
            </a:r>
            <a:r>
              <a:rPr lang="ru-RU" dirty="0"/>
              <a:t> рада (</a:t>
            </a:r>
            <a:r>
              <a:rPr lang="ru-RU" dirty="0" err="1"/>
              <a:t>Донецька</a:t>
            </a:r>
            <a:r>
              <a:rPr lang="ru-RU" dirty="0"/>
              <a:t> область); </a:t>
            </a:r>
            <a:r>
              <a:rPr lang="ru-RU" dirty="0" err="1"/>
              <a:t>Перебиковецька</a:t>
            </a:r>
            <a:r>
              <a:rPr lang="ru-RU" dirty="0"/>
              <a:t> </a:t>
            </a:r>
            <a:r>
              <a:rPr lang="ru-RU" dirty="0" err="1"/>
              <a:t>сільська</a:t>
            </a:r>
            <a:r>
              <a:rPr lang="ru-RU" dirty="0"/>
              <a:t> рада (</a:t>
            </a:r>
            <a:r>
              <a:rPr lang="ru-RU" dirty="0" err="1"/>
              <a:t>Чернівецька</a:t>
            </a:r>
            <a:r>
              <a:rPr lang="ru-RU" dirty="0"/>
              <a:t> область), </a:t>
            </a:r>
            <a:r>
              <a:rPr lang="ru-RU" dirty="0" err="1"/>
              <a:t>найближчим</a:t>
            </a:r>
            <a:r>
              <a:rPr lang="ru-RU" dirty="0"/>
              <a:t> часом </a:t>
            </a:r>
            <a:r>
              <a:rPr lang="ru-RU" dirty="0" err="1"/>
              <a:t>обладнають</a:t>
            </a:r>
            <a:r>
              <a:rPr lang="ru-RU" dirty="0"/>
              <a:t> </a:t>
            </a:r>
            <a:r>
              <a:rPr lang="ru-RU" dirty="0" err="1"/>
              <a:t>інклюзивні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 за </a:t>
            </a:r>
            <a:r>
              <a:rPr lang="ru-RU" dirty="0" err="1"/>
              <a:t>підтримки</a:t>
            </a:r>
            <a:r>
              <a:rPr lang="ru-RU" dirty="0"/>
              <a:t> ЮНІСЕФ та ЄС.</a:t>
            </a:r>
          </a:p>
        </p:txBody>
      </p:sp>
    </p:spTree>
    <p:extLst>
      <p:ext uri="{BB962C8B-B14F-4D97-AF65-F5344CB8AC3E}">
        <p14:creationId xmlns:p14="http://schemas.microsoft.com/office/powerpoint/2010/main" xmlns="" val="305210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стя\Desktop\Реклама\РЕКЛАМА\вразливі діт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806"/>
            <a:ext cx="6294995" cy="31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стя\Desktop\Реклама\РЕКЛАМА\вразливі діт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333" y="3501008"/>
            <a:ext cx="6181278" cy="30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96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стя\Desktop\Реклама\РЕКЛАМА\вразливі діт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367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астя\Desktop\Реклама\РЕКЛАМА\вразливі діти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036" y="3349118"/>
            <a:ext cx="6359299" cy="31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95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стя\Desktop\Реклама\РЕКЛАМА\вразливі діти\w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833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ru-RU" dirty="0"/>
              <a:t>в </a:t>
            </a:r>
            <a:r>
              <a:rPr lang="ru-RU" dirty="0" err="1"/>
              <a:t>листопаді</a:t>
            </a:r>
            <a:r>
              <a:rPr lang="ru-RU" dirty="0"/>
              <a:t> 2013 року </a:t>
            </a:r>
            <a:r>
              <a:rPr lang="ru-RU" dirty="0" err="1"/>
              <a:t>була</a:t>
            </a:r>
            <a:r>
              <a:rPr lang="ru-RU" dirty="0"/>
              <a:t> запущена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рекламна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«</a:t>
            </a:r>
            <a:r>
              <a:rPr lang="ru-RU" dirty="0" err="1"/>
              <a:t>Зупинимо</a:t>
            </a:r>
            <a:r>
              <a:rPr lang="ru-RU" dirty="0"/>
              <a:t> гепатит разом»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467600" cy="4873752"/>
          </a:xfrm>
        </p:spPr>
        <p:txBody>
          <a:bodyPr/>
          <a:lstStyle/>
          <a:p>
            <a:r>
              <a:rPr lang="ru-RU" dirty="0" err="1"/>
              <a:t>Gallery</a:t>
            </a:r>
            <a:r>
              <a:rPr lang="ru-RU" dirty="0"/>
              <a:t> </a:t>
            </a:r>
            <a:r>
              <a:rPr lang="ru-RU" dirty="0" err="1"/>
              <a:t>Plus</a:t>
            </a:r>
            <a:r>
              <a:rPr lang="ru-RU" dirty="0"/>
              <a:t>,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стала </a:t>
            </a:r>
            <a:r>
              <a:rPr lang="ru-RU" dirty="0" err="1"/>
              <a:t>основним</a:t>
            </a:r>
            <a:r>
              <a:rPr lang="ru-RU" dirty="0"/>
              <a:t> партнером ООН з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гепатиту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 smtClean="0"/>
              <a:t>.</a:t>
            </a:r>
          </a:p>
          <a:p>
            <a:r>
              <a:rPr lang="ru-RU" dirty="0" err="1"/>
              <a:t>Ініціатором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виступила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(АНРУ). </a:t>
            </a:r>
            <a:endParaRPr lang="ru-RU" dirty="0" smtClean="0"/>
          </a:p>
          <a:p>
            <a:r>
              <a:rPr lang="ru-RU" dirty="0" smtClean="0"/>
              <a:t>Основною </a:t>
            </a:r>
            <a:r>
              <a:rPr lang="ru-RU" dirty="0"/>
              <a:t>метою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городян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гепатиту.</a:t>
            </a:r>
          </a:p>
        </p:txBody>
      </p:sp>
    </p:spTree>
    <p:extLst>
      <p:ext uri="{BB962C8B-B14F-4D97-AF65-F5344CB8AC3E}">
        <p14:creationId xmlns:p14="http://schemas.microsoft.com/office/powerpoint/2010/main" xmlns="" val="352328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стя\Desktop\Реклама\РЕКЛАМА\гепатит\гепати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291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4331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стя\Desktop\Реклама\РЕКЛАМА\гепатит\гепатит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189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/>
              <a:t>соціальна реклама Молодіжної мобілізаційної кампанії «Твій Голос</a:t>
            </a:r>
            <a:r>
              <a:rPr lang="uk-UA" dirty="0" smtClean="0"/>
              <a:t>» (2014 рік)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підтримки</a:t>
            </a:r>
            <a:r>
              <a:rPr lang="ru-RU" dirty="0"/>
              <a:t> Фонду «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», </a:t>
            </a:r>
            <a:r>
              <a:rPr lang="ru-RU" dirty="0" err="1"/>
              <a:t>Біржі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та креативного агентства «</a:t>
            </a:r>
            <a:r>
              <a:rPr lang="en-US" dirty="0" err="1"/>
              <a:t>Cheil</a:t>
            </a:r>
            <a:r>
              <a:rPr lang="en-US" dirty="0"/>
              <a:t> </a:t>
            </a:r>
            <a:r>
              <a:rPr lang="ru-RU" dirty="0" err="1"/>
              <a:t>Україна</a:t>
            </a:r>
            <a:r>
              <a:rPr lang="ru-RU" dirty="0"/>
              <a:t>» </a:t>
            </a:r>
            <a:r>
              <a:rPr lang="ru-RU" dirty="0" err="1"/>
              <a:t>стартувала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рекламна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«</a:t>
            </a:r>
            <a:r>
              <a:rPr lang="ru-RU" dirty="0" err="1"/>
              <a:t>Твій</a:t>
            </a:r>
            <a:r>
              <a:rPr lang="ru-RU" dirty="0"/>
              <a:t> Голос» - «</a:t>
            </a:r>
            <a:r>
              <a:rPr lang="ru-RU" dirty="0" err="1" smtClean="0"/>
              <a:t>користуйся</a:t>
            </a:r>
            <a:r>
              <a:rPr lang="ru-RU" dirty="0" smtClean="0"/>
              <a:t> </a:t>
            </a:r>
            <a:r>
              <a:rPr lang="ru-RU" dirty="0"/>
              <a:t>голосом!».</a:t>
            </a:r>
          </a:p>
          <a:p>
            <a:endParaRPr lang="uk-UA" dirty="0" smtClean="0"/>
          </a:p>
          <a:p>
            <a:r>
              <a:rPr lang="ru-RU" dirty="0"/>
              <a:t>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- </a:t>
            </a:r>
            <a:r>
              <a:rPr lang="ru-RU" dirty="0" err="1"/>
              <a:t>мотивувати</a:t>
            </a:r>
            <a:r>
              <a:rPr lang="ru-RU" dirty="0"/>
              <a:t> молодь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голосом як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виборів</a:t>
            </a:r>
            <a:r>
              <a:rPr lang="ru-RU" dirty="0"/>
              <a:t>, так і </a:t>
            </a:r>
            <a:r>
              <a:rPr lang="ru-RU" dirty="0" err="1"/>
              <a:t>після</a:t>
            </a:r>
            <a:r>
              <a:rPr lang="ru-RU" dirty="0"/>
              <a:t> них. Реклама </a:t>
            </a:r>
            <a:r>
              <a:rPr lang="ru-RU" dirty="0" err="1"/>
              <a:t>закликає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у ​​</a:t>
            </a:r>
            <a:r>
              <a:rPr lang="ru-RU" dirty="0" err="1"/>
              <a:t>віці</a:t>
            </a:r>
            <a:r>
              <a:rPr lang="ru-RU" dirty="0"/>
              <a:t> 18-29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задуматися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голос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24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стя\Desktop\Реклама\РЕКЛАМА\голос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033"/>
            <a:ext cx="6452194" cy="32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астя\Desktop\Реклама\РЕКЛАМА\голос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452194" cy="32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5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5877272"/>
          </a:xfrm>
        </p:spPr>
        <p:txBody>
          <a:bodyPr>
            <a:norm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рекламі</a:t>
            </a:r>
            <a:r>
              <a:rPr lang="ru-RU" dirty="0" smtClean="0"/>
              <a:t> </a:t>
            </a:r>
            <a:r>
              <a:rPr lang="ru-RU" dirty="0" err="1" smtClean="0"/>
              <a:t>автори</a:t>
            </a:r>
            <a:r>
              <a:rPr lang="ru-RU" dirty="0" smtClean="0"/>
              <a:t> </a:t>
            </a:r>
            <a:r>
              <a:rPr lang="ru-RU" dirty="0" err="1" smtClean="0"/>
              <a:t>звертають</a:t>
            </a:r>
            <a:r>
              <a:rPr lang="ru-RU" dirty="0" smtClean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й на велосипедистах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, тому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нехтувати</a:t>
            </a:r>
            <a:r>
              <a:rPr lang="ru-RU" dirty="0"/>
              <a:t> </a:t>
            </a:r>
            <a:r>
              <a:rPr lang="ru-RU" dirty="0" err="1"/>
              <a:t>освітленням</a:t>
            </a:r>
            <a:r>
              <a:rPr lang="ru-RU" dirty="0"/>
              <a:t> велосипеда в </a:t>
            </a:r>
            <a:r>
              <a:rPr lang="ru-RU" dirty="0" smtClean="0"/>
              <a:t>темну </a:t>
            </a:r>
            <a:r>
              <a:rPr lang="ru-RU" dirty="0"/>
              <a:t>пору </a:t>
            </a:r>
            <a:r>
              <a:rPr lang="ru-RU" dirty="0" err="1"/>
              <a:t>доби</a:t>
            </a:r>
            <a:r>
              <a:rPr lang="ru-RU" dirty="0" smtClean="0"/>
              <a:t>.</a:t>
            </a:r>
          </a:p>
          <a:p>
            <a:r>
              <a:rPr lang="ru-RU" dirty="0"/>
              <a:t>“Нам по </a:t>
            </a:r>
            <a:r>
              <a:rPr lang="ru-RU" dirty="0" err="1"/>
              <a:t>дорозі</a:t>
            </a:r>
            <a:r>
              <a:rPr lang="ru-RU" dirty="0"/>
              <a:t>” – </a:t>
            </a:r>
            <a:r>
              <a:rPr lang="ru-RU" dirty="0" err="1"/>
              <a:t>загальний</a:t>
            </a:r>
            <a:r>
              <a:rPr lang="ru-RU" dirty="0"/>
              <a:t> слоган,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закликає</a:t>
            </a:r>
            <a:r>
              <a:rPr lang="ru-RU" dirty="0"/>
              <a:t> як </a:t>
            </a:r>
            <a:r>
              <a:rPr lang="ru-RU" dirty="0" err="1"/>
              <a:t>водіїв</a:t>
            </a:r>
            <a:r>
              <a:rPr lang="ru-RU" dirty="0"/>
              <a:t>, так і </a:t>
            </a:r>
            <a:r>
              <a:rPr lang="ru-RU" dirty="0" err="1"/>
              <a:t>велосипедистів</a:t>
            </a:r>
            <a:r>
              <a:rPr lang="ru-RU" dirty="0"/>
              <a:t> бути </a:t>
            </a:r>
            <a:r>
              <a:rPr lang="ru-RU" dirty="0" err="1"/>
              <a:t>уважними</a:t>
            </a:r>
            <a:r>
              <a:rPr lang="ru-RU" dirty="0"/>
              <a:t> на дорогах,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 smtClean="0"/>
              <a:t>.</a:t>
            </a:r>
          </a:p>
          <a:p>
            <a:r>
              <a:rPr lang="ru-RU" dirty="0" err="1"/>
              <a:t>Соціальну</a:t>
            </a:r>
            <a:r>
              <a:rPr lang="ru-RU" dirty="0"/>
              <a:t> рекламу </a:t>
            </a:r>
            <a:r>
              <a:rPr lang="ru-RU" dirty="0" err="1"/>
              <a:t>реалізували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велосипедистів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 “</a:t>
            </a:r>
            <a:r>
              <a:rPr lang="ru-RU" dirty="0" err="1"/>
              <a:t>ВелоЧернігів</a:t>
            </a:r>
            <a:r>
              <a:rPr lang="ru-RU" dirty="0"/>
              <a:t>“, у </a:t>
            </a:r>
            <a:r>
              <a:rPr lang="ru-RU" dirty="0" err="1"/>
              <a:t>співпраці</a:t>
            </a:r>
            <a:r>
              <a:rPr lang="ru-RU" dirty="0"/>
              <a:t> з дизайнером </a:t>
            </a:r>
            <a:r>
              <a:rPr lang="ru-RU" dirty="0" err="1"/>
              <a:t>Ігорем</a:t>
            </a:r>
            <a:r>
              <a:rPr lang="ru-RU" dirty="0"/>
              <a:t> </a:t>
            </a:r>
            <a:r>
              <a:rPr lang="ru-RU" dirty="0" err="1"/>
              <a:t>Скляревським</a:t>
            </a:r>
            <a:r>
              <a:rPr lang="ru-RU" dirty="0"/>
              <a:t>, за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(</a:t>
            </a:r>
            <a:r>
              <a:rPr lang="en-US" dirty="0"/>
              <a:t>GIZ).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542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стя\Desktop\Реклама\РЕКЛАМА\голос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965" y="179983"/>
            <a:ext cx="6382407" cy="31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Настя\Desktop\Реклама\РЕКЛАМА\голос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965" y="3429000"/>
            <a:ext cx="6428111" cy="32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109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Соціальна кампанія «Я </a:t>
            </a:r>
            <a:r>
              <a:rPr lang="uk-UA" dirty="0" err="1" smtClean="0"/>
              <a:t>хохол</a:t>
            </a:r>
            <a:r>
              <a:rPr lang="uk-UA" dirty="0" smtClean="0"/>
              <a:t>» (2016 рік)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/>
          <a:lstStyle/>
          <a:p>
            <a:r>
              <a:rPr lang="ru-RU" dirty="0" err="1"/>
              <a:t>Розробники</a:t>
            </a:r>
            <a:r>
              <a:rPr lang="ru-RU" dirty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- 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Кременчука</a:t>
            </a:r>
            <a:r>
              <a:rPr lang="ru-RU" dirty="0"/>
              <a:t> та </a:t>
            </a:r>
            <a:r>
              <a:rPr lang="ru-RU" dirty="0" err="1"/>
              <a:t>місцева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«</a:t>
            </a:r>
            <a:r>
              <a:rPr lang="ru-RU" dirty="0" err="1"/>
              <a:t>Рекламний</a:t>
            </a:r>
            <a:r>
              <a:rPr lang="ru-RU" dirty="0"/>
              <a:t> центр на </a:t>
            </a:r>
            <a:r>
              <a:rPr lang="ru-RU" dirty="0" err="1"/>
              <a:t>Московській</a:t>
            </a:r>
            <a:r>
              <a:rPr lang="ru-RU" dirty="0" smtClean="0"/>
              <a:t>».</a:t>
            </a:r>
          </a:p>
          <a:p>
            <a:r>
              <a:rPr lang="ru-RU" dirty="0" err="1"/>
              <a:t>Загалом</a:t>
            </a:r>
            <a:r>
              <a:rPr lang="ru-RU" dirty="0"/>
              <a:t> же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полягав</a:t>
            </a:r>
            <a:r>
              <a:rPr lang="ru-RU" dirty="0"/>
              <a:t> у тому, </a:t>
            </a:r>
            <a:r>
              <a:rPr lang="ru-RU" dirty="0" err="1"/>
              <a:t>щоби</a:t>
            </a:r>
            <a:r>
              <a:rPr lang="ru-RU" dirty="0"/>
              <a:t> донести,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– велика </a:t>
            </a:r>
            <a:r>
              <a:rPr lang="ru-RU" dirty="0" err="1"/>
              <a:t>країна</a:t>
            </a:r>
            <a:r>
              <a:rPr lang="ru-RU" dirty="0" smtClean="0"/>
              <a:t>.</a:t>
            </a:r>
          </a:p>
          <a:p>
            <a:r>
              <a:rPr lang="uk-UA" dirty="0" smtClean="0"/>
              <a:t>Ця рекламна кампанія викликала багато негативних думок у споживачів, але ж розробники ідеї пояснили, що </a:t>
            </a:r>
            <a:r>
              <a:rPr lang="ru-RU" dirty="0" smtClean="0"/>
              <a:t>«просто </a:t>
            </a:r>
            <a:r>
              <a:rPr lang="ru-RU" dirty="0" err="1"/>
              <a:t>обіграли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XXL». </a:t>
            </a:r>
          </a:p>
        </p:txBody>
      </p:sp>
    </p:spTree>
    <p:extLst>
      <p:ext uri="{BB962C8B-B14F-4D97-AF65-F5344CB8AC3E}">
        <p14:creationId xmlns:p14="http://schemas.microsoft.com/office/powerpoint/2010/main" xmlns="" val="340231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стя\Desktop\Реклама\РЕКЛАМА\я хох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9"/>
            <a:ext cx="6192688" cy="32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Настя\Desktop\Реклама\РЕКЛАМА\я хохол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7497"/>
            <a:ext cx="6192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877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стя\Desktop\Реклама\РЕКЛАМА\я хохол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1655"/>
            <a:ext cx="743468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29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рамках проекта </a:t>
            </a:r>
            <a:r>
              <a:rPr lang="ru-RU" sz="1400" dirty="0" smtClean="0"/>
              <a:t> (2008) «Сообщество </a:t>
            </a:r>
            <a:r>
              <a:rPr lang="ru-RU" sz="1400" dirty="0" smtClean="0"/>
              <a:t>потребителей и общественные объединения», который финансируется Европейским Союзом и Программой развития ООН в Украине, стартует кампания противодействия недобросовестной рекламе и продвижению нездоровой еды.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111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5310198" cy="2655099"/>
          </a:xfrm>
          <a:prstGeom prst="rect">
            <a:avLst/>
          </a:prstGeom>
        </p:spPr>
      </p:pic>
      <p:pic>
        <p:nvPicPr>
          <p:cNvPr id="6" name="Рисунок 5" descr="2111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00372"/>
            <a:ext cx="5357850" cy="34852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Чтобы отучить граждан от нездоровой пищи, предусмотрена глобальная разъяснительная работа. А начнут — с социальной рекламы. Образцы новых </a:t>
            </a:r>
            <a:r>
              <a:rPr lang="ru-RU" sz="1600" dirty="0" err="1" smtClean="0"/>
              <a:t>бигбордов</a:t>
            </a:r>
            <a:r>
              <a:rPr lang="ru-RU" sz="1600" dirty="0" smtClean="0"/>
              <a:t>, которые скоро появятся на улицах Киева и других крупных городов, были представлены на пресс-конференции по случаю начала акции:</a:t>
            </a:r>
          </a:p>
          <a:p>
            <a:endParaRPr lang="ru-RU" dirty="0"/>
          </a:p>
        </p:txBody>
      </p:sp>
      <p:pic>
        <p:nvPicPr>
          <p:cNvPr id="5" name="Содержимое 4" descr="4111(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5638800" cy="2819400"/>
          </a:xfrm>
        </p:spPr>
      </p:pic>
      <p:pic>
        <p:nvPicPr>
          <p:cNvPr id="6" name="Рисунок 5" descr="31111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5572164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6e9de6f18acd7c1751f29990a3084a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71966" cy="2800360"/>
          </a:xfrm>
        </p:spPr>
      </p:pic>
      <p:pic>
        <p:nvPicPr>
          <p:cNvPr id="6" name="Содержимое 5" descr="c16a26c91976f83b5d5096e12c2be6e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85728"/>
            <a:ext cx="4143404" cy="2786082"/>
          </a:xfrm>
        </p:spPr>
      </p:pic>
      <p:pic>
        <p:nvPicPr>
          <p:cNvPr id="7" name="Рисунок 6" descr="eff54f5fd687e5d178f6c82040c8be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00562" cy="3143256"/>
          </a:xfrm>
          <a:prstGeom prst="rect">
            <a:avLst/>
          </a:prstGeom>
        </p:spPr>
      </p:pic>
      <p:pic>
        <p:nvPicPr>
          <p:cNvPr id="8" name="Рисунок 7" descr="f7be46d775eb79933f8b7f9af4d6dd2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86124"/>
            <a:ext cx="4000528" cy="3286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Реклама\РЕКЛАМА\Асоціація велосипедистів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6669092" cy="32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esktop\Реклама\РЕКЛАМА\Асоціація велосипедисті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544" y="3429000"/>
            <a:ext cx="6741100" cy="32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03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Реклама\РЕКЛАМА\Асоціація велосипедистів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683237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стя\Desktop\Реклама\РЕКЛАМА\Асоціація велосипедистів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124" y="3397129"/>
            <a:ext cx="6857179" cy="33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86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8582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2016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Міністерстві</a:t>
            </a:r>
            <a:r>
              <a:rPr lang="ru-RU" dirty="0" smtClean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створили </a:t>
            </a:r>
            <a:r>
              <a:rPr lang="ru-RU" dirty="0" err="1" smtClean="0"/>
              <a:t>соціальну</a:t>
            </a:r>
            <a:r>
              <a:rPr lang="ru-RU" dirty="0" smtClean="0"/>
              <a:t> </a:t>
            </a:r>
            <a:r>
              <a:rPr lang="ru-RU" dirty="0" err="1" smtClean="0"/>
              <a:t>інформ</a:t>
            </a:r>
            <a:r>
              <a:rPr lang="ru-RU" dirty="0" smtClean="0"/>
              <a:t>. </a:t>
            </a:r>
            <a:r>
              <a:rPr lang="ru-RU" dirty="0" err="1" smtClean="0"/>
              <a:t>кампані</a:t>
            </a:r>
            <a:r>
              <a:rPr lang="ru-RU" dirty="0" err="1"/>
              <a:t>ю</a:t>
            </a:r>
            <a:r>
              <a:rPr lang="ru-RU" dirty="0" smtClean="0"/>
              <a:t> в </a:t>
            </a:r>
            <a:r>
              <a:rPr lang="ru-RU" dirty="0"/>
              <a:t>рамках </a:t>
            </a:r>
            <a:r>
              <a:rPr lang="ru-RU" dirty="0" err="1"/>
              <a:t>Тижня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204864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агенство</a:t>
            </a:r>
            <a:r>
              <a:rPr lang="ru-RU" dirty="0"/>
              <a:t> </a:t>
            </a:r>
            <a:r>
              <a:rPr lang="ru-RU" dirty="0" smtClean="0"/>
              <a:t>PROVID </a:t>
            </a:r>
            <a:r>
              <a:rPr lang="ru-RU" dirty="0"/>
              <a:t>брало участь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"</a:t>
            </a:r>
            <a:r>
              <a:rPr lang="ru-RU" dirty="0" err="1"/>
              <a:t>Трунар</a:t>
            </a:r>
            <a:r>
              <a:rPr lang="ru-RU" dirty="0"/>
              <a:t>, </a:t>
            </a: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медсестра –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чекає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гальмівного</a:t>
            </a:r>
            <a:r>
              <a:rPr lang="ru-RU" dirty="0"/>
              <a:t> шляху </a:t>
            </a:r>
            <a:r>
              <a:rPr lang="ru-RU" dirty="0" err="1"/>
              <a:t>водія</a:t>
            </a:r>
            <a:r>
              <a:rPr lang="ru-RU" dirty="0"/>
              <a:t>-лихача? </a:t>
            </a:r>
            <a:r>
              <a:rPr lang="ru-RU" dirty="0" err="1"/>
              <a:t>Відверто</a:t>
            </a:r>
            <a:r>
              <a:rPr lang="ru-RU" dirty="0"/>
              <a:t> про </a:t>
            </a:r>
            <a:r>
              <a:rPr lang="ru-RU" dirty="0" err="1"/>
              <a:t>неприємні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вони </a:t>
            </a:r>
            <a:r>
              <a:rPr lang="ru-RU" dirty="0" err="1"/>
              <a:t>говорять</a:t>
            </a:r>
            <a:r>
              <a:rPr lang="ru-RU" dirty="0"/>
              <a:t> з </a:t>
            </a:r>
            <a:r>
              <a:rPr lang="ru-RU" dirty="0" err="1"/>
              <a:t>водіями</a:t>
            </a:r>
            <a:r>
              <a:rPr lang="ru-RU" dirty="0"/>
              <a:t> в </a:t>
            </a:r>
            <a:r>
              <a:rPr lang="ru-RU" dirty="0" err="1"/>
              <a:t>радіо</a:t>
            </a:r>
            <a:r>
              <a:rPr lang="ru-RU" dirty="0"/>
              <a:t>- та </a:t>
            </a:r>
            <a:r>
              <a:rPr lang="ru-RU" dirty="0" err="1"/>
              <a:t>відеороликах</a:t>
            </a:r>
            <a:r>
              <a:rPr lang="ru-RU" dirty="0"/>
              <a:t>, з </a:t>
            </a:r>
            <a:r>
              <a:rPr lang="ru-RU" dirty="0" err="1"/>
              <a:t>бордів</a:t>
            </a:r>
            <a:r>
              <a:rPr lang="ru-RU" dirty="0"/>
              <a:t> і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", - </a:t>
            </a:r>
            <a:r>
              <a:rPr lang="ru-RU" dirty="0" err="1"/>
              <a:t>пишуть</a:t>
            </a:r>
            <a:r>
              <a:rPr lang="ru-RU" dirty="0"/>
              <a:t> про проект в </a:t>
            </a:r>
            <a:r>
              <a:rPr lang="ru-RU" dirty="0" err="1"/>
              <a:t>агентстві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Зазначається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початок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з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на дорогах, над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в </a:t>
            </a:r>
            <a:r>
              <a:rPr lang="ru-RU" dirty="0" err="1"/>
              <a:t>партнерстві</a:t>
            </a:r>
            <a:r>
              <a:rPr lang="ru-RU" dirty="0"/>
              <a:t> з </a:t>
            </a:r>
            <a:r>
              <a:rPr lang="en-US" dirty="0"/>
              <a:t>EGIS Ukraine.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305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я\Desktop\Реклама\РЕКЛАМА\не жени\не жен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2069"/>
            <a:ext cx="6497675" cy="32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стя\Desktop\Реклама\РЕКЛАМА\не жени\не жен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143" y="3506389"/>
            <a:ext cx="6497140" cy="32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99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Реклама\РЕКЛАМА\не жени\не жен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48276" cy="606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83671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Відео-ролики</a:t>
            </a:r>
            <a:r>
              <a:rPr lang="uk-UA" dirty="0" smtClean="0"/>
              <a:t> можна переглянути за посиланням: </a:t>
            </a:r>
            <a:r>
              <a:rPr lang="en-US" dirty="0">
                <a:hlinkClick r:id="rId3"/>
              </a:rPr>
              <a:t>http://dzerkalo.media/ne-zheni-mene-sotsialna-reklama-dlya-vodiyiv</a:t>
            </a:r>
            <a:r>
              <a:rPr lang="en-US" dirty="0" smtClean="0">
                <a:hlinkClick r:id="rId3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520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я\Desktop\Реклама\РЕКЛАМА\не жени\не жен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409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972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</TotalTime>
  <Words>1184</Words>
  <Application>Microsoft Office PowerPoint</Application>
  <PresentationFormat>Экран (4:3)</PresentationFormat>
  <Paragraphs>53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    Найпопулярніші сучасні  українські  соціальні інформаційні кампанії  в Україні</vt:lpstr>
      <vt:lpstr> У липні 2014 року Асоціація велосипедистів України запустила соціальну рекламу з безпеки руху</vt:lpstr>
      <vt:lpstr>Слайд 3</vt:lpstr>
      <vt:lpstr>Слайд 4</vt:lpstr>
      <vt:lpstr>Слайд 5</vt:lpstr>
      <vt:lpstr> В 2016 році Міністерстві інфраструктури України створили соціальну інформ. кампанію в рамках Тижня безпеки дорожнього руху в Україні</vt:lpstr>
      <vt:lpstr>Слайд 7</vt:lpstr>
      <vt:lpstr>Слайд 8</vt:lpstr>
      <vt:lpstr>Слайд 9</vt:lpstr>
      <vt:lpstr>Проект 2016 року «Благаю, живи! Безпека на дорозі », який спільно реалізують мережа АЗК« ОККО »та Європейський банк реконструкції та розвитку.</vt:lpstr>
      <vt:lpstr>Слайд 11</vt:lpstr>
      <vt:lpstr>Слайд 12</vt:lpstr>
      <vt:lpstr>СОЦІАЛЬНА ІНФОРМАЦІЙНА КАМПАНІЯ УКРАЇНА SPEAKING (2016 РІК)</vt:lpstr>
      <vt:lpstr>Слайд 14</vt:lpstr>
      <vt:lpstr>Слайд 15</vt:lpstr>
      <vt:lpstr>Слайд 16</vt:lpstr>
      <vt:lpstr> соціальна антикорупційна реклама (2016 рік)</vt:lpstr>
      <vt:lpstr>Слайд 18</vt:lpstr>
      <vt:lpstr>Слайд 19</vt:lpstr>
      <vt:lpstr>проект «#ThisAbility» (2015 рік)</vt:lpstr>
      <vt:lpstr>Слайд 21</vt:lpstr>
      <vt:lpstr>Слайд 22</vt:lpstr>
      <vt:lpstr>Слайд 23</vt:lpstr>
      <vt:lpstr>Слайд 24</vt:lpstr>
      <vt:lpstr> в листопаді 2013 року була запущена соціальна рекламна кампанія «Зупинимо гепатит разом»</vt:lpstr>
      <vt:lpstr>Слайд 26</vt:lpstr>
      <vt:lpstr>Слайд 27</vt:lpstr>
      <vt:lpstr> соціальна реклама Молодіжної мобілізаційної кампанії «Твій Голос» (2014 рік)</vt:lpstr>
      <vt:lpstr>Слайд 29</vt:lpstr>
      <vt:lpstr>Слайд 30</vt:lpstr>
      <vt:lpstr> Соціальна кампанія «Я хохол» (2016 рік)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Найпопулярніші сучасні українські соціальні інформаційні кампанії в Україні</dc:title>
  <dc:creator>Настя</dc:creator>
  <cp:lastModifiedBy>allo</cp:lastModifiedBy>
  <cp:revision>12</cp:revision>
  <dcterms:created xsi:type="dcterms:W3CDTF">2016-12-09T11:04:18Z</dcterms:created>
  <dcterms:modified xsi:type="dcterms:W3CDTF">2017-01-12T18:05:49Z</dcterms:modified>
</cp:coreProperties>
</file>