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2" autoAdjust="0"/>
    <p:restoredTop sz="94660"/>
  </p:normalViewPr>
  <p:slideViewPr>
    <p:cSldViewPr>
      <p:cViewPr varScale="1">
        <p:scale>
          <a:sx n="62" d="100"/>
          <a:sy n="62" d="100"/>
        </p:scale>
        <p:origin x="-146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42C0E-E787-4739-B49F-081ABD679768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969CD-6D54-45AD-B9C1-B2C1A280E8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291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ЛЕКЦІЯ 1</a:t>
            </a:r>
            <a:br>
              <a:rPr lang="uk-UA" dirty="0" smtClean="0"/>
            </a:br>
            <a:r>
              <a:rPr lang="ru-RU" dirty="0" smtClean="0"/>
              <a:t> </a:t>
            </a: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спічрайтерство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u="sng" dirty="0" smtClean="0"/>
              <a:t>Питання для розгляду</a:t>
            </a:r>
            <a:endParaRPr lang="ru-RU" u="sng" dirty="0" smtClean="0"/>
          </a:p>
          <a:p>
            <a:pPr>
              <a:buNone/>
            </a:pPr>
            <a:r>
              <a:rPr lang="ru-RU" dirty="0" smtClean="0"/>
              <a:t>1.Різні </a:t>
            </a:r>
            <a:r>
              <a:rPr lang="ru-RU" dirty="0" err="1" smtClean="0"/>
              <a:t>підходи</a:t>
            </a:r>
            <a:r>
              <a:rPr lang="ru-RU" dirty="0" smtClean="0"/>
              <a:t> до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“</a:t>
            </a:r>
            <a:r>
              <a:rPr lang="ru-RU" dirty="0" err="1" smtClean="0"/>
              <a:t>спічрайтерство</a:t>
            </a:r>
            <a:r>
              <a:rPr lang="ru-RU" dirty="0" smtClean="0"/>
              <a:t>”.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спічрайтерства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3.Зв’язок </a:t>
            </a:r>
            <a:r>
              <a:rPr lang="ru-RU" dirty="0" err="1" smtClean="0"/>
              <a:t>спічрайтерства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галузями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ru-RU" dirty="0" err="1" smtClean="0"/>
              <a:t>Професійні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та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спічрайтера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2035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Tanya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844824"/>
            <a:ext cx="3895515" cy="25922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8640"/>
            <a:ext cx="87129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Таким чином, </a:t>
            </a:r>
            <a:r>
              <a:rPr lang="ru-RU" sz="2000" dirty="0" err="1" smtClean="0"/>
              <a:t>ділова</a:t>
            </a:r>
            <a:r>
              <a:rPr lang="ru-RU" sz="2000" dirty="0" smtClean="0"/>
              <a:t> риторика </a:t>
            </a:r>
            <a:r>
              <a:rPr lang="ru-RU" sz="2000" dirty="0" err="1" smtClean="0"/>
              <a:t>апелює</a:t>
            </a:r>
            <a:r>
              <a:rPr lang="ru-RU" sz="2000" dirty="0" smtClean="0"/>
              <a:t> до </a:t>
            </a:r>
            <a:r>
              <a:rPr lang="ru-RU" sz="2000" dirty="0" err="1" smtClean="0"/>
              <a:t>навичок</a:t>
            </a:r>
            <a:r>
              <a:rPr lang="ru-RU" sz="2000" dirty="0" smtClean="0"/>
              <a:t> </a:t>
            </a:r>
            <a:r>
              <a:rPr lang="ru-RU" sz="2000" dirty="0" err="1" smtClean="0"/>
              <a:t>ораторського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мистецтва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конкретної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, в той час як </a:t>
            </a:r>
            <a:r>
              <a:rPr lang="ru-RU" sz="2000" dirty="0" err="1" smtClean="0"/>
              <a:t>діяльність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спічрайтера</a:t>
            </a:r>
            <a:r>
              <a:rPr lang="ru-RU" sz="2000" dirty="0" smtClean="0"/>
              <a:t> </a:t>
            </a:r>
            <a:r>
              <a:rPr lang="ru-RU" sz="2000" dirty="0" err="1" smtClean="0"/>
              <a:t>зосереджена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підготовці</a:t>
            </a:r>
            <a:r>
              <a:rPr lang="ru-RU" sz="2000" dirty="0" smtClean="0"/>
              <a:t> тексту та </a:t>
            </a:r>
            <a:r>
              <a:rPr lang="ru-RU" sz="2000" dirty="0" err="1" smtClean="0"/>
              <a:t>підготовці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виступаючого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виголошення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промови</a:t>
            </a:r>
            <a:r>
              <a:rPr lang="ru-RU" sz="2000" dirty="0" smtClean="0"/>
              <a:t>, </a:t>
            </a:r>
            <a:r>
              <a:rPr lang="ru-RU" sz="2000" dirty="0" err="1" smtClean="0"/>
              <a:t>іншими</a:t>
            </a:r>
            <a:r>
              <a:rPr lang="ru-RU" sz="2000" dirty="0" smtClean="0"/>
              <a:t> словами «</a:t>
            </a:r>
            <a:r>
              <a:rPr lang="ru-RU" sz="2000" dirty="0" err="1" smtClean="0"/>
              <a:t>спічрайтинг</a:t>
            </a:r>
            <a:r>
              <a:rPr lang="ru-RU" sz="2000" dirty="0" smtClean="0"/>
              <a:t>»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ділова</a:t>
            </a:r>
            <a:r>
              <a:rPr lang="ru-RU" sz="2000" dirty="0" smtClean="0"/>
              <a:t> риторика для </a:t>
            </a:r>
            <a:r>
              <a:rPr lang="ru-RU" sz="2000" dirty="0" err="1" smtClean="0"/>
              <a:t>іншої</a:t>
            </a:r>
            <a:r>
              <a:rPr lang="ru-RU" sz="2000" dirty="0" smtClean="0"/>
              <a:t> особи та в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інтересах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826675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Суть </a:t>
            </a:r>
            <a:r>
              <a:rPr lang="ru-RU" sz="2000" dirty="0" err="1" smtClean="0"/>
              <a:t>спічрайтингу</a:t>
            </a:r>
            <a:r>
              <a:rPr lang="ru-RU" sz="2000" dirty="0" smtClean="0"/>
              <a:t> </a:t>
            </a:r>
            <a:r>
              <a:rPr lang="ru-RU" sz="2000" dirty="0" err="1" smtClean="0"/>
              <a:t>зводиться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здатності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готовності</a:t>
            </a:r>
            <a:endParaRPr lang="ru-RU" sz="2000" dirty="0" smtClean="0"/>
          </a:p>
          <a:p>
            <a:pPr algn="ctr"/>
            <a:r>
              <a:rPr lang="ru-RU" sz="2000" dirty="0" err="1" smtClean="0"/>
              <a:t>співробітників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відділу</a:t>
            </a:r>
            <a:r>
              <a:rPr lang="ru-RU" sz="2000" dirty="0" smtClean="0"/>
              <a:t> </a:t>
            </a:r>
            <a:r>
              <a:rPr lang="ru-RU" sz="2000" dirty="0" err="1" smtClean="0"/>
              <a:t>зв’язків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громадськістю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придумувати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фіксувати</a:t>
            </a:r>
            <a:r>
              <a:rPr lang="ru-RU" sz="2000" dirty="0" smtClean="0"/>
              <a:t> у</a:t>
            </a:r>
          </a:p>
          <a:p>
            <a:pPr algn="ctr"/>
            <a:r>
              <a:rPr lang="ru-RU" sz="2000" dirty="0" err="1" smtClean="0"/>
              <a:t>письмовому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вигляді</a:t>
            </a:r>
            <a:r>
              <a:rPr lang="ru-RU" sz="2000" dirty="0" smtClean="0"/>
              <a:t> </a:t>
            </a:r>
            <a:r>
              <a:rPr lang="ru-RU" sz="2000" dirty="0" err="1" smtClean="0"/>
              <a:t>тексти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промов</a:t>
            </a:r>
            <a:r>
              <a:rPr lang="ru-RU" sz="2000" dirty="0" smtClean="0"/>
              <a:t>, </a:t>
            </a:r>
            <a:r>
              <a:rPr lang="ru-RU" sz="2000" dirty="0" err="1" smtClean="0"/>
              <a:t>виступів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заяв</a:t>
            </a:r>
            <a:r>
              <a:rPr lang="ru-RU" sz="2000" dirty="0" smtClean="0"/>
              <a:t>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озвучуються</a:t>
            </a:r>
            <a:r>
              <a:rPr lang="ru-RU" sz="2000" dirty="0" smtClean="0"/>
              <a:t> для ЗМІ</a:t>
            </a:r>
          </a:p>
          <a:p>
            <a:pPr algn="ctr"/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імені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керівництва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Особливості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спічрайтера</a:t>
            </a:r>
            <a:r>
              <a:rPr lang="ru-RU" b="1" dirty="0" smtClean="0"/>
              <a:t>:</a:t>
            </a:r>
            <a:endParaRPr lang="ru-RU" dirty="0"/>
          </a:p>
        </p:txBody>
      </p:sp>
      <p:pic>
        <p:nvPicPr>
          <p:cNvPr id="9218" name="Picture 2" descr="C:\Users\Tanya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204864"/>
            <a:ext cx="3679097" cy="24482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51920" y="1412776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dirty="0" err="1" smtClean="0"/>
              <a:t>Спічрайтери</a:t>
            </a:r>
            <a:r>
              <a:rPr lang="ru-RU" sz="2400" dirty="0" smtClean="0"/>
              <a:t> - </a:t>
            </a:r>
            <a:r>
              <a:rPr lang="ru-RU" sz="2400" dirty="0" err="1" smtClean="0"/>
              <a:t>це</a:t>
            </a:r>
            <a:r>
              <a:rPr lang="ru-RU" sz="2400" dirty="0" smtClean="0"/>
              <a:t> «</a:t>
            </a:r>
            <a:r>
              <a:rPr lang="ru-RU" sz="2400" dirty="0" err="1" smtClean="0"/>
              <a:t>сірі</a:t>
            </a:r>
            <a:r>
              <a:rPr lang="ru-RU" sz="2400" dirty="0" smtClean="0"/>
              <a:t> </a:t>
            </a:r>
            <a:r>
              <a:rPr lang="ru-RU" sz="2400" dirty="0" err="1" smtClean="0"/>
              <a:t>кардинали</a:t>
            </a:r>
            <a:r>
              <a:rPr lang="ru-RU" sz="2400" dirty="0" smtClean="0"/>
              <a:t>»: вони </a:t>
            </a:r>
            <a:r>
              <a:rPr lang="ru-RU" sz="2400" dirty="0" err="1" smtClean="0"/>
              <a:t>завжди</a:t>
            </a:r>
            <a:r>
              <a:rPr lang="ru-RU" sz="2400" dirty="0" smtClean="0"/>
              <a:t> в </a:t>
            </a:r>
            <a:r>
              <a:rPr lang="ru-RU" sz="2400" dirty="0" err="1" smtClean="0"/>
              <a:t>тіні</a:t>
            </a:r>
            <a:r>
              <a:rPr lang="ru-RU" sz="2400" dirty="0" smtClean="0"/>
              <a:t>, </a:t>
            </a:r>
            <a:r>
              <a:rPr lang="ru-RU" sz="2400" dirty="0" err="1" smtClean="0"/>
              <a:t>громадськості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спічрайтери</a:t>
            </a:r>
            <a:r>
              <a:rPr lang="ru-RU" sz="2400" dirty="0" smtClean="0"/>
              <a:t> практично </a:t>
            </a:r>
            <a:r>
              <a:rPr lang="ru-RU" sz="2400" dirty="0" err="1" smtClean="0"/>
              <a:t>невідомі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саме</a:t>
            </a:r>
            <a:r>
              <a:rPr lang="ru-RU" sz="2400" dirty="0" smtClean="0"/>
              <a:t> вони </a:t>
            </a:r>
            <a:r>
              <a:rPr lang="ru-RU" sz="2400" dirty="0" err="1" smtClean="0"/>
              <a:t>пишуть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виступи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політикам</a:t>
            </a:r>
            <a:r>
              <a:rPr lang="ru-RU" sz="2400" dirty="0" smtClean="0"/>
              <a:t>, </a:t>
            </a:r>
            <a:r>
              <a:rPr lang="ru-RU" sz="2400" dirty="0" err="1" smtClean="0"/>
              <a:t>медійним</a:t>
            </a:r>
            <a:r>
              <a:rPr lang="ru-RU" sz="2400" dirty="0" smtClean="0"/>
              <a:t> особам, </a:t>
            </a:r>
            <a:r>
              <a:rPr lang="ru-RU" sz="2400" dirty="0" err="1" smtClean="0"/>
              <a:t>бізнесменам</a:t>
            </a:r>
            <a:r>
              <a:rPr lang="ru-RU" sz="2400" dirty="0" smtClean="0"/>
              <a:t>, </a:t>
            </a:r>
            <a:r>
              <a:rPr lang="ru-RU" sz="2400" dirty="0" err="1" smtClean="0"/>
              <a:t>саме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думки, </a:t>
            </a:r>
            <a:r>
              <a:rPr lang="ru-RU" sz="2400" dirty="0" err="1" smtClean="0"/>
              <a:t>сприймання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ситуації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озвучують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відомі</a:t>
            </a:r>
            <a:r>
              <a:rPr lang="ru-RU" sz="2400" dirty="0" smtClean="0"/>
              <a:t> люди.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спічрайтери</a:t>
            </a:r>
            <a:r>
              <a:rPr lang="ru-RU" sz="2400" dirty="0" smtClean="0"/>
              <a:t> </a:t>
            </a:r>
            <a:r>
              <a:rPr lang="ru-RU" sz="2400" dirty="0" err="1" smtClean="0"/>
              <a:t>творять</a:t>
            </a:r>
            <a:r>
              <a:rPr lang="ru-RU" sz="2400" dirty="0" smtClean="0"/>
              <a:t> </a:t>
            </a:r>
            <a:r>
              <a:rPr lang="ru-RU" sz="2400" dirty="0" err="1" smtClean="0"/>
              <a:t>крилаті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вислови</a:t>
            </a:r>
            <a:r>
              <a:rPr lang="ru-RU" sz="2400" dirty="0" smtClean="0"/>
              <a:t>, </a:t>
            </a:r>
            <a:r>
              <a:rPr lang="ru-RU" sz="2400" dirty="0" err="1" smtClean="0"/>
              <a:t>прогнозують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запитання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журналістів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політикам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готують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відповіді</a:t>
            </a:r>
            <a:r>
              <a:rPr lang="ru-RU" sz="2400" dirty="0" smtClean="0"/>
              <a:t> на них, </a:t>
            </a:r>
            <a:r>
              <a:rPr lang="ru-RU" sz="2400" dirty="0" err="1" smtClean="0"/>
              <a:t>пишуть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пости</a:t>
            </a:r>
            <a:r>
              <a:rPr lang="ru-RU" sz="2400" dirty="0" smtClean="0"/>
              <a:t> в </a:t>
            </a:r>
            <a:r>
              <a:rPr lang="ru-RU" sz="2400" dirty="0" err="1" smtClean="0"/>
              <a:t>соцмережах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імені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замовника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Особисті</a:t>
            </a:r>
            <a:r>
              <a:rPr lang="ru-RU" b="1" dirty="0" smtClean="0"/>
              <a:t> </a:t>
            </a:r>
            <a:r>
              <a:rPr lang="ru-RU" b="1" dirty="0" err="1" smtClean="0"/>
              <a:t>риси</a:t>
            </a:r>
            <a:r>
              <a:rPr lang="ru-RU" b="1" dirty="0" smtClean="0"/>
              <a:t> </a:t>
            </a:r>
            <a:r>
              <a:rPr lang="ru-RU" b="1" dirty="0" err="1" smtClean="0"/>
              <a:t>спічрайтера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268760"/>
            <a:ext cx="4906888" cy="5400600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гуманітарій</a:t>
            </a:r>
            <a:r>
              <a:rPr lang="ru-RU" sz="2000" dirty="0" smtClean="0"/>
              <a:t> за складом </a:t>
            </a:r>
            <a:r>
              <a:rPr lang="ru-RU" sz="2000" dirty="0" err="1" smtClean="0"/>
              <a:t>розуму</a:t>
            </a:r>
            <a:r>
              <a:rPr lang="ru-RU" sz="2000" dirty="0" smtClean="0"/>
              <a:t>;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err="1" smtClean="0"/>
              <a:t>уміє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виразно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висловлювати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чужі</a:t>
            </a:r>
            <a:r>
              <a:rPr lang="ru-RU" sz="2000" dirty="0" smtClean="0"/>
              <a:t> думки;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err="1" smtClean="0"/>
              <a:t>вдало</a:t>
            </a:r>
            <a:r>
              <a:rPr lang="ru-RU" sz="2000" dirty="0" smtClean="0"/>
              <a:t> </a:t>
            </a:r>
            <a:r>
              <a:rPr lang="ru-RU" sz="2000" dirty="0" err="1" smtClean="0"/>
              <a:t>пише</a:t>
            </a:r>
            <a:r>
              <a:rPr lang="ru-RU" sz="2000" dirty="0" smtClean="0"/>
              <a:t> </a:t>
            </a:r>
            <a:r>
              <a:rPr lang="ru-RU" sz="2000" dirty="0" err="1" smtClean="0"/>
              <a:t>тексти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жанрів</a:t>
            </a:r>
            <a:r>
              <a:rPr lang="ru-RU" sz="2000" dirty="0" smtClean="0"/>
              <a:t> -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публічного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 до </a:t>
            </a:r>
            <a:r>
              <a:rPr lang="ru-RU" sz="2000" dirty="0" err="1" smtClean="0"/>
              <a:t>тостів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під</a:t>
            </a:r>
            <a:r>
              <a:rPr lang="ru-RU" sz="2000" dirty="0" smtClean="0"/>
              <a:t> час </a:t>
            </a:r>
            <a:r>
              <a:rPr lang="ru-RU" sz="2000" dirty="0" err="1" smtClean="0"/>
              <a:t>корпоративу</a:t>
            </a:r>
            <a:r>
              <a:rPr lang="ru-RU" sz="2000" dirty="0" smtClean="0"/>
              <a:t>. </a:t>
            </a:r>
            <a:r>
              <a:rPr lang="ru-RU" sz="2000" dirty="0" err="1" smtClean="0"/>
              <a:t>Хорошому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спічрайтерові</a:t>
            </a:r>
            <a:r>
              <a:rPr lang="ru-RU" sz="2000" dirty="0" smtClean="0"/>
              <a:t> треба </a:t>
            </a:r>
            <a:r>
              <a:rPr lang="ru-RU" sz="2000" dirty="0" err="1" smtClean="0"/>
              <a:t>вміти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створювати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декілька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варіантів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текстів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виступів</a:t>
            </a:r>
            <a:r>
              <a:rPr lang="ru-RU" sz="2000" dirty="0" smtClean="0"/>
              <a:t>, тез, </a:t>
            </a:r>
            <a:r>
              <a:rPr lang="ru-RU" sz="2000" dirty="0" err="1" smtClean="0"/>
              <a:t>доповідей</a:t>
            </a:r>
            <a:r>
              <a:rPr lang="ru-RU" sz="2000" dirty="0" smtClean="0"/>
              <a:t> на одну </a:t>
            </a:r>
            <a:r>
              <a:rPr lang="ru-RU" sz="2000" dirty="0" err="1" smtClean="0"/>
              <a:t>й</a:t>
            </a:r>
            <a:r>
              <a:rPr lang="ru-RU" sz="2000" dirty="0" smtClean="0"/>
              <a:t> ту ж тему;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психології</a:t>
            </a:r>
            <a:r>
              <a:rPr lang="ru-RU" sz="2000" dirty="0" smtClean="0"/>
              <a:t>,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інтуїтивно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відчути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піймати</a:t>
            </a:r>
            <a:r>
              <a:rPr lang="ru-RU" sz="2000" dirty="0" smtClean="0"/>
              <a:t> тон, манеру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стильові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особливості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мови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, для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пише</a:t>
            </a:r>
            <a:r>
              <a:rPr lang="ru-RU" sz="2000" dirty="0" smtClean="0"/>
              <a:t>;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err="1" smtClean="0"/>
              <a:t>бере</a:t>
            </a:r>
            <a:r>
              <a:rPr lang="ru-RU" sz="2000" dirty="0" smtClean="0"/>
              <a:t> на себе </a:t>
            </a:r>
            <a:r>
              <a:rPr lang="ru-RU" sz="2000" dirty="0" err="1" smtClean="0"/>
              <a:t>відповідальність</a:t>
            </a:r>
            <a:r>
              <a:rPr lang="ru-RU" sz="2000" dirty="0" smtClean="0"/>
              <a:t> за написаний текст.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10242" name="Picture 2" descr="C:\Users\Tanya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3024336" cy="30243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4437112"/>
            <a:ext cx="36724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«Я думаю, </a:t>
            </a:r>
            <a:r>
              <a:rPr lang="ru-RU" b="1" dirty="0" err="1" smtClean="0"/>
              <a:t>що</a:t>
            </a:r>
            <a:r>
              <a:rPr lang="ru-RU" b="1" dirty="0" smtClean="0"/>
              <a:t> одна </a:t>
            </a:r>
            <a:r>
              <a:rPr lang="ru-RU" b="1" dirty="0" err="1" smtClean="0"/>
              <a:t>галузь</a:t>
            </a:r>
            <a:r>
              <a:rPr lang="ru-RU" b="1" dirty="0" smtClean="0"/>
              <a:t>, яка </a:t>
            </a:r>
            <a:r>
              <a:rPr lang="ru-RU" b="1" dirty="0" err="1" smtClean="0"/>
              <a:t>зникне</a:t>
            </a:r>
            <a:r>
              <a:rPr lang="ru-RU" b="1" dirty="0" smtClean="0"/>
              <a:t>, —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чудові</a:t>
            </a:r>
            <a:r>
              <a:rPr lang="ru-RU" b="1" dirty="0" smtClean="0"/>
              <a:t> </a:t>
            </a:r>
            <a:r>
              <a:rPr lang="ru-RU" b="1" dirty="0" err="1" smtClean="0"/>
              <a:t>спічрайтери</a:t>
            </a:r>
            <a:r>
              <a:rPr lang="ru-RU" b="1" dirty="0" smtClean="0"/>
              <a:t>», — Дональд Трамп про </a:t>
            </a:r>
            <a:r>
              <a:rPr lang="ru-RU" b="1" dirty="0" err="1" smtClean="0"/>
              <a:t>вплив</a:t>
            </a:r>
            <a:r>
              <a:rPr lang="ru-RU" b="1" dirty="0" smtClean="0"/>
              <a:t> штучного </a:t>
            </a:r>
            <a:r>
              <a:rPr lang="ru-RU" b="1" dirty="0" err="1" smtClean="0"/>
              <a:t>інтелекту</a:t>
            </a:r>
            <a:r>
              <a:rPr lang="ru-RU" b="1" dirty="0" smtClean="0"/>
              <a:t> - </a:t>
            </a:r>
            <a:r>
              <a:rPr lang="en-US" sz="1600" dirty="0" smtClean="0"/>
              <a:t>https://dev.ua/news/tramp-vplyv-shtuchnoho-internetu</a:t>
            </a: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Історія</a:t>
            </a:r>
            <a:r>
              <a:rPr lang="ru-RU" b="1" dirty="0" smtClean="0"/>
              <a:t> </a:t>
            </a:r>
            <a:r>
              <a:rPr lang="ru-RU" b="1" dirty="0" err="1" smtClean="0"/>
              <a:t>виникнення</a:t>
            </a:r>
            <a:r>
              <a:rPr lang="ru-RU" b="1" dirty="0" smtClean="0"/>
              <a:t> </a:t>
            </a:r>
            <a:r>
              <a:rPr lang="ru-RU" b="1" dirty="0" err="1" smtClean="0"/>
              <a:t>спічрайтерства</a:t>
            </a:r>
            <a:endParaRPr lang="ru-RU" b="1" dirty="0"/>
          </a:p>
        </p:txBody>
      </p:sp>
      <p:pic>
        <p:nvPicPr>
          <p:cNvPr id="4" name="Содержимое 3" descr="senatroma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4374444"/>
            <a:ext cx="4064000" cy="2483556"/>
          </a:xfrm>
        </p:spPr>
      </p:pic>
      <p:sp>
        <p:nvSpPr>
          <p:cNvPr id="5" name="Прямоугольник 4"/>
          <p:cNvSpPr/>
          <p:nvPr/>
        </p:nvSpPr>
        <p:spPr>
          <a:xfrm>
            <a:off x="323528" y="1268761"/>
            <a:ext cx="83529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/>
              <a:t>Виникнення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спічрайтерства</a:t>
            </a:r>
            <a:r>
              <a:rPr lang="ru-RU" sz="2000" dirty="0" smtClean="0"/>
              <a:t> </a:t>
            </a:r>
            <a:r>
              <a:rPr lang="ru-RU" sz="2000" dirty="0" err="1" smtClean="0"/>
              <a:t>сягає</a:t>
            </a:r>
            <a:r>
              <a:rPr lang="ru-RU" sz="2000" dirty="0" smtClean="0"/>
              <a:t> </a:t>
            </a:r>
            <a:r>
              <a:rPr lang="ru-RU" sz="2000" dirty="0" err="1" smtClean="0"/>
              <a:t>античної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риторичної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. На</a:t>
            </a:r>
          </a:p>
          <a:p>
            <a:pPr algn="ctr"/>
            <a:r>
              <a:rPr lang="ru-RU" sz="2000" dirty="0" err="1" smtClean="0"/>
              <a:t>Сицилії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вважається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батьківщиною</a:t>
            </a:r>
            <a:r>
              <a:rPr lang="ru-RU" sz="2000" dirty="0" smtClean="0"/>
              <a:t> риторики, в </a:t>
            </a:r>
            <a:r>
              <a:rPr lang="ru-RU" sz="2000" dirty="0" err="1" smtClean="0"/>
              <a:t>другій</a:t>
            </a:r>
            <a:r>
              <a:rPr lang="ru-RU" sz="2000" dirty="0" smtClean="0"/>
              <a:t> </a:t>
            </a:r>
            <a:r>
              <a:rPr lang="ru-RU" sz="2000" dirty="0" err="1" smtClean="0"/>
              <a:t>половині</a:t>
            </a:r>
            <a:r>
              <a:rPr lang="ru-RU" sz="2000" dirty="0" smtClean="0"/>
              <a:t> 5 ст. до</a:t>
            </a:r>
          </a:p>
          <a:p>
            <a:pPr algn="ctr"/>
            <a:r>
              <a:rPr lang="ru-RU" sz="2000" dirty="0" smtClean="0"/>
              <a:t>н.е. в </a:t>
            </a:r>
            <a:r>
              <a:rPr lang="ru-RU" sz="2000" dirty="0" err="1" smtClean="0"/>
              <a:t>зв’язку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встановленням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демократії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відкрився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простір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діяльності</a:t>
            </a:r>
            <a:endParaRPr lang="ru-RU" sz="2000" dirty="0" smtClean="0"/>
          </a:p>
          <a:p>
            <a:pPr algn="ctr"/>
            <a:r>
              <a:rPr lang="ru-RU" sz="2000" dirty="0" err="1" smtClean="0"/>
              <a:t>ораторів</a:t>
            </a:r>
            <a:r>
              <a:rPr lang="ru-RU" sz="2000" dirty="0" smtClean="0"/>
              <a:t>, особливо у судах. В той час </a:t>
            </a:r>
            <a:r>
              <a:rPr lang="ru-RU" sz="2000" dirty="0" err="1" smtClean="0"/>
              <a:t>живе</a:t>
            </a:r>
            <a:r>
              <a:rPr lang="ru-RU" sz="2000" dirty="0" smtClean="0"/>
              <a:t> слово оратора мало </a:t>
            </a:r>
            <a:r>
              <a:rPr lang="ru-RU" sz="2000" dirty="0" err="1" smtClean="0"/>
              <a:t>виключно</a:t>
            </a:r>
            <a:endParaRPr lang="ru-RU" sz="2000" dirty="0" smtClean="0"/>
          </a:p>
          <a:p>
            <a:pPr algn="ctr"/>
            <a:r>
              <a:rPr lang="ru-RU" sz="2000" dirty="0" err="1" smtClean="0"/>
              <a:t>важливе</a:t>
            </a:r>
            <a:r>
              <a:rPr lang="ru-RU" sz="2000" dirty="0" smtClean="0"/>
              <a:t> </a:t>
            </a:r>
            <a:r>
              <a:rPr lang="ru-RU" sz="2000" dirty="0" err="1" smtClean="0"/>
              <a:t>значення</a:t>
            </a:r>
            <a:r>
              <a:rPr lang="ru-RU" sz="2000" dirty="0" smtClean="0"/>
              <a:t>. У </a:t>
            </a:r>
            <a:r>
              <a:rPr lang="ru-RU" sz="2000" dirty="0" err="1" smtClean="0"/>
              <a:t>становленні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ораторського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мистецтва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велику</a:t>
            </a:r>
            <a:r>
              <a:rPr lang="ru-RU" sz="2000" dirty="0" smtClean="0"/>
              <a:t> роль</a:t>
            </a:r>
          </a:p>
          <a:p>
            <a:pPr algn="ctr"/>
            <a:r>
              <a:rPr lang="ru-RU" sz="2000" dirty="0" err="1" smtClean="0"/>
              <a:t>відіграла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Афінська</a:t>
            </a:r>
            <a:r>
              <a:rPr lang="ru-RU" sz="2000" dirty="0" smtClean="0"/>
              <a:t> держава, де порядок судового </a:t>
            </a:r>
            <a:r>
              <a:rPr lang="ru-RU" sz="2000" dirty="0" err="1" smtClean="0"/>
              <a:t>засідання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вимагав</a:t>
            </a:r>
            <a:r>
              <a:rPr lang="ru-RU" sz="2000" dirty="0" smtClean="0"/>
              <a:t> </a:t>
            </a:r>
            <a:r>
              <a:rPr lang="ru-RU" sz="2000" dirty="0" err="1" smtClean="0"/>
              <a:t>щоб</a:t>
            </a:r>
            <a:endParaRPr lang="ru-RU" sz="2000" dirty="0" smtClean="0"/>
          </a:p>
          <a:p>
            <a:pPr algn="ctr"/>
            <a:r>
              <a:rPr lang="ru-RU" sz="2000" dirty="0" err="1" smtClean="0"/>
              <a:t>громадянин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виступав</a:t>
            </a:r>
            <a:r>
              <a:rPr lang="ru-RU" sz="2000" dirty="0" smtClean="0"/>
              <a:t> у </a:t>
            </a:r>
            <a:r>
              <a:rPr lang="ru-RU" sz="2000" dirty="0" err="1" smtClean="0"/>
              <a:t>суді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особисто</a:t>
            </a:r>
            <a:r>
              <a:rPr lang="ru-RU" sz="2000" dirty="0" smtClean="0"/>
              <a:t>, тому </a:t>
            </a:r>
            <a:r>
              <a:rPr lang="ru-RU" sz="2000" dirty="0" err="1" smtClean="0"/>
              <a:t>виникла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необхідність</a:t>
            </a:r>
            <a:r>
              <a:rPr lang="ru-RU" sz="2000" dirty="0" smtClean="0"/>
              <a:t> в</a:t>
            </a:r>
          </a:p>
          <a:p>
            <a:pPr algn="ctr"/>
            <a:r>
              <a:rPr lang="ru-RU" sz="2000" dirty="0" err="1" smtClean="0"/>
              <a:t>досвідчених</a:t>
            </a:r>
            <a:r>
              <a:rPr lang="ru-RU" sz="2000" dirty="0" smtClean="0"/>
              <a:t> людях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змогли</a:t>
            </a:r>
            <a:r>
              <a:rPr lang="ru-RU" sz="2000" dirty="0" smtClean="0"/>
              <a:t> б </a:t>
            </a:r>
            <a:r>
              <a:rPr lang="ru-RU" sz="2000" dirty="0" err="1" smtClean="0"/>
              <a:t>допомогти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порадою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могли б </a:t>
            </a:r>
            <a:r>
              <a:rPr lang="ru-RU" sz="2000" dirty="0" err="1" smtClean="0"/>
              <a:t>написати</a:t>
            </a:r>
            <a:endParaRPr lang="ru-RU" sz="2000" dirty="0" smtClean="0"/>
          </a:p>
          <a:p>
            <a:pPr algn="ctr"/>
            <a:r>
              <a:rPr lang="ru-RU" sz="2000" dirty="0" err="1" smtClean="0"/>
              <a:t>відповідну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промову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. Так </a:t>
            </a:r>
            <a:r>
              <a:rPr lang="ru-RU" sz="2000" dirty="0" err="1" smtClean="0"/>
              <a:t>виникла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професія</a:t>
            </a:r>
            <a:r>
              <a:rPr lang="ru-RU" sz="2000" dirty="0" smtClean="0"/>
              <a:t> </a:t>
            </a:r>
            <a:r>
              <a:rPr lang="ru-RU" sz="2000" b="1" dirty="0" err="1" smtClean="0"/>
              <a:t>логографів</a:t>
            </a:r>
            <a:r>
              <a:rPr lang="ru-RU" sz="2000" b="1" dirty="0" smtClean="0"/>
              <a:t> </a:t>
            </a:r>
            <a:r>
              <a:rPr lang="ru-RU" sz="2000" dirty="0" smtClean="0"/>
              <a:t>–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що</a:t>
            </a:r>
            <a:r>
              <a:rPr lang="ru-RU" sz="2000" dirty="0" smtClean="0"/>
              <a:t> писали </a:t>
            </a:r>
            <a:r>
              <a:rPr lang="ru-RU" sz="2000" dirty="0" err="1" smtClean="0"/>
              <a:t>промови</a:t>
            </a:r>
            <a:r>
              <a:rPr lang="ru-RU" sz="2000" dirty="0" smtClean="0"/>
              <a:t> за </a:t>
            </a:r>
            <a:r>
              <a:rPr lang="ru-RU" sz="2000" dirty="0" err="1" smtClean="0"/>
              <a:t>окрему</a:t>
            </a:r>
            <a:r>
              <a:rPr lang="ru-RU" sz="2000" dirty="0" smtClean="0"/>
              <a:t> плату.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1. </a:t>
            </a:r>
            <a:r>
              <a:rPr lang="ru-RU" sz="3200" dirty="0" err="1" smtClean="0"/>
              <a:t>Різні</a:t>
            </a:r>
            <a:r>
              <a:rPr lang="ru-RU" sz="3200" dirty="0" smtClean="0"/>
              <a:t> </a:t>
            </a:r>
            <a:r>
              <a:rPr lang="ru-RU" sz="3200" dirty="0" err="1" smtClean="0"/>
              <a:t>підходи</a:t>
            </a:r>
            <a:r>
              <a:rPr lang="ru-RU" sz="3200" dirty="0" smtClean="0"/>
              <a:t> до </a:t>
            </a:r>
            <a:r>
              <a:rPr lang="ru-RU" sz="3200" dirty="0" err="1" smtClean="0"/>
              <a:t>визначення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поняття</a:t>
            </a:r>
            <a:r>
              <a:rPr lang="ru-RU" sz="3200" dirty="0" smtClean="0"/>
              <a:t> “</a:t>
            </a:r>
            <a:r>
              <a:rPr lang="ru-RU" sz="3200" dirty="0" err="1" smtClean="0"/>
              <a:t>спічрайтерство</a:t>
            </a:r>
            <a:r>
              <a:rPr lang="ru-RU" sz="3200" dirty="0" smtClean="0"/>
              <a:t>”.</a:t>
            </a:r>
            <a:endParaRPr lang="ru-RU" sz="3200" dirty="0"/>
          </a:p>
        </p:txBody>
      </p:sp>
      <p:pic>
        <p:nvPicPr>
          <p:cNvPr id="1026" name="Picture 2" descr="C:\Users\Tanya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4283968" cy="2538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3968" y="1133356"/>
            <a:ext cx="4572000" cy="57246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smtClean="0"/>
              <a:t>Слово “</a:t>
            </a:r>
            <a:r>
              <a:rPr lang="ru-RU" dirty="0" err="1" smtClean="0"/>
              <a:t>спічрайтерство</a:t>
            </a:r>
            <a:r>
              <a:rPr lang="ru-RU" dirty="0" smtClean="0"/>
              <a:t>” походить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англійського</a:t>
            </a:r>
            <a:r>
              <a:rPr lang="ru-RU" dirty="0" smtClean="0"/>
              <a:t> “</a:t>
            </a:r>
            <a:r>
              <a:rPr lang="en-US" dirty="0" smtClean="0"/>
              <a:t>speech” – </a:t>
            </a:r>
            <a:r>
              <a:rPr lang="ru-RU" dirty="0" err="1" smtClean="0"/>
              <a:t>промова</a:t>
            </a:r>
            <a:r>
              <a:rPr lang="ru-RU" dirty="0" smtClean="0"/>
              <a:t> та</a:t>
            </a:r>
          </a:p>
          <a:p>
            <a:pPr algn="just"/>
            <a:r>
              <a:rPr lang="ru-RU" dirty="0" smtClean="0"/>
              <a:t>“</a:t>
            </a:r>
            <a:r>
              <a:rPr lang="en-US" dirty="0" smtClean="0"/>
              <a:t>writer” – </a:t>
            </a:r>
            <a:r>
              <a:rPr lang="ru-RU" dirty="0" err="1" smtClean="0"/>
              <a:t>письменник</a:t>
            </a:r>
            <a:r>
              <a:rPr lang="ru-RU" dirty="0" smtClean="0"/>
              <a:t>, автор.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підходів</a:t>
            </a:r>
            <a:r>
              <a:rPr lang="ru-RU" dirty="0" smtClean="0"/>
              <a:t> до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endParaRPr lang="ru-RU" dirty="0" smtClean="0"/>
          </a:p>
          <a:p>
            <a:pPr algn="just"/>
            <a:r>
              <a:rPr lang="ru-RU" dirty="0" smtClean="0"/>
              <a:t>«</a:t>
            </a:r>
            <a:r>
              <a:rPr lang="ru-RU" dirty="0" err="1" smtClean="0"/>
              <a:t>спічрайтер</a:t>
            </a:r>
            <a:r>
              <a:rPr lang="ru-RU" dirty="0" smtClean="0"/>
              <a:t>». </a:t>
            </a:r>
            <a:r>
              <a:rPr lang="ru-RU" dirty="0" err="1" smtClean="0"/>
              <a:t>Доволі</a:t>
            </a:r>
            <a:r>
              <a:rPr lang="ru-RU" dirty="0" smtClean="0"/>
              <a:t> </a:t>
            </a:r>
            <a:r>
              <a:rPr lang="ru-RU" dirty="0" err="1" smtClean="0"/>
              <a:t>широке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endParaRPr lang="ru-RU" dirty="0" smtClean="0"/>
          </a:p>
          <a:p>
            <a:pPr algn="just"/>
            <a:r>
              <a:rPr lang="ru-RU" dirty="0" err="1" smtClean="0"/>
              <a:t>авторів</a:t>
            </a:r>
            <a:r>
              <a:rPr lang="ru-RU" dirty="0" smtClean="0"/>
              <a:t> </a:t>
            </a:r>
            <a:r>
              <a:rPr lang="ru-RU" dirty="0" err="1" smtClean="0"/>
              <a:t>посібника</a:t>
            </a:r>
            <a:r>
              <a:rPr lang="ru-RU" dirty="0" smtClean="0"/>
              <a:t> по </a:t>
            </a:r>
            <a:r>
              <a:rPr lang="ru-RU" dirty="0" err="1" smtClean="0"/>
              <a:t>референтській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на </a:t>
            </a:r>
            <a:r>
              <a:rPr lang="ru-RU" dirty="0" err="1" smtClean="0"/>
              <a:t>чолі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О. </a:t>
            </a:r>
            <a:r>
              <a:rPr lang="ru-RU" dirty="0" err="1" smtClean="0"/>
              <a:t>Гойхманом</a:t>
            </a:r>
            <a:r>
              <a:rPr lang="ru-RU" dirty="0" smtClean="0"/>
              <a:t>. Вони</a:t>
            </a:r>
          </a:p>
          <a:p>
            <a:pPr algn="just"/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спічрайтерство</a:t>
            </a:r>
            <a:r>
              <a:rPr lang="ru-RU" dirty="0" smtClean="0"/>
              <a:t> як </a:t>
            </a:r>
            <a:r>
              <a:rPr lang="ru-RU" dirty="0" err="1" smtClean="0"/>
              <a:t>написання</a:t>
            </a:r>
            <a:r>
              <a:rPr lang="ru-RU" dirty="0" smtClean="0"/>
              <a:t> </a:t>
            </a:r>
            <a:r>
              <a:rPr lang="ru-RU" dirty="0" err="1" smtClean="0"/>
              <a:t>промов</a:t>
            </a:r>
            <a:r>
              <a:rPr lang="ru-RU" dirty="0" smtClean="0"/>
              <a:t> та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sz="2000" dirty="0" err="1" smtClean="0"/>
              <a:t>письмових</a:t>
            </a:r>
            <a:endParaRPr lang="ru-RU" sz="2000" dirty="0" smtClean="0"/>
          </a:p>
          <a:p>
            <a:pPr algn="just"/>
            <a:r>
              <a:rPr lang="ru-RU" sz="2000" dirty="0" err="1" smtClean="0"/>
              <a:t>текстів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потребують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компетенції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dirty="0" err="1" smtClean="0"/>
              <a:t>написання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endParaRPr lang="ru-RU" dirty="0" smtClean="0"/>
          </a:p>
          <a:p>
            <a:pPr algn="just"/>
            <a:r>
              <a:rPr lang="ru-RU" dirty="0" err="1" smtClean="0"/>
              <a:t>будь-яких</a:t>
            </a:r>
            <a:r>
              <a:rPr lang="ru-RU" dirty="0" smtClean="0"/>
              <a:t> </a:t>
            </a:r>
            <a:r>
              <a:rPr lang="ru-RU" dirty="0" err="1" smtClean="0"/>
              <a:t>замовників</a:t>
            </a:r>
            <a:r>
              <a:rPr lang="ru-RU" dirty="0" smtClean="0"/>
              <a:t>. </a:t>
            </a:r>
            <a:r>
              <a:rPr lang="ru-RU" dirty="0" err="1" smtClean="0"/>
              <a:t>Виходячи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спічрайтер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пише</a:t>
            </a:r>
            <a:endParaRPr lang="ru-RU" dirty="0" smtClean="0"/>
          </a:p>
          <a:p>
            <a:pPr algn="just"/>
            <a:r>
              <a:rPr lang="ru-RU" dirty="0" err="1" smtClean="0"/>
              <a:t>промову</a:t>
            </a:r>
            <a:r>
              <a:rPr lang="ru-RU" dirty="0" smtClean="0"/>
              <a:t>, </a:t>
            </a:r>
            <a:r>
              <a:rPr lang="ru-RU" dirty="0" err="1" smtClean="0"/>
              <a:t>доповідь</a:t>
            </a:r>
            <a:r>
              <a:rPr lang="ru-RU" dirty="0" smtClean="0"/>
              <a:t>, </a:t>
            </a:r>
            <a:r>
              <a:rPr lang="ru-RU" dirty="0" err="1" smtClean="0"/>
              <a:t>звіт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творчі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великого </a:t>
            </a:r>
            <a:r>
              <a:rPr lang="ru-RU" dirty="0" err="1" smtClean="0"/>
              <a:t>обсягу</a:t>
            </a:r>
            <a:r>
              <a:rPr lang="ru-RU" dirty="0" smtClean="0"/>
              <a:t> для</a:t>
            </a:r>
          </a:p>
          <a:p>
            <a:pPr algn="just"/>
            <a:r>
              <a:rPr lang="ru-RU" dirty="0" err="1" smtClean="0"/>
              <a:t>когось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віддати</a:t>
            </a:r>
            <a:r>
              <a:rPr lang="ru-RU" dirty="0" smtClean="0"/>
              <a:t> свою </a:t>
            </a:r>
            <a:r>
              <a:rPr lang="ru-RU" dirty="0" err="1" smtClean="0"/>
              <a:t>працю</a:t>
            </a:r>
            <a:r>
              <a:rPr lang="ru-RU" dirty="0" smtClean="0"/>
              <a:t> в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розпорядження</a:t>
            </a:r>
            <a:r>
              <a:rPr lang="ru-RU" dirty="0" smtClean="0"/>
              <a:t>. </a:t>
            </a:r>
            <a:r>
              <a:rPr lang="ru-RU" dirty="0" err="1" smtClean="0"/>
              <a:t>Даний</a:t>
            </a:r>
            <a:r>
              <a:rPr lang="ru-RU" dirty="0" smtClean="0"/>
              <a:t> </a:t>
            </a:r>
            <a:r>
              <a:rPr lang="ru-RU" dirty="0" err="1" smtClean="0"/>
              <a:t>фахівець</a:t>
            </a:r>
            <a:endParaRPr lang="ru-RU" dirty="0" smtClean="0"/>
          </a:p>
          <a:p>
            <a:pPr algn="just"/>
            <a:r>
              <a:rPr lang="ru-RU" dirty="0" err="1" smtClean="0"/>
              <a:t>віддає</a:t>
            </a:r>
            <a:r>
              <a:rPr lang="ru-RU" dirty="0" smtClean="0"/>
              <a:t> </a:t>
            </a:r>
            <a:r>
              <a:rPr lang="ru-RU" dirty="0" err="1" smtClean="0"/>
              <a:t>створену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чуже</a:t>
            </a:r>
            <a:r>
              <a:rPr lang="ru-RU" dirty="0" smtClean="0"/>
              <a:t> авторство.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3678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anya\Desktop\spitchwrightin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501008"/>
            <a:ext cx="6182766" cy="320587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188640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/>
              <a:t>Спічрайтер</a:t>
            </a:r>
            <a:r>
              <a:rPr lang="ru-RU" dirty="0" smtClean="0"/>
              <a:t> </a:t>
            </a:r>
            <a:r>
              <a:rPr lang="ru-RU" dirty="0" err="1" smtClean="0"/>
              <a:t>приймає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на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інтелектуальної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у </a:t>
            </a:r>
            <a:r>
              <a:rPr lang="ru-RU" dirty="0" err="1" smtClean="0"/>
              <a:t>письмовому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замовнику</a:t>
            </a:r>
            <a:r>
              <a:rPr lang="ru-RU" dirty="0" smtClean="0"/>
              <a:t> </a:t>
            </a:r>
            <a:r>
              <a:rPr lang="ru-RU" dirty="0" err="1" smtClean="0"/>
              <a:t>необхідну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в </a:t>
            </a:r>
            <a:r>
              <a:rPr lang="ru-RU" dirty="0" err="1" smtClean="0"/>
              <a:t>необхідному</a:t>
            </a:r>
            <a:r>
              <a:rPr lang="ru-RU" dirty="0" smtClean="0"/>
              <a:t> структурному та </a:t>
            </a:r>
            <a:r>
              <a:rPr lang="ru-RU" dirty="0" err="1" smtClean="0"/>
              <a:t>стилістичному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. В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визначенні</a:t>
            </a:r>
            <a:r>
              <a:rPr lang="ru-RU" dirty="0" smtClean="0"/>
              <a:t> не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чітким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endParaRPr lang="ru-RU" dirty="0" smtClean="0"/>
          </a:p>
          <a:p>
            <a:pPr algn="ctr"/>
            <a:r>
              <a:rPr lang="ru-RU" dirty="0" err="1" smtClean="0"/>
              <a:t>визначення</a:t>
            </a:r>
            <a:r>
              <a:rPr lang="ru-RU" dirty="0" smtClean="0"/>
              <a:t> «</a:t>
            </a:r>
            <a:r>
              <a:rPr lang="ru-RU" dirty="0" err="1" smtClean="0"/>
              <a:t>творча</a:t>
            </a:r>
            <a:r>
              <a:rPr lang="ru-RU" dirty="0" smtClean="0"/>
              <a:t> робота </a:t>
            </a:r>
            <a:r>
              <a:rPr lang="ru-RU" dirty="0" err="1" smtClean="0"/>
              <a:t>досить</a:t>
            </a:r>
            <a:r>
              <a:rPr lang="ru-RU" dirty="0" smtClean="0"/>
              <a:t> великого </a:t>
            </a:r>
            <a:r>
              <a:rPr lang="ru-RU" dirty="0" err="1" smtClean="0"/>
              <a:t>обсягу</a:t>
            </a:r>
            <a:r>
              <a:rPr lang="ru-RU" dirty="0" smtClean="0"/>
              <a:t>», а </a:t>
            </a:r>
            <a:r>
              <a:rPr lang="ru-RU" dirty="0" err="1" smtClean="0"/>
              <a:t>також</a:t>
            </a:r>
            <a:r>
              <a:rPr lang="ru-RU" dirty="0" smtClean="0"/>
              <a:t> представлена</a:t>
            </a:r>
          </a:p>
          <a:p>
            <a:pPr algn="ctr"/>
            <a:r>
              <a:rPr lang="ru-RU" dirty="0" err="1" smtClean="0"/>
              <a:t>лише</a:t>
            </a:r>
            <a:r>
              <a:rPr lang="ru-RU" dirty="0" smtClean="0"/>
              <a:t> одна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спічрайтера</a:t>
            </a:r>
            <a:r>
              <a:rPr lang="ru-RU" dirty="0" smtClean="0"/>
              <a:t>, а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endParaRPr lang="ru-RU" dirty="0" smtClean="0"/>
          </a:p>
          <a:p>
            <a:pPr algn="ctr"/>
            <a:r>
              <a:rPr lang="ru-RU" dirty="0" err="1" smtClean="0"/>
              <a:t>необхідної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 smtClean="0"/>
              <a:t>Виходячи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визначень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сказати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референтської</a:t>
            </a:r>
            <a:endParaRPr lang="ru-RU" dirty="0" smtClean="0"/>
          </a:p>
          <a:p>
            <a:pPr algn="ctr"/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склалось</a:t>
            </a:r>
            <a:r>
              <a:rPr lang="ru-RU" dirty="0" smtClean="0"/>
              <a:t>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бачення</a:t>
            </a:r>
            <a:r>
              <a:rPr lang="ru-RU" dirty="0" smtClean="0"/>
              <a:t> </a:t>
            </a:r>
            <a:r>
              <a:rPr lang="ru-RU" dirty="0" err="1" smtClean="0"/>
              <a:t>спічрайтинга</a:t>
            </a:r>
            <a:r>
              <a:rPr lang="ru-RU" dirty="0" smtClean="0"/>
              <a:t> як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endParaRPr lang="ru-RU" dirty="0" smtClean="0"/>
          </a:p>
          <a:p>
            <a:pPr algn="ctr"/>
            <a:r>
              <a:rPr lang="ru-RU" dirty="0" err="1" smtClean="0"/>
              <a:t>написання</a:t>
            </a:r>
            <a:r>
              <a:rPr lang="ru-RU" dirty="0" smtClean="0"/>
              <a:t> </a:t>
            </a:r>
            <a:r>
              <a:rPr lang="ru-RU" dirty="0" err="1" smtClean="0"/>
              <a:t>будь-якого</a:t>
            </a:r>
            <a:r>
              <a:rPr lang="ru-RU" dirty="0" smtClean="0"/>
              <a:t> тексту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посадової</a:t>
            </a:r>
            <a:r>
              <a:rPr lang="ru-RU" dirty="0" smtClean="0"/>
              <a:t> особи,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виголошується</a:t>
            </a:r>
            <a:endParaRPr lang="ru-RU" dirty="0" smtClean="0"/>
          </a:p>
          <a:p>
            <a:pPr algn="ctr"/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функціонує</a:t>
            </a:r>
            <a:r>
              <a:rPr lang="ru-RU" dirty="0" smtClean="0"/>
              <a:t> у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 smtClean="0"/>
              <a:t>комунікаціях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документа. </a:t>
            </a:r>
            <a:r>
              <a:rPr lang="ru-RU" dirty="0" err="1" smtClean="0"/>
              <a:t>Тобто</a:t>
            </a:r>
            <a:endParaRPr lang="ru-RU" dirty="0" smtClean="0"/>
          </a:p>
          <a:p>
            <a:pPr algn="ctr"/>
            <a:r>
              <a:rPr lang="ru-RU" dirty="0" err="1" smtClean="0"/>
              <a:t>спічрайтинг</a:t>
            </a:r>
            <a:r>
              <a:rPr lang="ru-RU" dirty="0" smtClean="0"/>
              <a:t> </a:t>
            </a:r>
            <a:r>
              <a:rPr lang="ru-RU" dirty="0" err="1" smtClean="0"/>
              <a:t>розглядається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як </a:t>
            </a:r>
            <a:r>
              <a:rPr lang="ru-RU" dirty="0" err="1" smtClean="0"/>
              <a:t>діяльність</a:t>
            </a:r>
            <a:r>
              <a:rPr lang="ru-RU" dirty="0" smtClean="0"/>
              <a:t> референта.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01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anya\Desktop\spich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4104456" cy="2448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427984" y="188640"/>
            <a:ext cx="4572000" cy="55707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 smtClean="0"/>
              <a:t>Текст для </a:t>
            </a:r>
            <a:r>
              <a:rPr lang="ru-RU" sz="2000" dirty="0" err="1" smtClean="0"/>
              <a:t>публічного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 - </a:t>
            </a:r>
            <a:r>
              <a:rPr lang="ru-RU" sz="2000" dirty="0" err="1" smtClean="0"/>
              <a:t>це</a:t>
            </a:r>
            <a:r>
              <a:rPr lang="ru-RU" sz="2000" dirty="0" smtClean="0"/>
              <a:t> основа </a:t>
            </a:r>
            <a:r>
              <a:rPr lang="ru-RU" sz="2000" dirty="0" err="1" smtClean="0"/>
              <a:t>будь-якого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успішного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спічу</a:t>
            </a:r>
            <a:r>
              <a:rPr lang="ru-RU" sz="2000" dirty="0" smtClean="0"/>
              <a:t>. </a:t>
            </a:r>
            <a:r>
              <a:rPr lang="ru-RU" sz="2000" dirty="0" err="1" smtClean="0"/>
              <a:t>Спічрайтинг</a:t>
            </a:r>
            <a:r>
              <a:rPr lang="ru-RU" sz="2000" dirty="0" smtClean="0"/>
              <a:t> </a:t>
            </a:r>
            <a:r>
              <a:rPr lang="ru-RU" sz="2000" dirty="0" err="1" smtClean="0"/>
              <a:t>затребуваний</a:t>
            </a:r>
            <a:r>
              <a:rPr lang="ru-RU" sz="2000" dirty="0" smtClean="0"/>
              <a:t> як для </a:t>
            </a:r>
            <a:r>
              <a:rPr lang="ru-RU" sz="2000" dirty="0" err="1" smtClean="0"/>
              <a:t>простих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презентацій</a:t>
            </a:r>
            <a:r>
              <a:rPr lang="ru-RU" sz="2000" dirty="0" smtClean="0"/>
              <a:t> перед невеликою </a:t>
            </a:r>
            <a:r>
              <a:rPr lang="ru-RU" sz="2000" dirty="0" err="1" smtClean="0"/>
              <a:t>аудиторією</a:t>
            </a:r>
            <a:r>
              <a:rPr lang="ru-RU" sz="2000" dirty="0" smtClean="0"/>
              <a:t> у </a:t>
            </a:r>
            <a:r>
              <a:rPr lang="ru-RU" sz="2000" dirty="0" err="1" smtClean="0"/>
              <a:t>навчальному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закладі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офісі</a:t>
            </a:r>
            <a:r>
              <a:rPr lang="ru-RU" sz="2000" dirty="0" smtClean="0"/>
              <a:t> так </a:t>
            </a:r>
            <a:r>
              <a:rPr lang="ru-RU" sz="2000" dirty="0" err="1" smtClean="0"/>
              <a:t>і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виступів</a:t>
            </a:r>
            <a:r>
              <a:rPr lang="ru-RU" sz="2000" dirty="0" smtClean="0"/>
              <a:t> на великих </a:t>
            </a:r>
            <a:r>
              <a:rPr lang="ru-RU" sz="2000" dirty="0" err="1" smtClean="0"/>
              <a:t>національних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світових</a:t>
            </a:r>
            <a:r>
              <a:rPr lang="ru-RU" sz="2000" dirty="0" smtClean="0"/>
              <a:t> форумах, </a:t>
            </a:r>
            <a:r>
              <a:rPr lang="ru-RU" sz="2000" dirty="0" err="1" smtClean="0"/>
              <a:t>конференціях</a:t>
            </a:r>
            <a:r>
              <a:rPr lang="ru-RU" sz="2000" dirty="0" smtClean="0"/>
              <a:t>, </a:t>
            </a:r>
            <a:r>
              <a:rPr lang="ru-RU" sz="2000" dirty="0" err="1" smtClean="0"/>
              <a:t>дипломатичних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зустрічах</a:t>
            </a:r>
            <a:r>
              <a:rPr lang="ru-RU" sz="2000" dirty="0" smtClean="0"/>
              <a:t> та у </a:t>
            </a:r>
            <a:r>
              <a:rPr lang="ru-RU" sz="2000" dirty="0" err="1" smtClean="0"/>
              <a:t>відеозверненнях</a:t>
            </a:r>
            <a:r>
              <a:rPr lang="ru-RU" sz="2000" dirty="0" smtClean="0"/>
              <a:t>.</a:t>
            </a:r>
          </a:p>
          <a:p>
            <a:pPr algn="ctr"/>
            <a:r>
              <a:rPr lang="ru-RU" sz="2000" dirty="0" smtClean="0"/>
              <a:t>Силу слова, </a:t>
            </a:r>
            <a:r>
              <a:rPr lang="ru-RU" sz="2000" dirty="0" err="1" smtClean="0"/>
              <a:t>викладену</a:t>
            </a:r>
            <a:r>
              <a:rPr lang="ru-RU" sz="2000" dirty="0" smtClean="0"/>
              <a:t> в </a:t>
            </a:r>
            <a:r>
              <a:rPr lang="ru-RU" sz="2000" dirty="0" err="1" smtClean="0"/>
              <a:t>послідовну</a:t>
            </a:r>
            <a:r>
              <a:rPr lang="ru-RU" sz="2000" dirty="0" smtClean="0"/>
              <a:t> та правильно </a:t>
            </a:r>
            <a:r>
              <a:rPr lang="ru-RU" sz="2000" dirty="0" err="1" smtClean="0"/>
              <a:t>структуровану</a:t>
            </a:r>
            <a:r>
              <a:rPr lang="ru-RU" sz="2000" dirty="0" smtClean="0"/>
              <a:t> </a:t>
            </a:r>
            <a:r>
              <a:rPr lang="ru-RU" sz="2000" dirty="0" err="1" smtClean="0"/>
              <a:t>мову</a:t>
            </a:r>
            <a:r>
              <a:rPr lang="ru-RU" sz="2000" dirty="0" smtClean="0"/>
              <a:t>,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використовувати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звернення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аудиторії</a:t>
            </a:r>
            <a:r>
              <a:rPr lang="ru-RU" sz="2000" dirty="0" smtClean="0"/>
              <a:t>, </a:t>
            </a:r>
            <a:r>
              <a:rPr lang="ru-RU" sz="2000" dirty="0" err="1" smtClean="0"/>
              <a:t>донесення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важливої</a:t>
            </a:r>
            <a:r>
              <a:rPr lang="ru-RU" sz="2000" dirty="0" smtClean="0"/>
              <a:t> ​​</a:t>
            </a:r>
            <a:r>
              <a:rPr lang="ru-RU" sz="2000" dirty="0" err="1" smtClean="0"/>
              <a:t>інформації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презентацій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переконань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отримання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зворотного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зв'язку</a:t>
            </a:r>
            <a:r>
              <a:rPr lang="ru-RU" sz="2000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5229200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/>
              <a:t>Копірайтингові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агенції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пропонують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спічрайтинг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комерційних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організацій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підприємств</a:t>
            </a:r>
            <a:r>
              <a:rPr lang="ru-RU" sz="2000" dirty="0" smtClean="0"/>
              <a:t>, </a:t>
            </a:r>
            <a:r>
              <a:rPr lang="ru-RU" sz="2000" dirty="0" err="1" smtClean="0"/>
              <a:t>бізнесу</a:t>
            </a:r>
            <a:r>
              <a:rPr lang="ru-RU" sz="2000" dirty="0" smtClean="0"/>
              <a:t>, </a:t>
            </a:r>
            <a:r>
              <a:rPr lang="ru-RU" sz="2000" dirty="0" err="1" smtClean="0"/>
              <a:t>допоможе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досягти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поставленої</a:t>
            </a:r>
            <a:r>
              <a:rPr lang="ru-RU" sz="2000" dirty="0" smtClean="0"/>
              <a:t> мети та </a:t>
            </a:r>
            <a:r>
              <a:rPr lang="ru-RU" sz="2000" dirty="0" err="1" smtClean="0"/>
              <a:t>успішно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доповідями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промовами</a:t>
            </a:r>
            <a:r>
              <a:rPr lang="ru-RU" sz="2000" dirty="0" smtClean="0"/>
              <a:t>, </a:t>
            </a:r>
            <a:r>
              <a:rPr lang="ru-RU" sz="2000" dirty="0" err="1" smtClean="0"/>
              <a:t>іншими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громадськими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зверненнями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63275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Спічі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публічні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виступи</a:t>
            </a:r>
            <a:r>
              <a:rPr lang="ru-RU" sz="2400" dirty="0" smtClean="0"/>
              <a:t> </a:t>
            </a:r>
            <a:r>
              <a:rPr lang="ru-RU" sz="2400" dirty="0" err="1" smtClean="0"/>
              <a:t>стають</a:t>
            </a:r>
            <a:r>
              <a:rPr lang="ru-RU" sz="2400" dirty="0" smtClean="0"/>
              <a:t> частим </a:t>
            </a:r>
            <a:r>
              <a:rPr lang="ru-RU" sz="2400" dirty="0" err="1" smtClean="0"/>
              <a:t>обов'язком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керівників</a:t>
            </a:r>
            <a:r>
              <a:rPr lang="ru-RU" sz="2400" dirty="0" smtClean="0"/>
              <a:t>, </a:t>
            </a:r>
            <a:r>
              <a:rPr lang="ru-RU" sz="2400" dirty="0" err="1" smtClean="0"/>
              <a:t>ТОП-менеджерів</a:t>
            </a:r>
            <a:r>
              <a:rPr lang="ru-RU" sz="2400" dirty="0" smtClean="0"/>
              <a:t>, </a:t>
            </a:r>
            <a:r>
              <a:rPr lang="ru-RU" sz="2400" dirty="0" err="1" smtClean="0"/>
              <a:t>лекторів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спікерів</a:t>
            </a:r>
            <a:r>
              <a:rPr lang="ru-RU" sz="2400" dirty="0" smtClean="0"/>
              <a:t>, </a:t>
            </a:r>
            <a:r>
              <a:rPr lang="ru-RU" sz="2400" dirty="0" err="1" smtClean="0"/>
              <a:t>політиків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посадових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доносять</a:t>
            </a:r>
            <a:r>
              <a:rPr lang="ru-RU" sz="2400" dirty="0" smtClean="0"/>
              <a:t> до </a:t>
            </a:r>
            <a:r>
              <a:rPr lang="ru-RU" sz="2400" dirty="0" err="1" smtClean="0"/>
              <a:t>аудиторії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. Але </a:t>
            </a:r>
            <a:r>
              <a:rPr lang="ru-RU" sz="2400" dirty="0" err="1" smtClean="0"/>
              <a:t>навіть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найкомунікабельніша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найдосвідченіша</a:t>
            </a:r>
            <a:r>
              <a:rPr lang="ru-RU" sz="2400" dirty="0" smtClean="0"/>
              <a:t> </a:t>
            </a:r>
            <a:r>
              <a:rPr lang="ru-RU" sz="2400" dirty="0" err="1" smtClean="0"/>
              <a:t>людина</a:t>
            </a:r>
            <a:r>
              <a:rPr lang="ru-RU" sz="2400" dirty="0" smtClean="0"/>
              <a:t> </a:t>
            </a:r>
            <a:r>
              <a:rPr lang="ru-RU" sz="2400" dirty="0" err="1" smtClean="0"/>
              <a:t>здатна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відчувати</a:t>
            </a:r>
            <a:r>
              <a:rPr lang="ru-RU" sz="2400" dirty="0" smtClean="0"/>
              <a:t> дискомфорт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розгубленість</a:t>
            </a:r>
            <a:r>
              <a:rPr lang="ru-RU" sz="2400" dirty="0" smtClean="0"/>
              <a:t> при </a:t>
            </a:r>
            <a:r>
              <a:rPr lang="ru-RU" sz="2400" dirty="0" err="1" smtClean="0"/>
              <a:t>виступі</a:t>
            </a:r>
            <a:r>
              <a:rPr lang="ru-RU" sz="2400" dirty="0" smtClean="0"/>
              <a:t> перед великою </a:t>
            </a:r>
            <a:r>
              <a:rPr lang="ru-RU" sz="2400" dirty="0" err="1" smtClean="0"/>
              <a:t>кількістю</a:t>
            </a:r>
            <a:r>
              <a:rPr lang="ru-RU" sz="2400" dirty="0" smtClean="0"/>
              <a:t> </a:t>
            </a:r>
            <a:r>
              <a:rPr lang="ru-RU" sz="2400" dirty="0" err="1" smtClean="0"/>
              <a:t>слухачів</a:t>
            </a:r>
            <a:r>
              <a:rPr lang="ru-RU" sz="2400" dirty="0" smtClean="0"/>
              <a:t>. </a:t>
            </a:r>
            <a:r>
              <a:rPr lang="ru-RU" sz="2400" dirty="0" err="1" smtClean="0"/>
              <a:t>Багато</a:t>
            </a:r>
            <a:r>
              <a:rPr lang="ru-RU" sz="2400" dirty="0" smtClean="0"/>
              <a:t> людей </a:t>
            </a:r>
            <a:r>
              <a:rPr lang="ru-RU" sz="2400" dirty="0" err="1" smtClean="0"/>
              <a:t>чітко</a:t>
            </a:r>
            <a:r>
              <a:rPr lang="ru-RU" sz="2400" dirty="0" smtClean="0"/>
              <a:t> </a:t>
            </a:r>
            <a:r>
              <a:rPr lang="ru-RU" sz="2400" dirty="0" err="1" smtClean="0"/>
              <a:t>усвідомлюють</a:t>
            </a:r>
            <a:r>
              <a:rPr lang="ru-RU" sz="2400" dirty="0" smtClean="0"/>
              <a:t> проблему та шляхи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вирішення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але</a:t>
            </a:r>
            <a:r>
              <a:rPr lang="ru-RU" sz="2400" dirty="0" smtClean="0"/>
              <a:t> </a:t>
            </a:r>
            <a:r>
              <a:rPr lang="ru-RU" sz="2400" dirty="0" err="1" smtClean="0"/>
              <a:t>важко</a:t>
            </a:r>
            <a:r>
              <a:rPr lang="ru-RU" sz="2400" dirty="0" smtClean="0"/>
              <a:t> </a:t>
            </a:r>
            <a:r>
              <a:rPr lang="ru-RU" sz="2400" dirty="0" err="1" smtClean="0"/>
              <a:t>доносять</a:t>
            </a:r>
            <a:r>
              <a:rPr lang="ru-RU" sz="2400" dirty="0" smtClean="0"/>
              <a:t> суть до </a:t>
            </a:r>
            <a:r>
              <a:rPr lang="ru-RU" sz="2400" dirty="0" err="1" smtClean="0"/>
              <a:t>аудиторії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не </a:t>
            </a:r>
            <a:r>
              <a:rPr lang="ru-RU" sz="2400" dirty="0" err="1" smtClean="0"/>
              <a:t>розставляють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правильні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акценти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заважає</a:t>
            </a:r>
            <a:r>
              <a:rPr lang="ru-RU" sz="2400" dirty="0" smtClean="0"/>
              <a:t> </a:t>
            </a:r>
            <a:r>
              <a:rPr lang="ru-RU" sz="2400" dirty="0" err="1" smtClean="0"/>
              <a:t>результативності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спічу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4098" name="Picture 2" descr="C:\Users\Tanya\Desktop\СПИЧ 4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717032"/>
            <a:ext cx="3979877" cy="2982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7690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спічрайтингу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1268760"/>
            <a:ext cx="4834880" cy="5328591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800" dirty="0" err="1" smtClean="0"/>
              <a:t>Навчальні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лекції</a:t>
            </a:r>
            <a:r>
              <a:rPr lang="ru-RU" sz="2800" dirty="0" smtClean="0"/>
              <a:t>, </a:t>
            </a:r>
            <a:r>
              <a:rPr lang="ru-RU" sz="2800" dirty="0" err="1" smtClean="0"/>
              <a:t>тренінги</a:t>
            </a:r>
            <a:r>
              <a:rPr lang="ru-RU" sz="2800" dirty="0" smtClean="0"/>
              <a:t>, </a:t>
            </a:r>
            <a:r>
              <a:rPr lang="ru-RU" sz="2800" dirty="0" err="1" smtClean="0"/>
              <a:t>семінари</a:t>
            </a:r>
            <a:r>
              <a:rPr lang="ru-RU" sz="2800" dirty="0" smtClean="0"/>
              <a:t>, </a:t>
            </a:r>
            <a:r>
              <a:rPr lang="ru-RU" sz="2800" dirty="0" err="1" smtClean="0"/>
              <a:t>презентації</a:t>
            </a:r>
            <a:r>
              <a:rPr lang="ru-RU" sz="2800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/>
              <a:t>Ділові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виступи</a:t>
            </a:r>
            <a:r>
              <a:rPr lang="ru-RU" sz="2800" dirty="0" smtClean="0"/>
              <a:t>, </a:t>
            </a:r>
            <a:r>
              <a:rPr lang="ru-RU" sz="2800" dirty="0" err="1" smtClean="0"/>
              <a:t>доповіді</a:t>
            </a:r>
            <a:r>
              <a:rPr lang="ru-RU" sz="2800" dirty="0" smtClean="0"/>
              <a:t>, </a:t>
            </a:r>
            <a:r>
              <a:rPr lang="ru-RU" sz="2800" dirty="0" err="1" smtClean="0"/>
              <a:t>інвестиційні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комерційні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проекти</a:t>
            </a:r>
            <a:r>
              <a:rPr lang="ru-RU" sz="2800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/>
              <a:t>Маркетингові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рекламні</a:t>
            </a:r>
            <a:r>
              <a:rPr lang="ru-RU" sz="2800" dirty="0" smtClean="0"/>
              <a:t> </a:t>
            </a:r>
            <a:r>
              <a:rPr lang="ru-RU" sz="2800" dirty="0" err="1" smtClean="0"/>
              <a:t>кампанії</a:t>
            </a:r>
            <a:r>
              <a:rPr lang="ru-RU" sz="2800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/>
              <a:t>Політичні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соціальні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спічі</a:t>
            </a:r>
            <a:r>
              <a:rPr lang="ru-RU" sz="2800" dirty="0" smtClean="0"/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dirty="0" err="1" smtClean="0"/>
              <a:t>Святкові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корпоративні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виступи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привітання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вручення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нагород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5122" name="Picture 2" descr="C:\Users\Tanya\Desktop\Spic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76872"/>
            <a:ext cx="3584398" cy="2016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7373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16632"/>
            <a:ext cx="4402832" cy="586551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300" dirty="0" err="1" smtClean="0"/>
              <a:t>Спічрайтинг</a:t>
            </a:r>
            <a:r>
              <a:rPr lang="ru-RU" sz="2300" dirty="0" smtClean="0"/>
              <a:t> – </a:t>
            </a:r>
            <a:r>
              <a:rPr lang="ru-RU" sz="2300" dirty="0" err="1" smtClean="0"/>
              <a:t>сучасна</a:t>
            </a:r>
            <a:r>
              <a:rPr lang="ru-RU" sz="2300" dirty="0" smtClean="0"/>
              <a:t> </a:t>
            </a:r>
            <a:r>
              <a:rPr lang="ru-RU" sz="2300" dirty="0" err="1" smtClean="0"/>
              <a:t>технологія</a:t>
            </a:r>
            <a:r>
              <a:rPr lang="ru-RU" sz="2300" dirty="0" smtClean="0"/>
              <a:t> </a:t>
            </a:r>
            <a:r>
              <a:rPr lang="ru-RU" sz="2300" dirty="0" err="1" smtClean="0"/>
              <a:t>зв'язку</a:t>
            </a:r>
            <a:r>
              <a:rPr lang="ru-RU" sz="2300" dirty="0" smtClean="0"/>
              <a:t> </a:t>
            </a:r>
            <a:r>
              <a:rPr lang="ru-RU" sz="2300" dirty="0" err="1" smtClean="0"/>
              <a:t>з</a:t>
            </a:r>
            <a:r>
              <a:rPr lang="ru-RU" sz="2300" dirty="0" smtClean="0"/>
              <a:t> </a:t>
            </a:r>
            <a:r>
              <a:rPr lang="ru-RU" sz="2300" dirty="0" err="1" smtClean="0"/>
              <a:t>громадськістю</a:t>
            </a:r>
            <a:r>
              <a:rPr lang="ru-RU" sz="2300" dirty="0" smtClean="0"/>
              <a:t>, метою </a:t>
            </a:r>
            <a:r>
              <a:rPr lang="ru-RU" sz="2300" dirty="0" err="1" smtClean="0"/>
              <a:t>якої</a:t>
            </a:r>
            <a:r>
              <a:rPr lang="ru-RU" sz="2300" dirty="0" smtClean="0"/>
              <a:t> </a:t>
            </a:r>
            <a:r>
              <a:rPr lang="ru-RU" sz="2300" dirty="0" err="1" smtClean="0"/>
              <a:t>є</a:t>
            </a:r>
            <a:r>
              <a:rPr lang="ru-RU" sz="2300" dirty="0" smtClean="0"/>
              <a:t> </a:t>
            </a:r>
            <a:r>
              <a:rPr lang="ru-RU" sz="2300" dirty="0" err="1" smtClean="0"/>
              <a:t>завоювання</a:t>
            </a:r>
            <a:r>
              <a:rPr lang="ru-RU" sz="2300" dirty="0" smtClean="0"/>
              <a:t> та </a:t>
            </a:r>
            <a:r>
              <a:rPr lang="ru-RU" sz="2300" dirty="0" err="1" smtClean="0"/>
              <a:t>утримання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уваги</a:t>
            </a:r>
            <a:r>
              <a:rPr lang="ru-RU" sz="2300" dirty="0" smtClean="0"/>
              <a:t> </a:t>
            </a:r>
            <a:r>
              <a:rPr lang="ru-RU" sz="2300" dirty="0" err="1" smtClean="0"/>
              <a:t>глядачів</a:t>
            </a:r>
            <a:r>
              <a:rPr lang="ru-RU" sz="2300" dirty="0" smtClean="0"/>
              <a:t>, </a:t>
            </a:r>
            <a:r>
              <a:rPr lang="ru-RU" sz="2300" dirty="0" err="1" smtClean="0"/>
              <a:t>донесення</a:t>
            </a:r>
            <a:r>
              <a:rPr lang="ru-RU" sz="2300" dirty="0" smtClean="0"/>
              <a:t> </a:t>
            </a:r>
            <a:r>
              <a:rPr lang="ru-RU" sz="2300" dirty="0" err="1" smtClean="0"/>
              <a:t>інформації</a:t>
            </a:r>
            <a:r>
              <a:rPr lang="ru-RU" sz="2300" dirty="0" smtClean="0"/>
              <a:t>, </a:t>
            </a:r>
            <a:r>
              <a:rPr lang="ru-RU" sz="2300" dirty="0" err="1" smtClean="0"/>
              <a:t>пропозицій</a:t>
            </a:r>
            <a:r>
              <a:rPr lang="ru-RU" sz="2300" dirty="0" smtClean="0"/>
              <a:t>, тез, </a:t>
            </a:r>
            <a:r>
              <a:rPr lang="ru-RU" sz="2300" dirty="0" err="1" smtClean="0"/>
              <a:t>важливих</a:t>
            </a:r>
            <a:r>
              <a:rPr lang="ru-RU" sz="2300" dirty="0" smtClean="0"/>
              <a:t> </a:t>
            </a:r>
            <a:r>
              <a:rPr lang="ru-RU" sz="2300" dirty="0" err="1" smtClean="0"/>
              <a:t>акцентів</a:t>
            </a:r>
            <a:r>
              <a:rPr lang="ru-RU" sz="2300" dirty="0" smtClean="0"/>
              <a:t>, </a:t>
            </a:r>
            <a:r>
              <a:rPr lang="ru-RU" sz="2300" dirty="0" err="1" smtClean="0"/>
              <a:t>емоційних</a:t>
            </a:r>
            <a:r>
              <a:rPr lang="ru-RU" sz="2300" dirty="0" smtClean="0"/>
              <a:t> деталей. При </a:t>
            </a:r>
            <a:r>
              <a:rPr lang="ru-RU" sz="2300" dirty="0" err="1" smtClean="0"/>
              <a:t>цьому</a:t>
            </a:r>
            <a:r>
              <a:rPr lang="ru-RU" sz="2300" dirty="0" smtClean="0"/>
              <a:t> </a:t>
            </a:r>
            <a:r>
              <a:rPr lang="ru-RU" sz="2300" dirty="0" err="1" smtClean="0"/>
              <a:t>важливо</a:t>
            </a:r>
            <a:r>
              <a:rPr lang="ru-RU" sz="2300" dirty="0" smtClean="0"/>
              <a:t> </a:t>
            </a:r>
            <a:r>
              <a:rPr lang="ru-RU" sz="2300" dirty="0" err="1" smtClean="0"/>
              <a:t>врахувати</a:t>
            </a:r>
            <a:r>
              <a:rPr lang="ru-RU" sz="2300" dirty="0" smtClean="0"/>
              <a:t>, </a:t>
            </a:r>
            <a:r>
              <a:rPr lang="ru-RU" sz="2300" dirty="0" err="1" smtClean="0"/>
              <a:t>що</a:t>
            </a:r>
            <a:r>
              <a:rPr lang="ru-RU" sz="2300" dirty="0" smtClean="0"/>
              <a:t> </a:t>
            </a:r>
            <a:r>
              <a:rPr lang="ru-RU" sz="2300" dirty="0" err="1" smtClean="0"/>
              <a:t>спікер</a:t>
            </a:r>
            <a:r>
              <a:rPr lang="ru-RU" sz="2300" dirty="0" smtClean="0"/>
              <a:t> повинен </a:t>
            </a:r>
            <a:r>
              <a:rPr lang="ru-RU" sz="2300" dirty="0" err="1" smtClean="0"/>
              <a:t>натхненно</a:t>
            </a:r>
            <a:r>
              <a:rPr lang="ru-RU" sz="2300" dirty="0" smtClean="0"/>
              <a:t> </a:t>
            </a:r>
            <a:r>
              <a:rPr lang="ru-RU" sz="2300" dirty="0" err="1" smtClean="0"/>
              <a:t>відпрацьовувати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зміст</a:t>
            </a:r>
            <a:r>
              <a:rPr lang="ru-RU" sz="2300" dirty="0" smtClean="0"/>
              <a:t> тексту, а </a:t>
            </a:r>
            <a:r>
              <a:rPr lang="ru-RU" sz="2300" dirty="0" err="1" smtClean="0"/>
              <a:t>чи</a:t>
            </a:r>
            <a:r>
              <a:rPr lang="ru-RU" sz="2300" dirty="0" smtClean="0"/>
              <a:t> не монотонно </a:t>
            </a:r>
            <a:r>
              <a:rPr lang="ru-RU" sz="2300" dirty="0" err="1" smtClean="0"/>
              <a:t>і</a:t>
            </a:r>
            <a:r>
              <a:rPr lang="ru-RU" sz="2300" dirty="0" smtClean="0"/>
              <a:t> нудно </a:t>
            </a:r>
            <a:r>
              <a:rPr lang="ru-RU" sz="2300" dirty="0" err="1" smtClean="0"/>
              <a:t>читати</a:t>
            </a:r>
            <a:r>
              <a:rPr lang="ru-RU" sz="2300" dirty="0" smtClean="0"/>
              <a:t>. </a:t>
            </a:r>
            <a:r>
              <a:rPr lang="ru-RU" sz="2300" dirty="0" err="1" smtClean="0"/>
              <a:t>Публічна</a:t>
            </a:r>
            <a:r>
              <a:rPr lang="ru-RU" sz="2300" dirty="0" smtClean="0"/>
              <a:t> </a:t>
            </a:r>
            <a:r>
              <a:rPr lang="ru-RU" sz="2300" dirty="0" err="1" smtClean="0"/>
              <a:t>мова</a:t>
            </a:r>
            <a:r>
              <a:rPr lang="ru-RU" sz="2300" dirty="0" smtClean="0"/>
              <a:t>, </a:t>
            </a:r>
            <a:r>
              <a:rPr lang="ru-RU" sz="2300" dirty="0" err="1" smtClean="0"/>
              <a:t>заснована</a:t>
            </a:r>
            <a:r>
              <a:rPr lang="ru-RU" sz="2300" dirty="0" smtClean="0"/>
              <a:t> на базисах </a:t>
            </a:r>
            <a:r>
              <a:rPr lang="ru-RU" sz="2300" dirty="0" err="1" smtClean="0"/>
              <a:t>лінгвістики</a:t>
            </a:r>
            <a:r>
              <a:rPr lang="ru-RU" sz="2300" dirty="0" smtClean="0"/>
              <a:t>, </a:t>
            </a:r>
            <a:r>
              <a:rPr lang="ru-RU" sz="2300" dirty="0" err="1" smtClean="0"/>
              <a:t>психології</a:t>
            </a:r>
            <a:r>
              <a:rPr lang="ru-RU" sz="2300" dirty="0" smtClean="0"/>
              <a:t>, риторики, маркетингу </a:t>
            </a:r>
            <a:r>
              <a:rPr lang="ru-RU" sz="2300" dirty="0" err="1" smtClean="0"/>
              <a:t>і</a:t>
            </a:r>
            <a:r>
              <a:rPr lang="ru-RU" sz="2300" dirty="0" smtClean="0"/>
              <a:t> </a:t>
            </a:r>
            <a:r>
              <a:rPr lang="ru-RU" sz="2300" dirty="0" err="1" smtClean="0"/>
              <a:t>доповнена</a:t>
            </a:r>
            <a:r>
              <a:rPr lang="ru-RU" sz="2300" dirty="0" smtClean="0"/>
              <a:t> </a:t>
            </a:r>
            <a:r>
              <a:rPr lang="ru-RU" sz="2300" dirty="0" err="1" smtClean="0"/>
              <a:t>харизмою</a:t>
            </a:r>
            <a:r>
              <a:rPr lang="ru-RU" sz="2300" dirty="0" smtClean="0"/>
              <a:t> </a:t>
            </a:r>
            <a:r>
              <a:rPr lang="ru-RU" sz="2300" dirty="0" err="1" smtClean="0"/>
              <a:t>лідера</a:t>
            </a:r>
            <a:r>
              <a:rPr lang="ru-RU" sz="2300" dirty="0" smtClean="0"/>
              <a:t>, </a:t>
            </a:r>
            <a:r>
              <a:rPr lang="ru-RU" sz="2300" dirty="0" err="1" smtClean="0"/>
              <a:t>допоможе</a:t>
            </a:r>
            <a:r>
              <a:rPr lang="ru-RU" sz="2300" dirty="0" smtClean="0"/>
              <a:t> не просто </a:t>
            </a:r>
            <a:r>
              <a:rPr lang="ru-RU" sz="2300" dirty="0" err="1" smtClean="0"/>
              <a:t>завоювати</a:t>
            </a:r>
            <a:r>
              <a:rPr lang="ru-RU" sz="2300" dirty="0" smtClean="0"/>
              <a:t> </a:t>
            </a:r>
            <a:r>
              <a:rPr lang="ru-RU" sz="2300" dirty="0" err="1" smtClean="0"/>
              <a:t>аудиторію</a:t>
            </a:r>
            <a:r>
              <a:rPr lang="ru-RU" sz="2300" dirty="0" smtClean="0"/>
              <a:t>, а </a:t>
            </a:r>
            <a:r>
              <a:rPr lang="ru-RU" sz="2300" dirty="0" err="1" smtClean="0"/>
              <a:t>й</a:t>
            </a:r>
            <a:r>
              <a:rPr lang="ru-RU" sz="2300" dirty="0" smtClean="0"/>
              <a:t> повести </a:t>
            </a:r>
            <a:r>
              <a:rPr lang="ru-RU" sz="2300" dirty="0" err="1" smtClean="0"/>
              <a:t>її</a:t>
            </a:r>
            <a:r>
              <a:rPr lang="ru-RU" sz="2300" dirty="0" smtClean="0"/>
              <a:t> за собою.</a:t>
            </a:r>
            <a:endParaRPr lang="ru-RU" sz="2300" dirty="0"/>
          </a:p>
        </p:txBody>
      </p:sp>
      <p:pic>
        <p:nvPicPr>
          <p:cNvPr id="6146" name="Picture 2" descr="C:\Users\Tanya\Desktop\36b36e2fd4ec26f4af2d333421a1c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3744416" cy="3929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748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t"/>
            <a:r>
              <a:rPr lang="ru-RU" b="1" dirty="0" smtClean="0"/>
              <a:t>При </a:t>
            </a:r>
            <a:r>
              <a:rPr lang="ru-RU" b="1" dirty="0" err="1" smtClean="0"/>
              <a:t>складанні</a:t>
            </a:r>
            <a:r>
              <a:rPr lang="ru-RU" b="1" dirty="0" smtClean="0"/>
              <a:t> </a:t>
            </a:r>
            <a:r>
              <a:rPr lang="ru-RU" b="1" dirty="0" err="1" smtClean="0"/>
              <a:t>спічрайтингу</a:t>
            </a:r>
            <a:r>
              <a:rPr lang="ru-RU" b="1" dirty="0" smtClean="0"/>
              <a:t> треба </a:t>
            </a:r>
            <a:r>
              <a:rPr lang="ru-RU" b="1" dirty="0" err="1" smtClean="0"/>
              <a:t>враховувати</a:t>
            </a:r>
            <a:r>
              <a:rPr lang="ru-RU" b="1" dirty="0" smtClean="0"/>
              <a:t> </a:t>
            </a:r>
            <a:r>
              <a:rPr lang="ru-RU" b="1" dirty="0" err="1" smtClean="0"/>
              <a:t>багато</a:t>
            </a:r>
            <a:r>
              <a:rPr lang="ru-RU" b="1" dirty="0" smtClean="0"/>
              <a:t> </a:t>
            </a:r>
            <a:r>
              <a:rPr lang="ru-RU" b="1" dirty="0" err="1" smtClean="0"/>
              <a:t>факторів</a:t>
            </a:r>
            <a:r>
              <a:rPr lang="ru-RU" b="1" dirty="0" smtClean="0"/>
              <a:t>:</a:t>
            </a:r>
            <a:endParaRPr lang="ru-RU" b="1" dirty="0"/>
          </a:p>
        </p:txBody>
      </p:sp>
      <p:pic>
        <p:nvPicPr>
          <p:cNvPr id="7170" name="Picture 2" descr="C:\Users\Tanya\Desktop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04864"/>
            <a:ext cx="4168282" cy="277614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355976" y="1556792"/>
            <a:ext cx="457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buFont typeface="Wingdings" pitchFamily="2" charset="2"/>
              <a:buChar char="ü"/>
            </a:pPr>
            <a:r>
              <a:rPr lang="ru-RU" sz="2400" dirty="0" err="1" smtClean="0"/>
              <a:t>Цільова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аудиторія</a:t>
            </a:r>
            <a:r>
              <a:rPr lang="ru-RU" sz="2400" dirty="0" smtClean="0"/>
              <a:t> та формат </a:t>
            </a:r>
            <a:r>
              <a:rPr lang="ru-RU" sz="2400" dirty="0" err="1" smtClean="0"/>
              <a:t>проведення</a:t>
            </a:r>
            <a:r>
              <a:rPr lang="ru-RU" sz="2400" dirty="0" smtClean="0"/>
              <a:t> заходу та </a:t>
            </a:r>
            <a:r>
              <a:rPr lang="ru-RU" sz="2400" dirty="0" err="1" smtClean="0"/>
              <a:t>донесення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 (</a:t>
            </a:r>
            <a:r>
              <a:rPr lang="ru-RU" sz="2400" dirty="0" err="1" smtClean="0"/>
              <a:t>виступ</a:t>
            </a:r>
            <a:r>
              <a:rPr lang="ru-RU" sz="2400" dirty="0" smtClean="0"/>
              <a:t> у </a:t>
            </a:r>
            <a:r>
              <a:rPr lang="ru-RU" sz="2400" dirty="0" err="1" smtClean="0"/>
              <a:t>залі</a:t>
            </a:r>
            <a:r>
              <a:rPr lang="ru-RU" sz="2400" dirty="0" smtClean="0"/>
              <a:t>, на </a:t>
            </a:r>
            <a:r>
              <a:rPr lang="ru-RU" sz="2400" dirty="0" err="1" smtClean="0"/>
              <a:t>вулиці</a:t>
            </a:r>
            <a:r>
              <a:rPr lang="ru-RU" sz="2400" dirty="0" smtClean="0"/>
              <a:t>, </a:t>
            </a:r>
            <a:r>
              <a:rPr lang="ru-RU" sz="2400" dirty="0" err="1" smtClean="0"/>
              <a:t>онлайн-трансляція</a:t>
            </a:r>
            <a:r>
              <a:rPr lang="ru-RU" sz="2400" dirty="0" smtClean="0"/>
              <a:t>);</a:t>
            </a:r>
          </a:p>
          <a:p>
            <a:pPr fontAlgn="t">
              <a:buFont typeface="Wingdings" pitchFamily="2" charset="2"/>
              <a:buChar char="ü"/>
            </a:pPr>
            <a:endParaRPr lang="ru-RU" sz="2400" dirty="0" smtClean="0"/>
          </a:p>
          <a:p>
            <a:pPr fontAlgn="t">
              <a:buFont typeface="Wingdings" pitchFamily="2" charset="2"/>
              <a:buChar char="ü"/>
            </a:pPr>
            <a:r>
              <a:rPr lang="ru-RU" sz="2400" dirty="0" smtClean="0"/>
              <a:t>Тематика та мета </a:t>
            </a:r>
            <a:r>
              <a:rPr lang="ru-RU" sz="2400" dirty="0" err="1" smtClean="0"/>
              <a:t>спічрайтингу</a:t>
            </a:r>
            <a:r>
              <a:rPr lang="ru-RU" sz="2400" dirty="0" smtClean="0"/>
              <a:t>;</a:t>
            </a:r>
          </a:p>
          <a:p>
            <a:pPr fontAlgn="t">
              <a:buFont typeface="Wingdings" pitchFamily="2" charset="2"/>
              <a:buChar char="ü"/>
            </a:pPr>
            <a:endParaRPr lang="ru-RU" sz="2400" dirty="0" smtClean="0"/>
          </a:p>
          <a:p>
            <a:pPr fontAlgn="t">
              <a:buFont typeface="Wingdings" pitchFamily="2" charset="2"/>
              <a:buChar char="ü"/>
            </a:pPr>
            <a:r>
              <a:rPr lang="ru-RU" sz="2400" dirty="0" err="1" smtClean="0"/>
              <a:t>Зміст</a:t>
            </a:r>
            <a:r>
              <a:rPr lang="ru-RU" sz="2400" dirty="0" smtClean="0"/>
              <a:t> та </a:t>
            </a:r>
            <a:r>
              <a:rPr lang="ru-RU" sz="2400" dirty="0" err="1" smtClean="0"/>
              <a:t>логіка</a:t>
            </a:r>
            <a:r>
              <a:rPr lang="ru-RU" sz="2400" dirty="0" smtClean="0"/>
              <a:t> </a:t>
            </a:r>
            <a:r>
              <a:rPr lang="ru-RU" sz="2400" dirty="0" err="1" smtClean="0"/>
              <a:t>побудови</a:t>
            </a:r>
            <a:r>
              <a:rPr lang="ru-RU" sz="2400" dirty="0" smtClean="0"/>
              <a:t> </a:t>
            </a:r>
            <a:r>
              <a:rPr lang="ru-RU" sz="2400" dirty="0" err="1" smtClean="0"/>
              <a:t>спічу</a:t>
            </a:r>
            <a:r>
              <a:rPr lang="ru-RU" sz="2400" dirty="0" smtClean="0"/>
              <a:t>;</a:t>
            </a:r>
          </a:p>
          <a:p>
            <a:pPr fontAlgn="t"/>
            <a:endParaRPr lang="ru-RU" sz="2400" dirty="0" smtClean="0"/>
          </a:p>
          <a:p>
            <a:pPr fontAlgn="t">
              <a:buFont typeface="Wingdings" pitchFamily="2" charset="2"/>
              <a:buChar char="ü"/>
            </a:pPr>
            <a:r>
              <a:rPr lang="ru-RU" sz="2400" dirty="0" err="1" smtClean="0"/>
              <a:t>Легкість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відтворення</a:t>
            </a:r>
            <a:r>
              <a:rPr lang="ru-RU" sz="2400" dirty="0" smtClean="0"/>
              <a:t> та </a:t>
            </a:r>
            <a:r>
              <a:rPr lang="ru-RU" sz="2400" dirty="0" err="1" smtClean="0"/>
              <a:t>сприйняття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аудиторією</a:t>
            </a:r>
            <a:r>
              <a:rPr lang="ru-RU" sz="2400" dirty="0" smtClean="0"/>
              <a:t>;</a:t>
            </a:r>
          </a:p>
          <a:p>
            <a:pPr fontAlgn="t">
              <a:buFont typeface="Wingdings" pitchFamily="2" charset="2"/>
              <a:buChar char="ü"/>
            </a:pPr>
            <a:endParaRPr lang="ru-RU" sz="2400" dirty="0" smtClean="0"/>
          </a:p>
          <a:p>
            <a:pPr fontAlgn="t">
              <a:buFont typeface="Wingdings" pitchFamily="2" charset="2"/>
              <a:buChar char="ü"/>
            </a:pPr>
            <a:r>
              <a:rPr lang="ru-RU" sz="2400" dirty="0" err="1" smtClean="0"/>
              <a:t>Ефектний</a:t>
            </a:r>
            <a:r>
              <a:rPr lang="ru-RU" sz="2400" dirty="0" smtClean="0"/>
              <a:t> початок та </a:t>
            </a:r>
            <a:r>
              <a:rPr lang="ru-RU" sz="2400" dirty="0" err="1" smtClean="0"/>
              <a:t>закінчення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виступу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42485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На </a:t>
            </a:r>
            <a:r>
              <a:rPr lang="ru-RU" sz="2000" b="1" dirty="0" err="1" smtClean="0"/>
              <a:t>відміну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даного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підходу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існує</a:t>
            </a:r>
            <a:r>
              <a:rPr lang="ru-RU" sz="2000" b="1" dirty="0" smtClean="0"/>
              <a:t> думка про </a:t>
            </a:r>
            <a:r>
              <a:rPr lang="ru-RU" sz="2000" b="1" dirty="0" err="1" smtClean="0"/>
              <a:t>спічрайтинг</a:t>
            </a:r>
            <a:r>
              <a:rPr lang="ru-RU" sz="2000" b="1" dirty="0" smtClean="0"/>
              <a:t> як одну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err="1" smtClean="0"/>
              <a:t>галузей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ділової</a:t>
            </a:r>
            <a:r>
              <a:rPr lang="ru-RU" sz="2000" b="1" dirty="0" smtClean="0"/>
              <a:t> риторики. Для </a:t>
            </a:r>
            <a:r>
              <a:rPr lang="ru-RU" sz="2000" b="1" dirty="0" err="1" smtClean="0"/>
              <a:t>виявлення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визначення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сутності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спічрайтинга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err="1" smtClean="0"/>
              <a:t>виділення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даної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специфічної</a:t>
            </a:r>
            <a:r>
              <a:rPr lang="ru-RU" sz="2000" b="1" dirty="0" smtClean="0"/>
              <a:t> </a:t>
            </a:r>
            <a:r>
              <a:rPr lang="en-US" sz="2000" b="1" dirty="0" smtClean="0"/>
              <a:t>PR-</a:t>
            </a:r>
            <a:r>
              <a:rPr lang="ru-RU" sz="2000" b="1" dirty="0" err="1" smtClean="0"/>
              <a:t>технології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суміжних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розглянемо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структуру </a:t>
            </a:r>
            <a:r>
              <a:rPr lang="ru-RU" sz="2000" b="1" dirty="0" err="1" smtClean="0"/>
              <a:t>практичної</a:t>
            </a:r>
            <a:r>
              <a:rPr lang="ru-RU" sz="2000" b="1" dirty="0" smtClean="0"/>
              <a:t> риторики у тому </a:t>
            </a:r>
            <a:r>
              <a:rPr lang="ru-RU" sz="2000" b="1" dirty="0" err="1" smtClean="0"/>
              <a:t>вигляді</a:t>
            </a:r>
            <a:r>
              <a:rPr lang="ru-RU" sz="2000" b="1" dirty="0" smtClean="0"/>
              <a:t>, в </a:t>
            </a:r>
            <a:r>
              <a:rPr lang="ru-RU" sz="2000" b="1" dirty="0" err="1" smtClean="0"/>
              <a:t>якому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її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представляє</a:t>
            </a:r>
            <a:r>
              <a:rPr lang="ru-RU" sz="2000" b="1" dirty="0" smtClean="0"/>
              <a:t> автор</a:t>
            </a:r>
            <a:br>
              <a:rPr lang="ru-RU" sz="2000" b="1" dirty="0" smtClean="0"/>
            </a:br>
            <a:r>
              <a:rPr lang="ru-RU" sz="2000" b="1" dirty="0" smtClean="0"/>
              <a:t>одного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найавторитетніших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посібників</a:t>
            </a:r>
            <a:r>
              <a:rPr lang="ru-RU" sz="2000" b="1" dirty="0" smtClean="0"/>
              <a:t> по </a:t>
            </a:r>
            <a:r>
              <a:rPr lang="ru-RU" sz="2000" b="1" dirty="0" err="1" smtClean="0"/>
              <a:t>риториці</a:t>
            </a:r>
            <a:r>
              <a:rPr lang="ru-RU" sz="2000" b="1" dirty="0" smtClean="0"/>
              <a:t> І. </a:t>
            </a:r>
            <a:r>
              <a:rPr lang="ru-RU" sz="2000" b="1" dirty="0" err="1" smtClean="0"/>
              <a:t>Стернін</a:t>
            </a:r>
            <a:r>
              <a:rPr lang="ru-RU" sz="2000" b="1" dirty="0" smtClean="0"/>
              <a:t>: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5"/>
            <a:ext cx="8424936" cy="4464497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000" dirty="0" smtClean="0"/>
              <a:t>1. Оратор </a:t>
            </a:r>
            <a:r>
              <a:rPr lang="ru-RU" sz="2000" dirty="0" err="1" smtClean="0"/>
              <a:t>і</a:t>
            </a:r>
            <a:r>
              <a:rPr lang="ru-RU" sz="2000" dirty="0" smtClean="0"/>
              <a:t> текст (</a:t>
            </a:r>
            <a:r>
              <a:rPr lang="ru-RU" sz="2000" dirty="0" err="1" smtClean="0"/>
              <a:t>підготовка</a:t>
            </a:r>
            <a:r>
              <a:rPr lang="ru-RU" sz="2000" dirty="0" smtClean="0"/>
              <a:t> до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, </a:t>
            </a:r>
            <a:r>
              <a:rPr lang="ru-RU" sz="2000" dirty="0" err="1" smtClean="0"/>
              <a:t>конспекти</a:t>
            </a:r>
            <a:r>
              <a:rPr lang="ru-RU" sz="2000" dirty="0" smtClean="0"/>
              <a:t>, </a:t>
            </a:r>
            <a:r>
              <a:rPr lang="ru-RU" sz="2000" dirty="0" err="1" smtClean="0"/>
              <a:t>збір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матеріалу</a:t>
            </a:r>
            <a:r>
              <a:rPr lang="ru-RU" sz="2000" dirty="0" smtClean="0"/>
              <a:t>, план</a:t>
            </a:r>
          </a:p>
          <a:p>
            <a:pPr algn="just">
              <a:buNone/>
            </a:pPr>
            <a:r>
              <a:rPr lang="ru-RU" sz="2000" dirty="0" err="1" smtClean="0"/>
              <a:t>і</a:t>
            </a:r>
            <a:r>
              <a:rPr lang="ru-RU" sz="2000" dirty="0" smtClean="0"/>
              <a:t> т.д.);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2. </a:t>
            </a:r>
            <a:r>
              <a:rPr lang="ru-RU" sz="2000" dirty="0" err="1" smtClean="0"/>
              <a:t>Поведінка</a:t>
            </a:r>
            <a:r>
              <a:rPr lang="ru-RU" sz="2000" dirty="0" smtClean="0"/>
              <a:t> оратора в </a:t>
            </a:r>
            <a:r>
              <a:rPr lang="ru-RU" sz="2000" dirty="0" err="1" smtClean="0"/>
              <a:t>аудиторії</a:t>
            </a:r>
            <a:r>
              <a:rPr lang="ru-RU" sz="2000" dirty="0" smtClean="0"/>
              <a:t> (</a:t>
            </a:r>
            <a:r>
              <a:rPr lang="ru-RU" sz="2000" dirty="0" err="1" smtClean="0"/>
              <a:t>вироблення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впевненості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особистість</a:t>
            </a: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оратора, перше </a:t>
            </a:r>
            <a:r>
              <a:rPr lang="ru-RU" sz="2000" dirty="0" err="1" smtClean="0"/>
              <a:t>враження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реакція</a:t>
            </a:r>
            <a:r>
              <a:rPr lang="ru-RU" sz="2000" dirty="0" smtClean="0"/>
              <a:t> оратора на </a:t>
            </a:r>
            <a:r>
              <a:rPr lang="ru-RU" sz="2000" dirty="0" err="1" smtClean="0"/>
              <a:t>завади</a:t>
            </a:r>
            <a:r>
              <a:rPr lang="ru-RU" sz="2000" dirty="0" smtClean="0"/>
              <a:t>, </a:t>
            </a:r>
            <a:r>
              <a:rPr lang="ru-RU" sz="2000" dirty="0" err="1" smtClean="0"/>
              <a:t>рух</a:t>
            </a:r>
            <a:r>
              <a:rPr lang="ru-RU" sz="2000" dirty="0" smtClean="0"/>
              <a:t> оратора в</a:t>
            </a:r>
          </a:p>
          <a:p>
            <a:pPr algn="just">
              <a:buNone/>
            </a:pPr>
            <a:r>
              <a:rPr lang="ru-RU" sz="2000" dirty="0" err="1" smtClean="0"/>
              <a:t>аудиторії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</a:t>
            </a:r>
            <a:r>
              <a:rPr lang="ru-RU" sz="2000" dirty="0" smtClean="0"/>
              <a:t>..);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3. </a:t>
            </a:r>
            <a:r>
              <a:rPr lang="ru-RU" sz="2000" dirty="0" err="1" smtClean="0"/>
              <a:t>Техніка</a:t>
            </a:r>
            <a:r>
              <a:rPr lang="ru-RU" sz="2000" dirty="0" smtClean="0"/>
              <a:t> </a:t>
            </a:r>
            <a:r>
              <a:rPr lang="ru-RU" sz="2000" dirty="0" err="1" smtClean="0"/>
              <a:t>аргументації</a:t>
            </a:r>
            <a:r>
              <a:rPr lang="ru-RU" sz="2000" dirty="0" smtClean="0"/>
              <a:t> (</a:t>
            </a:r>
            <a:r>
              <a:rPr lang="ru-RU" sz="2000" dirty="0" err="1" smtClean="0"/>
              <a:t>вступ</a:t>
            </a:r>
            <a:r>
              <a:rPr lang="ru-RU" sz="2000" dirty="0" smtClean="0"/>
              <a:t>, </a:t>
            </a:r>
            <a:r>
              <a:rPr lang="ru-RU" sz="2000" dirty="0" err="1" smtClean="0"/>
              <a:t>захоплення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уваги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підтримка</a:t>
            </a:r>
            <a:r>
              <a:rPr lang="ru-RU" sz="2000" dirty="0" smtClean="0"/>
              <a:t> </a:t>
            </a:r>
            <a:r>
              <a:rPr lang="ru-RU" sz="2000" dirty="0" err="1" smtClean="0"/>
              <a:t>уваги</a:t>
            </a:r>
            <a:r>
              <a:rPr lang="ru-RU" sz="2000" dirty="0" smtClean="0"/>
              <a:t>,</a:t>
            </a:r>
          </a:p>
          <a:p>
            <a:pPr algn="just">
              <a:buNone/>
            </a:pPr>
            <a:r>
              <a:rPr lang="ru-RU" sz="2000" dirty="0" err="1" smtClean="0"/>
              <a:t>стратегія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, </a:t>
            </a:r>
            <a:r>
              <a:rPr lang="ru-RU" sz="2000" dirty="0" err="1" smtClean="0"/>
              <a:t>прийоми</a:t>
            </a:r>
            <a:r>
              <a:rPr lang="ru-RU" sz="2000" dirty="0" smtClean="0"/>
              <a:t> </a:t>
            </a:r>
            <a:r>
              <a:rPr lang="ru-RU" sz="2000" dirty="0" err="1" smtClean="0"/>
              <a:t>аргументації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мова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, </a:t>
            </a:r>
            <a:r>
              <a:rPr lang="ru-RU" sz="2000" dirty="0" err="1" smtClean="0"/>
              <a:t>донесення</a:t>
            </a:r>
            <a:endParaRPr lang="ru-RU" sz="2000" dirty="0" smtClean="0"/>
          </a:p>
          <a:p>
            <a:pPr algn="just">
              <a:buNone/>
            </a:pPr>
            <a:r>
              <a:rPr lang="ru-RU" sz="2000" dirty="0" err="1" smtClean="0"/>
              <a:t>головної</a:t>
            </a:r>
            <a:r>
              <a:rPr lang="ru-RU" sz="2000" dirty="0" smtClean="0"/>
              <a:t> думки, регламент, </a:t>
            </a:r>
            <a:r>
              <a:rPr lang="ru-RU" sz="2000" dirty="0" err="1" smtClean="0"/>
              <a:t>завершення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відповіді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питання</a:t>
            </a:r>
            <a:r>
              <a:rPr lang="ru-RU" sz="2000" dirty="0" smtClean="0"/>
              <a:t>,</a:t>
            </a:r>
          </a:p>
          <a:p>
            <a:pPr algn="just">
              <a:buNone/>
            </a:pPr>
            <a:r>
              <a:rPr lang="ru-RU" sz="2000" dirty="0" err="1" smtClean="0"/>
              <a:t>особливості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типів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виступів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</a:t>
            </a:r>
            <a:r>
              <a:rPr lang="ru-RU" sz="2000" dirty="0" smtClean="0"/>
              <a:t>..);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4. Оратор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аудиторія</a:t>
            </a:r>
            <a:r>
              <a:rPr lang="ru-RU" sz="2000" dirty="0" smtClean="0"/>
              <a:t> (</a:t>
            </a:r>
            <a:r>
              <a:rPr lang="ru-RU" sz="2000" dirty="0" err="1" smtClean="0"/>
              <a:t>врахування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особливостей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інтересів</a:t>
            </a:r>
            <a:r>
              <a:rPr lang="ru-RU" sz="2000" dirty="0" smtClean="0"/>
              <a:t> </a:t>
            </a:r>
            <a:r>
              <a:rPr lang="ru-RU" sz="2000" dirty="0" err="1" smtClean="0"/>
              <a:t>аудиторії</a:t>
            </a:r>
            <a:r>
              <a:rPr lang="ru-RU" sz="2000" dirty="0" smtClean="0"/>
              <a:t>,</a:t>
            </a:r>
          </a:p>
          <a:p>
            <a:pPr algn="just">
              <a:buNone/>
            </a:pPr>
            <a:r>
              <a:rPr lang="ru-RU" sz="2000" dirty="0" err="1" smtClean="0"/>
              <a:t>ефективність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публічного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407797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1085</Words>
  <Application>Microsoft Office PowerPoint</Application>
  <PresentationFormat>Экран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ЛЕКЦІЯ 1  Сутність поняття спічрайтерство</vt:lpstr>
      <vt:lpstr>1. Різні підходи до визначення поняття “спічрайтерство”.</vt:lpstr>
      <vt:lpstr>Слайд 3</vt:lpstr>
      <vt:lpstr>Слайд 4</vt:lpstr>
      <vt:lpstr>Спічі та публічні виступи стають частим обов'язком керівників, ТОП-менеджерів, лекторів, спікерів, політиків та посадових осіб, які доносять до аудиторії інформацію. Але навіть найкомунікабельніша і найдосвідченіша людина здатна відчувати дискомфорт і розгубленість при виступі перед великою кількістю слухачів. Багато людей чітко усвідомлюють проблему та шляхи її вирішення, але важко доносять суть до аудиторії і не розставляють правильні акценти, що заважає результативності спічу.</vt:lpstr>
      <vt:lpstr>Види спічрайтингу:</vt:lpstr>
      <vt:lpstr>Слайд 7</vt:lpstr>
      <vt:lpstr>При складанні спічрайтингу треба враховувати багато факторів:</vt:lpstr>
      <vt:lpstr>На відміну від даного підходу, існує думка про спічрайтинг як одну з галузей ділової риторики. Для виявлення визначення сутності спічрайтинга і виділення даної специфічної PR-технології від суміжних, розглянемо структуру практичної риторики у тому вигляді, в якому її представляє автор одного з найавторитетніших посібників по риториці І. Стернін:</vt:lpstr>
      <vt:lpstr>Слайд 10</vt:lpstr>
      <vt:lpstr>Особливості роботи спічрайтера:</vt:lpstr>
      <vt:lpstr>Особисті риси спічрайтера:</vt:lpstr>
      <vt:lpstr>Історія виникнення спічрайтерства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Рекламна діяльність сучасної організації, її спіцифіка</dc:title>
  <dc:creator>Администратор</dc:creator>
  <cp:lastModifiedBy>Tanya</cp:lastModifiedBy>
  <cp:revision>22</cp:revision>
  <dcterms:created xsi:type="dcterms:W3CDTF">2021-04-21T12:29:09Z</dcterms:created>
  <dcterms:modified xsi:type="dcterms:W3CDTF">2024-09-04T08:26:52Z</dcterms:modified>
</cp:coreProperties>
</file>