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layfair Display Semi Bold" panose="020B0604020202020204" charset="-52"/>
      <p:regular r:id="rId27"/>
    </p:embeddedFont>
    <p:embeddedFont>
      <p:font typeface="Public Sans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9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svg"/><Relationship Id="rId5" Type="http://schemas.openxmlformats.org/officeDocument/2006/relationships/image" Target="../media/image25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7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1244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Інструменти та монетарні умови в гнучкому інфляційному таргетуванні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570333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Перспективи та сценарії розвитку режиму грошово-кредитної політики України до 2030 року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5436275"/>
            <a:ext cx="857131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6" name="Text 3"/>
          <p:cNvSpPr/>
          <p:nvPr/>
        </p:nvSpPr>
        <p:spPr>
          <a:xfrm>
            <a:off x="912852" y="5495806"/>
            <a:ext cx="61900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ТЕМА 10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1750100" y="5428655"/>
            <a:ext cx="2414826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E1C2C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876782" y="5495806"/>
            <a:ext cx="216146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1C2C2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МОНЕТАРНА ПОЛІТИКА НБУ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57900" y="1243132"/>
            <a:ext cx="637103" cy="242888"/>
          </a:xfrm>
          <a:prstGeom prst="roundRect">
            <a:avLst>
              <a:gd name="adj" fmla="val 19768"/>
            </a:avLst>
          </a:prstGeom>
          <a:solidFill>
            <a:srgbClr val="EEDDDD"/>
          </a:solidFill>
          <a:ln/>
        </p:spPr>
      </p:sp>
      <p:sp>
        <p:nvSpPr>
          <p:cNvPr id="4" name="Text 1"/>
          <p:cNvSpPr/>
          <p:nvPr/>
        </p:nvSpPr>
        <p:spPr>
          <a:xfrm>
            <a:off x="6143625" y="1285994"/>
            <a:ext cx="465653" cy="157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РИЗИКИ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6057900" y="1527096"/>
            <a:ext cx="8001000" cy="8932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Воєнний ризик: монетарні наслідки конфлікту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057900" y="2574608"/>
            <a:ext cx="8001000" cy="393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Продовження повномасштабного збройного конфлікту залишається домінуючим чинником невизначеності для монетарної політики. Вплив реалізується через кілька каналів одночасно.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7900" y="3083481"/>
            <a:ext cx="357188" cy="3571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57900" y="3569256"/>
            <a:ext cx="323992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Руйнування виробничого потенціалу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6057900" y="3854172"/>
            <a:ext cx="8001000" cy="393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Знищення інфраструктури, підприємств та житлового фонду скорочує пропозицію, провокуючи інфляцію витрат, яку важко усунути монетарними заходами.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7900" y="4453057"/>
            <a:ext cx="357188" cy="35718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57900" y="4938832"/>
            <a:ext cx="2880717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Фіскальний тиск та монетизація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057900" y="5223748"/>
            <a:ext cx="8001000" cy="393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Хронічний дефіцит бюджету потребує значного зовнішнього фінансування. Ризик монетизації дефіциту зберігається у разі скорочення грантової підтримки партнерів.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7900" y="5822633"/>
            <a:ext cx="357188" cy="35718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057900" y="6308408"/>
            <a:ext cx="2625209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Демографічні та трудові шоки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6057900" y="6593324"/>
            <a:ext cx="8001000" cy="393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Масова міграція та мобілізація скорочують пропозицію праці, підсилюючи заробітну інфляцію та знижуючи потенційний ВВП у середньостроковій перспективі.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561743"/>
            <a:ext cx="884753" cy="373142"/>
          </a:xfrm>
          <a:prstGeom prst="roundRect">
            <a:avLst>
              <a:gd name="adj" fmla="val 17872"/>
            </a:avLst>
          </a:prstGeom>
          <a:solidFill>
            <a:srgbClr val="EEDDDD"/>
          </a:solidFill>
          <a:ln/>
        </p:spPr>
      </p:sp>
      <p:sp>
        <p:nvSpPr>
          <p:cNvPr id="3" name="Text 1"/>
          <p:cNvSpPr/>
          <p:nvPr/>
        </p:nvSpPr>
        <p:spPr>
          <a:xfrm>
            <a:off x="912852" y="1621274"/>
            <a:ext cx="64662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РИЗИКИ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2014180"/>
            <a:ext cx="1195387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Борговий ризик та стійкість державних фінансів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50915" y="2931914"/>
            <a:ext cx="5888712" cy="3735824"/>
          </a:xfrm>
          <a:prstGeom prst="roundRect">
            <a:avLst>
              <a:gd name="adj" fmla="val 3825"/>
            </a:avLst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849273" y="3130272"/>
            <a:ext cx="27854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Боргове навантаження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49273" y="3638788"/>
            <a:ext cx="549199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Відношення державного боргу до ВВП суттєво зросло внаслідок воєнних витрат та скорочення економіки. Рефінансування боргу в умовах підвищених ставок створює додаткове навантаження на бюджет.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849273" y="5231368"/>
            <a:ext cx="549199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88%</a:t>
            </a:r>
            <a:endParaRPr lang="en-US" sz="5150" dirty="0"/>
          </a:p>
        </p:txBody>
      </p:sp>
      <p:sp>
        <p:nvSpPr>
          <p:cNvPr id="9" name="Text 7"/>
          <p:cNvSpPr/>
          <p:nvPr/>
        </p:nvSpPr>
        <p:spPr>
          <a:xfrm>
            <a:off x="2354818" y="61343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Борг/ВВП 2024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6888480" y="3130272"/>
            <a:ext cx="44503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Монетарні наслідки боргового тиску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6888480" y="3638788"/>
            <a:ext cx="6955631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Фіскальне домінування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ризик підпорядкування монетарної політики потребам обслуговування боргу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Тиск на криву дохідності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висока пропозиція ОВДП тримає ставки вищими за рівноважні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Витіснення приватного кредиту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банки надають перевагу держпаперам перед кредитуванням реального сектору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Валютний ризик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значна частка боргу в іноземній валюті підвищує чутливість до курсових коливань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21638" y="1030724"/>
            <a:ext cx="804386" cy="328493"/>
          </a:xfrm>
          <a:prstGeom prst="roundRect">
            <a:avLst>
              <a:gd name="adj" fmla="val 18455"/>
            </a:avLst>
          </a:prstGeom>
          <a:solidFill>
            <a:srgbClr val="EEDDDD"/>
          </a:solidFill>
          <a:ln/>
        </p:spPr>
      </p:sp>
      <p:sp>
        <p:nvSpPr>
          <p:cNvPr id="4" name="Text 1"/>
          <p:cNvSpPr/>
          <p:nvPr/>
        </p:nvSpPr>
        <p:spPr>
          <a:xfrm>
            <a:off x="829866" y="1084778"/>
            <a:ext cx="587931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РИЗИКИ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21638" y="1424821"/>
            <a:ext cx="7700724" cy="1127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Енергетичний ризик та монетарна трансмісія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21638" y="2798564"/>
            <a:ext cx="7700724" cy="826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Систематичні обстріли енергетичної інфраструктури перетворили енергетичний фактор на постійне джерело стагфляційного тиску — одночасного зростання цін та уповільнення виробничої активності.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21638" y="3809167"/>
            <a:ext cx="3768328" cy="1888212"/>
          </a:xfrm>
          <a:prstGeom prst="roundRect">
            <a:avLst>
              <a:gd name="adj" fmla="val 4013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651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924878" y="4012406"/>
            <a:ext cx="3116937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Прямий інфляційний ефект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24878" y="4392573"/>
            <a:ext cx="3361849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Зростання тарифів на електроенергію та опалення безпосередньо підвищує індекс споживчих цін, ускладнюючи досягнення інфляційної цілі НБУ.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4653915" y="3809167"/>
            <a:ext cx="3768447" cy="1888212"/>
          </a:xfrm>
          <a:prstGeom prst="roundRect">
            <a:avLst>
              <a:gd name="adj" fmla="val 4013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651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4857155" y="4012406"/>
            <a:ext cx="3169920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Збій виробничих ланцюжків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4857155" y="4392573"/>
            <a:ext cx="3361968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Дефіцит електроенергії скорочує виробничий потенціал, підсилюючи інфляцію пропозиції, яка не усувається підвищенням ставки.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21638" y="5861328"/>
            <a:ext cx="7700724" cy="1337429"/>
          </a:xfrm>
          <a:prstGeom prst="roundRect">
            <a:avLst>
              <a:gd name="adj" fmla="val 56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651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924878" y="6064568"/>
            <a:ext cx="4208740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Обмеження трансмісійного механізму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24878" y="6444734"/>
            <a:ext cx="7294245" cy="550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Коли інфляція має переважно немонетарну природу, підвищення облікової ставки дає лише частковий ефект і несе значні втрати для економічного зростання.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10701218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Порівняння сценаріїв монетарної політики до 2030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301948"/>
            <a:ext cx="10485120" cy="58521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5086" y="7320320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Реалізація того чи іншого сценарію визначатиметься комбінацією ендогенних факторів (фіскальна дисципліна, структурні реформи) та екзогенних шоків (безпекова ситуація, зовнішнє фінансування, ціни на енергоносії).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128" y="928449"/>
            <a:ext cx="7334488" cy="534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Євроінтеграція: монетарний вимір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171128" y="1684853"/>
            <a:ext cx="7774543" cy="765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Вступ України до ЄС передбачає поступове приведення монетарного та регуляторного середовища у відповідність до стандартів єврозони. Це визначає довгострокову архітектуру грошово-кредитної системи країни.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342340" y="2872740"/>
            <a:ext cx="171093" cy="1206460"/>
          </a:xfrm>
          <a:prstGeom prst="roundRect">
            <a:avLst>
              <a:gd name="adj" fmla="val 4202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6171128" y="2760464"/>
            <a:ext cx="513517" cy="513517"/>
          </a:xfrm>
          <a:prstGeom prst="roundRect">
            <a:avLst>
              <a:gd name="adj" fmla="val 89033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9478" y="2888933"/>
            <a:ext cx="256699" cy="25669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32283" y="2787134"/>
            <a:ext cx="409432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Адаптація законодавства (зараз — 2026)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6832283" y="3143131"/>
            <a:ext cx="7113389" cy="765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Імплементація директив ЄС у сфері банківського регулювання, CRD IV/CRR, DORA, AML/CFT. Наближення до стандартів ЄЦБ у сфері операційного дизайну монетарної політики.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6599039" y="4483656"/>
            <a:ext cx="171093" cy="1206460"/>
          </a:xfrm>
          <a:prstGeom prst="roundRect">
            <a:avLst>
              <a:gd name="adj" fmla="val 4202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1" name="Shape 7"/>
          <p:cNvSpPr/>
          <p:nvPr/>
        </p:nvSpPr>
        <p:spPr>
          <a:xfrm>
            <a:off x="6427827" y="4371380"/>
            <a:ext cx="513517" cy="513517"/>
          </a:xfrm>
          <a:prstGeom prst="roundRect">
            <a:avLst>
              <a:gd name="adj" fmla="val 89033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6177" y="4499848"/>
            <a:ext cx="256699" cy="25669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088981" y="4398050"/>
            <a:ext cx="41334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Банківський союз та нагляд (2026–2028)</a:t>
            </a:r>
            <a:endParaRPr lang="en-US" sz="1650" dirty="0"/>
          </a:p>
        </p:txBody>
      </p:sp>
      <p:sp>
        <p:nvSpPr>
          <p:cNvPr id="14" name="Text 9"/>
          <p:cNvSpPr/>
          <p:nvPr/>
        </p:nvSpPr>
        <p:spPr>
          <a:xfrm>
            <a:off x="7088981" y="4754047"/>
            <a:ext cx="6856690" cy="765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Приєднання до єдиного механізму нагляду (SSM), гармонізація вимог до капіталу та ліквідності з нормами ЄС. Підготовка банківського сектору до інтеграційних стандартів.</a:t>
            </a:r>
            <a:endParaRPr lang="en-US" sz="1300" dirty="0"/>
          </a:p>
        </p:txBody>
      </p:sp>
      <p:sp>
        <p:nvSpPr>
          <p:cNvPr id="15" name="Shape 10"/>
          <p:cNvSpPr/>
          <p:nvPr/>
        </p:nvSpPr>
        <p:spPr>
          <a:xfrm>
            <a:off x="6855857" y="6094571"/>
            <a:ext cx="171093" cy="1206460"/>
          </a:xfrm>
          <a:prstGeom prst="roundRect">
            <a:avLst>
              <a:gd name="adj" fmla="val 4202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6" name="Shape 11"/>
          <p:cNvSpPr/>
          <p:nvPr/>
        </p:nvSpPr>
        <p:spPr>
          <a:xfrm>
            <a:off x="6684645" y="5982295"/>
            <a:ext cx="513517" cy="513517"/>
          </a:xfrm>
          <a:prstGeom prst="roundRect">
            <a:avLst>
              <a:gd name="adj" fmla="val 89033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2994" y="6110764"/>
            <a:ext cx="256699" cy="25669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45799" y="6008965"/>
            <a:ext cx="3877389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Перехід до ERM II та євро (після 2030)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7345799" y="6364962"/>
            <a:ext cx="6599873" cy="765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Приєднання до механізму обмінних курсів ERM II є передумовою прийняття євро. Цей крок потребує повного виконання Маастрихтських критеріїв конвергенції.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1225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Цифрова гривня: архітектура та роль у монетарній політиці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67395"/>
            <a:ext cx="44832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Що таке цифрова гривня (е-гривня)?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3475911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Цифрова гривня — це цифрова форма національної валюти, емітована безпосередньо НБУ (CBDC — Central Bank Digital Currency). На відміну від безготівкових коштів у комерційних банках, е-гривня є зобов'язанням центрального банку, що забезпечує її абсолютну надійність.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242203"/>
            <a:ext cx="6279356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Роздрібна CBDC для фізичних осіб та бізнесу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Програмовані гроші та смарт-контракти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Офлайн-платежі без інтернету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Інтеграція з BLIK, SEPA Instant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2769037"/>
            <a:ext cx="6565106" cy="4229338"/>
          </a:xfrm>
          <a:prstGeom prst="roundRect">
            <a:avLst>
              <a:gd name="adj" fmla="val 3379"/>
            </a:avLst>
          </a:prstGeom>
          <a:solidFill>
            <a:srgbClr val="E1C2C2"/>
          </a:solidFill>
          <a:ln/>
        </p:spPr>
      </p:sp>
      <p:sp>
        <p:nvSpPr>
          <p:cNvPr id="7" name="Text 5"/>
          <p:cNvSpPr/>
          <p:nvPr/>
        </p:nvSpPr>
        <p:spPr>
          <a:xfrm>
            <a:off x="7620357" y="2967395"/>
            <a:ext cx="43335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Монетарні ефекти цифрової гривні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475911"/>
            <a:ext cx="6168390" cy="3453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Новий канал трансмісії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пряма передача монетарного імпульсу домогосподарствам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Програмовані стимули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цільові виплати з вбудованими умовами витрачання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Дезінтермедіація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потенційне скорочення ролі комерційних банків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Фінансова інклюзія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охоплення населення без банківських рахунків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Боротьба з тіньовою економікою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— прозорість транзакцій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59017" y="394454"/>
            <a:ext cx="10861119" cy="4482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Трансмісійний механізм монетарної політики: поточний стан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1659017" y="1050012"/>
            <a:ext cx="11312366" cy="395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Ефективність передачі монетарних імпульсів від облікової ставки до реальної економіки залишається обмеженою через структурні особливості українського фінансового сектору.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17" y="1561862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17" y="1561862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59017" y="7530584"/>
            <a:ext cx="11312366" cy="395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Слабкість трансмісії пояснюється надлишковою ліквідністю банківської системи, домінуванням короткострокового фінансування та низькою довірою до фінансових інститутів. Зміцнення цих каналів є передумовою підвищення ефективності монетарної політики.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7933" y="603647"/>
            <a:ext cx="8597027" cy="456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Ключові індикатори успіху монетарної стратегії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3504962" y="2223611"/>
            <a:ext cx="1795820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5%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13" y="1311116"/>
            <a:ext cx="2190155" cy="219015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490436" y="3645098"/>
            <a:ext cx="1825109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Цільова інфляція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1557933" y="3937635"/>
            <a:ext cx="5690116" cy="405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Досягнення та утримання інфляції на рівні 5% ±1 п.п. у 2027–2028 роках як підтвердження ефективності режиму IT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9329261" y="2223611"/>
            <a:ext cx="1795820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15%</a:t>
            </a:r>
            <a:endParaRPr lang="en-US" sz="28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213" y="1311116"/>
            <a:ext cx="2190155" cy="219015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283303" y="3645098"/>
            <a:ext cx="1887974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Облікова ставка 2026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7382232" y="3937635"/>
            <a:ext cx="5690116" cy="405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ставки до 15% сигналізує про нормалізацію монетарних умов та знижує вартість обслуговування держборгу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3504962" y="5506641"/>
            <a:ext cx="1795820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30%</a:t>
            </a:r>
            <a:endParaRPr lang="en-US" sz="28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913" y="4594146"/>
            <a:ext cx="2190155" cy="219015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490436" y="6928128"/>
            <a:ext cx="1825109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Кредити/ВВП</a:t>
            </a:r>
            <a:endParaRPr lang="en-US" sz="1400" dirty="0"/>
          </a:p>
        </p:txBody>
      </p:sp>
      <p:sp>
        <p:nvSpPr>
          <p:cNvPr id="14" name="Text 9"/>
          <p:cNvSpPr/>
          <p:nvPr/>
        </p:nvSpPr>
        <p:spPr>
          <a:xfrm>
            <a:off x="1557933" y="7220664"/>
            <a:ext cx="5690116" cy="405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Відновлення банківського кредитування реального сектору до довоєнного рівня є індикатором нормалізації фінансових умов</a:t>
            </a:r>
            <a:endParaRPr lang="en-US" sz="1100" dirty="0"/>
          </a:p>
        </p:txBody>
      </p:sp>
      <p:sp>
        <p:nvSpPr>
          <p:cNvPr id="15" name="Text 10"/>
          <p:cNvSpPr/>
          <p:nvPr/>
        </p:nvSpPr>
        <p:spPr>
          <a:xfrm>
            <a:off x="9329261" y="5506641"/>
            <a:ext cx="1795820" cy="364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40%</a:t>
            </a:r>
            <a:endParaRPr lang="en-US" sz="28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213" y="4594146"/>
            <a:ext cx="2190155" cy="21901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314736" y="6928128"/>
            <a:ext cx="1825109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Резерви/Борг</a:t>
            </a:r>
            <a:endParaRPr lang="en-US" sz="1400" dirty="0"/>
          </a:p>
        </p:txBody>
      </p:sp>
      <p:sp>
        <p:nvSpPr>
          <p:cNvPr id="18" name="Text 12"/>
          <p:cNvSpPr/>
          <p:nvPr/>
        </p:nvSpPr>
        <p:spPr>
          <a:xfrm>
            <a:off x="7382232" y="7220664"/>
            <a:ext cx="5690116" cy="405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1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Покриття міжнародними резервами не менше 40% короткострокового зовнішнього боргу як буферна безпека</a:t>
            </a:r>
            <a:endParaRPr lang="en-US" sz="1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5088" y="1069300"/>
            <a:ext cx="7733824" cy="1101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Виклики монетарної незалежності НБУ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05088" y="2405658"/>
            <a:ext cx="7733824" cy="799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Збереження та зміцнення інституційної незалежності НБУ є фундаментальною передумовою довіри до монетарної політики та успішної євроінтеграції. В умовах воєнного стану та бюджетного тиску ця незалежність зазнає системних випробувань.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705088" y="3380780"/>
            <a:ext cx="396597" cy="396597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258133" y="3441263"/>
            <a:ext cx="3334226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Тиск фіскального домінування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258133" y="3810476"/>
            <a:ext cx="7180778" cy="532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Зростаючі потреби бюджету у фінансуванні створюють структурний тиск на НБУ щодо монетизації дефіциту, що підриває довіру до інфляційного таргетування.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05088" y="4656177"/>
            <a:ext cx="396597" cy="396597"/>
          </a:xfrm>
          <a:prstGeom prst="roundRect">
            <a:avLst>
              <a:gd name="adj" fmla="val 1866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1258133" y="4716661"/>
            <a:ext cx="3877151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Конфлікт цілей в умовах стагфляції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258133" y="5085874"/>
            <a:ext cx="7180778" cy="532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Одночасний тиск на зростання цін та рецесія ставить перед НБУ дилему між антиінфляційною рестрикцією та стимулюванням відновлення економіки.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05088" y="5931575"/>
            <a:ext cx="396597" cy="396597"/>
          </a:xfrm>
          <a:prstGeom prst="roundRect">
            <a:avLst>
              <a:gd name="adj" fmla="val 1866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1258133" y="5992058"/>
            <a:ext cx="4132421" cy="275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Кадровий та інституційний потенціал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258133" y="6361271"/>
            <a:ext cx="7180778" cy="799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Міграція кваліфікованих фахівців та необхідність одночасного проведення реформ і управління кризою ставлять підвищені вимоги до організаційної спроможності НБУ.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19639"/>
            <a:ext cx="129039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Стратегічні пріоритети монетарної політики до 2030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36552"/>
            <a:ext cx="4215289" cy="2905006"/>
          </a:xfrm>
          <a:prstGeom prst="roundRect">
            <a:avLst>
              <a:gd name="adj" fmla="val 2870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42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479" y="2306122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36200"/>
            <a:ext cx="34175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Утримання інфляційної цілі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365421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Послідовна дезінфляція до 5% як якір монетарної стабільності та довіри до гривні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1936552"/>
            <a:ext cx="4215408" cy="2905006"/>
          </a:xfrm>
          <a:prstGeom prst="roundRect">
            <a:avLst>
              <a:gd name="adj" fmla="val 2870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13415" y="2142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7126" y="2306122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2936200"/>
            <a:ext cx="37722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Лібералізація рахунку капіталу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3365421"/>
            <a:ext cx="380345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Поетапне зняття обмежень на рух капіталу відповідно до зростання резервів та стабілізації макросередовища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1936552"/>
            <a:ext cx="4215289" cy="2905006"/>
          </a:xfrm>
          <a:prstGeom prst="roundRect">
            <a:avLst>
              <a:gd name="adj" fmla="val 2870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27181" y="2142530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90892" y="2306122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2936200"/>
            <a:ext cx="380333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Впровадження цифрової гривні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3675578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Розбудова інфраструктури CBDC як нового інструменту трансмісії та фінансової інклюзії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93790" y="5039916"/>
            <a:ext cx="6422112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999768" y="524589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3479" y="5409486"/>
            <a:ext cx="267891" cy="26789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99768" y="6039564"/>
            <a:ext cx="29552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Гармонізація з acquis ЄС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999768" y="6468785"/>
            <a:ext cx="6010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Поступове приведення регуляторної та монетарної рамки у відповідність до стандартів Банківського союзу ЄС</a:t>
            </a:r>
            <a:endParaRPr lang="en-US" sz="1550" dirty="0"/>
          </a:p>
        </p:txBody>
      </p:sp>
      <p:sp>
        <p:nvSpPr>
          <p:cNvPr id="23" name="Shape 17"/>
          <p:cNvSpPr/>
          <p:nvPr/>
        </p:nvSpPr>
        <p:spPr>
          <a:xfrm>
            <a:off x="7414260" y="5039916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24" name="Shape 18"/>
          <p:cNvSpPr/>
          <p:nvPr/>
        </p:nvSpPr>
        <p:spPr>
          <a:xfrm>
            <a:off x="7620238" y="524589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3949" y="5409486"/>
            <a:ext cx="267891" cy="26789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620238" y="6039564"/>
            <a:ext cx="3875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Зміцнення фінансової стійкості</a:t>
            </a:r>
            <a:endParaRPr lang="en-US" sz="1950" dirty="0"/>
          </a:p>
        </p:txBody>
      </p:sp>
      <p:sp>
        <p:nvSpPr>
          <p:cNvPr id="27" name="Text 20"/>
          <p:cNvSpPr/>
          <p:nvPr/>
        </p:nvSpPr>
        <p:spPr>
          <a:xfrm>
            <a:off x="7620238" y="6468785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Повноцінне впровадження нормативів Базель III та підвищення резервних буферів банківської системи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0934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Структура аналізу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262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Дана презентація охоплює ключові виміри монетарної стратегії НБУ в умовах гнучкого інфляційного таргетування — від поточних інструментів регулювання до довгострокових сценаріїв розвитку до 2030 року.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8457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598902"/>
            <a:ext cx="4215289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743801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Інструментарій монетарної політики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483179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Облікова ставка, коридор ставок, валютні інтервенції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28457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598902"/>
            <a:ext cx="4215408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743801"/>
            <a:ext cx="28954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Пруденційні нормативи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173022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LCR, NSFR та пом'якшення регуляторних обмежень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28457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598902"/>
            <a:ext cx="4215289" cy="22860"/>
          </a:xfrm>
          <a:prstGeom prst="rect">
            <a:avLst/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743801"/>
            <a:ext cx="30772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Базовий сценарій до 2030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173022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Прогноз інфляції, зниження ставки, стабілізація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779770"/>
            <a:ext cx="6422112" cy="22860"/>
          </a:xfrm>
          <a:prstGeom prst="rect">
            <a:avLst/>
          </a:prstGeom>
          <a:solidFill>
            <a:srgbClr val="E1C2C2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924669"/>
            <a:ext cx="374892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Ризики та структурні виклики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6353889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Війна, борговий тиск, енергетика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54654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layfair Display Light" pitchFamily="34" charset="0"/>
                <a:ea typeface="Playfair Display Light" pitchFamily="34" charset="-122"/>
                <a:cs typeface="Playfair Display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779770"/>
            <a:ext cx="6422231" cy="22860"/>
          </a:xfrm>
          <a:prstGeom prst="rect">
            <a:avLst/>
          </a:prstGeom>
          <a:solidFill>
            <a:srgbClr val="CCC4EC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924669"/>
            <a:ext cx="424541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Євроінтеграція та цифрова гривня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414260" y="6353889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Стратегічні трансформації фінансової системи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1665"/>
            <a:ext cx="125418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Висновки: монетарна політика як якір стабільності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95857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Грошово-кредитна політика НБУ у горизонті до 2030 року функціонуватиме в умовах безпрецедентної складності — одночасно вирішуючи завдання дезінфляції, підтримки відновлення та євроінтеграційної трансформації.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816900"/>
            <a:ext cx="4215289" cy="2769513"/>
          </a:xfrm>
          <a:prstGeom prst="roundRect">
            <a:avLst>
              <a:gd name="adj" fmla="val 3962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70930" y="2816900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038118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Режим гнучкого IT — правильний вибір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777496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Інфляційне таргетування залишається оптимальним режимом для України, забезпечуючи баланс між стабільністю цін та гнучкістю реагування на шоки.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2816900"/>
            <a:ext cx="4215408" cy="2769513"/>
          </a:xfrm>
          <a:prstGeom prst="roundRect">
            <a:avLst>
              <a:gd name="adj" fmla="val 3962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184577" y="2816900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3038118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Зниження ставки — можливе, але обережне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3777496"/>
            <a:ext cx="370439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Досягнення ставки у 15% у 2026 році реалістичне лише за умови стійкого уповільнення інфляції та збереження зовнішньої підтримки бюджету.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2816900"/>
            <a:ext cx="4215289" cy="2769513"/>
          </a:xfrm>
          <a:prstGeom prst="roundRect">
            <a:avLst>
              <a:gd name="adj" fmla="val 3962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9598343" y="2816900"/>
            <a:ext cx="91440" cy="2769513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3038118"/>
            <a:ext cx="370427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Євроінтеграція визначає архітектуру реформ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3777496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Курс на членство в ЄС задає вектор регуляторної трансформації, перетворюючи адаптацію до стандартів Банківського союзу на обов'язкову умову, а не опцію.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809655"/>
            <a:ext cx="13042821" cy="1478280"/>
          </a:xfrm>
          <a:prstGeom prst="roundRect">
            <a:avLst>
              <a:gd name="adj" fmla="val 5639"/>
            </a:avLst>
          </a:prstGeom>
          <a:solidFill>
            <a:srgbClr val="E6CCCC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112550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057543"/>
            <a:ext cx="1219973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Ключовий висновок: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Успіх монетарної стратегії до 2030 року залежить не лише від дій НБУ, а й від фіскальної дисципліни, прогресу структурних реформ та геополітичного середовища. Монетарна політика може бути якорем стабільності, але не єдиним рушієм відновлення.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730" y="958929"/>
            <a:ext cx="7754541" cy="1085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Облікова ставка як ключовий інструмент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94730" y="2409111"/>
            <a:ext cx="4074319" cy="1563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Облікова ставка НБУ є центральним важелем управління інфляційними очікуваннями та вартістю кредитних ресурсів в економіці. Після циклу підвищення у 2022–2023 роках (до 25%) НБУ поступово перейшов до пом'якшення монетарної політики.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94730" y="4108966"/>
            <a:ext cx="4074319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Траєкторія зниження відображає поступову нормалізацію умов: прогнозується досягнення рівня </a:t>
            </a:r>
            <a:r>
              <a:rPr lang="en-US" sz="13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15% у 2026 році</a:t>
            </a: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за умови утримання інфляції на цільовому рівні та збереження макрофінансової стабільності.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94730" y="5548313"/>
            <a:ext cx="4074319" cy="1669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Ставка орієнтує ринок на реальну вартість грошей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Трансмісія відбувається через депозитний та кредитний канали</a:t>
            </a:r>
            <a:endParaRPr lang="en-US" sz="1350" dirty="0"/>
          </a:p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3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Комунікація — невід'ємна частина ефективності інструменту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5075277" y="2272308"/>
            <a:ext cx="3506510" cy="4998363"/>
          </a:xfrm>
          <a:prstGeom prst="roundRect">
            <a:avLst>
              <a:gd name="adj" fmla="val 3567"/>
            </a:avLst>
          </a:prstGeom>
          <a:solidFill>
            <a:srgbClr val="E1C2C2"/>
          </a:solidFill>
          <a:ln/>
        </p:spPr>
      </p:sp>
      <p:sp>
        <p:nvSpPr>
          <p:cNvPr id="8" name="Text 5"/>
          <p:cNvSpPr/>
          <p:nvPr/>
        </p:nvSpPr>
        <p:spPr>
          <a:xfrm>
            <a:off x="5248870" y="2424232"/>
            <a:ext cx="3011448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Траєкторія ключової ставки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5248870" y="2953464"/>
            <a:ext cx="3159323" cy="573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25%</a:t>
            </a:r>
            <a:endParaRPr lang="en-US" sz="4500" dirty="0"/>
          </a:p>
        </p:txBody>
      </p:sp>
      <p:sp>
        <p:nvSpPr>
          <p:cNvPr id="10" name="Text 7"/>
          <p:cNvSpPr/>
          <p:nvPr/>
        </p:nvSpPr>
        <p:spPr>
          <a:xfrm>
            <a:off x="5742861" y="3727371"/>
            <a:ext cx="217122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Пік 2022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5248870" y="4150757"/>
            <a:ext cx="3159323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Антиінфляційне підвищення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248870" y="4802029"/>
            <a:ext cx="3159323" cy="573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45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15%</a:t>
            </a:r>
            <a:endParaRPr lang="en-US" sz="4500" dirty="0"/>
          </a:p>
        </p:txBody>
      </p:sp>
      <p:sp>
        <p:nvSpPr>
          <p:cNvPr id="13" name="Text 10"/>
          <p:cNvSpPr/>
          <p:nvPr/>
        </p:nvSpPr>
        <p:spPr>
          <a:xfrm>
            <a:off x="5742861" y="5575935"/>
            <a:ext cx="2171224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Мета 2026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5248870" y="5999321"/>
            <a:ext cx="3159323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Базовий сценарій НБУ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6685"/>
            <a:ext cx="114702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Коридор процентних ставок: операційна рамка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1359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Коридор ставок формує операційне середовище для управління ліквідністю банківської системи та забезпечує передачу монетарних імпульсів у реальний сектор економіки.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7191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Shape 3"/>
          <p:cNvSpPr/>
          <p:nvPr/>
        </p:nvSpPr>
        <p:spPr>
          <a:xfrm>
            <a:off x="770930" y="2971919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193137"/>
            <a:ext cx="27591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Верхня межа коридору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3622358"/>
            <a:ext cx="370427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Ставка за кредитами овернайт (операції постійного доступу). Обмежує надмірне зростання ринкових ставок грошового ринку, слугуючи стелею для міжбанківського кредитування.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2971919"/>
            <a:ext cx="4215408" cy="2776895"/>
          </a:xfrm>
          <a:prstGeom prst="roundRect">
            <a:avLst>
              <a:gd name="adj" fmla="val 3951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5184577" y="2971919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3193137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Облікова ставка — центр коридору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3932515"/>
            <a:ext cx="370439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Основний орієнтир монетарної політики. Визначає вартість тижневих депозитних сертифікатів НБУ — головного інструменту стерилізації надлишкової ліквідності.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2971919"/>
            <a:ext cx="4215289" cy="2776895"/>
          </a:xfrm>
          <a:prstGeom prst="roundRect">
            <a:avLst>
              <a:gd name="adj" fmla="val 3951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9598343" y="2971919"/>
            <a:ext cx="91440" cy="2776895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3193137"/>
            <a:ext cx="27685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Нижня межа коридору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3622358"/>
            <a:ext cx="370427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Ставка за депозитами овернайт. Формує підлогу для ринкових ставок, стимулюючи банки розміщувати надлишкову ліквідність в НБУ, а не утримувати її без руху.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5972056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E6CCCC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274951"/>
            <a:ext cx="248007" cy="19835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438513" y="6219944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Ширина коридору та його симетричність відносно облікової ставки є ключовими параметрами операційного дизайну — надмірне розширення коридору знижує передбачуваність монетарної трансмісії.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113" y="1173956"/>
            <a:ext cx="7719774" cy="1112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Валютні інтервенції у гнучкому режимі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12113" y="2525911"/>
            <a:ext cx="7719774" cy="810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 рамках гнучкого інфляційного таргетування НБУ відмовився від підтримки фіксованого курсу гривні, зберігши за собою право проводити </a:t>
            </a:r>
            <a:r>
              <a:rPr lang="en-US" sz="140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дискреційні інтервенції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для згладжування надмірної волатильності та поповнення міжнародних резервів.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2113" y="3515558"/>
            <a:ext cx="3779996" cy="2095262"/>
          </a:xfrm>
          <a:prstGeom prst="roundRect">
            <a:avLst>
              <a:gd name="adj" fmla="val 3569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651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897731" y="3701177"/>
            <a:ext cx="316384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Згладжування волатильності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97731" y="4075033"/>
            <a:ext cx="3408759" cy="1350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Інтервенції не спрямовані на захист конкретного курсового рівня, але запобігають дестабілізуючим стрибкам обмінного курсу, що підривають довіру до гривні.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4651772" y="3515558"/>
            <a:ext cx="3780115" cy="2095262"/>
          </a:xfrm>
          <a:prstGeom prst="roundRect">
            <a:avLst>
              <a:gd name="adj" fmla="val 3569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651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837390" y="3701177"/>
            <a:ext cx="2310646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Поповнення резервів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37390" y="4075033"/>
            <a:ext cx="3408878" cy="1080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НБУ активно поповнює міжнародні резерви в моменти сприятливої кон'юнктури, підвищуючи буферну спроможність у разі зовнішніх шоків.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712113" y="5770483"/>
            <a:ext cx="7719774" cy="1285161"/>
          </a:xfrm>
          <a:prstGeom prst="roundRect">
            <a:avLst>
              <a:gd name="adj" fmla="val 581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651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897731" y="5956102"/>
            <a:ext cx="222539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Координація з МВФ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897731" y="6329958"/>
            <a:ext cx="7348538" cy="5400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Політика інтервенцій узгоджується з вимогами програми МВФ, що забезпечує зовнішню довіру та дисциплінує курсову поведінку регулятора.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4682" y="464939"/>
            <a:ext cx="8305919" cy="479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Поетапне пом'якшення валютних обмежень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264682" y="1181695"/>
            <a:ext cx="12100917" cy="43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 початку повномасштабного вторгнення НБУ запровадив масштабні обмеження на рух капіталу та валютні операції. Поступове їх скасування є необхідною умовою нормалізації фінансових умов та відновлення довіри інвесторів.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82" y="1750457"/>
            <a:ext cx="12100917" cy="544532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087525" y="1890444"/>
            <a:ext cx="2117626" cy="327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Стабілізація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3087525" y="2310770"/>
            <a:ext cx="2117626" cy="695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Обмеження та захист резервів (2022)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7631" y="3460120"/>
            <a:ext cx="469049" cy="46904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81880" y="5974437"/>
            <a:ext cx="2129261" cy="327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Адаптація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5181880" y="6394762"/>
            <a:ext cx="2129261" cy="695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Часткове пом'якшення для бізнесу (2023–2024)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1986" y="5170510"/>
            <a:ext cx="469049" cy="46904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252964" y="1849721"/>
            <a:ext cx="2117626" cy="327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Нормалізація</a:t>
            </a:r>
            <a:endParaRPr lang="en-US" sz="2050" dirty="0"/>
          </a:p>
        </p:txBody>
      </p:sp>
      <p:sp>
        <p:nvSpPr>
          <p:cNvPr id="12" name="Text 7"/>
          <p:cNvSpPr/>
          <p:nvPr/>
        </p:nvSpPr>
        <p:spPr>
          <a:xfrm>
            <a:off x="7252964" y="2270046"/>
            <a:ext cx="2117626" cy="695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Зняття обмежень на дивіденди та капітал (2025–2026)</a:t>
            </a:r>
            <a:endParaRPr lang="en-US" sz="16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7977" y="3413579"/>
            <a:ext cx="469048" cy="46904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347320" y="5926805"/>
            <a:ext cx="2117625" cy="654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Повна лібералізація</a:t>
            </a:r>
            <a:endParaRPr lang="en-US" sz="2050" dirty="0"/>
          </a:p>
        </p:txBody>
      </p:sp>
      <p:sp>
        <p:nvSpPr>
          <p:cNvPr id="15" name="Text 9"/>
          <p:cNvSpPr/>
          <p:nvPr/>
        </p:nvSpPr>
        <p:spPr>
          <a:xfrm>
            <a:off x="9347320" y="6674373"/>
            <a:ext cx="2117625" cy="463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Інтеграція в ринок капіталів ЄС (2027+)</a:t>
            </a:r>
            <a:endParaRPr lang="en-US" sz="16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77426" y="5170510"/>
            <a:ext cx="469048" cy="46904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264682" y="7329249"/>
            <a:ext cx="12100917" cy="43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Темп лібералізації безпосередньо залежить від динаміки міжнародних резервів, стану платіжного балансу та прогресу у виконанні програми МВФ. Передчасне зняття обмежень несе ризик відтоку капіталу та курсової дестабілізації.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8529"/>
            <a:ext cx="119013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Пруденційні нормативи ліквідності: LCR та NSFR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486263"/>
            <a:ext cx="6565106" cy="3316486"/>
          </a:xfrm>
          <a:prstGeom prst="roundRect">
            <a:avLst>
              <a:gd name="adj" fmla="val 4309"/>
            </a:avLst>
          </a:prstGeom>
          <a:solidFill>
            <a:srgbClr val="E2F0F3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684621"/>
            <a:ext cx="49120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LCR — Коефіцієнт покриття ліквідністю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193137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Liquidity Coverage Ratio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вимагає від банків утримувати достатній обсяг високоякісних ліквідних активів (HQLA) для покриття чистого відтоку коштів протягом </a:t>
            </a: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30 днів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в умовах стресового сценарію.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49273" y="4641890"/>
            <a:ext cx="6168390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Мінімальний норматив — 100%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Відповідає стандартам Базель III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Знижує ризик «набігу на банк»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684621"/>
            <a:ext cx="62793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NSFR — Норматив чистого стабільного фінансування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503295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Net Stable Funding Ratio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забезпечує стійкість структури фінансування в горизонті </a:t>
            </a:r>
            <a:r>
              <a:rPr lang="en-US" sz="15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одного року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 обсяг доступного стабільного фінансування має перевищувати потребу в ньому.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634508"/>
            <a:ext cx="6279356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Мінімальний норматив — 100%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Стимулює залучення довгострокових ресурсів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Зменшує залежність від короткострокового фінансування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0259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 умовах воєнного стану НБУ застосовував тимчасові послаблення нормативів ліквідності. Поступове повернення до повноцінних вимог Базель III є сигналом нормалізації та наближення до регуляторних стандартів ЄС.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9935" y="1104186"/>
            <a:ext cx="7816929" cy="1037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Базовий макроекономічний сценарій 2025–2030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49935" y="2349222"/>
            <a:ext cx="7816929" cy="730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Базовий сценарій НБУ та МВФ передбачає поступову дезінфляцію, стабілізацію зростання та нормалізацію монетарних умов за умови збереження зовнішньої підтримки та поступового врегулювання безпекової ситуації.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336506" y="3235643"/>
            <a:ext cx="22860" cy="3889653"/>
          </a:xfrm>
          <a:prstGeom prst="roundRect">
            <a:avLst>
              <a:gd name="adj" fmla="val 304817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6500277" y="3410783"/>
            <a:ext cx="497681" cy="22860"/>
          </a:xfrm>
          <a:prstGeom prst="roundRect">
            <a:avLst>
              <a:gd name="adj" fmla="val 304817"/>
            </a:avLst>
          </a:prstGeom>
          <a:solidFill>
            <a:srgbClr val="C7A8A8"/>
          </a:solidFill>
          <a:ln/>
        </p:spPr>
      </p:sp>
      <p:sp>
        <p:nvSpPr>
          <p:cNvPr id="7" name="Shape 4"/>
          <p:cNvSpPr/>
          <p:nvPr/>
        </p:nvSpPr>
        <p:spPr>
          <a:xfrm>
            <a:off x="6149876" y="3235643"/>
            <a:ext cx="373261" cy="373261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212026" y="3266718"/>
            <a:ext cx="24884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166015" y="3292554"/>
            <a:ext cx="2073831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2025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166015" y="3634859"/>
            <a:ext cx="6800850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Інфляція ~8–9%. Облікова ставка на рівні 17–18%. Продовження програми МВФ.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500277" y="4330779"/>
            <a:ext cx="497681" cy="22860"/>
          </a:xfrm>
          <a:prstGeom prst="roundRect">
            <a:avLst>
              <a:gd name="adj" fmla="val 304817"/>
            </a:avLst>
          </a:prstGeom>
          <a:solidFill>
            <a:srgbClr val="B2AAD2"/>
          </a:solidFill>
          <a:ln/>
        </p:spPr>
      </p:sp>
      <p:sp>
        <p:nvSpPr>
          <p:cNvPr id="12" name="Shape 9"/>
          <p:cNvSpPr/>
          <p:nvPr/>
        </p:nvSpPr>
        <p:spPr>
          <a:xfrm>
            <a:off x="6149876" y="4155638"/>
            <a:ext cx="373261" cy="373261"/>
          </a:xfrm>
          <a:prstGeom prst="roundRect">
            <a:avLst>
              <a:gd name="adj" fmla="val 18668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524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6212026" y="4186714"/>
            <a:ext cx="24884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7166015" y="4212550"/>
            <a:ext cx="2073831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2026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166015" y="4554855"/>
            <a:ext cx="6800850" cy="486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Зниження ставки до 15%. Інфляція наближається до 6–7%. Часткова лібералізація капіталу.</a:t>
            </a:r>
            <a:endParaRPr lang="en-US" sz="1300" dirty="0"/>
          </a:p>
        </p:txBody>
      </p:sp>
      <p:sp>
        <p:nvSpPr>
          <p:cNvPr id="16" name="Shape 13"/>
          <p:cNvSpPr/>
          <p:nvPr/>
        </p:nvSpPr>
        <p:spPr>
          <a:xfrm>
            <a:off x="6500277" y="5494258"/>
            <a:ext cx="497681" cy="22860"/>
          </a:xfrm>
          <a:prstGeom prst="roundRect">
            <a:avLst>
              <a:gd name="adj" fmla="val 304817"/>
            </a:avLst>
          </a:prstGeom>
          <a:solidFill>
            <a:srgbClr val="9AC0CA"/>
          </a:solidFill>
          <a:ln/>
        </p:spPr>
      </p:sp>
      <p:sp>
        <p:nvSpPr>
          <p:cNvPr id="17" name="Shape 14"/>
          <p:cNvSpPr/>
          <p:nvPr/>
        </p:nvSpPr>
        <p:spPr>
          <a:xfrm>
            <a:off x="6149876" y="5319117"/>
            <a:ext cx="373261" cy="373261"/>
          </a:xfrm>
          <a:prstGeom prst="roundRect">
            <a:avLst>
              <a:gd name="adj" fmla="val 18668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524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6212026" y="5350193"/>
            <a:ext cx="24884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7166015" y="5376029"/>
            <a:ext cx="2073831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2027–2028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7166015" y="5718334"/>
            <a:ext cx="6800850" cy="486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Інфляція стабілізується на рівні 5%. Повне відновлення нормативів ліквідності. Зростання кредитування.</a:t>
            </a:r>
            <a:endParaRPr lang="en-US" sz="1300" dirty="0"/>
          </a:p>
        </p:txBody>
      </p:sp>
      <p:sp>
        <p:nvSpPr>
          <p:cNvPr id="21" name="Shape 18"/>
          <p:cNvSpPr/>
          <p:nvPr/>
        </p:nvSpPr>
        <p:spPr>
          <a:xfrm>
            <a:off x="6500277" y="6657737"/>
            <a:ext cx="497681" cy="22860"/>
          </a:xfrm>
          <a:prstGeom prst="roundRect">
            <a:avLst>
              <a:gd name="adj" fmla="val 304817"/>
            </a:avLst>
          </a:prstGeom>
          <a:solidFill>
            <a:srgbClr val="C7A8A8"/>
          </a:solidFill>
          <a:ln/>
        </p:spPr>
      </p:sp>
      <p:sp>
        <p:nvSpPr>
          <p:cNvPr id="22" name="Shape 19"/>
          <p:cNvSpPr/>
          <p:nvPr/>
        </p:nvSpPr>
        <p:spPr>
          <a:xfrm>
            <a:off x="6149876" y="6482596"/>
            <a:ext cx="373261" cy="373261"/>
          </a:xfrm>
          <a:prstGeom prst="roundRect">
            <a:avLst>
              <a:gd name="adj" fmla="val 18668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524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23" name="Text 20"/>
          <p:cNvSpPr/>
          <p:nvPr/>
        </p:nvSpPr>
        <p:spPr>
          <a:xfrm>
            <a:off x="6212026" y="6513671"/>
            <a:ext cx="248841" cy="310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7166015" y="6539508"/>
            <a:ext cx="2073831" cy="259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2029–2030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7166015" y="6881813"/>
            <a:ext cx="6800850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Наближення до стандартів ЄС. Цифрова гривня в обігу. Ставка — 10–12%.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033588" y="537448"/>
            <a:ext cx="5481757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Прогноз інфляції: шлях до цілі 5%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2033588" y="1136809"/>
            <a:ext cx="2073832" cy="300077"/>
          </a:xfrm>
          <a:prstGeom prst="roundRect">
            <a:avLst>
              <a:gd name="adj" fmla="val 42661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863" y="1203468"/>
            <a:ext cx="166758" cy="1667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353206" y="1178498"/>
            <a:ext cx="1656938" cy="216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6F655D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Ризиковий сценарій</a:t>
            </a:r>
            <a:endParaRPr lang="en-US" sz="700" dirty="0"/>
          </a:p>
        </p:txBody>
      </p:sp>
      <p:sp>
        <p:nvSpPr>
          <p:cNvPr id="6" name="Shape 3"/>
          <p:cNvSpPr/>
          <p:nvPr/>
        </p:nvSpPr>
        <p:spPr>
          <a:xfrm>
            <a:off x="4218591" y="1136809"/>
            <a:ext cx="1869944" cy="300077"/>
          </a:xfrm>
          <a:prstGeom prst="roundRect">
            <a:avLst>
              <a:gd name="adj" fmla="val 42661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66" y="1203468"/>
            <a:ext cx="166758" cy="1667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538210" y="1178498"/>
            <a:ext cx="1453050" cy="216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6F655D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Базовий сценарій</a:t>
            </a:r>
            <a:endParaRPr lang="en-US" sz="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88" y="1575850"/>
            <a:ext cx="10561320" cy="547521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588" y="1575850"/>
            <a:ext cx="10561320" cy="54752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33588" y="7153751"/>
            <a:ext cx="10563106" cy="538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Базовий сценарій передбачає досягнення цільового рівня інфляції у </a:t>
            </a:r>
            <a:r>
              <a:rPr lang="en-US" sz="1050" b="1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5% у 2027–2028 роках</a:t>
            </a:r>
            <a:r>
              <a:rPr lang="en-US" sz="10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 Ризиковий сценарій враховує збереження інтенсивних бойових дій, тривалий тиск на енергетичну інфраструктуру та затримки зовнішнього фінансування. Розбіжність між сценаріями відображає масштаб невизначеності, з якою стикається монетарна влада.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1880</Words>
  <Application>Microsoft Office PowerPoint</Application>
  <PresentationFormat>Довільний</PresentationFormat>
  <Paragraphs>208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-apple-system, BlinkMacSystemFont, Segoe UI, Roboto, Helvetica Neue, Arial, sans-serif Medium</vt:lpstr>
      <vt:lpstr>Playfair Display Semi Bold</vt:lpstr>
      <vt:lpstr>Arial</vt:lpstr>
      <vt:lpstr>Playfair Display Light</vt:lpstr>
      <vt:lpstr>Calibri</vt:lpstr>
      <vt:lpstr>Public Sans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2026-03-10T17:14:41Z</dcterms:created>
  <dcterms:modified xsi:type="dcterms:W3CDTF">2026-03-10T17:05:17Z</dcterms:modified>
</cp:coreProperties>
</file>