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F9F883-0678-B83C-E9BA-68A2092EEA8E}" v="80" dt="2025-05-29T11:00:00.966"/>
    <p1510:client id="{689AD14D-8E82-F285-F89C-3CF99E3108D6}" v="360" dt="2025-05-29T10:49:10.8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2" autoAdjust="0"/>
    <p:restoredTop sz="94660"/>
  </p:normalViewPr>
  <p:slideViewPr>
    <p:cSldViewPr snapToGrid="0">
      <p:cViewPr varScale="1">
        <p:scale>
          <a:sx n="89" d="100"/>
          <a:sy n="89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dirty="0"/>
              <a:pPr algn="r"/>
              <a:t>5/29/2025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dirty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425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dirty="0"/>
              <a:pPr algn="r"/>
              <a:t>5/29/2025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dirty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955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dirty="0"/>
              <a:pPr algn="r"/>
              <a:t>5/29/2025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dirty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784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dirty="0"/>
              <a:pPr algn="r"/>
              <a:t>5/29/2025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dirty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033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dirty="0"/>
              <a:pPr algn="r"/>
              <a:t>5/29/2025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dirty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742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dirty="0"/>
              <a:pPr algn="r"/>
              <a:t>5/29/2025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dirty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287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dirty="0"/>
              <a:pPr algn="r"/>
              <a:t>5/29/2025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dirty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60738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dirty="0"/>
              <a:pPr algn="r"/>
              <a:t>5/29/2025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dirty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52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dirty="0"/>
              <a:pPr algn="r"/>
              <a:t>5/29/2025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dirty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586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dirty="0"/>
              <a:pPr algn="r"/>
              <a:t>5/29/2025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dirty="0"/>
              <a:pPr algn="l"/>
              <a:t>‹#›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21595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dirty="0"/>
              <a:pPr algn="r"/>
              <a:t>5/29/2025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dirty="0"/>
              <a:pPr algn="l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43285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dirty="0"/>
              <a:pPr algn="r"/>
              <a:t>5/29/2025</a:t>
            </a:fld>
            <a:endParaRPr lang="en-US" spc="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dirty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412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12644" y="841664"/>
            <a:ext cx="5108892" cy="3921437"/>
          </a:xfrm>
        </p:spPr>
        <p:txBody>
          <a:bodyPr anchor="ctr">
            <a:normAutofit/>
          </a:bodyPr>
          <a:lstStyle/>
          <a:p>
            <a:pPr algn="l"/>
            <a:r>
              <a:rPr lang="ru-RU" sz="4800" dirty="0">
                <a:solidFill>
                  <a:schemeClr val="tx2">
                    <a:lumMod val="49000"/>
                  </a:schemeClr>
                </a:solidFill>
                <a:ea typeface="+mj-lt"/>
                <a:cs typeface="+mj-lt"/>
              </a:rPr>
              <a:t>ТЕМА 5. </a:t>
            </a:r>
            <a:r>
              <a:rPr lang="ru-RU" sz="4800" dirty="0" err="1">
                <a:solidFill>
                  <a:schemeClr val="tx2">
                    <a:lumMod val="49000"/>
                  </a:schemeClr>
                </a:solidFill>
                <a:ea typeface="+mj-lt"/>
                <a:cs typeface="+mj-lt"/>
              </a:rPr>
              <a:t>Наказне</a:t>
            </a:r>
            <a:r>
              <a:rPr lang="ru-RU" sz="4800" dirty="0">
                <a:solidFill>
                  <a:schemeClr val="tx2">
                    <a:lumMod val="49000"/>
                  </a:schemeClr>
                </a:solidFill>
                <a:ea typeface="+mj-lt"/>
                <a:cs typeface="+mj-lt"/>
              </a:rPr>
              <a:t> та </a:t>
            </a:r>
            <a:r>
              <a:rPr lang="ru-RU" sz="4800" dirty="0" err="1">
                <a:solidFill>
                  <a:schemeClr val="tx2">
                    <a:lumMod val="49000"/>
                  </a:schemeClr>
                </a:solidFill>
                <a:ea typeface="+mj-lt"/>
                <a:cs typeface="+mj-lt"/>
              </a:rPr>
              <a:t>спрощене</a:t>
            </a:r>
            <a:r>
              <a:rPr lang="ru-RU" sz="4800" dirty="0">
                <a:solidFill>
                  <a:schemeClr val="tx2">
                    <a:lumMod val="49000"/>
                  </a:schemeClr>
                </a:solidFill>
                <a:ea typeface="+mj-lt"/>
                <a:cs typeface="+mj-lt"/>
              </a:rPr>
              <a:t> </a:t>
            </a:r>
            <a:r>
              <a:rPr lang="ru-RU" sz="4800" dirty="0" err="1">
                <a:solidFill>
                  <a:schemeClr val="tx2">
                    <a:lumMod val="49000"/>
                  </a:schemeClr>
                </a:solidFill>
                <a:ea typeface="+mj-lt"/>
                <a:cs typeface="+mj-lt"/>
              </a:rPr>
              <a:t>провадження</a:t>
            </a:r>
            <a:r>
              <a:rPr lang="ru-RU" sz="4800" dirty="0">
                <a:solidFill>
                  <a:schemeClr val="tx2">
                    <a:lumMod val="49000"/>
                  </a:schemeClr>
                </a:solidFill>
                <a:ea typeface="+mj-lt"/>
                <a:cs typeface="+mj-lt"/>
              </a:rPr>
              <a:t>. </a:t>
            </a:r>
            <a:endParaRPr lang="ru-RU" sz="4800">
              <a:solidFill>
                <a:schemeClr val="tx2">
                  <a:lumMod val="49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534687" y="841664"/>
            <a:ext cx="4602517" cy="5156800"/>
          </a:xfrm>
        </p:spPr>
        <p:txBody>
          <a:bodyPr anchor="ctr">
            <a:normAutofit/>
          </a:bodyPr>
          <a:lstStyle/>
          <a:p>
            <a:pPr algn="l"/>
            <a:endParaRPr lang="ru-RU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7B7DC-6493-5E73-763B-3294BAD10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D5183-6292-E136-C366-3D5FA59C4D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/>
              <a:t>3) </a:t>
            </a:r>
            <a:r>
              <a:rPr lang="ru-RU" dirty="0" err="1"/>
              <a:t>ім’я</a:t>
            </a:r>
            <a:r>
              <a:rPr lang="ru-RU" dirty="0"/>
              <a:t> (</a:t>
            </a:r>
            <a:r>
              <a:rPr lang="ru-RU" dirty="0" err="1"/>
              <a:t>прізвище</a:t>
            </a:r>
            <a:r>
              <a:rPr lang="ru-RU" dirty="0"/>
              <a:t>, </a:t>
            </a:r>
            <a:r>
              <a:rPr lang="ru-RU" dirty="0" err="1"/>
              <a:t>ім’я</a:t>
            </a:r>
            <a:r>
              <a:rPr lang="ru-RU" dirty="0"/>
              <a:t> та по </a:t>
            </a:r>
            <a:r>
              <a:rPr lang="ru-RU" dirty="0" err="1"/>
              <a:t>батькові</a:t>
            </a:r>
            <a:r>
              <a:rPr lang="ru-RU" dirty="0"/>
              <a:t>) </a:t>
            </a:r>
            <a:r>
              <a:rPr lang="ru-RU" dirty="0" err="1"/>
              <a:t>представника</a:t>
            </a:r>
            <a:r>
              <a:rPr lang="ru-RU" dirty="0"/>
              <a:t> </a:t>
            </a:r>
            <a:r>
              <a:rPr lang="ru-RU" dirty="0" err="1"/>
              <a:t>заявника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заява</a:t>
            </a:r>
            <a:r>
              <a:rPr lang="ru-RU" dirty="0"/>
              <a:t> </a:t>
            </a:r>
            <a:r>
              <a:rPr lang="ru-RU" dirty="0" err="1"/>
              <a:t>подається</a:t>
            </a:r>
            <a:r>
              <a:rPr lang="ru-RU" dirty="0"/>
              <a:t> </a:t>
            </a:r>
            <a:r>
              <a:rPr lang="ru-RU" dirty="0" err="1"/>
              <a:t>представником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;</a:t>
            </a:r>
          </a:p>
          <a:p>
            <a:r>
              <a:rPr lang="ru-RU" dirty="0"/>
              <a:t> 4) </a:t>
            </a:r>
            <a:r>
              <a:rPr lang="ru-RU" err="1"/>
              <a:t>вимоги</a:t>
            </a:r>
            <a:r>
              <a:rPr lang="ru-RU" dirty="0"/>
              <a:t> </a:t>
            </a:r>
            <a:r>
              <a:rPr lang="ru-RU" err="1"/>
              <a:t>заявника</a:t>
            </a:r>
            <a:r>
              <a:rPr lang="ru-RU" dirty="0"/>
              <a:t> і </a:t>
            </a:r>
            <a:r>
              <a:rPr lang="ru-RU" err="1"/>
              <a:t>обставини</a:t>
            </a:r>
            <a:r>
              <a:rPr lang="ru-RU" dirty="0"/>
              <a:t>, на </a:t>
            </a:r>
            <a:r>
              <a:rPr lang="ru-RU" err="1"/>
              <a:t>яких</a:t>
            </a:r>
            <a:r>
              <a:rPr lang="ru-RU" dirty="0"/>
              <a:t> вони </a:t>
            </a:r>
            <a:r>
              <a:rPr lang="ru-RU" err="1"/>
              <a:t>ґрунтуються</a:t>
            </a:r>
            <a:r>
              <a:rPr lang="ru-RU" dirty="0"/>
              <a:t>; </a:t>
            </a:r>
          </a:p>
          <a:p>
            <a:r>
              <a:rPr lang="ru-RU" dirty="0"/>
              <a:t>5)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доказів</a:t>
            </a:r>
            <a:r>
              <a:rPr lang="ru-RU" dirty="0"/>
              <a:t>,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заявник</a:t>
            </a:r>
            <a:r>
              <a:rPr lang="ru-RU" dirty="0"/>
              <a:t> </a:t>
            </a:r>
            <a:r>
              <a:rPr lang="ru-RU" dirty="0" err="1"/>
              <a:t>обґрунтовує</a:t>
            </a:r>
            <a:r>
              <a:rPr lang="ru-RU" dirty="0"/>
              <a:t> </a:t>
            </a:r>
            <a:r>
              <a:rPr lang="ru-RU" dirty="0" err="1"/>
              <a:t>обставини</a:t>
            </a:r>
            <a:r>
              <a:rPr lang="ru-RU" dirty="0"/>
              <a:t>, на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ґрунтуються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. 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8024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45631-498F-C00F-1AB8-61E408F4D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>
                <a:ea typeface="+mj-lt"/>
                <a:cs typeface="+mj-lt"/>
              </a:rPr>
              <a:t>До заяви про </a:t>
            </a:r>
            <a:r>
              <a:rPr lang="ru-RU" sz="4800" err="1">
                <a:ea typeface="+mj-lt"/>
                <a:cs typeface="+mj-lt"/>
              </a:rPr>
              <a:t>видачу</a:t>
            </a:r>
            <a:r>
              <a:rPr lang="ru-RU" sz="4800" dirty="0">
                <a:ea typeface="+mj-lt"/>
                <a:cs typeface="+mj-lt"/>
              </a:rPr>
              <a:t> судового наказу </a:t>
            </a:r>
            <a:r>
              <a:rPr lang="ru-RU" sz="4800" err="1">
                <a:ea typeface="+mj-lt"/>
                <a:cs typeface="+mj-lt"/>
              </a:rPr>
              <a:t>додаються</a:t>
            </a:r>
            <a:r>
              <a:rPr lang="ru-RU" sz="4800" dirty="0">
                <a:ea typeface="+mj-lt"/>
                <a:cs typeface="+mj-lt"/>
              </a:rPr>
              <a:t>: </a:t>
            </a:r>
            <a:endParaRPr lang="ru-RU" sz="48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D5AE6-5829-6642-C1C2-566744D0B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ru-RU" dirty="0">
                <a:ea typeface="+mn-lt"/>
                <a:cs typeface="+mn-lt"/>
              </a:rPr>
              <a:t>1) документ, </a:t>
            </a:r>
            <a:r>
              <a:rPr lang="ru-RU" err="1">
                <a:ea typeface="+mn-lt"/>
                <a:cs typeface="+mn-lt"/>
              </a:rPr>
              <a:t>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підтверджує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сплату</a:t>
            </a:r>
            <a:r>
              <a:rPr lang="ru-RU" dirty="0">
                <a:ea typeface="+mn-lt"/>
                <a:cs typeface="+mn-lt"/>
              </a:rPr>
              <a:t> судового </a:t>
            </a:r>
            <a:r>
              <a:rPr lang="ru-RU" err="1">
                <a:ea typeface="+mn-lt"/>
                <a:cs typeface="+mn-lt"/>
              </a:rPr>
              <a:t>збору</a:t>
            </a:r>
            <a:r>
              <a:rPr lang="ru-RU" dirty="0">
                <a:ea typeface="+mn-lt"/>
                <a:cs typeface="+mn-lt"/>
              </a:rPr>
              <a:t>; </a:t>
            </a:r>
          </a:p>
          <a:p>
            <a:r>
              <a:rPr lang="ru-RU" dirty="0">
                <a:ea typeface="+mn-lt"/>
                <a:cs typeface="+mn-lt"/>
              </a:rPr>
              <a:t>2) документ, </a:t>
            </a:r>
            <a:r>
              <a:rPr lang="ru-RU" dirty="0" err="1">
                <a:ea typeface="+mn-lt"/>
                <a:cs typeface="+mn-lt"/>
              </a:rPr>
              <a:t>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підтверджує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повноваження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представника</a:t>
            </a:r>
            <a:r>
              <a:rPr lang="ru-RU" dirty="0">
                <a:ea typeface="+mn-lt"/>
                <a:cs typeface="+mn-lt"/>
              </a:rPr>
              <a:t>, – </a:t>
            </a:r>
            <a:r>
              <a:rPr lang="ru-RU" dirty="0" err="1">
                <a:ea typeface="+mn-lt"/>
                <a:cs typeface="+mn-lt"/>
              </a:rPr>
              <a:t>якщо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заява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підписана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представником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заявника</a:t>
            </a:r>
            <a:r>
              <a:rPr lang="ru-RU" dirty="0">
                <a:ea typeface="+mn-lt"/>
                <a:cs typeface="+mn-lt"/>
              </a:rPr>
              <a:t>;</a:t>
            </a:r>
          </a:p>
          <a:p>
            <a:r>
              <a:rPr lang="ru-RU" dirty="0">
                <a:ea typeface="+mn-lt"/>
                <a:cs typeface="+mn-lt"/>
              </a:rPr>
              <a:t> 3) </a:t>
            </a:r>
            <a:r>
              <a:rPr lang="ru-RU" err="1">
                <a:ea typeface="+mn-lt"/>
                <a:cs typeface="+mn-lt"/>
              </a:rPr>
              <a:t>копія</a:t>
            </a:r>
            <a:r>
              <a:rPr lang="ru-RU" dirty="0">
                <a:ea typeface="+mn-lt"/>
                <a:cs typeface="+mn-lt"/>
              </a:rPr>
              <a:t> договору, </a:t>
            </a:r>
            <a:r>
              <a:rPr lang="ru-RU" err="1">
                <a:ea typeface="+mn-lt"/>
                <a:cs typeface="+mn-lt"/>
              </a:rPr>
              <a:t>укладеного</a:t>
            </a:r>
            <a:r>
              <a:rPr lang="ru-RU" dirty="0">
                <a:ea typeface="+mn-lt"/>
                <a:cs typeface="+mn-lt"/>
              </a:rPr>
              <a:t> в </a:t>
            </a:r>
            <a:r>
              <a:rPr lang="ru-RU" err="1">
                <a:ea typeface="+mn-lt"/>
                <a:cs typeface="+mn-lt"/>
              </a:rPr>
              <a:t>письмовій</a:t>
            </a:r>
            <a:r>
              <a:rPr lang="ru-RU" dirty="0">
                <a:ea typeface="+mn-lt"/>
                <a:cs typeface="+mn-lt"/>
              </a:rPr>
              <a:t> (в тому </a:t>
            </a:r>
            <a:r>
              <a:rPr lang="ru-RU" err="1">
                <a:ea typeface="+mn-lt"/>
                <a:cs typeface="+mn-lt"/>
              </a:rPr>
              <a:t>числі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електронній</a:t>
            </a:r>
            <a:r>
              <a:rPr lang="ru-RU" dirty="0">
                <a:ea typeface="+mn-lt"/>
                <a:cs typeface="+mn-lt"/>
              </a:rPr>
              <a:t>) </a:t>
            </a:r>
            <a:r>
              <a:rPr lang="ru-RU" err="1">
                <a:ea typeface="+mn-lt"/>
                <a:cs typeface="+mn-lt"/>
              </a:rPr>
              <a:t>формі</a:t>
            </a:r>
            <a:r>
              <a:rPr lang="ru-RU" dirty="0">
                <a:ea typeface="+mn-lt"/>
                <a:cs typeface="+mn-lt"/>
              </a:rPr>
              <a:t>, за </a:t>
            </a:r>
            <a:r>
              <a:rPr lang="ru-RU" err="1">
                <a:ea typeface="+mn-lt"/>
                <a:cs typeface="+mn-lt"/>
              </a:rPr>
              <a:t>яким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пред’явлено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вимоги</a:t>
            </a:r>
            <a:r>
              <a:rPr lang="ru-RU" dirty="0">
                <a:ea typeface="+mn-lt"/>
                <a:cs typeface="+mn-lt"/>
              </a:rPr>
              <a:t> про </a:t>
            </a:r>
            <a:r>
              <a:rPr lang="ru-RU" err="1">
                <a:ea typeface="+mn-lt"/>
                <a:cs typeface="+mn-lt"/>
              </a:rPr>
              <a:t>стягнення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грошової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заборгованості</a:t>
            </a:r>
            <a:r>
              <a:rPr lang="ru-RU" dirty="0">
                <a:ea typeface="+mn-lt"/>
                <a:cs typeface="+mn-lt"/>
              </a:rPr>
              <a:t>; </a:t>
            </a:r>
            <a:endParaRPr lang="ru-RU">
              <a:ea typeface="+mn-lt"/>
              <a:cs typeface="+mn-lt"/>
            </a:endParaRPr>
          </a:p>
          <a:p>
            <a:r>
              <a:rPr lang="ru-RU" dirty="0">
                <a:ea typeface="+mn-lt"/>
                <a:cs typeface="+mn-lt"/>
              </a:rPr>
              <a:t>4) </a:t>
            </a:r>
            <a:r>
              <a:rPr lang="ru-RU" dirty="0" err="1">
                <a:ea typeface="+mn-lt"/>
                <a:cs typeface="+mn-lt"/>
              </a:rPr>
              <a:t>інші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документи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їх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копії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підтверджують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обставини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якими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заявник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обґрунтовує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свої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вимоги</a:t>
            </a:r>
            <a:r>
              <a:rPr lang="ru-RU" dirty="0">
                <a:ea typeface="+mn-lt"/>
                <a:cs typeface="+mn-lt"/>
              </a:rPr>
              <a:t>. </a:t>
            </a:r>
            <a:endParaRPr lang="ru-RU">
              <a:ea typeface="+mn-lt"/>
              <a:cs typeface="+mn-lt"/>
            </a:endParaRPr>
          </a:p>
          <a:p>
            <a:pPr marL="0" indent="0">
              <a:buNone/>
            </a:pPr>
            <a:r>
              <a:rPr lang="ru-RU" dirty="0" err="1">
                <a:ea typeface="+mn-lt"/>
                <a:cs typeface="+mn-lt"/>
              </a:rPr>
              <a:t>Окрім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визначених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підстав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видачі</a:t>
            </a:r>
            <a:r>
              <a:rPr lang="ru-RU" dirty="0">
                <a:ea typeface="+mn-lt"/>
                <a:cs typeface="+mn-lt"/>
              </a:rPr>
              <a:t> судового наказу, ГПК </a:t>
            </a:r>
            <a:r>
              <a:rPr lang="ru-RU" dirty="0" err="1">
                <a:ea typeface="+mn-lt"/>
                <a:cs typeface="+mn-lt"/>
              </a:rPr>
              <a:t>встановлені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вичерпні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підстави</a:t>
            </a:r>
            <a:r>
              <a:rPr lang="ru-RU" dirty="0">
                <a:ea typeface="+mn-lt"/>
                <a:cs typeface="+mn-lt"/>
              </a:rPr>
              <a:t> для </a:t>
            </a:r>
            <a:r>
              <a:rPr lang="ru-RU" dirty="0" err="1">
                <a:ea typeface="+mn-lt"/>
                <a:cs typeface="+mn-lt"/>
              </a:rPr>
              <a:t>відмови</a:t>
            </a:r>
            <a:r>
              <a:rPr lang="ru-RU" dirty="0">
                <a:ea typeface="+mn-lt"/>
                <a:cs typeface="+mn-lt"/>
              </a:rPr>
              <a:t> у </a:t>
            </a:r>
            <a:r>
              <a:rPr lang="ru-RU" dirty="0" err="1">
                <a:ea typeface="+mn-lt"/>
                <a:cs typeface="+mn-lt"/>
              </a:rPr>
              <a:t>видачі</a:t>
            </a:r>
            <a:r>
              <a:rPr lang="ru-RU" dirty="0">
                <a:ea typeface="+mn-lt"/>
                <a:cs typeface="+mn-lt"/>
              </a:rPr>
              <a:t> судового наказу. </a:t>
            </a:r>
            <a:r>
              <a:rPr lang="ru-RU" dirty="0" err="1">
                <a:ea typeface="+mn-lt"/>
                <a:cs typeface="+mn-lt"/>
              </a:rPr>
              <a:t>Підстави</a:t>
            </a:r>
            <a:r>
              <a:rPr lang="ru-RU" dirty="0">
                <a:ea typeface="+mn-lt"/>
                <a:cs typeface="+mn-lt"/>
              </a:rPr>
              <a:t> для </a:t>
            </a:r>
            <a:r>
              <a:rPr lang="ru-RU" dirty="0" err="1">
                <a:ea typeface="+mn-lt"/>
                <a:cs typeface="+mn-lt"/>
              </a:rPr>
              <a:t>відмови</a:t>
            </a:r>
            <a:r>
              <a:rPr lang="ru-RU" dirty="0">
                <a:ea typeface="+mn-lt"/>
                <a:cs typeface="+mn-lt"/>
              </a:rPr>
              <a:t> у </a:t>
            </a:r>
            <a:r>
              <a:rPr lang="ru-RU" dirty="0" err="1">
                <a:ea typeface="+mn-lt"/>
                <a:cs typeface="+mn-lt"/>
              </a:rPr>
              <a:t>видачі</a:t>
            </a:r>
            <a:r>
              <a:rPr lang="ru-RU" dirty="0">
                <a:ea typeface="+mn-lt"/>
                <a:cs typeface="+mn-lt"/>
              </a:rPr>
              <a:t> судового наказу </a:t>
            </a:r>
            <a:r>
              <a:rPr lang="ru-RU" dirty="0" err="1">
                <a:ea typeface="+mn-lt"/>
                <a:cs typeface="+mn-lt"/>
              </a:rPr>
              <a:t>визначені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статтею</a:t>
            </a:r>
            <a:r>
              <a:rPr lang="ru-RU" dirty="0">
                <a:ea typeface="+mn-lt"/>
                <a:cs typeface="+mn-lt"/>
              </a:rPr>
              <a:t> 152 ГПК. 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911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DFD27-614E-5745-64E4-D4C1927EB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 err="1">
                <a:ea typeface="+mj-lt"/>
                <a:cs typeface="+mj-lt"/>
              </a:rPr>
              <a:t>Суддя</a:t>
            </a:r>
            <a:r>
              <a:rPr lang="ru-RU" sz="4800" dirty="0">
                <a:ea typeface="+mj-lt"/>
                <a:cs typeface="+mj-lt"/>
              </a:rPr>
              <a:t> </a:t>
            </a:r>
            <a:r>
              <a:rPr lang="ru-RU" sz="4800" dirty="0" err="1">
                <a:ea typeface="+mj-lt"/>
                <a:cs typeface="+mj-lt"/>
              </a:rPr>
              <a:t>відмовляє</a:t>
            </a:r>
            <a:r>
              <a:rPr lang="ru-RU" sz="4800" dirty="0">
                <a:ea typeface="+mj-lt"/>
                <a:cs typeface="+mj-lt"/>
              </a:rPr>
              <a:t> у </a:t>
            </a:r>
            <a:r>
              <a:rPr lang="ru-RU" sz="4800" dirty="0" err="1">
                <a:ea typeface="+mj-lt"/>
                <a:cs typeface="+mj-lt"/>
              </a:rPr>
              <a:t>видачі</a:t>
            </a:r>
            <a:r>
              <a:rPr lang="ru-RU" sz="4800" dirty="0">
                <a:ea typeface="+mj-lt"/>
                <a:cs typeface="+mj-lt"/>
              </a:rPr>
              <a:t> судового наказу, </a:t>
            </a:r>
            <a:r>
              <a:rPr lang="ru-RU" sz="4800" dirty="0" err="1">
                <a:ea typeface="+mj-lt"/>
                <a:cs typeface="+mj-lt"/>
              </a:rPr>
              <a:t>якщо</a:t>
            </a:r>
            <a:r>
              <a:rPr lang="ru-RU" sz="4800" dirty="0">
                <a:ea typeface="+mj-lt"/>
                <a:cs typeface="+mj-lt"/>
              </a:rPr>
              <a:t>: </a:t>
            </a:r>
            <a:endParaRPr lang="ru-RU" sz="48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780D2-2B5D-218C-063E-077A2BFA8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ru-RU" dirty="0">
                <a:ea typeface="+mn-lt"/>
                <a:cs typeface="+mn-lt"/>
              </a:rPr>
              <a:t>1) </a:t>
            </a:r>
            <a:r>
              <a:rPr lang="ru-RU" dirty="0" err="1">
                <a:ea typeface="+mn-lt"/>
                <a:cs typeface="+mn-lt"/>
              </a:rPr>
              <a:t>заяву</a:t>
            </a:r>
            <a:r>
              <a:rPr lang="ru-RU" dirty="0">
                <a:ea typeface="+mn-lt"/>
                <a:cs typeface="+mn-lt"/>
              </a:rPr>
              <a:t> подано з </a:t>
            </a:r>
            <a:r>
              <a:rPr lang="ru-RU" dirty="0" err="1">
                <a:ea typeface="+mn-lt"/>
                <a:cs typeface="+mn-lt"/>
              </a:rPr>
              <a:t>порушеннями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вимог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статті</a:t>
            </a:r>
            <a:r>
              <a:rPr lang="ru-RU" dirty="0">
                <a:ea typeface="+mn-lt"/>
                <a:cs typeface="+mn-lt"/>
              </a:rPr>
              <a:t> 150 ГПК;</a:t>
            </a:r>
          </a:p>
          <a:p>
            <a:r>
              <a:rPr lang="ru-RU" dirty="0">
                <a:ea typeface="+mn-lt"/>
                <a:cs typeface="+mn-lt"/>
              </a:rPr>
              <a:t> 2) </a:t>
            </a:r>
            <a:r>
              <a:rPr lang="ru-RU" err="1">
                <a:ea typeface="+mn-lt"/>
                <a:cs typeface="+mn-lt"/>
              </a:rPr>
              <a:t>заяву</a:t>
            </a:r>
            <a:r>
              <a:rPr lang="ru-RU" dirty="0">
                <a:ea typeface="+mn-lt"/>
                <a:cs typeface="+mn-lt"/>
              </a:rPr>
              <a:t> подано особою, яка не </a:t>
            </a:r>
            <a:r>
              <a:rPr lang="ru-RU" err="1">
                <a:ea typeface="+mn-lt"/>
                <a:cs typeface="+mn-lt"/>
              </a:rPr>
              <a:t>має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процесуальної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дієздатності</a:t>
            </a:r>
            <a:r>
              <a:rPr lang="ru-RU" dirty="0">
                <a:ea typeface="+mn-lt"/>
                <a:cs typeface="+mn-lt"/>
              </a:rPr>
              <a:t>, не </a:t>
            </a:r>
            <a:r>
              <a:rPr lang="ru-RU" err="1">
                <a:ea typeface="+mn-lt"/>
                <a:cs typeface="+mn-lt"/>
              </a:rPr>
              <a:t>підписано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підписано</a:t>
            </a:r>
            <a:r>
              <a:rPr lang="ru-RU" dirty="0">
                <a:ea typeface="+mn-lt"/>
                <a:cs typeface="+mn-lt"/>
              </a:rPr>
              <a:t> особою, яка не </a:t>
            </a:r>
            <a:r>
              <a:rPr lang="ru-RU" err="1">
                <a:ea typeface="+mn-lt"/>
                <a:cs typeface="+mn-lt"/>
              </a:rPr>
              <a:t>має</a:t>
            </a:r>
            <a:r>
              <a:rPr lang="ru-RU" dirty="0">
                <a:ea typeface="+mn-lt"/>
                <a:cs typeface="+mn-lt"/>
              </a:rPr>
              <a:t> права </a:t>
            </a:r>
            <a:r>
              <a:rPr lang="ru-RU" err="1">
                <a:ea typeface="+mn-lt"/>
                <a:cs typeface="+mn-lt"/>
              </a:rPr>
              <a:t>її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підписувати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особою, </a:t>
            </a:r>
            <a:r>
              <a:rPr lang="ru-RU" err="1">
                <a:ea typeface="+mn-lt"/>
                <a:cs typeface="+mn-lt"/>
              </a:rPr>
              <a:t>посадове</a:t>
            </a:r>
            <a:r>
              <a:rPr lang="ru-RU" dirty="0">
                <a:ea typeface="+mn-lt"/>
                <a:cs typeface="+mn-lt"/>
              </a:rPr>
              <a:t> становище </a:t>
            </a:r>
            <a:r>
              <a:rPr lang="ru-RU" err="1">
                <a:ea typeface="+mn-lt"/>
                <a:cs typeface="+mn-lt"/>
              </a:rPr>
              <a:t>якої</a:t>
            </a:r>
            <a:r>
              <a:rPr lang="ru-RU" dirty="0">
                <a:ea typeface="+mn-lt"/>
                <a:cs typeface="+mn-lt"/>
              </a:rPr>
              <a:t> не </a:t>
            </a:r>
            <a:r>
              <a:rPr lang="ru-RU" err="1">
                <a:ea typeface="+mn-lt"/>
                <a:cs typeface="+mn-lt"/>
              </a:rPr>
              <a:t>вказано</a:t>
            </a:r>
            <a:r>
              <a:rPr lang="ru-RU" dirty="0">
                <a:ea typeface="+mn-lt"/>
                <a:cs typeface="+mn-lt"/>
              </a:rPr>
              <a:t>; </a:t>
            </a:r>
          </a:p>
          <a:p>
            <a:r>
              <a:rPr lang="ru-RU" dirty="0">
                <a:ea typeface="+mn-lt"/>
                <a:cs typeface="+mn-lt"/>
              </a:rPr>
              <a:t>3) заявлено </a:t>
            </a:r>
            <a:r>
              <a:rPr lang="ru-RU" dirty="0" err="1">
                <a:ea typeface="+mn-lt"/>
                <a:cs typeface="+mn-lt"/>
              </a:rPr>
              <a:t>вимогу</a:t>
            </a:r>
            <a:r>
              <a:rPr lang="ru-RU" dirty="0">
                <a:ea typeface="+mn-lt"/>
                <a:cs typeface="+mn-lt"/>
              </a:rPr>
              <a:t>, яка не </a:t>
            </a:r>
            <a:r>
              <a:rPr lang="ru-RU" dirty="0" err="1">
                <a:ea typeface="+mn-lt"/>
                <a:cs typeface="+mn-lt"/>
              </a:rPr>
              <a:t>відповідає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вимогам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статті</a:t>
            </a:r>
            <a:r>
              <a:rPr lang="ru-RU" dirty="0">
                <a:ea typeface="+mn-lt"/>
                <a:cs typeface="+mn-lt"/>
              </a:rPr>
              <a:t> 148 ГПК;</a:t>
            </a:r>
          </a:p>
          <a:p>
            <a:r>
              <a:rPr lang="ru-RU" dirty="0">
                <a:ea typeface="+mn-lt"/>
                <a:cs typeface="+mn-lt"/>
              </a:rPr>
              <a:t> 4) </a:t>
            </a:r>
            <a:r>
              <a:rPr lang="ru-RU" err="1">
                <a:ea typeface="+mn-lt"/>
                <a:cs typeface="+mn-lt"/>
              </a:rPr>
              <a:t>наявні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обставини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err="1">
                <a:ea typeface="+mn-lt"/>
                <a:cs typeface="+mn-lt"/>
              </a:rPr>
              <a:t>зазначені</a:t>
            </a:r>
            <a:r>
              <a:rPr lang="ru-RU" dirty="0">
                <a:ea typeface="+mn-lt"/>
                <a:cs typeface="+mn-lt"/>
              </a:rPr>
              <a:t> у </a:t>
            </a:r>
            <a:r>
              <a:rPr lang="ru-RU" err="1">
                <a:ea typeface="+mn-lt"/>
                <a:cs typeface="+mn-lt"/>
              </a:rPr>
              <a:t>частині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першій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статті</a:t>
            </a:r>
            <a:r>
              <a:rPr lang="ru-RU" dirty="0">
                <a:ea typeface="+mn-lt"/>
                <a:cs typeface="+mn-lt"/>
              </a:rPr>
              <a:t> 175 ГПК; </a:t>
            </a:r>
            <a:endParaRPr lang="ru-RU">
              <a:ea typeface="+mn-lt"/>
              <a:cs typeface="+mn-lt"/>
            </a:endParaRPr>
          </a:p>
          <a:p>
            <a:r>
              <a:rPr lang="ru-RU" dirty="0">
                <a:ea typeface="+mn-lt"/>
                <a:cs typeface="+mn-lt"/>
              </a:rPr>
              <a:t>5) з моменту </a:t>
            </a:r>
            <a:r>
              <a:rPr lang="ru-RU" dirty="0" err="1">
                <a:ea typeface="+mn-lt"/>
                <a:cs typeface="+mn-lt"/>
              </a:rPr>
              <a:t>виникнення</a:t>
            </a:r>
            <a:r>
              <a:rPr lang="ru-RU" dirty="0">
                <a:ea typeface="+mn-lt"/>
                <a:cs typeface="+mn-lt"/>
              </a:rPr>
              <a:t> права </a:t>
            </a:r>
            <a:r>
              <a:rPr lang="ru-RU" dirty="0" err="1">
                <a:ea typeface="+mn-lt"/>
                <a:cs typeface="+mn-lt"/>
              </a:rPr>
              <a:t>вимоги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пройшов</a:t>
            </a:r>
            <a:r>
              <a:rPr lang="ru-RU" dirty="0">
                <a:ea typeface="+mn-lt"/>
                <a:cs typeface="+mn-lt"/>
              </a:rPr>
              <a:t> строк, </a:t>
            </a:r>
            <a:r>
              <a:rPr lang="ru-RU" dirty="0" err="1">
                <a:ea typeface="+mn-lt"/>
                <a:cs typeface="+mn-lt"/>
              </a:rPr>
              <a:t>який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перевищує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позовну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давність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встановлену</a:t>
            </a:r>
            <a:r>
              <a:rPr lang="ru-RU" dirty="0">
                <a:ea typeface="+mn-lt"/>
                <a:cs typeface="+mn-lt"/>
              </a:rPr>
              <a:t> законом для </a:t>
            </a:r>
            <a:r>
              <a:rPr lang="ru-RU" dirty="0" err="1">
                <a:ea typeface="+mn-lt"/>
                <a:cs typeface="+mn-lt"/>
              </a:rPr>
              <a:t>такої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вимоги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пройшов</a:t>
            </a:r>
            <a:r>
              <a:rPr lang="ru-RU" dirty="0">
                <a:ea typeface="+mn-lt"/>
                <a:cs typeface="+mn-lt"/>
              </a:rPr>
              <a:t> строк, </a:t>
            </a:r>
            <a:r>
              <a:rPr lang="ru-RU" dirty="0" err="1">
                <a:ea typeface="+mn-lt"/>
                <a:cs typeface="+mn-lt"/>
              </a:rPr>
              <a:t>встановлений</a:t>
            </a:r>
            <a:r>
              <a:rPr lang="ru-RU" dirty="0">
                <a:ea typeface="+mn-lt"/>
                <a:cs typeface="+mn-lt"/>
              </a:rPr>
              <a:t> законом для </a:t>
            </a:r>
            <a:r>
              <a:rPr lang="ru-RU" dirty="0" err="1">
                <a:ea typeface="+mn-lt"/>
                <a:cs typeface="+mn-lt"/>
              </a:rPr>
              <a:t>пред’явлення</a:t>
            </a:r>
            <a:r>
              <a:rPr lang="ru-RU" dirty="0">
                <a:ea typeface="+mn-lt"/>
                <a:cs typeface="+mn-lt"/>
              </a:rPr>
              <a:t> позову в суд за такою </a:t>
            </a:r>
            <a:r>
              <a:rPr lang="ru-RU" dirty="0" err="1">
                <a:ea typeface="+mn-lt"/>
                <a:cs typeface="+mn-lt"/>
              </a:rPr>
              <a:t>вимогою</a:t>
            </a:r>
            <a:r>
              <a:rPr lang="ru-RU" dirty="0">
                <a:ea typeface="+mn-lt"/>
                <a:cs typeface="+mn-lt"/>
              </a:rPr>
              <a:t>; 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8651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0B140-503F-30AD-59CC-226065F74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B2C2C-BBED-7921-7E43-99E01177D5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ru-RU" dirty="0">
                <a:ea typeface="+mn-lt"/>
                <a:cs typeface="+mn-lt"/>
              </a:rPr>
              <a:t>6) судом </a:t>
            </a:r>
            <a:r>
              <a:rPr lang="ru-RU" dirty="0" err="1">
                <a:ea typeface="+mn-lt"/>
                <a:cs typeface="+mn-lt"/>
              </a:rPr>
              <a:t>раніше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виданий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судовий</a:t>
            </a:r>
            <a:r>
              <a:rPr lang="ru-RU" dirty="0">
                <a:ea typeface="+mn-lt"/>
                <a:cs typeface="+mn-lt"/>
              </a:rPr>
              <a:t> наказ за </a:t>
            </a:r>
            <a:r>
              <a:rPr lang="ru-RU" dirty="0" err="1">
                <a:ea typeface="+mn-lt"/>
                <a:cs typeface="+mn-lt"/>
              </a:rPr>
              <a:t>тими</a:t>
            </a:r>
            <a:r>
              <a:rPr lang="ru-RU" dirty="0">
                <a:ea typeface="+mn-lt"/>
                <a:cs typeface="+mn-lt"/>
              </a:rPr>
              <a:t> самими </a:t>
            </a:r>
            <a:r>
              <a:rPr lang="ru-RU" dirty="0" err="1">
                <a:ea typeface="+mn-lt"/>
                <a:cs typeface="+mn-lt"/>
              </a:rPr>
              <a:t>вимогами</a:t>
            </a:r>
            <a:r>
              <a:rPr lang="ru-RU" dirty="0">
                <a:ea typeface="+mn-lt"/>
                <a:cs typeface="+mn-lt"/>
              </a:rPr>
              <a:t>, за </a:t>
            </a:r>
            <a:r>
              <a:rPr lang="ru-RU" dirty="0" err="1">
                <a:ea typeface="+mn-lt"/>
                <a:cs typeface="+mn-lt"/>
              </a:rPr>
              <a:t>якими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заявник</a:t>
            </a:r>
            <a:r>
              <a:rPr lang="ru-RU" dirty="0">
                <a:ea typeface="+mn-lt"/>
                <a:cs typeface="+mn-lt"/>
              </a:rPr>
              <a:t> просить </a:t>
            </a:r>
            <a:r>
              <a:rPr lang="ru-RU" dirty="0" err="1">
                <a:ea typeface="+mn-lt"/>
                <a:cs typeface="+mn-lt"/>
              </a:rPr>
              <a:t>видати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судовий</a:t>
            </a:r>
            <a:r>
              <a:rPr lang="ru-RU" dirty="0">
                <a:ea typeface="+mn-lt"/>
                <a:cs typeface="+mn-lt"/>
              </a:rPr>
              <a:t> наказ; </a:t>
            </a:r>
          </a:p>
          <a:p>
            <a:r>
              <a:rPr lang="ru-RU" dirty="0">
                <a:ea typeface="+mn-lt"/>
                <a:cs typeface="+mn-lt"/>
              </a:rPr>
              <a:t>7) судом </a:t>
            </a:r>
            <a:r>
              <a:rPr lang="ru-RU" err="1">
                <a:ea typeface="+mn-lt"/>
                <a:cs typeface="+mn-lt"/>
              </a:rPr>
              <a:t>раніше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відмовлено</a:t>
            </a:r>
            <a:r>
              <a:rPr lang="ru-RU" dirty="0">
                <a:ea typeface="+mn-lt"/>
                <a:cs typeface="+mn-lt"/>
              </a:rPr>
              <a:t> у </a:t>
            </a:r>
            <a:r>
              <a:rPr lang="ru-RU" err="1">
                <a:ea typeface="+mn-lt"/>
                <a:cs typeface="+mn-lt"/>
              </a:rPr>
              <a:t>видачі</a:t>
            </a:r>
            <a:r>
              <a:rPr lang="ru-RU" dirty="0">
                <a:ea typeface="+mn-lt"/>
                <a:cs typeface="+mn-lt"/>
              </a:rPr>
              <a:t> судового наказу з </a:t>
            </a:r>
            <a:r>
              <a:rPr lang="ru-RU" err="1">
                <a:ea typeface="+mn-lt"/>
                <a:cs typeface="+mn-lt"/>
              </a:rPr>
              <a:t>підстав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err="1">
                <a:ea typeface="+mn-lt"/>
                <a:cs typeface="+mn-lt"/>
              </a:rPr>
              <a:t>передбачених</a:t>
            </a:r>
            <a:r>
              <a:rPr lang="ru-RU" dirty="0">
                <a:ea typeface="+mn-lt"/>
                <a:cs typeface="+mn-lt"/>
              </a:rPr>
              <a:t> пунктами 3–6 </a:t>
            </a:r>
            <a:r>
              <a:rPr lang="ru-RU" err="1">
                <a:ea typeface="+mn-lt"/>
                <a:cs typeface="+mn-lt"/>
              </a:rPr>
              <a:t>статті</a:t>
            </a:r>
            <a:r>
              <a:rPr lang="ru-RU" dirty="0">
                <a:ea typeface="+mn-lt"/>
                <a:cs typeface="+mn-lt"/>
              </a:rPr>
              <a:t> 152 ГПК; </a:t>
            </a:r>
          </a:p>
          <a:p>
            <a:r>
              <a:rPr lang="ru-RU" dirty="0">
                <a:ea typeface="+mn-lt"/>
                <a:cs typeface="+mn-lt"/>
              </a:rPr>
              <a:t>8) </a:t>
            </a:r>
            <a:r>
              <a:rPr lang="ru-RU" err="1">
                <a:ea typeface="+mn-lt"/>
                <a:cs typeface="+mn-lt"/>
              </a:rPr>
              <a:t>із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поданої</a:t>
            </a:r>
            <a:r>
              <a:rPr lang="ru-RU" dirty="0">
                <a:ea typeface="+mn-lt"/>
                <a:cs typeface="+mn-lt"/>
              </a:rPr>
              <a:t> заяви не </a:t>
            </a:r>
            <a:r>
              <a:rPr lang="ru-RU" err="1">
                <a:ea typeface="+mn-lt"/>
                <a:cs typeface="+mn-lt"/>
              </a:rPr>
              <a:t>вбачається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виникнення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порушення</a:t>
            </a:r>
            <a:r>
              <a:rPr lang="ru-RU" dirty="0">
                <a:ea typeface="+mn-lt"/>
                <a:cs typeface="+mn-lt"/>
              </a:rPr>
              <a:t> права </a:t>
            </a:r>
            <a:r>
              <a:rPr lang="ru-RU" err="1">
                <a:ea typeface="+mn-lt"/>
                <a:cs typeface="+mn-lt"/>
              </a:rPr>
              <a:t>грошової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вимоги</a:t>
            </a:r>
            <a:r>
              <a:rPr lang="ru-RU" dirty="0">
                <a:ea typeface="+mn-lt"/>
                <a:cs typeface="+mn-lt"/>
              </a:rPr>
              <a:t>, за </a:t>
            </a:r>
            <a:r>
              <a:rPr lang="ru-RU" err="1">
                <a:ea typeface="+mn-lt"/>
                <a:cs typeface="+mn-lt"/>
              </a:rPr>
              <a:t>якою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заявником</a:t>
            </a:r>
            <a:r>
              <a:rPr lang="ru-RU" dirty="0">
                <a:ea typeface="+mn-lt"/>
                <a:cs typeface="+mn-lt"/>
              </a:rPr>
              <a:t> подано </a:t>
            </a:r>
            <a:r>
              <a:rPr lang="ru-RU" err="1">
                <a:ea typeface="+mn-lt"/>
                <a:cs typeface="+mn-lt"/>
              </a:rPr>
              <a:t>заяву</a:t>
            </a:r>
            <a:r>
              <a:rPr lang="ru-RU" dirty="0">
                <a:ea typeface="+mn-lt"/>
                <a:cs typeface="+mn-lt"/>
              </a:rPr>
              <a:t> про </a:t>
            </a:r>
            <a:r>
              <a:rPr lang="ru-RU" err="1">
                <a:ea typeface="+mn-lt"/>
                <a:cs typeface="+mn-lt"/>
              </a:rPr>
              <a:t>видачу</a:t>
            </a:r>
            <a:r>
              <a:rPr lang="ru-RU" dirty="0">
                <a:ea typeface="+mn-lt"/>
                <a:cs typeface="+mn-lt"/>
              </a:rPr>
              <a:t> судового наказу; </a:t>
            </a:r>
          </a:p>
          <a:p>
            <a:r>
              <a:rPr lang="ru-RU" dirty="0">
                <a:ea typeface="+mn-lt"/>
                <a:cs typeface="+mn-lt"/>
              </a:rPr>
              <a:t>9) </a:t>
            </a:r>
            <a:r>
              <a:rPr lang="ru-RU" err="1">
                <a:ea typeface="+mn-lt"/>
                <a:cs typeface="+mn-lt"/>
              </a:rPr>
              <a:t>заяву</a:t>
            </a:r>
            <a:r>
              <a:rPr lang="ru-RU" dirty="0">
                <a:ea typeface="+mn-lt"/>
                <a:cs typeface="+mn-lt"/>
              </a:rPr>
              <a:t> подано з </a:t>
            </a:r>
            <a:r>
              <a:rPr lang="ru-RU" err="1">
                <a:ea typeface="+mn-lt"/>
                <a:cs typeface="+mn-lt"/>
              </a:rPr>
              <a:t>порушенням</a:t>
            </a:r>
            <a:r>
              <a:rPr lang="ru-RU" dirty="0">
                <a:ea typeface="+mn-lt"/>
                <a:cs typeface="+mn-lt"/>
              </a:rPr>
              <a:t> правил </a:t>
            </a:r>
            <a:r>
              <a:rPr lang="ru-RU" err="1">
                <a:ea typeface="+mn-lt"/>
                <a:cs typeface="+mn-lt"/>
              </a:rPr>
              <a:t>підсудності</a:t>
            </a:r>
            <a:r>
              <a:rPr lang="ru-RU" dirty="0">
                <a:ea typeface="+mn-lt"/>
                <a:cs typeface="+mn-lt"/>
              </a:rPr>
              <a:t>. </a:t>
            </a:r>
            <a:endParaRPr lang="ru-RU">
              <a:ea typeface="+mn-lt"/>
              <a:cs typeface="+mn-lt"/>
            </a:endParaRPr>
          </a:p>
          <a:p>
            <a:pPr marL="0" indent="0">
              <a:buNone/>
            </a:pPr>
            <a:r>
              <a:rPr lang="ru-RU" i="1" dirty="0">
                <a:ea typeface="+mn-lt"/>
                <a:cs typeface="+mn-lt"/>
              </a:rPr>
              <a:t>Про </a:t>
            </a:r>
            <a:r>
              <a:rPr lang="ru-RU" i="1" dirty="0" err="1">
                <a:ea typeface="+mn-lt"/>
                <a:cs typeface="+mn-lt"/>
              </a:rPr>
              <a:t>відмову</a:t>
            </a:r>
            <a:r>
              <a:rPr lang="ru-RU" i="1" dirty="0">
                <a:ea typeface="+mn-lt"/>
                <a:cs typeface="+mn-lt"/>
              </a:rPr>
              <a:t> у </a:t>
            </a:r>
            <a:r>
              <a:rPr lang="ru-RU" i="1" dirty="0" err="1">
                <a:ea typeface="+mn-lt"/>
                <a:cs typeface="+mn-lt"/>
              </a:rPr>
              <a:t>видачі</a:t>
            </a:r>
            <a:r>
              <a:rPr lang="ru-RU" i="1" dirty="0">
                <a:ea typeface="+mn-lt"/>
                <a:cs typeface="+mn-lt"/>
              </a:rPr>
              <a:t> судового наказу </a:t>
            </a:r>
            <a:r>
              <a:rPr lang="ru-RU" i="1" dirty="0" err="1">
                <a:ea typeface="+mn-lt"/>
                <a:cs typeface="+mn-lt"/>
              </a:rPr>
              <a:t>суддя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постановляє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ухвалу</a:t>
            </a:r>
            <a:r>
              <a:rPr lang="ru-RU" i="1" dirty="0">
                <a:ea typeface="+mn-lt"/>
                <a:cs typeface="+mn-lt"/>
              </a:rPr>
              <a:t> не </a:t>
            </a:r>
            <a:r>
              <a:rPr lang="ru-RU" i="1" dirty="0" err="1">
                <a:ea typeface="+mn-lt"/>
                <a:cs typeface="+mn-lt"/>
              </a:rPr>
              <a:t>пізніше</a:t>
            </a:r>
            <a:r>
              <a:rPr lang="ru-RU" i="1" dirty="0">
                <a:ea typeface="+mn-lt"/>
                <a:cs typeface="+mn-lt"/>
              </a:rPr>
              <a:t> десяти </a:t>
            </a:r>
            <a:r>
              <a:rPr lang="ru-RU" i="1" dirty="0" err="1">
                <a:ea typeface="+mn-lt"/>
                <a:cs typeface="+mn-lt"/>
              </a:rPr>
              <a:t>днів</a:t>
            </a:r>
            <a:r>
              <a:rPr lang="ru-RU" i="1" dirty="0">
                <a:ea typeface="+mn-lt"/>
                <a:cs typeface="+mn-lt"/>
              </a:rPr>
              <a:t> з дня </a:t>
            </a:r>
            <a:r>
              <a:rPr lang="ru-RU" i="1" dirty="0" err="1">
                <a:ea typeface="+mn-lt"/>
                <a:cs typeface="+mn-lt"/>
              </a:rPr>
              <a:t>надходження</a:t>
            </a:r>
            <a:r>
              <a:rPr lang="ru-RU" i="1" dirty="0">
                <a:ea typeface="+mn-lt"/>
                <a:cs typeface="+mn-lt"/>
              </a:rPr>
              <a:t> до суду заяви про </a:t>
            </a:r>
            <a:r>
              <a:rPr lang="ru-RU" i="1" dirty="0" err="1">
                <a:ea typeface="+mn-lt"/>
                <a:cs typeface="+mn-lt"/>
              </a:rPr>
              <a:t>видачу</a:t>
            </a:r>
            <a:r>
              <a:rPr lang="ru-RU" i="1" dirty="0">
                <a:ea typeface="+mn-lt"/>
                <a:cs typeface="+mn-lt"/>
              </a:rPr>
              <a:t> судового наказу. </a:t>
            </a:r>
            <a:endParaRPr lang="ru-RU" i="1"/>
          </a:p>
        </p:txBody>
      </p:sp>
    </p:spTree>
    <p:extLst>
      <p:ext uri="{BB962C8B-B14F-4D97-AF65-F5344CB8AC3E}">
        <p14:creationId xmlns:p14="http://schemas.microsoft.com/office/powerpoint/2010/main" val="7747657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90194-279E-A56C-F7F1-3564B7AA1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dirty="0">
                <a:ea typeface="+mj-lt"/>
                <a:cs typeface="+mj-lt"/>
              </a:rPr>
              <a:t>2. </a:t>
            </a:r>
            <a:r>
              <a:rPr lang="ru-RU" sz="4800" dirty="0" err="1">
                <a:ea typeface="+mj-lt"/>
                <a:cs typeface="+mj-lt"/>
              </a:rPr>
              <a:t>Наслідки</a:t>
            </a:r>
            <a:r>
              <a:rPr lang="ru-RU" sz="4800" dirty="0">
                <a:ea typeface="+mj-lt"/>
                <a:cs typeface="+mj-lt"/>
              </a:rPr>
              <a:t> </a:t>
            </a:r>
            <a:r>
              <a:rPr lang="ru-RU" sz="4800" dirty="0" err="1">
                <a:ea typeface="+mj-lt"/>
                <a:cs typeface="+mj-lt"/>
              </a:rPr>
              <a:t>відмови</a:t>
            </a:r>
            <a:r>
              <a:rPr lang="ru-RU" sz="4800" dirty="0">
                <a:ea typeface="+mj-lt"/>
                <a:cs typeface="+mj-lt"/>
              </a:rPr>
              <a:t> у </a:t>
            </a:r>
            <a:r>
              <a:rPr lang="ru-RU" sz="4800" dirty="0" err="1">
                <a:ea typeface="+mj-lt"/>
                <a:cs typeface="+mj-lt"/>
              </a:rPr>
              <a:t>видачі</a:t>
            </a:r>
            <a:r>
              <a:rPr lang="ru-RU" sz="4800" dirty="0">
                <a:ea typeface="+mj-lt"/>
                <a:cs typeface="+mj-lt"/>
              </a:rPr>
              <a:t> судового наказу </a:t>
            </a:r>
            <a:r>
              <a:rPr lang="ru-RU" sz="4800" dirty="0" err="1">
                <a:ea typeface="+mj-lt"/>
                <a:cs typeface="+mj-lt"/>
              </a:rPr>
              <a:t>визначає</a:t>
            </a:r>
            <a:r>
              <a:rPr lang="ru-RU" sz="4800" dirty="0">
                <a:ea typeface="+mj-lt"/>
                <a:cs typeface="+mj-lt"/>
              </a:rPr>
              <a:t> </a:t>
            </a:r>
            <a:r>
              <a:rPr lang="ru-RU" sz="4800" dirty="0" err="1">
                <a:ea typeface="+mj-lt"/>
                <a:cs typeface="+mj-lt"/>
              </a:rPr>
              <a:t>стаття</a:t>
            </a:r>
            <a:r>
              <a:rPr lang="ru-RU" sz="4800" dirty="0">
                <a:ea typeface="+mj-lt"/>
                <a:cs typeface="+mj-lt"/>
              </a:rPr>
              <a:t> 153 ГПК. </a:t>
            </a:r>
            <a:endParaRPr lang="ru-RU" sz="48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DF1539-75FB-100F-C653-2C48D40FC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ru-RU" dirty="0" err="1">
                <a:ea typeface="+mn-lt"/>
                <a:cs typeface="+mn-lt"/>
              </a:rPr>
              <a:t>Згідно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частини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першої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цієї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статті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підставами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відмови</a:t>
            </a:r>
            <a:r>
              <a:rPr lang="ru-RU" dirty="0">
                <a:ea typeface="+mn-lt"/>
                <a:cs typeface="+mn-lt"/>
              </a:rPr>
              <a:t> у </a:t>
            </a:r>
            <a:r>
              <a:rPr lang="ru-RU" dirty="0" err="1">
                <a:ea typeface="+mn-lt"/>
                <a:cs typeface="+mn-lt"/>
              </a:rPr>
              <a:t>видачі</a:t>
            </a:r>
            <a:r>
              <a:rPr lang="ru-RU" dirty="0">
                <a:ea typeface="+mn-lt"/>
                <a:cs typeface="+mn-lt"/>
              </a:rPr>
              <a:t> судового наказу є </a:t>
            </a:r>
            <a:r>
              <a:rPr lang="ru-RU" dirty="0" err="1">
                <a:ea typeface="+mn-lt"/>
                <a:cs typeface="+mn-lt"/>
              </a:rPr>
              <a:t>норми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передбачені</a:t>
            </a:r>
            <a:r>
              <a:rPr lang="ru-RU" dirty="0">
                <a:ea typeface="+mn-lt"/>
                <a:cs typeface="+mn-lt"/>
              </a:rPr>
              <a:t> пунктами 1, 2, 8, 9 </a:t>
            </a:r>
            <a:r>
              <a:rPr lang="ru-RU" dirty="0" err="1">
                <a:ea typeface="+mn-lt"/>
                <a:cs typeface="+mn-lt"/>
              </a:rPr>
              <a:t>частини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першої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статті</a:t>
            </a:r>
            <a:r>
              <a:rPr lang="ru-RU" dirty="0">
                <a:ea typeface="+mn-lt"/>
                <a:cs typeface="+mn-lt"/>
              </a:rPr>
              <a:t> 152 ГПК, а </a:t>
            </a:r>
            <a:r>
              <a:rPr lang="ru-RU" dirty="0" err="1">
                <a:ea typeface="+mn-lt"/>
                <a:cs typeface="+mn-lt"/>
              </a:rPr>
              <a:t>саме</a:t>
            </a:r>
            <a:r>
              <a:rPr lang="ru-RU" dirty="0">
                <a:ea typeface="+mn-lt"/>
                <a:cs typeface="+mn-lt"/>
              </a:rPr>
              <a:t>: – </a:t>
            </a:r>
            <a:r>
              <a:rPr lang="ru-RU" dirty="0" err="1">
                <a:ea typeface="+mn-lt"/>
                <a:cs typeface="+mn-lt"/>
              </a:rPr>
              <a:t>заяву</a:t>
            </a:r>
            <a:r>
              <a:rPr lang="ru-RU" dirty="0">
                <a:ea typeface="+mn-lt"/>
                <a:cs typeface="+mn-lt"/>
              </a:rPr>
              <a:t> подано з </a:t>
            </a:r>
            <a:r>
              <a:rPr lang="ru-RU" dirty="0" err="1">
                <a:ea typeface="+mn-lt"/>
                <a:cs typeface="+mn-lt"/>
              </a:rPr>
              <a:t>порушеннями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вимог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статті</a:t>
            </a:r>
            <a:r>
              <a:rPr lang="ru-RU" dirty="0">
                <a:ea typeface="+mn-lt"/>
                <a:cs typeface="+mn-lt"/>
              </a:rPr>
              <a:t> 150 ГПК (</a:t>
            </a:r>
            <a:r>
              <a:rPr lang="ru-RU" dirty="0" err="1">
                <a:ea typeface="+mn-lt"/>
                <a:cs typeface="+mn-lt"/>
              </a:rPr>
              <a:t>щодо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форми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dirty="0" err="1">
                <a:ea typeface="+mn-lt"/>
                <a:cs typeface="+mn-lt"/>
              </a:rPr>
              <a:t>змісту</a:t>
            </a:r>
            <a:r>
              <a:rPr lang="ru-RU" dirty="0">
                <a:ea typeface="+mn-lt"/>
                <a:cs typeface="+mn-lt"/>
              </a:rPr>
              <a:t> заяви); – </a:t>
            </a:r>
            <a:r>
              <a:rPr lang="ru-RU" dirty="0" err="1">
                <a:ea typeface="+mn-lt"/>
                <a:cs typeface="+mn-lt"/>
              </a:rPr>
              <a:t>заяву</a:t>
            </a:r>
            <a:r>
              <a:rPr lang="ru-RU" dirty="0">
                <a:ea typeface="+mn-lt"/>
                <a:cs typeface="+mn-lt"/>
              </a:rPr>
              <a:t> подано особою, яка не </a:t>
            </a:r>
            <a:r>
              <a:rPr lang="ru-RU" dirty="0" err="1">
                <a:ea typeface="+mn-lt"/>
                <a:cs typeface="+mn-lt"/>
              </a:rPr>
              <a:t>має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процесуальної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дієздатності</a:t>
            </a:r>
            <a:r>
              <a:rPr lang="ru-RU" dirty="0">
                <a:ea typeface="+mn-lt"/>
                <a:cs typeface="+mn-lt"/>
              </a:rPr>
              <a:t>, не </a:t>
            </a:r>
            <a:r>
              <a:rPr lang="ru-RU" dirty="0" err="1">
                <a:ea typeface="+mn-lt"/>
                <a:cs typeface="+mn-lt"/>
              </a:rPr>
              <a:t>підписано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підписано</a:t>
            </a:r>
            <a:r>
              <a:rPr lang="ru-RU" dirty="0">
                <a:ea typeface="+mn-lt"/>
                <a:cs typeface="+mn-lt"/>
              </a:rPr>
              <a:t> особою, яка не </a:t>
            </a:r>
            <a:r>
              <a:rPr lang="ru-RU" dirty="0" err="1">
                <a:ea typeface="+mn-lt"/>
                <a:cs typeface="+mn-lt"/>
              </a:rPr>
              <a:t>має</a:t>
            </a:r>
            <a:r>
              <a:rPr lang="ru-RU" dirty="0">
                <a:ea typeface="+mn-lt"/>
                <a:cs typeface="+mn-lt"/>
              </a:rPr>
              <a:t> права </a:t>
            </a:r>
            <a:r>
              <a:rPr lang="ru-RU" dirty="0" err="1">
                <a:ea typeface="+mn-lt"/>
                <a:cs typeface="+mn-lt"/>
              </a:rPr>
              <a:t>її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підписувати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особою, </a:t>
            </a:r>
            <a:r>
              <a:rPr lang="ru-RU" dirty="0" err="1">
                <a:ea typeface="+mn-lt"/>
                <a:cs typeface="+mn-lt"/>
              </a:rPr>
              <a:t>посадове</a:t>
            </a:r>
            <a:r>
              <a:rPr lang="ru-RU" dirty="0">
                <a:ea typeface="+mn-lt"/>
                <a:cs typeface="+mn-lt"/>
              </a:rPr>
              <a:t> становище </a:t>
            </a:r>
            <a:r>
              <a:rPr lang="ru-RU" dirty="0" err="1">
                <a:ea typeface="+mn-lt"/>
                <a:cs typeface="+mn-lt"/>
              </a:rPr>
              <a:t>якої</a:t>
            </a:r>
            <a:r>
              <a:rPr lang="ru-RU" dirty="0">
                <a:ea typeface="+mn-lt"/>
                <a:cs typeface="+mn-lt"/>
              </a:rPr>
              <a:t> не </a:t>
            </a:r>
            <a:r>
              <a:rPr lang="ru-RU" dirty="0" err="1">
                <a:ea typeface="+mn-lt"/>
                <a:cs typeface="+mn-lt"/>
              </a:rPr>
              <a:t>вказано</a:t>
            </a:r>
            <a:r>
              <a:rPr lang="ru-RU" dirty="0">
                <a:ea typeface="+mn-lt"/>
                <a:cs typeface="+mn-lt"/>
              </a:rPr>
              <a:t>; – </a:t>
            </a:r>
            <a:r>
              <a:rPr lang="ru-RU" dirty="0" err="1">
                <a:ea typeface="+mn-lt"/>
                <a:cs typeface="+mn-lt"/>
              </a:rPr>
              <a:t>із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поданої</a:t>
            </a:r>
            <a:r>
              <a:rPr lang="ru-RU" dirty="0">
                <a:ea typeface="+mn-lt"/>
                <a:cs typeface="+mn-lt"/>
              </a:rPr>
              <a:t> заяви не </a:t>
            </a:r>
            <a:r>
              <a:rPr lang="ru-RU" dirty="0" err="1">
                <a:ea typeface="+mn-lt"/>
                <a:cs typeface="+mn-lt"/>
              </a:rPr>
              <a:t>вбачається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виникнення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порушення</a:t>
            </a:r>
            <a:r>
              <a:rPr lang="ru-RU" dirty="0">
                <a:ea typeface="+mn-lt"/>
                <a:cs typeface="+mn-lt"/>
              </a:rPr>
              <a:t> права </a:t>
            </a:r>
            <a:r>
              <a:rPr lang="ru-RU" dirty="0" err="1">
                <a:ea typeface="+mn-lt"/>
                <a:cs typeface="+mn-lt"/>
              </a:rPr>
              <a:t>грошової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вимоги</a:t>
            </a:r>
            <a:r>
              <a:rPr lang="ru-RU" dirty="0">
                <a:ea typeface="+mn-lt"/>
                <a:cs typeface="+mn-lt"/>
              </a:rPr>
              <a:t>, за </a:t>
            </a:r>
            <a:r>
              <a:rPr lang="ru-RU" dirty="0" err="1">
                <a:ea typeface="+mn-lt"/>
                <a:cs typeface="+mn-lt"/>
              </a:rPr>
              <a:t>якою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заявником</a:t>
            </a:r>
            <a:r>
              <a:rPr lang="ru-RU" dirty="0">
                <a:ea typeface="+mn-lt"/>
                <a:cs typeface="+mn-lt"/>
              </a:rPr>
              <a:t> подано </a:t>
            </a:r>
            <a:r>
              <a:rPr lang="ru-RU" dirty="0" err="1">
                <a:ea typeface="+mn-lt"/>
                <a:cs typeface="+mn-lt"/>
              </a:rPr>
              <a:t>заяву</a:t>
            </a:r>
            <a:r>
              <a:rPr lang="ru-RU" dirty="0">
                <a:ea typeface="+mn-lt"/>
                <a:cs typeface="+mn-lt"/>
              </a:rPr>
              <a:t> про </a:t>
            </a:r>
            <a:r>
              <a:rPr lang="ru-RU" dirty="0" err="1">
                <a:ea typeface="+mn-lt"/>
                <a:cs typeface="+mn-lt"/>
              </a:rPr>
              <a:t>видачу</a:t>
            </a:r>
            <a:r>
              <a:rPr lang="ru-RU" dirty="0">
                <a:ea typeface="+mn-lt"/>
                <a:cs typeface="+mn-lt"/>
              </a:rPr>
              <a:t> судового наказу; – </a:t>
            </a:r>
            <a:r>
              <a:rPr lang="ru-RU" dirty="0" err="1">
                <a:ea typeface="+mn-lt"/>
                <a:cs typeface="+mn-lt"/>
              </a:rPr>
              <a:t>заяву</a:t>
            </a:r>
            <a:r>
              <a:rPr lang="ru-RU" dirty="0">
                <a:ea typeface="+mn-lt"/>
                <a:cs typeface="+mn-lt"/>
              </a:rPr>
              <a:t> подано з </a:t>
            </a:r>
            <a:r>
              <a:rPr lang="ru-RU" dirty="0" err="1">
                <a:ea typeface="+mn-lt"/>
                <a:cs typeface="+mn-lt"/>
              </a:rPr>
              <a:t>порушенням</a:t>
            </a:r>
            <a:r>
              <a:rPr lang="ru-RU" dirty="0">
                <a:ea typeface="+mn-lt"/>
                <a:cs typeface="+mn-lt"/>
              </a:rPr>
              <a:t> правил </a:t>
            </a:r>
            <a:r>
              <a:rPr lang="ru-RU" dirty="0" err="1">
                <a:ea typeface="+mn-lt"/>
                <a:cs typeface="+mn-lt"/>
              </a:rPr>
              <a:t>підсудності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dirty="0" err="1">
                <a:ea typeface="+mn-lt"/>
                <a:cs typeface="+mn-lt"/>
              </a:rPr>
              <a:t>Водночас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після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усунення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її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недоліків</a:t>
            </a:r>
            <a:r>
              <a:rPr lang="ru-RU" dirty="0">
                <a:ea typeface="+mn-lt"/>
                <a:cs typeface="+mn-lt"/>
              </a:rPr>
              <a:t>, особа </a:t>
            </a:r>
            <a:r>
              <a:rPr lang="ru-RU" dirty="0" err="1">
                <a:ea typeface="+mn-lt"/>
                <a:cs typeface="+mn-lt"/>
              </a:rPr>
              <a:t>має</a:t>
            </a:r>
            <a:r>
              <a:rPr lang="ru-RU" dirty="0">
                <a:ea typeface="+mn-lt"/>
                <a:cs typeface="+mn-lt"/>
              </a:rPr>
              <a:t> право повторно </a:t>
            </a:r>
            <a:r>
              <a:rPr lang="ru-RU" dirty="0" err="1">
                <a:ea typeface="+mn-lt"/>
                <a:cs typeface="+mn-lt"/>
              </a:rPr>
              <a:t>звернутися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із</a:t>
            </a:r>
            <a:r>
              <a:rPr lang="ru-RU" dirty="0">
                <a:ea typeface="+mn-lt"/>
                <a:cs typeface="+mn-lt"/>
              </a:rPr>
              <a:t> такою самою </a:t>
            </a:r>
            <a:r>
              <a:rPr lang="ru-RU" dirty="0" err="1">
                <a:ea typeface="+mn-lt"/>
                <a:cs typeface="+mn-lt"/>
              </a:rPr>
              <a:t>заявою</a:t>
            </a:r>
            <a:r>
              <a:rPr lang="ru-RU" dirty="0">
                <a:ea typeface="+mn-lt"/>
                <a:cs typeface="+mn-lt"/>
              </a:rPr>
              <a:t> в порядку, </a:t>
            </a:r>
            <a:r>
              <a:rPr lang="ru-RU" dirty="0" err="1">
                <a:ea typeface="+mn-lt"/>
                <a:cs typeface="+mn-lt"/>
              </a:rPr>
              <a:t>встановленому</a:t>
            </a:r>
            <a:r>
              <a:rPr lang="ru-RU" dirty="0">
                <a:ea typeface="+mn-lt"/>
                <a:cs typeface="+mn-lt"/>
              </a:rPr>
              <a:t> ГПК.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82876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F7BF6-4F27-01DD-012C-4A6D56D09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ru-RU" sz="4400" dirty="0">
                <a:ea typeface="+mj-lt"/>
                <a:cs typeface="+mj-lt"/>
              </a:rPr>
              <a:t>У той же час з </a:t>
            </a:r>
            <a:r>
              <a:rPr lang="ru-RU" sz="4400" err="1">
                <a:ea typeface="+mj-lt"/>
                <a:cs typeface="+mj-lt"/>
              </a:rPr>
              <a:t>підстав</a:t>
            </a:r>
            <a:r>
              <a:rPr lang="ru-RU" sz="4400" dirty="0">
                <a:ea typeface="+mj-lt"/>
                <a:cs typeface="+mj-lt"/>
              </a:rPr>
              <a:t>, </a:t>
            </a:r>
            <a:r>
              <a:rPr lang="ru-RU" sz="4400" err="1">
                <a:ea typeface="+mj-lt"/>
                <a:cs typeface="+mj-lt"/>
              </a:rPr>
              <a:t>передбачених</a:t>
            </a:r>
            <a:r>
              <a:rPr lang="ru-RU" sz="4400" dirty="0">
                <a:ea typeface="+mj-lt"/>
                <a:cs typeface="+mj-lt"/>
              </a:rPr>
              <a:t> пунктами 3–6 </a:t>
            </a:r>
            <a:r>
              <a:rPr lang="ru-RU" sz="4400" err="1">
                <a:ea typeface="+mj-lt"/>
                <a:cs typeface="+mj-lt"/>
              </a:rPr>
              <a:t>частини</a:t>
            </a:r>
            <a:r>
              <a:rPr lang="ru-RU" sz="4400" dirty="0">
                <a:ea typeface="+mj-lt"/>
                <a:cs typeface="+mj-lt"/>
              </a:rPr>
              <a:t> </a:t>
            </a:r>
            <a:r>
              <a:rPr lang="ru-RU" sz="4400" err="1">
                <a:ea typeface="+mj-lt"/>
                <a:cs typeface="+mj-lt"/>
              </a:rPr>
              <a:t>першої</a:t>
            </a:r>
            <a:r>
              <a:rPr lang="ru-RU" sz="4400" dirty="0">
                <a:ea typeface="+mj-lt"/>
                <a:cs typeface="+mj-lt"/>
              </a:rPr>
              <a:t> </a:t>
            </a:r>
            <a:r>
              <a:rPr lang="ru-RU" sz="4400" err="1">
                <a:ea typeface="+mj-lt"/>
                <a:cs typeface="+mj-lt"/>
              </a:rPr>
              <a:t>статті</a:t>
            </a:r>
            <a:r>
              <a:rPr lang="ru-RU" sz="4400" dirty="0">
                <a:ea typeface="+mj-lt"/>
                <a:cs typeface="+mj-lt"/>
              </a:rPr>
              <a:t> 152 ГПК, а </a:t>
            </a:r>
            <a:r>
              <a:rPr lang="ru-RU" sz="4400" err="1">
                <a:ea typeface="+mj-lt"/>
                <a:cs typeface="+mj-lt"/>
              </a:rPr>
              <a:t>саме</a:t>
            </a:r>
            <a:r>
              <a:rPr lang="ru-RU" sz="4400" dirty="0">
                <a:ea typeface="+mj-lt"/>
                <a:cs typeface="+mj-lt"/>
              </a:rPr>
              <a:t>: </a:t>
            </a:r>
            <a:endParaRPr lang="ru-RU" sz="44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A211B-59B3-25A9-E23B-03A7F4902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ru-RU" dirty="0">
                <a:ea typeface="+mn-lt"/>
                <a:cs typeface="+mn-lt"/>
              </a:rPr>
              <a:t>– заявлено </a:t>
            </a:r>
            <a:r>
              <a:rPr lang="ru-RU" dirty="0" err="1">
                <a:ea typeface="+mn-lt"/>
                <a:cs typeface="+mn-lt"/>
              </a:rPr>
              <a:t>вимогу</a:t>
            </a:r>
            <a:r>
              <a:rPr lang="ru-RU" dirty="0">
                <a:ea typeface="+mn-lt"/>
                <a:cs typeface="+mn-lt"/>
              </a:rPr>
              <a:t>, яка не </a:t>
            </a:r>
            <a:r>
              <a:rPr lang="ru-RU" dirty="0" err="1">
                <a:ea typeface="+mn-lt"/>
                <a:cs typeface="+mn-lt"/>
              </a:rPr>
              <a:t>відповідає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вимогам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статті</a:t>
            </a:r>
            <a:r>
              <a:rPr lang="ru-RU" dirty="0">
                <a:ea typeface="+mn-lt"/>
                <a:cs typeface="+mn-lt"/>
              </a:rPr>
              <a:t> 148 ГПК; – </a:t>
            </a:r>
            <a:r>
              <a:rPr lang="ru-RU" dirty="0" err="1">
                <a:ea typeface="+mn-lt"/>
                <a:cs typeface="+mn-lt"/>
              </a:rPr>
              <a:t>наявні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обставини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зазначені</a:t>
            </a:r>
            <a:r>
              <a:rPr lang="ru-RU" dirty="0">
                <a:ea typeface="+mn-lt"/>
                <a:cs typeface="+mn-lt"/>
              </a:rPr>
              <a:t> у </a:t>
            </a:r>
            <a:r>
              <a:rPr lang="ru-RU" dirty="0" err="1">
                <a:ea typeface="+mn-lt"/>
                <a:cs typeface="+mn-lt"/>
              </a:rPr>
              <a:t>частині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першій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статті</a:t>
            </a:r>
            <a:r>
              <a:rPr lang="ru-RU" dirty="0">
                <a:ea typeface="+mn-lt"/>
                <a:cs typeface="+mn-lt"/>
              </a:rPr>
              <a:t> 175 ГПК (</a:t>
            </a:r>
            <a:r>
              <a:rPr lang="ru-RU" dirty="0" err="1">
                <a:ea typeface="+mn-lt"/>
                <a:cs typeface="+mn-lt"/>
              </a:rPr>
              <a:t>заява</a:t>
            </a:r>
            <a:r>
              <a:rPr lang="ru-RU" dirty="0">
                <a:ea typeface="+mn-lt"/>
                <a:cs typeface="+mn-lt"/>
              </a:rPr>
              <a:t> не </a:t>
            </a:r>
            <a:r>
              <a:rPr lang="ru-RU" dirty="0" err="1">
                <a:ea typeface="+mn-lt"/>
                <a:cs typeface="+mn-lt"/>
              </a:rPr>
              <a:t>підлягає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розгляду</a:t>
            </a:r>
            <a:r>
              <a:rPr lang="ru-RU" dirty="0">
                <a:ea typeface="+mn-lt"/>
                <a:cs typeface="+mn-lt"/>
              </a:rPr>
              <a:t> за правилами </a:t>
            </a:r>
            <a:r>
              <a:rPr lang="ru-RU" dirty="0" err="1">
                <a:ea typeface="+mn-lt"/>
                <a:cs typeface="+mn-lt"/>
              </a:rPr>
              <a:t>господарського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судочинства</a:t>
            </a:r>
            <a:r>
              <a:rPr lang="ru-RU" dirty="0">
                <a:ea typeface="+mn-lt"/>
                <a:cs typeface="+mn-lt"/>
              </a:rPr>
              <a:t>); – з моменту </a:t>
            </a:r>
            <a:r>
              <a:rPr lang="ru-RU" dirty="0" err="1">
                <a:ea typeface="+mn-lt"/>
                <a:cs typeface="+mn-lt"/>
              </a:rPr>
              <a:t>виникнення</a:t>
            </a:r>
            <a:r>
              <a:rPr lang="ru-RU" dirty="0">
                <a:ea typeface="+mn-lt"/>
                <a:cs typeface="+mn-lt"/>
              </a:rPr>
              <a:t> права </a:t>
            </a:r>
            <a:r>
              <a:rPr lang="ru-RU" dirty="0" err="1">
                <a:ea typeface="+mn-lt"/>
                <a:cs typeface="+mn-lt"/>
              </a:rPr>
              <a:t>вимоги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пройшов</a:t>
            </a:r>
            <a:r>
              <a:rPr lang="ru-RU" dirty="0">
                <a:ea typeface="+mn-lt"/>
                <a:cs typeface="+mn-lt"/>
              </a:rPr>
              <a:t> строк, </a:t>
            </a:r>
            <a:r>
              <a:rPr lang="ru-RU" dirty="0" err="1">
                <a:ea typeface="+mn-lt"/>
                <a:cs typeface="+mn-lt"/>
              </a:rPr>
              <a:t>який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перевищує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позовну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давність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встановлену</a:t>
            </a:r>
            <a:r>
              <a:rPr lang="ru-RU" dirty="0">
                <a:ea typeface="+mn-lt"/>
                <a:cs typeface="+mn-lt"/>
              </a:rPr>
              <a:t> законом для </a:t>
            </a:r>
            <a:r>
              <a:rPr lang="ru-RU" dirty="0" err="1">
                <a:ea typeface="+mn-lt"/>
                <a:cs typeface="+mn-lt"/>
              </a:rPr>
              <a:t>такої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вимоги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пройшов</a:t>
            </a:r>
            <a:r>
              <a:rPr lang="ru-RU" dirty="0">
                <a:ea typeface="+mn-lt"/>
                <a:cs typeface="+mn-lt"/>
              </a:rPr>
              <a:t> строк, </a:t>
            </a:r>
            <a:r>
              <a:rPr lang="ru-RU" dirty="0" err="1">
                <a:ea typeface="+mn-lt"/>
                <a:cs typeface="+mn-lt"/>
              </a:rPr>
              <a:t>встановлений</a:t>
            </a:r>
            <a:r>
              <a:rPr lang="ru-RU" dirty="0">
                <a:ea typeface="+mn-lt"/>
                <a:cs typeface="+mn-lt"/>
              </a:rPr>
              <a:t> законом для </a:t>
            </a:r>
            <a:r>
              <a:rPr lang="ru-RU" dirty="0" err="1">
                <a:ea typeface="+mn-lt"/>
                <a:cs typeface="+mn-lt"/>
              </a:rPr>
              <a:t>пред’явлення</a:t>
            </a:r>
            <a:r>
              <a:rPr lang="ru-RU" dirty="0">
                <a:ea typeface="+mn-lt"/>
                <a:cs typeface="+mn-lt"/>
              </a:rPr>
              <a:t> позову в суд за такою </a:t>
            </a:r>
            <a:r>
              <a:rPr lang="ru-RU" dirty="0" err="1">
                <a:ea typeface="+mn-lt"/>
                <a:cs typeface="+mn-lt"/>
              </a:rPr>
              <a:t>вимогою</a:t>
            </a:r>
            <a:r>
              <a:rPr lang="ru-RU" dirty="0">
                <a:ea typeface="+mn-lt"/>
                <a:cs typeface="+mn-lt"/>
              </a:rPr>
              <a:t>; – судом </a:t>
            </a:r>
            <a:r>
              <a:rPr lang="ru-RU" dirty="0" err="1">
                <a:ea typeface="+mn-lt"/>
                <a:cs typeface="+mn-lt"/>
              </a:rPr>
              <a:t>раніше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виданий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судовий</a:t>
            </a:r>
            <a:r>
              <a:rPr lang="ru-RU" dirty="0">
                <a:ea typeface="+mn-lt"/>
                <a:cs typeface="+mn-lt"/>
              </a:rPr>
              <a:t> наказ за </a:t>
            </a:r>
            <a:r>
              <a:rPr lang="ru-RU" dirty="0" err="1">
                <a:ea typeface="+mn-lt"/>
                <a:cs typeface="+mn-lt"/>
              </a:rPr>
              <a:t>тими</a:t>
            </a:r>
            <a:r>
              <a:rPr lang="ru-RU" dirty="0">
                <a:ea typeface="+mn-lt"/>
                <a:cs typeface="+mn-lt"/>
              </a:rPr>
              <a:t> самими </a:t>
            </a:r>
            <a:r>
              <a:rPr lang="ru-RU" dirty="0" err="1">
                <a:ea typeface="+mn-lt"/>
                <a:cs typeface="+mn-lt"/>
              </a:rPr>
              <a:t>вимогами</a:t>
            </a:r>
            <a:r>
              <a:rPr lang="ru-RU" dirty="0">
                <a:ea typeface="+mn-lt"/>
                <a:cs typeface="+mn-lt"/>
              </a:rPr>
              <a:t>, за </a:t>
            </a:r>
            <a:r>
              <a:rPr lang="ru-RU" dirty="0" err="1">
                <a:ea typeface="+mn-lt"/>
                <a:cs typeface="+mn-lt"/>
              </a:rPr>
              <a:t>якими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заявник</a:t>
            </a:r>
            <a:r>
              <a:rPr lang="ru-RU" dirty="0">
                <a:ea typeface="+mn-lt"/>
                <a:cs typeface="+mn-lt"/>
              </a:rPr>
              <a:t> просить </a:t>
            </a:r>
            <a:r>
              <a:rPr lang="ru-RU" dirty="0" err="1">
                <a:ea typeface="+mn-lt"/>
                <a:cs typeface="+mn-lt"/>
              </a:rPr>
              <a:t>видати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судовий</a:t>
            </a:r>
            <a:r>
              <a:rPr lang="ru-RU" dirty="0">
                <a:ea typeface="+mn-lt"/>
                <a:cs typeface="+mn-lt"/>
              </a:rPr>
              <a:t> наказ.</a:t>
            </a:r>
          </a:p>
          <a:p>
            <a:pPr marL="0" indent="0">
              <a:buNone/>
            </a:pPr>
            <a:r>
              <a:rPr lang="ru-RU" b="1" i="1" dirty="0">
                <a:ea typeface="+mn-lt"/>
                <a:cs typeface="+mn-lt"/>
              </a:rPr>
              <a:t>За </a:t>
            </a:r>
            <a:r>
              <a:rPr lang="ru-RU" b="1" i="1" err="1">
                <a:ea typeface="+mn-lt"/>
                <a:cs typeface="+mn-lt"/>
              </a:rPr>
              <a:t>підстав</a:t>
            </a:r>
            <a:r>
              <a:rPr lang="ru-RU" b="1" i="1" dirty="0">
                <a:ea typeface="+mn-lt"/>
                <a:cs typeface="+mn-lt"/>
              </a:rPr>
              <a:t> </a:t>
            </a:r>
            <a:r>
              <a:rPr lang="ru-RU" b="1" i="1" err="1">
                <a:ea typeface="+mn-lt"/>
                <a:cs typeface="+mn-lt"/>
              </a:rPr>
              <a:t>вищенаведених</a:t>
            </a:r>
            <a:r>
              <a:rPr lang="ru-RU" b="1" i="1" dirty="0">
                <a:ea typeface="+mn-lt"/>
                <a:cs typeface="+mn-lt"/>
              </a:rPr>
              <a:t>, суд </a:t>
            </a:r>
            <a:r>
              <a:rPr lang="ru-RU" b="1" i="1" err="1">
                <a:ea typeface="+mn-lt"/>
                <a:cs typeface="+mn-lt"/>
              </a:rPr>
              <a:t>відмовляє</a:t>
            </a:r>
            <a:r>
              <a:rPr lang="ru-RU" b="1" i="1" dirty="0">
                <a:ea typeface="+mn-lt"/>
                <a:cs typeface="+mn-lt"/>
              </a:rPr>
              <a:t> у </a:t>
            </a:r>
            <a:r>
              <a:rPr lang="ru-RU" b="1" i="1" err="1">
                <a:ea typeface="+mn-lt"/>
                <a:cs typeface="+mn-lt"/>
              </a:rPr>
              <a:t>видачі</a:t>
            </a:r>
            <a:r>
              <a:rPr lang="ru-RU" b="1" i="1" dirty="0">
                <a:ea typeface="+mn-lt"/>
                <a:cs typeface="+mn-lt"/>
              </a:rPr>
              <a:t> судового наказу, </a:t>
            </a:r>
            <a:r>
              <a:rPr lang="ru-RU" b="1" i="1" err="1">
                <a:ea typeface="+mn-lt"/>
                <a:cs typeface="+mn-lt"/>
              </a:rPr>
              <a:t>що</a:t>
            </a:r>
            <a:r>
              <a:rPr lang="ru-RU" b="1" i="1" dirty="0">
                <a:ea typeface="+mn-lt"/>
                <a:cs typeface="+mn-lt"/>
              </a:rPr>
              <a:t> </a:t>
            </a:r>
            <a:r>
              <a:rPr lang="ru-RU" b="1" i="1" err="1">
                <a:ea typeface="+mn-lt"/>
                <a:cs typeface="+mn-lt"/>
              </a:rPr>
              <a:t>унеможливлює</a:t>
            </a:r>
            <a:r>
              <a:rPr lang="ru-RU" b="1" i="1" dirty="0">
                <a:ea typeface="+mn-lt"/>
                <a:cs typeface="+mn-lt"/>
              </a:rPr>
              <a:t> </a:t>
            </a:r>
            <a:r>
              <a:rPr lang="ru-RU" b="1" i="1" err="1">
                <a:ea typeface="+mn-lt"/>
                <a:cs typeface="+mn-lt"/>
              </a:rPr>
              <a:t>повторне</a:t>
            </a:r>
            <a:r>
              <a:rPr lang="ru-RU" b="1" i="1" dirty="0">
                <a:ea typeface="+mn-lt"/>
                <a:cs typeface="+mn-lt"/>
              </a:rPr>
              <a:t> </a:t>
            </a:r>
            <a:r>
              <a:rPr lang="ru-RU" b="1" i="1" err="1">
                <a:ea typeface="+mn-lt"/>
                <a:cs typeface="+mn-lt"/>
              </a:rPr>
              <a:t>звернення</a:t>
            </a:r>
            <a:r>
              <a:rPr lang="ru-RU" b="1" i="1" dirty="0">
                <a:ea typeface="+mn-lt"/>
                <a:cs typeface="+mn-lt"/>
              </a:rPr>
              <a:t> з такою самою </a:t>
            </a:r>
            <a:r>
              <a:rPr lang="ru-RU" b="1" i="1" err="1">
                <a:ea typeface="+mn-lt"/>
                <a:cs typeface="+mn-lt"/>
              </a:rPr>
              <a:t>заявою</a:t>
            </a:r>
            <a:r>
              <a:rPr lang="ru-RU" b="1" i="1" dirty="0">
                <a:ea typeface="+mn-lt"/>
                <a:cs typeface="+mn-lt"/>
              </a:rPr>
              <a:t>.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Проте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err="1">
                <a:ea typeface="+mn-lt"/>
                <a:cs typeface="+mn-lt"/>
              </a:rPr>
              <a:t>заявник</a:t>
            </a:r>
            <a:r>
              <a:rPr lang="ru-RU" dirty="0">
                <a:ea typeface="+mn-lt"/>
                <a:cs typeface="+mn-lt"/>
              </a:rPr>
              <a:t> у </a:t>
            </a:r>
            <a:r>
              <a:rPr lang="ru-RU" err="1">
                <a:ea typeface="+mn-lt"/>
                <a:cs typeface="+mn-lt"/>
              </a:rPr>
              <a:t>цьому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випадку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має</a:t>
            </a:r>
            <a:r>
              <a:rPr lang="ru-RU" dirty="0">
                <a:ea typeface="+mn-lt"/>
                <a:cs typeface="+mn-lt"/>
              </a:rPr>
              <a:t> право </a:t>
            </a:r>
            <a:r>
              <a:rPr lang="ru-RU" err="1">
                <a:ea typeface="+mn-lt"/>
                <a:cs typeface="+mn-lt"/>
              </a:rPr>
              <a:t>звернутися</a:t>
            </a:r>
            <a:r>
              <a:rPr lang="ru-RU" dirty="0">
                <a:ea typeface="+mn-lt"/>
                <a:cs typeface="+mn-lt"/>
              </a:rPr>
              <a:t> з </a:t>
            </a:r>
            <a:r>
              <a:rPr lang="ru-RU" err="1">
                <a:ea typeface="+mn-lt"/>
                <a:cs typeface="+mn-lt"/>
              </a:rPr>
              <a:t>тими</a:t>
            </a:r>
            <a:r>
              <a:rPr lang="ru-RU" dirty="0">
                <a:ea typeface="+mn-lt"/>
                <a:cs typeface="+mn-lt"/>
              </a:rPr>
              <a:t> самими </a:t>
            </a:r>
            <a:r>
              <a:rPr lang="ru-RU" err="1">
                <a:ea typeface="+mn-lt"/>
                <a:cs typeface="+mn-lt"/>
              </a:rPr>
              <a:t>вимогами</a:t>
            </a:r>
            <a:r>
              <a:rPr lang="ru-RU" dirty="0">
                <a:ea typeface="+mn-lt"/>
                <a:cs typeface="+mn-lt"/>
              </a:rPr>
              <a:t> у </a:t>
            </a:r>
            <a:r>
              <a:rPr lang="ru-RU" err="1">
                <a:ea typeface="+mn-lt"/>
                <a:cs typeface="+mn-lt"/>
              </a:rPr>
              <a:t>позовному</a:t>
            </a:r>
            <a:r>
              <a:rPr lang="ru-RU" dirty="0">
                <a:ea typeface="+mn-lt"/>
                <a:cs typeface="+mn-lt"/>
              </a:rPr>
              <a:t> порядку. 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63550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02622-8D0A-8796-C171-CD3A7119F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ru-RU" sz="4400" err="1">
                <a:ea typeface="+mj-lt"/>
                <a:cs typeface="+mj-lt"/>
              </a:rPr>
              <a:t>Розгляд</a:t>
            </a:r>
            <a:r>
              <a:rPr lang="ru-RU" sz="4400" dirty="0">
                <a:ea typeface="+mj-lt"/>
                <a:cs typeface="+mj-lt"/>
              </a:rPr>
              <a:t> </a:t>
            </a:r>
            <a:r>
              <a:rPr lang="ru-RU" sz="4400" err="1">
                <a:ea typeface="+mj-lt"/>
                <a:cs typeface="+mj-lt"/>
              </a:rPr>
              <a:t>заяв</a:t>
            </a:r>
            <a:r>
              <a:rPr lang="ru-RU" sz="4400" dirty="0">
                <a:ea typeface="+mj-lt"/>
                <a:cs typeface="+mj-lt"/>
              </a:rPr>
              <a:t> про </a:t>
            </a:r>
            <a:r>
              <a:rPr lang="ru-RU" sz="4400" err="1">
                <a:ea typeface="+mj-lt"/>
                <a:cs typeface="+mj-lt"/>
              </a:rPr>
              <a:t>видачу</a:t>
            </a:r>
            <a:r>
              <a:rPr lang="ru-RU" sz="4400" dirty="0">
                <a:ea typeface="+mj-lt"/>
                <a:cs typeface="+mj-lt"/>
              </a:rPr>
              <a:t> судового наказу </a:t>
            </a:r>
            <a:r>
              <a:rPr lang="ru-RU" sz="4400" err="1">
                <a:ea typeface="+mj-lt"/>
                <a:cs typeface="+mj-lt"/>
              </a:rPr>
              <a:t>здійснюється</a:t>
            </a:r>
            <a:r>
              <a:rPr lang="ru-RU" sz="4400" dirty="0">
                <a:ea typeface="+mj-lt"/>
                <a:cs typeface="+mj-lt"/>
              </a:rPr>
              <a:t> </a:t>
            </a:r>
            <a:r>
              <a:rPr lang="ru-RU" sz="4400" err="1">
                <a:ea typeface="+mj-lt"/>
                <a:cs typeface="+mj-lt"/>
              </a:rPr>
              <a:t>відповідно</a:t>
            </a:r>
            <a:r>
              <a:rPr lang="ru-RU" sz="4400" dirty="0">
                <a:ea typeface="+mj-lt"/>
                <a:cs typeface="+mj-lt"/>
              </a:rPr>
              <a:t> до </a:t>
            </a:r>
            <a:r>
              <a:rPr lang="ru-RU" sz="4400" err="1">
                <a:ea typeface="+mj-lt"/>
                <a:cs typeface="+mj-lt"/>
              </a:rPr>
              <a:t>приписів</a:t>
            </a:r>
            <a:r>
              <a:rPr lang="ru-RU" sz="4400" dirty="0">
                <a:ea typeface="+mj-lt"/>
                <a:cs typeface="+mj-lt"/>
              </a:rPr>
              <a:t> </a:t>
            </a:r>
            <a:r>
              <a:rPr lang="ru-RU" sz="4400" err="1">
                <a:ea typeface="+mj-lt"/>
                <a:cs typeface="+mj-lt"/>
              </a:rPr>
              <a:t>статті</a:t>
            </a:r>
            <a:r>
              <a:rPr lang="ru-RU" sz="4400" dirty="0">
                <a:ea typeface="+mj-lt"/>
                <a:cs typeface="+mj-lt"/>
              </a:rPr>
              <a:t> 154 ГПК. </a:t>
            </a:r>
            <a:endParaRPr lang="ru-RU" sz="44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C4387-DF3D-C117-FB19-ED1209445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err="1">
                <a:ea typeface="+mn-lt"/>
                <a:cs typeface="+mn-lt"/>
              </a:rPr>
              <a:t>Заяву</a:t>
            </a:r>
            <a:r>
              <a:rPr lang="ru-RU" dirty="0">
                <a:ea typeface="+mn-lt"/>
                <a:cs typeface="+mn-lt"/>
              </a:rPr>
              <a:t> про </a:t>
            </a:r>
            <a:r>
              <a:rPr lang="ru-RU" err="1">
                <a:ea typeface="+mn-lt"/>
                <a:cs typeface="+mn-lt"/>
              </a:rPr>
              <a:t>видачу</a:t>
            </a:r>
            <a:r>
              <a:rPr lang="ru-RU" dirty="0">
                <a:ea typeface="+mn-lt"/>
                <a:cs typeface="+mn-lt"/>
              </a:rPr>
              <a:t> судового наказу суд </a:t>
            </a:r>
            <a:r>
              <a:rPr lang="ru-RU" err="1">
                <a:ea typeface="+mn-lt"/>
                <a:cs typeface="+mn-lt"/>
              </a:rPr>
              <a:t>розглядає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протягом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п’яти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днів</a:t>
            </a:r>
            <a:r>
              <a:rPr lang="ru-RU" dirty="0">
                <a:ea typeface="+mn-lt"/>
                <a:cs typeface="+mn-lt"/>
              </a:rPr>
              <a:t> з дня </a:t>
            </a:r>
            <a:r>
              <a:rPr lang="ru-RU" err="1">
                <a:ea typeface="+mn-lt"/>
                <a:cs typeface="+mn-lt"/>
              </a:rPr>
              <a:t>її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надходження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err="1">
                <a:ea typeface="+mn-lt"/>
                <a:cs typeface="+mn-lt"/>
              </a:rPr>
              <a:t>такий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розгляд</a:t>
            </a:r>
            <a:r>
              <a:rPr lang="ru-RU" dirty="0">
                <a:ea typeface="+mn-lt"/>
                <a:cs typeface="+mn-lt"/>
              </a:rPr>
              <a:t> проводиться без судового </a:t>
            </a:r>
            <a:r>
              <a:rPr lang="ru-RU" err="1">
                <a:ea typeface="+mn-lt"/>
                <a:cs typeface="+mn-lt"/>
              </a:rPr>
              <a:t>засідання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err="1">
                <a:ea typeface="+mn-lt"/>
                <a:cs typeface="+mn-lt"/>
              </a:rPr>
              <a:t>повідомлення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заявника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err="1">
                <a:ea typeface="+mn-lt"/>
                <a:cs typeface="+mn-lt"/>
              </a:rPr>
              <a:t>боржника</a:t>
            </a:r>
            <a:r>
              <a:rPr lang="ru-RU" dirty="0">
                <a:ea typeface="+mn-lt"/>
                <a:cs typeface="+mn-lt"/>
              </a:rPr>
              <a:t>. За результатами </a:t>
            </a:r>
            <a:r>
              <a:rPr lang="ru-RU" err="1">
                <a:ea typeface="+mn-lt"/>
                <a:cs typeface="+mn-lt"/>
              </a:rPr>
              <a:t>розгляду</a:t>
            </a:r>
            <a:r>
              <a:rPr lang="ru-RU" dirty="0">
                <a:ea typeface="+mn-lt"/>
                <a:cs typeface="+mn-lt"/>
              </a:rPr>
              <a:t> заяви про </a:t>
            </a:r>
            <a:r>
              <a:rPr lang="ru-RU" err="1">
                <a:ea typeface="+mn-lt"/>
                <a:cs typeface="+mn-lt"/>
              </a:rPr>
              <a:t>видачу</a:t>
            </a:r>
            <a:r>
              <a:rPr lang="ru-RU" dirty="0">
                <a:ea typeface="+mn-lt"/>
                <a:cs typeface="+mn-lt"/>
              </a:rPr>
              <a:t> судового наказу суд </a:t>
            </a:r>
            <a:r>
              <a:rPr lang="ru-RU" err="1">
                <a:ea typeface="+mn-lt"/>
                <a:cs typeface="+mn-lt"/>
              </a:rPr>
              <a:t>видає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судовий</a:t>
            </a:r>
            <a:r>
              <a:rPr lang="ru-RU" dirty="0">
                <a:ea typeface="+mn-lt"/>
                <a:cs typeface="+mn-lt"/>
              </a:rPr>
              <a:t> наказ </a:t>
            </a:r>
            <a:r>
              <a:rPr lang="ru-RU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постановляє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ухвалу</a:t>
            </a:r>
            <a:r>
              <a:rPr lang="ru-RU" dirty="0">
                <a:ea typeface="+mn-lt"/>
                <a:cs typeface="+mn-lt"/>
              </a:rPr>
              <a:t> про </a:t>
            </a:r>
            <a:r>
              <a:rPr lang="ru-RU" err="1">
                <a:ea typeface="+mn-lt"/>
                <a:cs typeface="+mn-lt"/>
              </a:rPr>
              <a:t>відмову</a:t>
            </a:r>
            <a:r>
              <a:rPr lang="ru-RU" dirty="0">
                <a:ea typeface="+mn-lt"/>
                <a:cs typeface="+mn-lt"/>
              </a:rPr>
              <a:t> у </a:t>
            </a:r>
            <a:r>
              <a:rPr lang="ru-RU" err="1">
                <a:ea typeface="+mn-lt"/>
                <a:cs typeface="+mn-lt"/>
              </a:rPr>
              <a:t>видачі</a:t>
            </a:r>
            <a:r>
              <a:rPr lang="ru-RU" dirty="0">
                <a:ea typeface="+mn-lt"/>
                <a:cs typeface="+mn-lt"/>
              </a:rPr>
              <a:t> судового наказу. </a:t>
            </a:r>
            <a:r>
              <a:rPr lang="ru-RU" err="1">
                <a:ea typeface="+mn-lt"/>
                <a:cs typeface="+mn-lt"/>
              </a:rPr>
              <a:t>Важливо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підкреслити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err="1">
                <a:ea typeface="+mn-lt"/>
                <a:cs typeface="+mn-lt"/>
              </a:rPr>
              <a:t>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згідно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частини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третьої</a:t>
            </a:r>
            <a:r>
              <a:rPr lang="ru-RU" dirty="0">
                <a:ea typeface="+mn-lt"/>
                <a:cs typeface="+mn-lt"/>
              </a:rPr>
              <a:t> ст. 154 ГПК </a:t>
            </a:r>
            <a:r>
              <a:rPr lang="ru-RU" err="1">
                <a:ea typeface="+mn-lt"/>
                <a:cs typeface="+mn-lt"/>
              </a:rPr>
              <a:t>такий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i="1" u="sng" err="1">
                <a:ea typeface="+mn-lt"/>
                <a:cs typeface="+mn-lt"/>
              </a:rPr>
              <a:t>судовий</a:t>
            </a:r>
            <a:r>
              <a:rPr lang="ru-RU" i="1" u="sng" dirty="0">
                <a:ea typeface="+mn-lt"/>
                <a:cs typeface="+mn-lt"/>
              </a:rPr>
              <a:t> наказ </a:t>
            </a:r>
            <a:r>
              <a:rPr lang="ru-RU" i="1" u="sng" err="1">
                <a:ea typeface="+mn-lt"/>
                <a:cs typeface="+mn-lt"/>
              </a:rPr>
              <a:t>оскарженню</a:t>
            </a:r>
            <a:r>
              <a:rPr lang="ru-RU" i="1" u="sng" dirty="0">
                <a:ea typeface="+mn-lt"/>
                <a:cs typeface="+mn-lt"/>
              </a:rPr>
              <a:t> в </a:t>
            </a:r>
            <a:r>
              <a:rPr lang="ru-RU" i="1" u="sng" err="1">
                <a:ea typeface="+mn-lt"/>
                <a:cs typeface="+mn-lt"/>
              </a:rPr>
              <a:t>апеляційному</a:t>
            </a:r>
            <a:r>
              <a:rPr lang="ru-RU" i="1" u="sng" dirty="0">
                <a:ea typeface="+mn-lt"/>
                <a:cs typeface="+mn-lt"/>
              </a:rPr>
              <a:t> порядку не </a:t>
            </a:r>
            <a:r>
              <a:rPr lang="ru-RU" i="1" u="sng" err="1">
                <a:ea typeface="+mn-lt"/>
                <a:cs typeface="+mn-lt"/>
              </a:rPr>
              <a:t>підлягає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err="1">
                <a:ea typeface="+mn-lt"/>
                <a:cs typeface="+mn-lt"/>
              </a:rPr>
              <a:t>проте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може</a:t>
            </a:r>
            <a:r>
              <a:rPr lang="ru-RU" dirty="0">
                <a:ea typeface="+mn-lt"/>
                <a:cs typeface="+mn-lt"/>
              </a:rPr>
              <a:t> бути </a:t>
            </a:r>
            <a:r>
              <a:rPr lang="ru-RU" err="1">
                <a:ea typeface="+mn-lt"/>
                <a:cs typeface="+mn-lt"/>
              </a:rPr>
              <a:t>скасований</a:t>
            </a:r>
            <a:r>
              <a:rPr lang="ru-RU" dirty="0">
                <a:ea typeface="+mn-lt"/>
                <a:cs typeface="+mn-lt"/>
              </a:rPr>
              <a:t> в порядку, </a:t>
            </a:r>
            <a:r>
              <a:rPr lang="ru-RU" err="1">
                <a:ea typeface="+mn-lt"/>
                <a:cs typeface="+mn-lt"/>
              </a:rPr>
              <a:t>передбаченому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розділом</a:t>
            </a:r>
            <a:r>
              <a:rPr lang="ru-RU" dirty="0">
                <a:ea typeface="+mn-lt"/>
                <a:cs typeface="+mn-lt"/>
              </a:rPr>
              <a:t> другим.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52046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77FEC-FE14-49B4-0F6A-AB7BEB018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>
                <a:ea typeface="+mj-lt"/>
                <a:cs typeface="+mj-lt"/>
              </a:rPr>
              <a:t>У судовому </a:t>
            </a:r>
            <a:r>
              <a:rPr lang="ru-RU" sz="4800" err="1">
                <a:ea typeface="+mj-lt"/>
                <a:cs typeface="+mj-lt"/>
              </a:rPr>
              <a:t>наказі</a:t>
            </a:r>
            <a:r>
              <a:rPr lang="ru-RU" sz="4800" dirty="0">
                <a:ea typeface="+mj-lt"/>
                <a:cs typeface="+mj-lt"/>
              </a:rPr>
              <a:t> </a:t>
            </a:r>
            <a:r>
              <a:rPr lang="ru-RU" sz="4800" err="1">
                <a:ea typeface="+mj-lt"/>
                <a:cs typeface="+mj-lt"/>
              </a:rPr>
              <a:t>зазначаються</a:t>
            </a:r>
            <a:r>
              <a:rPr lang="ru-RU" sz="4800" dirty="0">
                <a:ea typeface="+mj-lt"/>
                <a:cs typeface="+mj-lt"/>
              </a:rPr>
              <a:t>: </a:t>
            </a:r>
            <a:endParaRPr lang="ru-RU" sz="48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AA59E-4386-97E0-0DD8-52E84D10C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ru-RU" dirty="0">
                <a:ea typeface="+mn-lt"/>
                <a:cs typeface="+mn-lt"/>
              </a:rPr>
              <a:t>1) дата </a:t>
            </a:r>
            <a:r>
              <a:rPr lang="ru-RU" dirty="0" err="1">
                <a:ea typeface="+mn-lt"/>
                <a:cs typeface="+mn-lt"/>
              </a:rPr>
              <a:t>видачі</a:t>
            </a:r>
            <a:r>
              <a:rPr lang="ru-RU" dirty="0">
                <a:ea typeface="+mn-lt"/>
                <a:cs typeface="+mn-lt"/>
              </a:rPr>
              <a:t> наказу;</a:t>
            </a:r>
          </a:p>
          <a:p>
            <a:r>
              <a:rPr lang="ru-RU" dirty="0">
                <a:ea typeface="+mn-lt"/>
                <a:cs typeface="+mn-lt"/>
              </a:rPr>
              <a:t> 2) </a:t>
            </a:r>
            <a:r>
              <a:rPr lang="ru-RU" err="1">
                <a:ea typeface="+mn-lt"/>
                <a:cs typeface="+mn-lt"/>
              </a:rPr>
              <a:t>найменування</a:t>
            </a:r>
            <a:r>
              <a:rPr lang="ru-RU" dirty="0">
                <a:ea typeface="+mn-lt"/>
                <a:cs typeface="+mn-lt"/>
              </a:rPr>
              <a:t> суду, </a:t>
            </a:r>
            <a:r>
              <a:rPr lang="ru-RU" err="1">
                <a:ea typeface="+mn-lt"/>
                <a:cs typeface="+mn-lt"/>
              </a:rPr>
              <a:t>прізвище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err="1">
                <a:ea typeface="+mn-lt"/>
                <a:cs typeface="+mn-lt"/>
              </a:rPr>
              <a:t>ініціали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судді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err="1">
                <a:ea typeface="+mn-lt"/>
                <a:cs typeface="+mn-lt"/>
              </a:rPr>
              <a:t>який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видав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судовий</a:t>
            </a:r>
            <a:r>
              <a:rPr lang="ru-RU" dirty="0">
                <a:ea typeface="+mn-lt"/>
                <a:cs typeface="+mn-lt"/>
              </a:rPr>
              <a:t> наказ; </a:t>
            </a:r>
          </a:p>
          <a:p>
            <a:r>
              <a:rPr lang="ru-RU" dirty="0">
                <a:ea typeface="+mn-lt"/>
                <a:cs typeface="+mn-lt"/>
              </a:rPr>
              <a:t>3) </a:t>
            </a:r>
            <a:r>
              <a:rPr lang="ru-RU" dirty="0" err="1">
                <a:ea typeface="+mn-lt"/>
                <a:cs typeface="+mn-lt"/>
              </a:rPr>
              <a:t>повне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найменування</a:t>
            </a:r>
            <a:r>
              <a:rPr lang="ru-RU" dirty="0">
                <a:ea typeface="+mn-lt"/>
                <a:cs typeface="+mn-lt"/>
              </a:rPr>
              <a:t> (для </a:t>
            </a:r>
            <a:r>
              <a:rPr lang="ru-RU" dirty="0" err="1">
                <a:ea typeface="+mn-lt"/>
                <a:cs typeface="+mn-lt"/>
              </a:rPr>
              <a:t>юридичних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осіб</a:t>
            </a:r>
            <a:r>
              <a:rPr lang="ru-RU" dirty="0">
                <a:ea typeface="+mn-lt"/>
                <a:cs typeface="+mn-lt"/>
              </a:rPr>
              <a:t>) </a:t>
            </a:r>
            <a:r>
              <a:rPr lang="ru-RU" dirty="0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ім’я</a:t>
            </a:r>
            <a:r>
              <a:rPr lang="ru-RU" dirty="0">
                <a:ea typeface="+mn-lt"/>
                <a:cs typeface="+mn-lt"/>
              </a:rPr>
              <a:t> (</a:t>
            </a:r>
            <a:r>
              <a:rPr lang="ru-RU" dirty="0" err="1">
                <a:ea typeface="+mn-lt"/>
                <a:cs typeface="+mn-lt"/>
              </a:rPr>
              <a:t>прізвище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ім’я</a:t>
            </a:r>
            <a:r>
              <a:rPr lang="ru-RU" dirty="0">
                <a:ea typeface="+mn-lt"/>
                <a:cs typeface="+mn-lt"/>
              </a:rPr>
              <a:t> та по </a:t>
            </a:r>
            <a:r>
              <a:rPr lang="ru-RU" dirty="0" err="1">
                <a:ea typeface="+mn-lt"/>
                <a:cs typeface="+mn-lt"/>
              </a:rPr>
              <a:t>батькові</a:t>
            </a:r>
            <a:r>
              <a:rPr lang="ru-RU" dirty="0">
                <a:ea typeface="+mn-lt"/>
                <a:cs typeface="+mn-lt"/>
              </a:rPr>
              <a:t>) (для </a:t>
            </a:r>
            <a:r>
              <a:rPr lang="ru-RU" dirty="0" err="1">
                <a:ea typeface="+mn-lt"/>
                <a:cs typeface="+mn-lt"/>
              </a:rPr>
              <a:t>фізичних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осіб</a:t>
            </a:r>
            <a:r>
              <a:rPr lang="ru-RU" dirty="0">
                <a:ea typeface="+mn-lt"/>
                <a:cs typeface="+mn-lt"/>
              </a:rPr>
              <a:t>) </a:t>
            </a:r>
            <a:r>
              <a:rPr lang="ru-RU" dirty="0" err="1">
                <a:ea typeface="+mn-lt"/>
                <a:cs typeface="+mn-lt"/>
              </a:rPr>
              <a:t>стягувача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dirty="0" err="1">
                <a:ea typeface="+mn-lt"/>
                <a:cs typeface="+mn-lt"/>
              </a:rPr>
              <a:t>боржника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їх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місцезнаходження</a:t>
            </a:r>
            <a:r>
              <a:rPr lang="ru-RU" dirty="0">
                <a:ea typeface="+mn-lt"/>
                <a:cs typeface="+mn-lt"/>
              </a:rPr>
              <a:t> (для </a:t>
            </a:r>
            <a:r>
              <a:rPr lang="ru-RU" dirty="0" err="1">
                <a:ea typeface="+mn-lt"/>
                <a:cs typeface="+mn-lt"/>
              </a:rPr>
              <a:t>юридичних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осіб</a:t>
            </a:r>
            <a:r>
              <a:rPr lang="ru-RU" dirty="0">
                <a:ea typeface="+mn-lt"/>
                <a:cs typeface="+mn-lt"/>
              </a:rPr>
              <a:t>) </a:t>
            </a:r>
            <a:r>
              <a:rPr lang="ru-RU" dirty="0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місце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проживання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чи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перебування</a:t>
            </a:r>
            <a:r>
              <a:rPr lang="ru-RU" dirty="0">
                <a:ea typeface="+mn-lt"/>
                <a:cs typeface="+mn-lt"/>
              </a:rPr>
              <a:t> (для </a:t>
            </a:r>
            <a:r>
              <a:rPr lang="ru-RU" dirty="0" err="1">
                <a:ea typeface="+mn-lt"/>
                <a:cs typeface="+mn-lt"/>
              </a:rPr>
              <a:t>фізичних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осіб</a:t>
            </a:r>
            <a:r>
              <a:rPr lang="ru-RU" dirty="0">
                <a:ea typeface="+mn-lt"/>
                <a:cs typeface="+mn-lt"/>
              </a:rPr>
              <a:t>), </a:t>
            </a:r>
            <a:r>
              <a:rPr lang="ru-RU" dirty="0" err="1">
                <a:ea typeface="+mn-lt"/>
                <a:cs typeface="+mn-lt"/>
              </a:rPr>
              <a:t>ідентифікаційний</a:t>
            </a:r>
            <a:r>
              <a:rPr lang="ru-RU" dirty="0">
                <a:ea typeface="+mn-lt"/>
                <a:cs typeface="+mn-lt"/>
              </a:rPr>
              <a:t> код </a:t>
            </a:r>
            <a:r>
              <a:rPr lang="ru-RU" dirty="0" err="1">
                <a:ea typeface="+mn-lt"/>
                <a:cs typeface="+mn-lt"/>
              </a:rPr>
              <a:t>юридичної</a:t>
            </a:r>
            <a:r>
              <a:rPr lang="ru-RU" dirty="0">
                <a:ea typeface="+mn-lt"/>
                <a:cs typeface="+mn-lt"/>
              </a:rPr>
              <a:t> особи в </a:t>
            </a:r>
            <a:r>
              <a:rPr lang="ru-RU" dirty="0" err="1">
                <a:ea typeface="+mn-lt"/>
                <a:cs typeface="+mn-lt"/>
              </a:rPr>
              <a:t>Єдиному</a:t>
            </a:r>
            <a:r>
              <a:rPr lang="ru-RU" dirty="0">
                <a:ea typeface="+mn-lt"/>
                <a:cs typeface="+mn-lt"/>
              </a:rPr>
              <a:t> державному </a:t>
            </a:r>
            <a:r>
              <a:rPr lang="ru-RU" dirty="0" err="1">
                <a:ea typeface="+mn-lt"/>
                <a:cs typeface="+mn-lt"/>
              </a:rPr>
              <a:t>реєстрі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підприємств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dirty="0" err="1">
                <a:ea typeface="+mn-lt"/>
                <a:cs typeface="+mn-lt"/>
              </a:rPr>
              <a:t>організацій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України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стягувача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dirty="0" err="1">
                <a:ea typeface="+mn-lt"/>
                <a:cs typeface="+mn-lt"/>
              </a:rPr>
              <a:t>боржника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реєстраційний</a:t>
            </a:r>
            <a:r>
              <a:rPr lang="ru-RU" dirty="0">
                <a:ea typeface="+mn-lt"/>
                <a:cs typeface="+mn-lt"/>
              </a:rPr>
              <a:t> номер </a:t>
            </a:r>
            <a:r>
              <a:rPr lang="ru-RU" dirty="0" err="1">
                <a:ea typeface="+mn-lt"/>
                <a:cs typeface="+mn-lt"/>
              </a:rPr>
              <a:t>облікової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картки</a:t>
            </a:r>
            <a:r>
              <a:rPr lang="ru-RU" dirty="0">
                <a:ea typeface="+mn-lt"/>
                <a:cs typeface="+mn-lt"/>
              </a:rPr>
              <a:t> платника </a:t>
            </a:r>
            <a:r>
              <a:rPr lang="ru-RU" dirty="0" err="1">
                <a:ea typeface="+mn-lt"/>
                <a:cs typeface="+mn-lt"/>
              </a:rPr>
              <a:t>податків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стягувача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dirty="0" err="1">
                <a:ea typeface="+mn-lt"/>
                <a:cs typeface="+mn-lt"/>
              </a:rPr>
              <a:t>боржника</a:t>
            </a:r>
            <a:r>
              <a:rPr lang="ru-RU" dirty="0">
                <a:ea typeface="+mn-lt"/>
                <a:cs typeface="+mn-lt"/>
              </a:rPr>
              <a:t> (для </a:t>
            </a:r>
            <a:r>
              <a:rPr lang="ru-RU" dirty="0" err="1">
                <a:ea typeface="+mn-lt"/>
                <a:cs typeface="+mn-lt"/>
              </a:rPr>
              <a:t>фізичних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осіб</a:t>
            </a:r>
            <a:r>
              <a:rPr lang="ru-RU" dirty="0">
                <a:ea typeface="+mn-lt"/>
                <a:cs typeface="+mn-lt"/>
              </a:rPr>
              <a:t>) за </a:t>
            </a:r>
            <a:r>
              <a:rPr lang="ru-RU" dirty="0" err="1">
                <a:ea typeface="+mn-lt"/>
                <a:cs typeface="+mn-lt"/>
              </a:rPr>
              <a:t>його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наявності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номер і </a:t>
            </a:r>
            <a:r>
              <a:rPr lang="ru-RU" dirty="0" err="1">
                <a:ea typeface="+mn-lt"/>
                <a:cs typeface="+mn-lt"/>
              </a:rPr>
              <a:t>серія</a:t>
            </a:r>
            <a:r>
              <a:rPr lang="ru-RU" dirty="0">
                <a:ea typeface="+mn-lt"/>
                <a:cs typeface="+mn-lt"/>
              </a:rPr>
              <a:t> паспорта </a:t>
            </a:r>
            <a:r>
              <a:rPr lang="ru-RU" dirty="0" err="1">
                <a:ea typeface="+mn-lt"/>
                <a:cs typeface="+mn-lt"/>
              </a:rPr>
              <a:t>стягувача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dirty="0" err="1">
                <a:ea typeface="+mn-lt"/>
                <a:cs typeface="+mn-lt"/>
              </a:rPr>
              <a:t>боржника</a:t>
            </a:r>
            <a:r>
              <a:rPr lang="ru-RU" dirty="0">
                <a:ea typeface="+mn-lt"/>
                <a:cs typeface="+mn-lt"/>
              </a:rPr>
              <a:t> для </a:t>
            </a:r>
            <a:r>
              <a:rPr lang="ru-RU" dirty="0" err="1">
                <a:ea typeface="+mn-lt"/>
                <a:cs typeface="+mn-lt"/>
              </a:rPr>
              <a:t>фізичних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осіб</a:t>
            </a:r>
            <a:r>
              <a:rPr lang="ru-RU" dirty="0">
                <a:ea typeface="+mn-lt"/>
                <a:cs typeface="+mn-lt"/>
              </a:rPr>
              <a:t> – </a:t>
            </a:r>
            <a:r>
              <a:rPr lang="ru-RU" dirty="0" err="1">
                <a:ea typeface="+mn-lt"/>
                <a:cs typeface="+mn-lt"/>
              </a:rPr>
              <a:t>громадян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України</a:t>
            </a:r>
            <a:r>
              <a:rPr lang="ru-RU" dirty="0">
                <a:ea typeface="+mn-lt"/>
                <a:cs typeface="+mn-lt"/>
              </a:rPr>
              <a:t>, а також </a:t>
            </a:r>
            <a:r>
              <a:rPr lang="ru-RU" dirty="0" err="1">
                <a:ea typeface="+mn-lt"/>
                <a:cs typeface="+mn-lt"/>
              </a:rPr>
              <a:t>інші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дані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якщо</a:t>
            </a:r>
            <a:r>
              <a:rPr lang="ru-RU" dirty="0">
                <a:ea typeface="+mn-lt"/>
                <a:cs typeface="+mn-lt"/>
              </a:rPr>
              <a:t> вони </a:t>
            </a:r>
            <a:r>
              <a:rPr lang="ru-RU" dirty="0" err="1">
                <a:ea typeface="+mn-lt"/>
                <a:cs typeface="+mn-lt"/>
              </a:rPr>
              <a:t>відомі</a:t>
            </a:r>
            <a:r>
              <a:rPr lang="ru-RU" dirty="0">
                <a:ea typeface="+mn-lt"/>
                <a:cs typeface="+mn-lt"/>
              </a:rPr>
              <a:t> суду, </a:t>
            </a:r>
            <a:r>
              <a:rPr lang="ru-RU" dirty="0" err="1">
                <a:ea typeface="+mn-lt"/>
                <a:cs typeface="+mn-lt"/>
              </a:rPr>
              <a:t>які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ідентифікують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стягувача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dirty="0" err="1">
                <a:ea typeface="+mn-lt"/>
                <a:cs typeface="+mn-lt"/>
              </a:rPr>
              <a:t>боржника</a:t>
            </a:r>
            <a:r>
              <a:rPr lang="ru-RU" dirty="0">
                <a:ea typeface="+mn-lt"/>
                <a:cs typeface="+mn-lt"/>
              </a:rPr>
              <a:t>; 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1693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930AE-6B6A-597C-AE13-090015CB9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3CB89-582E-726C-2A19-18BDB9851C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ru-RU" dirty="0">
                <a:ea typeface="+mn-lt"/>
                <a:cs typeface="+mn-lt"/>
              </a:rPr>
              <a:t>4) </a:t>
            </a:r>
            <a:r>
              <a:rPr lang="ru-RU" err="1">
                <a:ea typeface="+mn-lt"/>
                <a:cs typeface="+mn-lt"/>
              </a:rPr>
              <a:t>посилання</a:t>
            </a:r>
            <a:r>
              <a:rPr lang="ru-RU" dirty="0">
                <a:ea typeface="+mn-lt"/>
                <a:cs typeface="+mn-lt"/>
              </a:rPr>
              <a:t> на закон, на </a:t>
            </a:r>
            <a:r>
              <a:rPr lang="ru-RU" err="1">
                <a:ea typeface="+mn-lt"/>
                <a:cs typeface="+mn-lt"/>
              </a:rPr>
              <a:t>підставі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якого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підлягають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задоволенню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заявлені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вимоги</a:t>
            </a:r>
            <a:r>
              <a:rPr lang="ru-RU" dirty="0">
                <a:ea typeface="+mn-lt"/>
                <a:cs typeface="+mn-lt"/>
              </a:rPr>
              <a:t>; </a:t>
            </a:r>
          </a:p>
          <a:p>
            <a:r>
              <a:rPr lang="ru-RU" dirty="0">
                <a:ea typeface="+mn-lt"/>
                <a:cs typeface="+mn-lt"/>
              </a:rPr>
              <a:t>5) сума </a:t>
            </a:r>
            <a:r>
              <a:rPr lang="ru-RU" err="1">
                <a:ea typeface="+mn-lt"/>
                <a:cs typeface="+mn-lt"/>
              </a:rPr>
              <a:t>грошових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коштів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err="1">
                <a:ea typeface="+mn-lt"/>
                <a:cs typeface="+mn-lt"/>
              </a:rPr>
              <a:t>які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підлягають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стягненню</a:t>
            </a:r>
            <a:r>
              <a:rPr lang="ru-RU" dirty="0">
                <a:ea typeface="+mn-lt"/>
                <a:cs typeface="+mn-lt"/>
              </a:rPr>
              <a:t>; </a:t>
            </a:r>
          </a:p>
          <a:p>
            <a:r>
              <a:rPr lang="ru-RU" dirty="0">
                <a:ea typeface="+mn-lt"/>
                <a:cs typeface="+mn-lt"/>
              </a:rPr>
              <a:t>6) сума </a:t>
            </a:r>
            <a:r>
              <a:rPr lang="ru-RU" dirty="0" err="1">
                <a:ea typeface="+mn-lt"/>
                <a:cs typeface="+mn-lt"/>
              </a:rPr>
              <a:t>судових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витрат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сплачена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заявником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dirty="0" err="1">
                <a:ea typeface="+mn-lt"/>
                <a:cs typeface="+mn-lt"/>
              </a:rPr>
              <a:t>підлягає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стягненню</a:t>
            </a:r>
            <a:r>
              <a:rPr lang="ru-RU" dirty="0">
                <a:ea typeface="+mn-lt"/>
                <a:cs typeface="+mn-lt"/>
              </a:rPr>
              <a:t> на </a:t>
            </a:r>
            <a:r>
              <a:rPr lang="ru-RU" dirty="0" err="1">
                <a:ea typeface="+mn-lt"/>
                <a:cs typeface="+mn-lt"/>
              </a:rPr>
              <a:t>його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користь</a:t>
            </a:r>
            <a:r>
              <a:rPr lang="ru-RU" dirty="0">
                <a:ea typeface="+mn-lt"/>
                <a:cs typeface="+mn-lt"/>
              </a:rPr>
              <a:t> з </a:t>
            </a:r>
            <a:r>
              <a:rPr lang="ru-RU" dirty="0" err="1">
                <a:ea typeface="+mn-lt"/>
                <a:cs typeface="+mn-lt"/>
              </a:rPr>
              <a:t>боржника</a:t>
            </a:r>
            <a:r>
              <a:rPr lang="ru-RU" dirty="0">
                <a:ea typeface="+mn-lt"/>
                <a:cs typeface="+mn-lt"/>
              </a:rPr>
              <a:t>; </a:t>
            </a:r>
            <a:endParaRPr lang="ru-RU">
              <a:ea typeface="+mn-lt"/>
              <a:cs typeface="+mn-lt"/>
            </a:endParaRPr>
          </a:p>
          <a:p>
            <a:r>
              <a:rPr lang="ru-RU" dirty="0">
                <a:ea typeface="+mn-lt"/>
                <a:cs typeface="+mn-lt"/>
              </a:rPr>
              <a:t>7) </a:t>
            </a:r>
            <a:r>
              <a:rPr lang="ru-RU" err="1">
                <a:ea typeface="+mn-lt"/>
                <a:cs typeface="+mn-lt"/>
              </a:rPr>
              <a:t>повідомлення</a:t>
            </a:r>
            <a:r>
              <a:rPr lang="ru-RU" dirty="0">
                <a:ea typeface="+mn-lt"/>
                <a:cs typeface="+mn-lt"/>
              </a:rPr>
              <a:t> про те, </a:t>
            </a:r>
            <a:r>
              <a:rPr lang="ru-RU" err="1">
                <a:ea typeface="+mn-lt"/>
                <a:cs typeface="+mn-lt"/>
              </a:rPr>
              <a:t>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під</a:t>
            </a:r>
            <a:r>
              <a:rPr lang="ru-RU" dirty="0">
                <a:ea typeface="+mn-lt"/>
                <a:cs typeface="+mn-lt"/>
              </a:rPr>
              <a:t> час </a:t>
            </a:r>
            <a:r>
              <a:rPr lang="ru-RU" err="1">
                <a:ea typeface="+mn-lt"/>
                <a:cs typeface="+mn-lt"/>
              </a:rPr>
              <a:t>розгляду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вимог</a:t>
            </a:r>
            <a:r>
              <a:rPr lang="ru-RU" dirty="0">
                <a:ea typeface="+mn-lt"/>
                <a:cs typeface="+mn-lt"/>
              </a:rPr>
              <a:t> в порядку наказного </a:t>
            </a:r>
            <a:r>
              <a:rPr lang="ru-RU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err="1">
                <a:ea typeface="+mn-lt"/>
                <a:cs typeface="+mn-lt"/>
              </a:rPr>
              <a:t>видачі</a:t>
            </a:r>
            <a:r>
              <a:rPr lang="ru-RU" dirty="0">
                <a:ea typeface="+mn-lt"/>
                <a:cs typeface="+mn-lt"/>
              </a:rPr>
              <a:t> судового наказу суд не </a:t>
            </a:r>
            <a:r>
              <a:rPr lang="ru-RU" err="1">
                <a:ea typeface="+mn-lt"/>
                <a:cs typeface="+mn-lt"/>
              </a:rPr>
              <a:t>розглядає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обґрунтованість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заявлених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стягувачем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вимог</a:t>
            </a:r>
            <a:r>
              <a:rPr lang="ru-RU" dirty="0">
                <a:ea typeface="+mn-lt"/>
                <a:cs typeface="+mn-lt"/>
              </a:rPr>
              <a:t> по </a:t>
            </a:r>
            <a:r>
              <a:rPr lang="ru-RU" err="1">
                <a:ea typeface="+mn-lt"/>
                <a:cs typeface="+mn-lt"/>
              </a:rPr>
              <a:t>суті</a:t>
            </a:r>
            <a:r>
              <a:rPr lang="ru-RU" dirty="0">
                <a:ea typeface="+mn-lt"/>
                <a:cs typeface="+mn-lt"/>
              </a:rPr>
              <a:t>; </a:t>
            </a:r>
            <a:endParaRPr lang="ru-RU">
              <a:ea typeface="+mn-lt"/>
              <a:cs typeface="+mn-lt"/>
            </a:endParaRPr>
          </a:p>
          <a:p>
            <a:r>
              <a:rPr lang="ru-RU" dirty="0">
                <a:ea typeface="+mn-lt"/>
                <a:cs typeface="+mn-lt"/>
              </a:rPr>
              <a:t>8) </a:t>
            </a:r>
            <a:r>
              <a:rPr lang="ru-RU" dirty="0" err="1">
                <a:ea typeface="+mn-lt"/>
                <a:cs typeface="+mn-lt"/>
              </a:rPr>
              <a:t>відомості</a:t>
            </a:r>
            <a:r>
              <a:rPr lang="ru-RU" dirty="0">
                <a:ea typeface="+mn-lt"/>
                <a:cs typeface="+mn-lt"/>
              </a:rPr>
              <a:t> про порядок та строки </a:t>
            </a:r>
            <a:r>
              <a:rPr lang="ru-RU" dirty="0" err="1">
                <a:ea typeface="+mn-lt"/>
                <a:cs typeface="+mn-lt"/>
              </a:rPr>
              <a:t>подання</a:t>
            </a:r>
            <a:r>
              <a:rPr lang="ru-RU" dirty="0">
                <a:ea typeface="+mn-lt"/>
                <a:cs typeface="+mn-lt"/>
              </a:rPr>
              <a:t> заяви про </a:t>
            </a:r>
            <a:r>
              <a:rPr lang="ru-RU" dirty="0" err="1">
                <a:ea typeface="+mn-lt"/>
                <a:cs typeface="+mn-lt"/>
              </a:rPr>
              <a:t>скасування</a:t>
            </a:r>
            <a:r>
              <a:rPr lang="ru-RU" dirty="0">
                <a:ea typeface="+mn-lt"/>
                <a:cs typeface="+mn-lt"/>
              </a:rPr>
              <a:t> судового наказу; 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4567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28861-83C6-4784-6C94-23C5A727A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16895-D8EC-135E-21E5-FFF3FA8D09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ru-RU" dirty="0">
                <a:ea typeface="+mn-lt"/>
                <a:cs typeface="+mn-lt"/>
              </a:rPr>
              <a:t>9) дата </a:t>
            </a:r>
            <a:r>
              <a:rPr lang="ru-RU" err="1">
                <a:ea typeface="+mn-lt"/>
                <a:cs typeface="+mn-lt"/>
              </a:rPr>
              <a:t>набрання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судовим</a:t>
            </a:r>
            <a:r>
              <a:rPr lang="ru-RU" dirty="0">
                <a:ea typeface="+mn-lt"/>
                <a:cs typeface="+mn-lt"/>
              </a:rPr>
              <a:t> наказом </a:t>
            </a:r>
            <a:r>
              <a:rPr lang="ru-RU" err="1">
                <a:ea typeface="+mn-lt"/>
                <a:cs typeface="+mn-lt"/>
              </a:rPr>
              <a:t>законної</a:t>
            </a:r>
            <a:r>
              <a:rPr lang="ru-RU" dirty="0">
                <a:ea typeface="+mn-lt"/>
                <a:cs typeface="+mn-lt"/>
              </a:rPr>
              <a:t> сили; </a:t>
            </a:r>
          </a:p>
          <a:p>
            <a:r>
              <a:rPr lang="ru-RU" dirty="0">
                <a:ea typeface="+mn-lt"/>
                <a:cs typeface="+mn-lt"/>
              </a:rPr>
              <a:t>10) строк </a:t>
            </a:r>
            <a:r>
              <a:rPr lang="ru-RU" dirty="0" err="1">
                <a:ea typeface="+mn-lt"/>
                <a:cs typeface="+mn-lt"/>
              </a:rPr>
              <a:t>пред’явлення</a:t>
            </a:r>
            <a:r>
              <a:rPr lang="ru-RU" dirty="0">
                <a:ea typeface="+mn-lt"/>
                <a:cs typeface="+mn-lt"/>
              </a:rPr>
              <a:t> судового наказу до </a:t>
            </a:r>
            <a:r>
              <a:rPr lang="ru-RU" dirty="0" err="1">
                <a:ea typeface="+mn-lt"/>
                <a:cs typeface="+mn-lt"/>
              </a:rPr>
              <a:t>виконання</a:t>
            </a:r>
            <a:r>
              <a:rPr lang="ru-RU" dirty="0">
                <a:ea typeface="+mn-lt"/>
                <a:cs typeface="+mn-lt"/>
              </a:rPr>
              <a:t>;</a:t>
            </a:r>
          </a:p>
          <a:p>
            <a:r>
              <a:rPr lang="ru-RU" dirty="0">
                <a:ea typeface="+mn-lt"/>
                <a:cs typeface="+mn-lt"/>
              </a:rPr>
              <a:t> 11) дата </a:t>
            </a:r>
            <a:r>
              <a:rPr lang="ru-RU" err="1">
                <a:ea typeface="+mn-lt"/>
                <a:cs typeface="+mn-lt"/>
              </a:rPr>
              <a:t>видачі</a:t>
            </a:r>
            <a:r>
              <a:rPr lang="ru-RU" dirty="0">
                <a:ea typeface="+mn-lt"/>
                <a:cs typeface="+mn-lt"/>
              </a:rPr>
              <a:t> судового наказу </a:t>
            </a:r>
            <a:r>
              <a:rPr lang="ru-RU" err="1">
                <a:ea typeface="+mn-lt"/>
                <a:cs typeface="+mn-lt"/>
              </a:rPr>
              <a:t>стягувачу</a:t>
            </a:r>
            <a:r>
              <a:rPr lang="ru-RU" dirty="0">
                <a:ea typeface="+mn-lt"/>
                <a:cs typeface="+mn-lt"/>
              </a:rPr>
              <a:t>. </a:t>
            </a:r>
            <a:endParaRPr lang="ru-RU">
              <a:ea typeface="+mn-lt"/>
              <a:cs typeface="+mn-lt"/>
            </a:endParaRPr>
          </a:p>
          <a:p>
            <a:pPr marL="0" indent="0">
              <a:buNone/>
            </a:pPr>
            <a:r>
              <a:rPr lang="ru-RU" dirty="0" err="1">
                <a:ea typeface="+mn-lt"/>
                <a:cs typeface="+mn-lt"/>
              </a:rPr>
              <a:t>Після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видачі</a:t>
            </a:r>
            <a:r>
              <a:rPr lang="ru-RU" dirty="0">
                <a:ea typeface="+mn-lt"/>
                <a:cs typeface="+mn-lt"/>
              </a:rPr>
              <a:t> судового наказу, </a:t>
            </a:r>
            <a:r>
              <a:rPr lang="ru-RU" dirty="0" err="1">
                <a:ea typeface="+mn-lt"/>
                <a:cs typeface="+mn-lt"/>
              </a:rPr>
              <a:t>згідно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статті</a:t>
            </a:r>
            <a:r>
              <a:rPr lang="ru-RU" dirty="0">
                <a:ea typeface="+mn-lt"/>
                <a:cs typeface="+mn-lt"/>
              </a:rPr>
              <a:t> 156 ГПК, суд не </a:t>
            </a:r>
            <a:r>
              <a:rPr lang="ru-RU" dirty="0" err="1">
                <a:ea typeface="+mn-lt"/>
                <a:cs typeface="+mn-lt"/>
              </a:rPr>
              <a:t>пізніше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наступного</a:t>
            </a:r>
            <a:r>
              <a:rPr lang="ru-RU" dirty="0">
                <a:ea typeface="+mn-lt"/>
                <a:cs typeface="+mn-lt"/>
              </a:rPr>
              <a:t> дня </a:t>
            </a:r>
            <a:r>
              <a:rPr lang="ru-RU" dirty="0" err="1">
                <a:ea typeface="+mn-lt"/>
                <a:cs typeface="+mn-lt"/>
              </a:rPr>
              <a:t>надсилає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його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копію</a:t>
            </a:r>
            <a:r>
              <a:rPr lang="ru-RU" dirty="0">
                <a:ea typeface="+mn-lt"/>
                <a:cs typeface="+mn-lt"/>
              </a:rPr>
              <a:t> (текст), </a:t>
            </a:r>
            <a:r>
              <a:rPr lang="ru-RU" dirty="0" err="1">
                <a:ea typeface="+mn-lt"/>
                <a:cs typeface="+mn-lt"/>
              </a:rPr>
              <a:t>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містить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інформацію</a:t>
            </a:r>
            <a:r>
              <a:rPr lang="ru-RU" dirty="0">
                <a:ea typeface="+mn-lt"/>
                <a:cs typeface="+mn-lt"/>
              </a:rPr>
              <a:t> про веб-адресу такого </a:t>
            </a:r>
            <a:r>
              <a:rPr lang="ru-RU" dirty="0" err="1">
                <a:ea typeface="+mn-lt"/>
                <a:cs typeface="+mn-lt"/>
              </a:rPr>
              <a:t>рішення</a:t>
            </a:r>
            <a:r>
              <a:rPr lang="ru-RU" dirty="0">
                <a:ea typeface="+mn-lt"/>
                <a:cs typeface="+mn-lt"/>
              </a:rPr>
              <a:t> у </a:t>
            </a:r>
            <a:r>
              <a:rPr lang="ru-RU" dirty="0" err="1">
                <a:ea typeface="+mn-lt"/>
                <a:cs typeface="+mn-lt"/>
              </a:rPr>
              <a:t>Єдиному</a:t>
            </a:r>
            <a:r>
              <a:rPr lang="ru-RU" dirty="0">
                <a:ea typeface="+mn-lt"/>
                <a:cs typeface="+mn-lt"/>
              </a:rPr>
              <a:t> державному </a:t>
            </a:r>
            <a:r>
              <a:rPr lang="ru-RU" dirty="0" err="1">
                <a:ea typeface="+mn-lt"/>
                <a:cs typeface="+mn-lt"/>
              </a:rPr>
              <a:t>реєстрі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судових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рішень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боржникові</a:t>
            </a:r>
            <a:r>
              <a:rPr lang="ru-RU" dirty="0">
                <a:ea typeface="+mn-lt"/>
                <a:cs typeface="+mn-lt"/>
              </a:rPr>
              <a:t> на </a:t>
            </a:r>
            <a:r>
              <a:rPr lang="ru-RU" dirty="0" err="1">
                <a:ea typeface="+mn-lt"/>
                <a:cs typeface="+mn-lt"/>
              </a:rPr>
              <a:t>його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офіційну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електронну</a:t>
            </a:r>
            <a:r>
              <a:rPr lang="ru-RU" dirty="0">
                <a:ea typeface="+mn-lt"/>
                <a:cs typeface="+mn-lt"/>
              </a:rPr>
              <a:t> адресу, </a:t>
            </a:r>
            <a:r>
              <a:rPr lang="ru-RU" dirty="0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рекомендованим</a:t>
            </a:r>
            <a:r>
              <a:rPr lang="ru-RU" dirty="0">
                <a:ea typeface="+mn-lt"/>
                <a:cs typeface="+mn-lt"/>
              </a:rPr>
              <a:t> листом </a:t>
            </a:r>
            <a:r>
              <a:rPr lang="ru-RU" dirty="0" err="1">
                <a:ea typeface="+mn-lt"/>
                <a:cs typeface="+mn-lt"/>
              </a:rPr>
              <a:t>із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повідомленням</a:t>
            </a:r>
            <a:r>
              <a:rPr lang="ru-RU" dirty="0">
                <a:ea typeface="+mn-lt"/>
                <a:cs typeface="+mn-lt"/>
              </a:rPr>
              <a:t> про </a:t>
            </a:r>
            <a:r>
              <a:rPr lang="ru-RU" dirty="0" err="1">
                <a:ea typeface="+mn-lt"/>
                <a:cs typeface="+mn-lt"/>
              </a:rPr>
              <a:t>вручення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чи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цінним</a:t>
            </a:r>
            <a:r>
              <a:rPr lang="ru-RU" dirty="0">
                <a:ea typeface="+mn-lt"/>
                <a:cs typeface="+mn-lt"/>
              </a:rPr>
              <a:t> листом з </a:t>
            </a:r>
            <a:r>
              <a:rPr lang="ru-RU" dirty="0" err="1">
                <a:ea typeface="+mn-lt"/>
                <a:cs typeface="+mn-lt"/>
              </a:rPr>
              <a:t>описом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вкладеного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якщо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офіційної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електронної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адреси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боржник</a:t>
            </a:r>
            <a:r>
              <a:rPr lang="ru-RU" dirty="0">
                <a:ea typeface="+mn-lt"/>
                <a:cs typeface="+mn-lt"/>
              </a:rPr>
              <a:t> не </a:t>
            </a:r>
            <a:r>
              <a:rPr lang="ru-RU" dirty="0" err="1">
                <a:ea typeface="+mn-lt"/>
                <a:cs typeface="+mn-lt"/>
              </a:rPr>
              <a:t>має</a:t>
            </a:r>
            <a:r>
              <a:rPr lang="ru-RU" dirty="0">
                <a:ea typeface="+mn-lt"/>
                <a:cs typeface="+mn-lt"/>
              </a:rPr>
              <a:t>. 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2940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29CBA-16C0-6C1E-F509-4AAE0FADA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1186F-391E-2AB6-9C02-A39028CB47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>
                <a:ea typeface="+mn-lt"/>
                <a:cs typeface="+mn-lt"/>
              </a:rPr>
              <a:t>1)</a:t>
            </a:r>
            <a:r>
              <a:rPr lang="ru-RU" dirty="0" err="1">
                <a:ea typeface="+mn-lt"/>
                <a:cs typeface="+mn-lt"/>
              </a:rPr>
              <a:t>Судовий</a:t>
            </a:r>
            <a:r>
              <a:rPr lang="ru-RU" dirty="0">
                <a:ea typeface="+mn-lt"/>
                <a:cs typeface="+mn-lt"/>
              </a:rPr>
              <a:t> наказ як </a:t>
            </a:r>
            <a:r>
              <a:rPr lang="ru-RU" dirty="0" err="1">
                <a:ea typeface="+mn-lt"/>
                <a:cs typeface="+mn-lt"/>
              </a:rPr>
              <a:t>особлива</a:t>
            </a:r>
            <a:r>
              <a:rPr lang="ru-RU" dirty="0">
                <a:ea typeface="+mn-lt"/>
                <a:cs typeface="+mn-lt"/>
              </a:rPr>
              <a:t> форма судового </a:t>
            </a:r>
            <a:r>
              <a:rPr lang="ru-RU" dirty="0" err="1">
                <a:ea typeface="+mn-lt"/>
                <a:cs typeface="+mn-lt"/>
              </a:rPr>
              <a:t>рішення</a:t>
            </a:r>
            <a:r>
              <a:rPr lang="ru-RU" dirty="0">
                <a:ea typeface="+mn-lt"/>
                <a:cs typeface="+mn-lt"/>
              </a:rPr>
              <a:t>.</a:t>
            </a:r>
            <a:endParaRPr lang="ru-RU" dirty="0"/>
          </a:p>
          <a:p>
            <a:r>
              <a:rPr lang="ru-RU" dirty="0">
                <a:ea typeface="+mn-lt"/>
                <a:cs typeface="+mn-lt"/>
              </a:rPr>
              <a:t> 2)</a:t>
            </a:r>
            <a:r>
              <a:rPr lang="ru-RU" dirty="0" err="1">
                <a:ea typeface="+mn-lt"/>
                <a:cs typeface="+mn-lt"/>
              </a:rPr>
              <a:t>Наслідки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скасування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dirty="0" err="1">
                <a:ea typeface="+mn-lt"/>
                <a:cs typeface="+mn-lt"/>
              </a:rPr>
              <a:t>набрання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судовим</a:t>
            </a:r>
            <a:r>
              <a:rPr lang="ru-RU" dirty="0">
                <a:ea typeface="+mn-lt"/>
                <a:cs typeface="+mn-lt"/>
              </a:rPr>
              <a:t> наказом </a:t>
            </a:r>
            <a:r>
              <a:rPr lang="ru-RU" dirty="0" err="1">
                <a:ea typeface="+mn-lt"/>
                <a:cs typeface="+mn-lt"/>
              </a:rPr>
              <a:t>законної</a:t>
            </a:r>
            <a:r>
              <a:rPr lang="ru-RU" dirty="0">
                <a:ea typeface="+mn-lt"/>
                <a:cs typeface="+mn-lt"/>
              </a:rPr>
              <a:t> сили</a:t>
            </a:r>
            <a:endParaRPr lang="ru-RU" dirty="0"/>
          </a:p>
          <a:p>
            <a:r>
              <a:rPr lang="ru-RU" dirty="0">
                <a:ea typeface="+mn-lt"/>
                <a:cs typeface="+mn-lt"/>
              </a:rPr>
              <a:t>3) </a:t>
            </a:r>
            <a:r>
              <a:rPr lang="ru-RU" err="1">
                <a:ea typeface="+mn-lt"/>
                <a:cs typeface="+mn-lt"/>
              </a:rPr>
              <a:t>Справи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err="1">
                <a:ea typeface="+mn-lt"/>
                <a:cs typeface="+mn-lt"/>
              </a:rPr>
              <a:t>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розглядаються</a:t>
            </a:r>
            <a:r>
              <a:rPr lang="ru-RU" dirty="0">
                <a:ea typeface="+mn-lt"/>
                <a:cs typeface="+mn-lt"/>
              </a:rPr>
              <a:t> в порядку </a:t>
            </a:r>
            <a:r>
              <a:rPr lang="ru-RU" err="1">
                <a:ea typeface="+mn-lt"/>
                <a:cs typeface="+mn-lt"/>
              </a:rPr>
              <a:t>спрощеного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позовного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. </a:t>
            </a:r>
            <a:endParaRPr lang="ru-RU">
              <a:ea typeface="+mn-lt"/>
              <a:cs typeface="+mn-lt"/>
            </a:endParaRPr>
          </a:p>
          <a:p>
            <a:r>
              <a:rPr lang="ru-RU" dirty="0">
                <a:ea typeface="+mn-lt"/>
                <a:cs typeface="+mn-lt"/>
              </a:rPr>
              <a:t>4) </a:t>
            </a:r>
            <a:r>
              <a:rPr lang="ru-RU" dirty="0" err="1">
                <a:ea typeface="+mn-lt"/>
                <a:cs typeface="+mn-lt"/>
              </a:rPr>
              <a:t>Особливості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подання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заяв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dirty="0" err="1">
                <a:ea typeface="+mn-lt"/>
                <a:cs typeface="+mn-lt"/>
              </a:rPr>
              <a:t>розгляду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справи</a:t>
            </a:r>
            <a:r>
              <a:rPr lang="ru-RU" dirty="0">
                <a:ea typeface="+mn-lt"/>
                <a:cs typeface="+mn-lt"/>
              </a:rPr>
              <a:t> у порядку </a:t>
            </a:r>
            <a:r>
              <a:rPr lang="ru-RU" dirty="0" err="1">
                <a:ea typeface="+mn-lt"/>
                <a:cs typeface="+mn-lt"/>
              </a:rPr>
              <a:t>спрощеного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позовного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. 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4754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B1908-6FD6-B6CC-0987-AE4D75A77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F799B-9655-499F-0464-9991FB0D4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 err="1">
                <a:ea typeface="+mn-lt"/>
                <a:cs typeface="+mn-lt"/>
              </a:rPr>
              <a:t>Одночасно</a:t>
            </a:r>
            <a:r>
              <a:rPr lang="ru-RU" dirty="0">
                <a:ea typeface="+mn-lt"/>
                <a:cs typeface="+mn-lt"/>
              </a:rPr>
              <a:t> з </a:t>
            </a:r>
            <a:r>
              <a:rPr lang="ru-RU" dirty="0" err="1">
                <a:ea typeface="+mn-lt"/>
                <a:cs typeface="+mn-lt"/>
              </a:rPr>
              <a:t>копією</a:t>
            </a:r>
            <a:r>
              <a:rPr lang="ru-RU" dirty="0">
                <a:ea typeface="+mn-lt"/>
                <a:cs typeface="+mn-lt"/>
              </a:rPr>
              <a:t> судового наказу </a:t>
            </a:r>
            <a:r>
              <a:rPr lang="ru-RU" dirty="0" err="1">
                <a:ea typeface="+mn-lt"/>
                <a:cs typeface="+mn-lt"/>
              </a:rPr>
              <a:t>боржникові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надсилається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копія</a:t>
            </a:r>
            <a:r>
              <a:rPr lang="ru-RU" dirty="0">
                <a:ea typeface="+mn-lt"/>
                <a:cs typeface="+mn-lt"/>
              </a:rPr>
              <a:t> заяви </a:t>
            </a:r>
            <a:r>
              <a:rPr lang="ru-RU" dirty="0" err="1">
                <a:ea typeface="+mn-lt"/>
                <a:cs typeface="+mn-lt"/>
              </a:rPr>
              <a:t>стягувача</a:t>
            </a:r>
            <a:r>
              <a:rPr lang="ru-RU" dirty="0">
                <a:ea typeface="+mn-lt"/>
                <a:cs typeface="+mn-lt"/>
              </a:rPr>
              <a:t> про </a:t>
            </a:r>
            <a:r>
              <a:rPr lang="ru-RU" dirty="0" err="1">
                <a:ea typeface="+mn-lt"/>
                <a:cs typeface="+mn-lt"/>
              </a:rPr>
              <a:t>видачу</a:t>
            </a:r>
            <a:r>
              <a:rPr lang="ru-RU" dirty="0">
                <a:ea typeface="+mn-lt"/>
                <a:cs typeface="+mn-lt"/>
              </a:rPr>
              <a:t> судового наказу разом з </a:t>
            </a:r>
            <a:r>
              <a:rPr lang="ru-RU" dirty="0" err="1">
                <a:ea typeface="+mn-lt"/>
                <a:cs typeface="+mn-lt"/>
              </a:rPr>
              <a:t>доданими</a:t>
            </a:r>
            <a:r>
              <a:rPr lang="ru-RU" dirty="0">
                <a:ea typeface="+mn-lt"/>
                <a:cs typeface="+mn-lt"/>
              </a:rPr>
              <a:t> до </a:t>
            </a:r>
            <a:r>
              <a:rPr lang="ru-RU" dirty="0" err="1">
                <a:ea typeface="+mn-lt"/>
                <a:cs typeface="+mn-lt"/>
              </a:rPr>
              <a:t>неї</a:t>
            </a:r>
            <a:r>
              <a:rPr lang="ru-RU" dirty="0">
                <a:ea typeface="+mn-lt"/>
                <a:cs typeface="+mn-lt"/>
              </a:rPr>
              <a:t> документами. </a:t>
            </a:r>
            <a:r>
              <a:rPr lang="ru-RU" dirty="0" err="1">
                <a:ea typeface="+mn-lt"/>
                <a:cs typeface="+mn-lt"/>
              </a:rPr>
              <a:t>Копія</a:t>
            </a:r>
            <a:r>
              <a:rPr lang="ru-RU" dirty="0">
                <a:ea typeface="+mn-lt"/>
                <a:cs typeface="+mn-lt"/>
              </a:rPr>
              <a:t> (текст) судового наказу, </a:t>
            </a:r>
            <a:r>
              <a:rPr lang="ru-RU" dirty="0" err="1">
                <a:ea typeface="+mn-lt"/>
                <a:cs typeface="+mn-lt"/>
              </a:rPr>
              <a:t>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містить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інформацію</a:t>
            </a:r>
            <a:r>
              <a:rPr lang="ru-RU" dirty="0">
                <a:ea typeface="+mn-lt"/>
                <a:cs typeface="+mn-lt"/>
              </a:rPr>
              <a:t> про веб-адресу такого </a:t>
            </a:r>
            <a:r>
              <a:rPr lang="ru-RU" dirty="0" err="1">
                <a:ea typeface="+mn-lt"/>
                <a:cs typeface="+mn-lt"/>
              </a:rPr>
              <a:t>рішення</a:t>
            </a:r>
            <a:r>
              <a:rPr lang="ru-RU" dirty="0">
                <a:ea typeface="+mn-lt"/>
                <a:cs typeface="+mn-lt"/>
              </a:rPr>
              <a:t> у </a:t>
            </a:r>
            <a:r>
              <a:rPr lang="ru-RU" dirty="0" err="1">
                <a:ea typeface="+mn-lt"/>
                <a:cs typeface="+mn-lt"/>
              </a:rPr>
              <a:t>Єдиному</a:t>
            </a:r>
            <a:r>
              <a:rPr lang="ru-RU" dirty="0">
                <a:ea typeface="+mn-lt"/>
                <a:cs typeface="+mn-lt"/>
              </a:rPr>
              <a:t> державному </a:t>
            </a:r>
            <a:r>
              <a:rPr lang="ru-RU" dirty="0" err="1">
                <a:ea typeface="+mn-lt"/>
                <a:cs typeface="+mn-lt"/>
              </a:rPr>
              <a:t>реєстрі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судових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рішень</a:t>
            </a:r>
            <a:r>
              <a:rPr lang="ru-RU" dirty="0">
                <a:ea typeface="+mn-lt"/>
                <a:cs typeface="+mn-lt"/>
              </a:rPr>
              <a:t>, разом з </a:t>
            </a:r>
            <a:r>
              <a:rPr lang="ru-RU" dirty="0" err="1">
                <a:ea typeface="+mn-lt"/>
                <a:cs typeface="+mn-lt"/>
              </a:rPr>
              <a:t>додатками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надсилаються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боржнику</a:t>
            </a:r>
            <a:r>
              <a:rPr lang="ru-RU" dirty="0">
                <a:ea typeface="+mn-lt"/>
                <a:cs typeface="+mn-lt"/>
              </a:rPr>
              <a:t> за </a:t>
            </a:r>
            <a:r>
              <a:rPr lang="ru-RU" dirty="0" err="1">
                <a:ea typeface="+mn-lt"/>
                <a:cs typeface="+mn-lt"/>
              </a:rPr>
              <a:t>адресою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місцезнаходження</a:t>
            </a:r>
            <a:r>
              <a:rPr lang="ru-RU" dirty="0">
                <a:ea typeface="+mn-lt"/>
                <a:cs typeface="+mn-lt"/>
              </a:rPr>
              <a:t> (</a:t>
            </a:r>
            <a:r>
              <a:rPr lang="ru-RU" dirty="0" err="1">
                <a:ea typeface="+mn-lt"/>
                <a:cs typeface="+mn-lt"/>
              </a:rPr>
              <a:t>місця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проживання</a:t>
            </a:r>
            <a:r>
              <a:rPr lang="ru-RU" dirty="0">
                <a:ea typeface="+mn-lt"/>
                <a:cs typeface="+mn-lt"/>
              </a:rPr>
              <a:t>), </a:t>
            </a:r>
            <a:r>
              <a:rPr lang="ru-RU" dirty="0" err="1">
                <a:ea typeface="+mn-lt"/>
                <a:cs typeface="+mn-lt"/>
              </a:rPr>
              <a:t>зазначеною</a:t>
            </a:r>
            <a:r>
              <a:rPr lang="ru-RU" dirty="0">
                <a:ea typeface="+mn-lt"/>
                <a:cs typeface="+mn-lt"/>
              </a:rPr>
              <a:t> в </a:t>
            </a:r>
            <a:r>
              <a:rPr lang="ru-RU" dirty="0" err="1">
                <a:ea typeface="+mn-lt"/>
                <a:cs typeface="+mn-lt"/>
              </a:rPr>
              <a:t>Єдиному</a:t>
            </a:r>
            <a:r>
              <a:rPr lang="ru-RU" dirty="0">
                <a:ea typeface="+mn-lt"/>
                <a:cs typeface="+mn-lt"/>
              </a:rPr>
              <a:t> державному </a:t>
            </a:r>
            <a:r>
              <a:rPr lang="ru-RU" dirty="0" err="1">
                <a:ea typeface="+mn-lt"/>
                <a:cs typeface="+mn-lt"/>
              </a:rPr>
              <a:t>реєстрі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юридичних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осіб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фізичних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осіб</a:t>
            </a:r>
            <a:r>
              <a:rPr lang="ru-RU" dirty="0">
                <a:ea typeface="+mn-lt"/>
                <a:cs typeface="+mn-lt"/>
              </a:rPr>
              <a:t> – </a:t>
            </a:r>
            <a:r>
              <a:rPr lang="ru-RU" dirty="0" err="1">
                <a:ea typeface="+mn-lt"/>
                <a:cs typeface="+mn-lt"/>
              </a:rPr>
              <a:t>підприємців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dirty="0" err="1">
                <a:ea typeface="+mn-lt"/>
                <a:cs typeface="+mn-lt"/>
              </a:rPr>
              <a:t>громадських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формувань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i="1" dirty="0">
                <a:ea typeface="+mn-lt"/>
                <a:cs typeface="+mn-lt"/>
              </a:rPr>
              <a:t>Днем </a:t>
            </a:r>
            <a:r>
              <a:rPr lang="ru-RU" i="1" dirty="0" err="1">
                <a:ea typeface="+mn-lt"/>
                <a:cs typeface="+mn-lt"/>
              </a:rPr>
              <a:t>отримання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боржником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копії</a:t>
            </a:r>
            <a:r>
              <a:rPr lang="ru-RU" i="1" dirty="0">
                <a:ea typeface="+mn-lt"/>
                <a:cs typeface="+mn-lt"/>
              </a:rPr>
              <a:t> судового наказу є день </a:t>
            </a:r>
            <a:r>
              <a:rPr lang="ru-RU" i="1" dirty="0" err="1">
                <a:ea typeface="+mn-lt"/>
                <a:cs typeface="+mn-lt"/>
              </a:rPr>
              <a:t>його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вручення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боржнику</a:t>
            </a:r>
            <a:r>
              <a:rPr lang="ru-RU" i="1" dirty="0">
                <a:ea typeface="+mn-lt"/>
                <a:cs typeface="+mn-lt"/>
              </a:rPr>
              <a:t>, </a:t>
            </a:r>
            <a:r>
              <a:rPr lang="ru-RU" i="1" dirty="0" err="1">
                <a:ea typeface="+mn-lt"/>
                <a:cs typeface="+mn-lt"/>
              </a:rPr>
              <a:t>визначений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статтею</a:t>
            </a:r>
            <a:r>
              <a:rPr lang="ru-RU" i="1" dirty="0">
                <a:ea typeface="+mn-lt"/>
                <a:cs typeface="+mn-lt"/>
              </a:rPr>
              <a:t> 242 ГПК. 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27909951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296C0-E2BE-1D21-BE09-679D5ACCA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029" y="156177"/>
            <a:ext cx="10268712" cy="1700784"/>
          </a:xfrm>
        </p:spPr>
        <p:txBody>
          <a:bodyPr/>
          <a:lstStyle/>
          <a:p>
            <a:r>
              <a:rPr lang="ru-RU" sz="4800" err="1">
                <a:ea typeface="+mj-lt"/>
                <a:cs typeface="+mj-lt"/>
              </a:rPr>
              <a:t>Наслідки</a:t>
            </a:r>
            <a:r>
              <a:rPr lang="ru-RU" sz="4800" dirty="0">
                <a:ea typeface="+mj-lt"/>
                <a:cs typeface="+mj-lt"/>
              </a:rPr>
              <a:t> </a:t>
            </a:r>
            <a:r>
              <a:rPr lang="ru-RU" sz="4800" err="1">
                <a:ea typeface="+mj-lt"/>
                <a:cs typeface="+mj-lt"/>
              </a:rPr>
              <a:t>скасування</a:t>
            </a:r>
            <a:r>
              <a:rPr lang="ru-RU" sz="4800" dirty="0">
                <a:ea typeface="+mj-lt"/>
                <a:cs typeface="+mj-lt"/>
              </a:rPr>
              <a:t> та </a:t>
            </a:r>
            <a:r>
              <a:rPr lang="ru-RU" sz="4800" err="1">
                <a:ea typeface="+mj-lt"/>
                <a:cs typeface="+mj-lt"/>
              </a:rPr>
              <a:t>набрання</a:t>
            </a:r>
            <a:r>
              <a:rPr lang="ru-RU" sz="4800" dirty="0">
                <a:ea typeface="+mj-lt"/>
                <a:cs typeface="+mj-lt"/>
              </a:rPr>
              <a:t> </a:t>
            </a:r>
            <a:r>
              <a:rPr lang="ru-RU" sz="4800" err="1">
                <a:ea typeface="+mj-lt"/>
                <a:cs typeface="+mj-lt"/>
              </a:rPr>
              <a:t>судовим</a:t>
            </a:r>
            <a:r>
              <a:rPr lang="ru-RU" sz="4800" dirty="0">
                <a:ea typeface="+mj-lt"/>
                <a:cs typeface="+mj-lt"/>
              </a:rPr>
              <a:t> наказом </a:t>
            </a:r>
            <a:r>
              <a:rPr lang="ru-RU" sz="4800" err="1">
                <a:ea typeface="+mj-lt"/>
                <a:cs typeface="+mj-lt"/>
              </a:rPr>
              <a:t>законної</a:t>
            </a:r>
            <a:r>
              <a:rPr lang="ru-RU" sz="4800" dirty="0">
                <a:ea typeface="+mj-lt"/>
                <a:cs typeface="+mj-lt"/>
              </a:rPr>
              <a:t> сили </a:t>
            </a:r>
            <a:endParaRPr lang="ru-RU" sz="48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94274-7F72-7D20-7762-C775A62F36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 err="1">
                <a:ea typeface="+mn-lt"/>
                <a:cs typeface="+mn-lt"/>
              </a:rPr>
              <a:t>Особливості</a:t>
            </a:r>
            <a:r>
              <a:rPr lang="ru-RU" dirty="0">
                <a:ea typeface="+mn-lt"/>
                <a:cs typeface="+mn-lt"/>
              </a:rPr>
              <a:t> наказного </a:t>
            </a:r>
            <a:r>
              <a:rPr lang="ru-RU" dirty="0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обумовлюють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правові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підстави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реагування</a:t>
            </a:r>
            <a:r>
              <a:rPr lang="ru-RU" dirty="0">
                <a:ea typeface="+mn-lt"/>
                <a:cs typeface="+mn-lt"/>
              </a:rPr>
              <a:t> на </a:t>
            </a:r>
            <a:r>
              <a:rPr lang="ru-RU" dirty="0" err="1">
                <a:ea typeface="+mn-lt"/>
                <a:cs typeface="+mn-lt"/>
              </a:rPr>
              <a:t>судовий</a:t>
            </a:r>
            <a:r>
              <a:rPr lang="ru-RU" dirty="0">
                <a:ea typeface="+mn-lt"/>
                <a:cs typeface="+mn-lt"/>
              </a:rPr>
              <a:t> наказ </a:t>
            </a:r>
            <a:r>
              <a:rPr lang="ru-RU" dirty="0" err="1">
                <a:ea typeface="+mn-lt"/>
                <a:cs typeface="+mn-lt"/>
              </a:rPr>
              <a:t>боржника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органів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dirty="0" err="1">
                <a:ea typeface="+mn-lt"/>
                <a:cs typeface="+mn-lt"/>
              </a:rPr>
              <a:t>осіб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яким</a:t>
            </a:r>
            <a:r>
              <a:rPr lang="ru-RU" dirty="0">
                <a:ea typeface="+mn-lt"/>
                <a:cs typeface="+mn-lt"/>
              </a:rPr>
              <a:t> законом </a:t>
            </a:r>
            <a:r>
              <a:rPr lang="ru-RU" dirty="0" err="1">
                <a:ea typeface="+mn-lt"/>
                <a:cs typeface="+mn-lt"/>
              </a:rPr>
              <a:t>надано</a:t>
            </a:r>
            <a:r>
              <a:rPr lang="ru-RU" dirty="0">
                <a:ea typeface="+mn-lt"/>
                <a:cs typeface="+mn-lt"/>
              </a:rPr>
              <a:t> право </a:t>
            </a:r>
            <a:r>
              <a:rPr lang="ru-RU" dirty="0" err="1">
                <a:ea typeface="+mn-lt"/>
                <a:cs typeface="+mn-lt"/>
              </a:rPr>
              <a:t>звертатися</a:t>
            </a:r>
            <a:r>
              <a:rPr lang="ru-RU" dirty="0">
                <a:ea typeface="+mn-lt"/>
                <a:cs typeface="+mn-lt"/>
              </a:rPr>
              <a:t> до </a:t>
            </a:r>
            <a:r>
              <a:rPr lang="ru-RU" dirty="0" err="1">
                <a:ea typeface="+mn-lt"/>
                <a:cs typeface="+mn-lt"/>
              </a:rPr>
              <a:t>господарського</a:t>
            </a:r>
            <a:r>
              <a:rPr lang="ru-RU" dirty="0">
                <a:ea typeface="+mn-lt"/>
                <a:cs typeface="+mn-lt"/>
              </a:rPr>
              <a:t> суду в </a:t>
            </a:r>
            <a:r>
              <a:rPr lang="ru-RU" dirty="0" err="1">
                <a:ea typeface="+mn-lt"/>
                <a:cs typeface="+mn-lt"/>
              </a:rPr>
              <a:t>інтересах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інших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осіб</a:t>
            </a:r>
            <a:r>
              <a:rPr lang="ru-RU" dirty="0">
                <a:ea typeface="+mn-lt"/>
                <a:cs typeface="+mn-lt"/>
              </a:rPr>
              <a:t>. ГПК </a:t>
            </a:r>
            <a:r>
              <a:rPr lang="ru-RU" dirty="0" err="1">
                <a:ea typeface="+mn-lt"/>
                <a:cs typeface="+mn-lt"/>
              </a:rPr>
              <a:t>встановлені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правові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вимоги</a:t>
            </a:r>
            <a:r>
              <a:rPr lang="ru-RU" dirty="0">
                <a:ea typeface="+mn-lt"/>
                <a:cs typeface="+mn-lt"/>
              </a:rPr>
              <a:t> до </a:t>
            </a:r>
            <a:r>
              <a:rPr lang="ru-RU" dirty="0" err="1">
                <a:ea typeface="+mn-lt"/>
                <a:cs typeface="+mn-lt"/>
              </a:rPr>
              <a:t>форми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dirty="0" err="1">
                <a:ea typeface="+mn-lt"/>
                <a:cs typeface="+mn-lt"/>
              </a:rPr>
              <a:t>змісту</a:t>
            </a:r>
            <a:r>
              <a:rPr lang="ru-RU" dirty="0">
                <a:ea typeface="+mn-lt"/>
                <a:cs typeface="+mn-lt"/>
              </a:rPr>
              <a:t> заяви про </a:t>
            </a:r>
            <a:r>
              <a:rPr lang="ru-RU" dirty="0" err="1">
                <a:ea typeface="+mn-lt"/>
                <a:cs typeface="+mn-lt"/>
              </a:rPr>
              <a:t>скасування</a:t>
            </a:r>
            <a:r>
              <a:rPr lang="ru-RU" dirty="0">
                <a:ea typeface="+mn-lt"/>
                <a:cs typeface="+mn-lt"/>
              </a:rPr>
              <a:t> судового наказу, строки </a:t>
            </a:r>
            <a:r>
              <a:rPr lang="ru-RU" dirty="0" err="1">
                <a:ea typeface="+mn-lt"/>
                <a:cs typeface="+mn-lt"/>
              </a:rPr>
              <a:t>подання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набрання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чинності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судовим</a:t>
            </a:r>
            <a:r>
              <a:rPr lang="ru-RU" dirty="0">
                <a:ea typeface="+mn-lt"/>
                <a:cs typeface="+mn-lt"/>
              </a:rPr>
              <a:t> наказом </a:t>
            </a:r>
            <a:r>
              <a:rPr lang="ru-RU" dirty="0" err="1">
                <a:ea typeface="+mn-lt"/>
                <a:cs typeface="+mn-lt"/>
              </a:rPr>
              <a:t>законної</a:t>
            </a:r>
            <a:r>
              <a:rPr lang="ru-RU" dirty="0">
                <a:ea typeface="+mn-lt"/>
                <a:cs typeface="+mn-lt"/>
              </a:rPr>
              <a:t> сили. </a:t>
            </a:r>
            <a:r>
              <a:rPr lang="ru-RU" dirty="0" err="1">
                <a:ea typeface="+mn-lt"/>
                <a:cs typeface="+mn-lt"/>
              </a:rPr>
              <a:t>Процесуальне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законодавство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визначає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процесуальні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дії</a:t>
            </a:r>
            <a:r>
              <a:rPr lang="ru-RU" dirty="0">
                <a:ea typeface="+mn-lt"/>
                <a:cs typeface="+mn-lt"/>
              </a:rPr>
              <a:t> суду </a:t>
            </a:r>
            <a:r>
              <a:rPr lang="ru-RU" dirty="0" err="1">
                <a:ea typeface="+mn-lt"/>
                <a:cs typeface="+mn-lt"/>
              </a:rPr>
              <a:t>щодо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виправлення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помилки</a:t>
            </a:r>
            <a:r>
              <a:rPr lang="ru-RU" dirty="0">
                <a:ea typeface="+mn-lt"/>
                <a:cs typeface="+mn-lt"/>
              </a:rPr>
              <a:t> в судовому </a:t>
            </a:r>
            <a:r>
              <a:rPr lang="ru-RU" dirty="0" err="1">
                <a:ea typeface="+mn-lt"/>
                <a:cs typeface="+mn-lt"/>
              </a:rPr>
              <a:t>наказі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визнання</a:t>
            </a:r>
            <a:r>
              <a:rPr lang="ru-RU" dirty="0">
                <a:ea typeface="+mn-lt"/>
                <a:cs typeface="+mn-lt"/>
              </a:rPr>
              <a:t> судового наказу таким, </a:t>
            </a:r>
            <a:r>
              <a:rPr lang="ru-RU" dirty="0" err="1">
                <a:ea typeface="+mn-lt"/>
                <a:cs typeface="+mn-lt"/>
              </a:rPr>
              <a:t>що</a:t>
            </a:r>
            <a:r>
              <a:rPr lang="ru-RU" dirty="0">
                <a:ea typeface="+mn-lt"/>
                <a:cs typeface="+mn-lt"/>
              </a:rPr>
              <a:t> не </a:t>
            </a:r>
            <a:r>
              <a:rPr lang="ru-RU" dirty="0" err="1">
                <a:ea typeface="+mn-lt"/>
                <a:cs typeface="+mn-lt"/>
              </a:rPr>
              <a:t>підлягає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виконанню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відстрочення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чи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розстрочення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зміна</a:t>
            </a:r>
            <a:r>
              <a:rPr lang="ru-RU" dirty="0">
                <a:ea typeface="+mn-lt"/>
                <a:cs typeface="+mn-lt"/>
              </a:rPr>
              <a:t> способу та порядку </a:t>
            </a:r>
            <a:r>
              <a:rPr lang="ru-RU" dirty="0" err="1">
                <a:ea typeface="+mn-lt"/>
                <a:cs typeface="+mn-lt"/>
              </a:rPr>
              <a:t>його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виконання</a:t>
            </a:r>
            <a:r>
              <a:rPr lang="ru-RU" dirty="0">
                <a:ea typeface="+mn-lt"/>
                <a:cs typeface="+mn-lt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37887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B1456-D4E6-CF44-075E-BE9E4740B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BCF9A-E77B-EE95-5222-B5648790AB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i="1" dirty="0" err="1">
                <a:ea typeface="+mn-lt"/>
                <a:cs typeface="+mn-lt"/>
              </a:rPr>
              <a:t>Процесуальний</a:t>
            </a:r>
            <a:r>
              <a:rPr lang="ru-RU" i="1" dirty="0">
                <a:ea typeface="+mn-lt"/>
                <a:cs typeface="+mn-lt"/>
              </a:rPr>
              <a:t> порядок </a:t>
            </a:r>
            <a:r>
              <a:rPr lang="ru-RU" i="1" dirty="0" err="1">
                <a:ea typeface="+mn-lt"/>
                <a:cs typeface="+mn-lt"/>
              </a:rPr>
              <a:t>реагування</a:t>
            </a:r>
            <a:r>
              <a:rPr lang="ru-RU" i="1" dirty="0">
                <a:ea typeface="+mn-lt"/>
                <a:cs typeface="+mn-lt"/>
              </a:rPr>
              <a:t> на </a:t>
            </a:r>
            <a:r>
              <a:rPr lang="ru-RU" i="1" dirty="0" err="1">
                <a:ea typeface="+mn-lt"/>
                <a:cs typeface="+mn-lt"/>
              </a:rPr>
              <a:t>судовий</a:t>
            </a:r>
            <a:r>
              <a:rPr lang="ru-RU" i="1" dirty="0">
                <a:ea typeface="+mn-lt"/>
                <a:cs typeface="+mn-lt"/>
              </a:rPr>
              <a:t> наказ </a:t>
            </a:r>
            <a:r>
              <a:rPr lang="ru-RU" i="1" dirty="0" err="1">
                <a:ea typeface="+mn-lt"/>
                <a:cs typeface="+mn-lt"/>
              </a:rPr>
              <a:t>боржника</a:t>
            </a:r>
            <a:r>
              <a:rPr lang="ru-RU" i="1" dirty="0">
                <a:ea typeface="+mn-lt"/>
                <a:cs typeface="+mn-lt"/>
              </a:rPr>
              <a:t>, </a:t>
            </a:r>
            <a:r>
              <a:rPr lang="ru-RU" i="1" dirty="0" err="1">
                <a:ea typeface="+mn-lt"/>
                <a:cs typeface="+mn-lt"/>
              </a:rPr>
              <a:t>органів</a:t>
            </a:r>
            <a:r>
              <a:rPr lang="ru-RU" i="1" dirty="0">
                <a:ea typeface="+mn-lt"/>
                <a:cs typeface="+mn-lt"/>
              </a:rPr>
              <a:t> та </a:t>
            </a:r>
            <a:r>
              <a:rPr lang="ru-RU" i="1" dirty="0" err="1">
                <a:ea typeface="+mn-lt"/>
                <a:cs typeface="+mn-lt"/>
              </a:rPr>
              <a:t>інших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осіб</a:t>
            </a:r>
            <a:r>
              <a:rPr lang="ru-RU" i="1" dirty="0">
                <a:ea typeface="+mn-lt"/>
                <a:cs typeface="+mn-lt"/>
              </a:rPr>
              <a:t>, форму і </a:t>
            </a:r>
            <a:r>
              <a:rPr lang="ru-RU" i="1" dirty="0" err="1">
                <a:ea typeface="+mn-lt"/>
                <a:cs typeface="+mn-lt"/>
              </a:rPr>
              <a:t>зміст</a:t>
            </a:r>
            <a:r>
              <a:rPr lang="ru-RU" i="1" dirty="0">
                <a:ea typeface="+mn-lt"/>
                <a:cs typeface="+mn-lt"/>
              </a:rPr>
              <a:t> заяви про </a:t>
            </a:r>
            <a:r>
              <a:rPr lang="ru-RU" i="1" dirty="0" err="1">
                <a:ea typeface="+mn-lt"/>
                <a:cs typeface="+mn-lt"/>
              </a:rPr>
              <a:t>скасування</a:t>
            </a:r>
            <a:r>
              <a:rPr lang="ru-RU" i="1" dirty="0">
                <a:ea typeface="+mn-lt"/>
                <a:cs typeface="+mn-lt"/>
              </a:rPr>
              <a:t> судового наказу та строки </a:t>
            </a:r>
            <a:r>
              <a:rPr lang="ru-RU" i="1" dirty="0" err="1">
                <a:ea typeface="+mn-lt"/>
                <a:cs typeface="+mn-lt"/>
              </a:rPr>
              <a:t>її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подання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визначає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стаття</a:t>
            </a:r>
            <a:r>
              <a:rPr lang="ru-RU" i="1" dirty="0">
                <a:ea typeface="+mn-lt"/>
                <a:cs typeface="+mn-lt"/>
              </a:rPr>
              <a:t> 157 ГПК. </a:t>
            </a:r>
            <a:r>
              <a:rPr lang="ru-RU" dirty="0" err="1">
                <a:ea typeface="+mn-lt"/>
                <a:cs typeface="+mn-lt"/>
              </a:rPr>
              <a:t>Боржник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b="1" dirty="0" err="1">
                <a:ea typeface="+mn-lt"/>
                <a:cs typeface="+mn-lt"/>
              </a:rPr>
              <a:t>протягом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dirty="0" err="1">
                <a:ea typeface="+mn-lt"/>
                <a:cs typeface="+mn-lt"/>
              </a:rPr>
              <a:t>п’ятнадцяти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dirty="0" err="1">
                <a:ea typeface="+mn-lt"/>
                <a:cs typeface="+mn-lt"/>
              </a:rPr>
              <a:t>днів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dirty="0">
                <a:ea typeface="+mn-lt"/>
                <a:cs typeface="+mn-lt"/>
              </a:rPr>
              <a:t>з дня </a:t>
            </a:r>
            <a:r>
              <a:rPr lang="ru-RU" dirty="0" err="1">
                <a:ea typeface="+mn-lt"/>
                <a:cs typeface="+mn-lt"/>
              </a:rPr>
              <a:t>вручення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копії</a:t>
            </a:r>
            <a:r>
              <a:rPr lang="ru-RU" dirty="0">
                <a:ea typeface="+mn-lt"/>
                <a:cs typeface="+mn-lt"/>
              </a:rPr>
              <a:t> судового наказу та </a:t>
            </a:r>
            <a:r>
              <a:rPr lang="ru-RU" dirty="0" err="1">
                <a:ea typeface="+mn-lt"/>
                <a:cs typeface="+mn-lt"/>
              </a:rPr>
              <a:t>доданих</a:t>
            </a:r>
            <a:r>
              <a:rPr lang="ru-RU" dirty="0">
                <a:ea typeface="+mn-lt"/>
                <a:cs typeface="+mn-lt"/>
              </a:rPr>
              <a:t> до </a:t>
            </a:r>
            <a:r>
              <a:rPr lang="ru-RU" dirty="0" err="1">
                <a:ea typeface="+mn-lt"/>
                <a:cs typeface="+mn-lt"/>
              </a:rPr>
              <a:t>неї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документів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має</a:t>
            </a:r>
            <a:r>
              <a:rPr lang="ru-RU" dirty="0">
                <a:ea typeface="+mn-lt"/>
                <a:cs typeface="+mn-lt"/>
              </a:rPr>
              <a:t> право подати </a:t>
            </a:r>
            <a:r>
              <a:rPr lang="ru-RU" dirty="0" err="1">
                <a:ea typeface="+mn-lt"/>
                <a:cs typeface="+mn-lt"/>
              </a:rPr>
              <a:t>заяву</a:t>
            </a:r>
            <a:r>
              <a:rPr lang="ru-RU" dirty="0">
                <a:ea typeface="+mn-lt"/>
                <a:cs typeface="+mn-lt"/>
              </a:rPr>
              <a:t> про </a:t>
            </a:r>
            <a:r>
              <a:rPr lang="ru-RU" dirty="0" err="1">
                <a:ea typeface="+mn-lt"/>
                <a:cs typeface="+mn-lt"/>
              </a:rPr>
              <a:t>його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скасування</a:t>
            </a:r>
            <a:r>
              <a:rPr lang="ru-RU" dirty="0">
                <a:ea typeface="+mn-lt"/>
                <a:cs typeface="+mn-lt"/>
              </a:rPr>
              <a:t> до суду, </a:t>
            </a:r>
            <a:r>
              <a:rPr lang="ru-RU" dirty="0" err="1">
                <a:ea typeface="+mn-lt"/>
                <a:cs typeface="+mn-lt"/>
              </a:rPr>
              <a:t>який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його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видав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dirty="0" err="1">
                <a:ea typeface="+mn-lt"/>
                <a:cs typeface="+mn-lt"/>
              </a:rPr>
              <a:t>Заява</a:t>
            </a:r>
            <a:r>
              <a:rPr lang="ru-RU" dirty="0">
                <a:ea typeface="+mn-lt"/>
                <a:cs typeface="+mn-lt"/>
              </a:rPr>
              <a:t> про </a:t>
            </a:r>
            <a:r>
              <a:rPr lang="ru-RU" dirty="0" err="1">
                <a:ea typeface="+mn-lt"/>
                <a:cs typeface="+mn-lt"/>
              </a:rPr>
              <a:t>скасування</a:t>
            </a:r>
            <a:r>
              <a:rPr lang="ru-RU" dirty="0">
                <a:ea typeface="+mn-lt"/>
                <a:cs typeface="+mn-lt"/>
              </a:rPr>
              <a:t> судового наказу </a:t>
            </a:r>
            <a:r>
              <a:rPr lang="ru-RU" dirty="0" err="1">
                <a:ea typeface="+mn-lt"/>
                <a:cs typeface="+mn-lt"/>
              </a:rPr>
              <a:t>може</a:t>
            </a:r>
            <a:r>
              <a:rPr lang="ru-RU" dirty="0">
                <a:ea typeface="+mn-lt"/>
                <a:cs typeface="+mn-lt"/>
              </a:rPr>
              <a:t> також бути подана органами та особами, </a:t>
            </a:r>
            <a:r>
              <a:rPr lang="ru-RU" dirty="0" err="1">
                <a:ea typeface="+mn-lt"/>
                <a:cs typeface="+mn-lt"/>
              </a:rPr>
              <a:t>яким</a:t>
            </a:r>
            <a:r>
              <a:rPr lang="ru-RU" dirty="0">
                <a:ea typeface="+mn-lt"/>
                <a:cs typeface="+mn-lt"/>
              </a:rPr>
              <a:t> законом </a:t>
            </a:r>
            <a:r>
              <a:rPr lang="ru-RU" dirty="0" err="1">
                <a:ea typeface="+mn-lt"/>
                <a:cs typeface="+mn-lt"/>
              </a:rPr>
              <a:t>надано</a:t>
            </a:r>
            <a:r>
              <a:rPr lang="ru-RU" dirty="0">
                <a:ea typeface="+mn-lt"/>
                <a:cs typeface="+mn-lt"/>
              </a:rPr>
              <a:t> право </a:t>
            </a:r>
            <a:r>
              <a:rPr lang="ru-RU" dirty="0" err="1">
                <a:ea typeface="+mn-lt"/>
                <a:cs typeface="+mn-lt"/>
              </a:rPr>
              <a:t>звертатися</a:t>
            </a:r>
            <a:r>
              <a:rPr lang="ru-RU" dirty="0">
                <a:ea typeface="+mn-lt"/>
                <a:cs typeface="+mn-lt"/>
              </a:rPr>
              <a:t> до суду в </a:t>
            </a:r>
            <a:r>
              <a:rPr lang="ru-RU" dirty="0" err="1">
                <a:ea typeface="+mn-lt"/>
                <a:cs typeface="+mn-lt"/>
              </a:rPr>
              <a:t>інтересах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інших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осіб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i="1" dirty="0" err="1">
                <a:ea typeface="+mn-lt"/>
                <a:cs typeface="+mn-lt"/>
              </a:rPr>
              <a:t>Заява</a:t>
            </a:r>
            <a:r>
              <a:rPr lang="ru-RU" i="1" dirty="0">
                <a:ea typeface="+mn-lt"/>
                <a:cs typeface="+mn-lt"/>
              </a:rPr>
              <a:t> про </a:t>
            </a:r>
            <a:r>
              <a:rPr lang="ru-RU" i="1" dirty="0" err="1">
                <a:ea typeface="+mn-lt"/>
                <a:cs typeface="+mn-lt"/>
              </a:rPr>
              <a:t>скасування</a:t>
            </a:r>
            <a:r>
              <a:rPr lang="ru-RU" i="1" dirty="0">
                <a:ea typeface="+mn-lt"/>
                <a:cs typeface="+mn-lt"/>
              </a:rPr>
              <a:t> судового наказу </a:t>
            </a:r>
            <a:r>
              <a:rPr lang="ru-RU" i="1" dirty="0" err="1">
                <a:ea typeface="+mn-lt"/>
                <a:cs typeface="+mn-lt"/>
              </a:rPr>
              <a:t>подається</a:t>
            </a:r>
            <a:r>
              <a:rPr lang="ru-RU" i="1" dirty="0">
                <a:ea typeface="+mn-lt"/>
                <a:cs typeface="+mn-lt"/>
              </a:rPr>
              <a:t> в суд у </a:t>
            </a:r>
            <a:r>
              <a:rPr lang="ru-RU" i="1" dirty="0" err="1">
                <a:ea typeface="+mn-lt"/>
                <a:cs typeface="+mn-lt"/>
              </a:rPr>
              <a:t>письмовій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формі</a:t>
            </a:r>
            <a:r>
              <a:rPr lang="ru-RU" i="1" dirty="0">
                <a:ea typeface="+mn-lt"/>
                <a:cs typeface="+mn-lt"/>
              </a:rPr>
              <a:t>. 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0286446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AD76-1104-DC1B-EC7F-27B29CF5E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err="1">
                <a:ea typeface="+mj-lt"/>
                <a:cs typeface="+mj-lt"/>
              </a:rPr>
              <a:t>Заява</a:t>
            </a:r>
            <a:r>
              <a:rPr lang="ru-RU" sz="5400" dirty="0">
                <a:ea typeface="+mj-lt"/>
                <a:cs typeface="+mj-lt"/>
              </a:rPr>
              <a:t> про </a:t>
            </a:r>
            <a:r>
              <a:rPr lang="ru-RU" sz="5400" err="1">
                <a:ea typeface="+mj-lt"/>
                <a:cs typeface="+mj-lt"/>
              </a:rPr>
              <a:t>скасування</a:t>
            </a:r>
            <a:r>
              <a:rPr lang="ru-RU" sz="5400" dirty="0">
                <a:ea typeface="+mj-lt"/>
                <a:cs typeface="+mj-lt"/>
              </a:rPr>
              <a:t> судового наказу </a:t>
            </a:r>
            <a:r>
              <a:rPr lang="ru-RU" sz="5400" err="1">
                <a:ea typeface="+mj-lt"/>
                <a:cs typeface="+mj-lt"/>
              </a:rPr>
              <a:t>має</a:t>
            </a:r>
            <a:r>
              <a:rPr lang="ru-RU" sz="5400" dirty="0">
                <a:ea typeface="+mj-lt"/>
                <a:cs typeface="+mj-lt"/>
              </a:rPr>
              <a:t> </a:t>
            </a:r>
            <a:r>
              <a:rPr lang="ru-RU" sz="5400" err="1">
                <a:ea typeface="+mj-lt"/>
                <a:cs typeface="+mj-lt"/>
              </a:rPr>
              <a:t>містити</a:t>
            </a:r>
            <a:r>
              <a:rPr lang="ru-RU" sz="5400" dirty="0">
                <a:ea typeface="+mj-lt"/>
                <a:cs typeface="+mj-lt"/>
              </a:rPr>
              <a:t>: </a:t>
            </a:r>
            <a:endParaRPr lang="ru-RU" sz="54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2C7CF-9639-C6C6-2DEE-DBFD4952D9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ru-RU" dirty="0">
                <a:ea typeface="+mn-lt"/>
                <a:cs typeface="+mn-lt"/>
              </a:rPr>
              <a:t>1) </a:t>
            </a:r>
            <a:r>
              <a:rPr lang="ru-RU" dirty="0" err="1">
                <a:ea typeface="+mn-lt"/>
                <a:cs typeface="+mn-lt"/>
              </a:rPr>
              <a:t>найменування</a:t>
            </a:r>
            <a:r>
              <a:rPr lang="ru-RU" dirty="0">
                <a:ea typeface="+mn-lt"/>
                <a:cs typeface="+mn-lt"/>
              </a:rPr>
              <a:t> суду, до </a:t>
            </a:r>
            <a:r>
              <a:rPr lang="ru-RU" dirty="0" err="1">
                <a:ea typeface="+mn-lt"/>
                <a:cs typeface="+mn-lt"/>
              </a:rPr>
              <a:t>якого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подається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заява</a:t>
            </a:r>
            <a:r>
              <a:rPr lang="ru-RU" dirty="0">
                <a:ea typeface="+mn-lt"/>
                <a:cs typeface="+mn-lt"/>
              </a:rPr>
              <a:t>; </a:t>
            </a:r>
          </a:p>
          <a:p>
            <a:r>
              <a:rPr lang="ru-RU" dirty="0">
                <a:ea typeface="+mn-lt"/>
                <a:cs typeface="+mn-lt"/>
              </a:rPr>
              <a:t>2) </a:t>
            </a:r>
            <a:r>
              <a:rPr lang="ru-RU" err="1">
                <a:ea typeface="+mn-lt"/>
                <a:cs typeface="+mn-lt"/>
              </a:rPr>
              <a:t>повне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найменування</a:t>
            </a:r>
            <a:r>
              <a:rPr lang="ru-RU" dirty="0">
                <a:ea typeface="+mn-lt"/>
                <a:cs typeface="+mn-lt"/>
              </a:rPr>
              <a:t> (для </a:t>
            </a:r>
            <a:r>
              <a:rPr lang="ru-RU" err="1">
                <a:ea typeface="+mn-lt"/>
                <a:cs typeface="+mn-lt"/>
              </a:rPr>
              <a:t>юридичних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осіб</a:t>
            </a:r>
            <a:r>
              <a:rPr lang="ru-RU" dirty="0">
                <a:ea typeface="+mn-lt"/>
                <a:cs typeface="+mn-lt"/>
              </a:rPr>
              <a:t>) </a:t>
            </a:r>
            <a:r>
              <a:rPr lang="ru-RU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ім’я</a:t>
            </a:r>
            <a:r>
              <a:rPr lang="ru-RU" dirty="0">
                <a:ea typeface="+mn-lt"/>
                <a:cs typeface="+mn-lt"/>
              </a:rPr>
              <a:t> (</a:t>
            </a:r>
            <a:r>
              <a:rPr lang="ru-RU" err="1">
                <a:ea typeface="+mn-lt"/>
                <a:cs typeface="+mn-lt"/>
              </a:rPr>
              <a:t>прізвище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err="1">
                <a:ea typeface="+mn-lt"/>
                <a:cs typeface="+mn-lt"/>
              </a:rPr>
              <a:t>ім’я</a:t>
            </a:r>
            <a:r>
              <a:rPr lang="ru-RU" dirty="0">
                <a:ea typeface="+mn-lt"/>
                <a:cs typeface="+mn-lt"/>
              </a:rPr>
              <a:t> та по </a:t>
            </a:r>
            <a:r>
              <a:rPr lang="ru-RU" err="1">
                <a:ea typeface="+mn-lt"/>
                <a:cs typeface="+mn-lt"/>
              </a:rPr>
              <a:t>батькові</a:t>
            </a:r>
            <a:r>
              <a:rPr lang="ru-RU" dirty="0">
                <a:ea typeface="+mn-lt"/>
                <a:cs typeface="+mn-lt"/>
              </a:rPr>
              <a:t>) (для </a:t>
            </a:r>
            <a:r>
              <a:rPr lang="ru-RU" err="1">
                <a:ea typeface="+mn-lt"/>
                <a:cs typeface="+mn-lt"/>
              </a:rPr>
              <a:t>фізичних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осіб</a:t>
            </a:r>
            <a:r>
              <a:rPr lang="ru-RU" dirty="0">
                <a:ea typeface="+mn-lt"/>
                <a:cs typeface="+mn-lt"/>
              </a:rPr>
              <a:t>) </a:t>
            </a:r>
            <a:r>
              <a:rPr lang="ru-RU" err="1">
                <a:ea typeface="+mn-lt"/>
                <a:cs typeface="+mn-lt"/>
              </a:rPr>
              <a:t>заявника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err="1">
                <a:ea typeface="+mn-lt"/>
                <a:cs typeface="+mn-lt"/>
              </a:rPr>
              <a:t>боржника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err="1">
                <a:ea typeface="+mn-lt"/>
                <a:cs typeface="+mn-lt"/>
              </a:rPr>
              <a:t>їх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місцезнаходження</a:t>
            </a:r>
            <a:r>
              <a:rPr lang="ru-RU" dirty="0">
                <a:ea typeface="+mn-lt"/>
                <a:cs typeface="+mn-lt"/>
              </a:rPr>
              <a:t> (для </a:t>
            </a:r>
            <a:r>
              <a:rPr lang="ru-RU" err="1">
                <a:ea typeface="+mn-lt"/>
                <a:cs typeface="+mn-lt"/>
              </a:rPr>
              <a:t>юридичних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осіб</a:t>
            </a:r>
            <a:r>
              <a:rPr lang="ru-RU" dirty="0">
                <a:ea typeface="+mn-lt"/>
                <a:cs typeface="+mn-lt"/>
              </a:rPr>
              <a:t>) </a:t>
            </a:r>
            <a:r>
              <a:rPr lang="ru-RU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місце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проживання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err="1">
                <a:ea typeface="+mn-lt"/>
                <a:cs typeface="+mn-lt"/>
              </a:rPr>
              <a:t>ідентифікаційний</a:t>
            </a:r>
            <a:r>
              <a:rPr lang="ru-RU" dirty="0">
                <a:ea typeface="+mn-lt"/>
                <a:cs typeface="+mn-lt"/>
              </a:rPr>
              <a:t> код </a:t>
            </a:r>
            <a:r>
              <a:rPr lang="ru-RU" err="1">
                <a:ea typeface="+mn-lt"/>
                <a:cs typeface="+mn-lt"/>
              </a:rPr>
              <a:t>юридичної</a:t>
            </a:r>
            <a:r>
              <a:rPr lang="ru-RU" dirty="0">
                <a:ea typeface="+mn-lt"/>
                <a:cs typeface="+mn-lt"/>
              </a:rPr>
              <a:t> особи в </a:t>
            </a:r>
            <a:r>
              <a:rPr lang="ru-RU" err="1">
                <a:ea typeface="+mn-lt"/>
                <a:cs typeface="+mn-lt"/>
              </a:rPr>
              <a:t>Єдиному</a:t>
            </a:r>
            <a:r>
              <a:rPr lang="ru-RU" dirty="0">
                <a:ea typeface="+mn-lt"/>
                <a:cs typeface="+mn-lt"/>
              </a:rPr>
              <a:t> державному </a:t>
            </a:r>
            <a:r>
              <a:rPr lang="ru-RU" err="1">
                <a:ea typeface="+mn-lt"/>
                <a:cs typeface="+mn-lt"/>
              </a:rPr>
              <a:t>реєстрі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підприємств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err="1">
                <a:ea typeface="+mn-lt"/>
                <a:cs typeface="+mn-lt"/>
              </a:rPr>
              <a:t>організацій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України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заявника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err="1">
                <a:ea typeface="+mn-lt"/>
                <a:cs typeface="+mn-lt"/>
              </a:rPr>
              <a:t>боржника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err="1">
                <a:ea typeface="+mn-lt"/>
                <a:cs typeface="+mn-lt"/>
              </a:rPr>
              <a:t>реєстраційний</a:t>
            </a:r>
            <a:r>
              <a:rPr lang="ru-RU" dirty="0">
                <a:ea typeface="+mn-lt"/>
                <a:cs typeface="+mn-lt"/>
              </a:rPr>
              <a:t> номер </a:t>
            </a:r>
            <a:r>
              <a:rPr lang="ru-RU" err="1">
                <a:ea typeface="+mn-lt"/>
                <a:cs typeface="+mn-lt"/>
              </a:rPr>
              <a:t>облікової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картки</a:t>
            </a:r>
            <a:r>
              <a:rPr lang="ru-RU" dirty="0">
                <a:ea typeface="+mn-lt"/>
                <a:cs typeface="+mn-lt"/>
              </a:rPr>
              <a:t> платника </a:t>
            </a:r>
            <a:r>
              <a:rPr lang="ru-RU" err="1">
                <a:ea typeface="+mn-lt"/>
                <a:cs typeface="+mn-lt"/>
              </a:rPr>
              <a:t>податків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заявника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err="1">
                <a:ea typeface="+mn-lt"/>
                <a:cs typeface="+mn-lt"/>
              </a:rPr>
              <a:t>боржника</a:t>
            </a:r>
            <a:r>
              <a:rPr lang="ru-RU" dirty="0">
                <a:ea typeface="+mn-lt"/>
                <a:cs typeface="+mn-lt"/>
              </a:rPr>
              <a:t> (для </a:t>
            </a:r>
            <a:r>
              <a:rPr lang="ru-RU" err="1">
                <a:ea typeface="+mn-lt"/>
                <a:cs typeface="+mn-lt"/>
              </a:rPr>
              <a:t>фізичних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осіб</a:t>
            </a:r>
            <a:r>
              <a:rPr lang="ru-RU" dirty="0">
                <a:ea typeface="+mn-lt"/>
                <a:cs typeface="+mn-lt"/>
              </a:rPr>
              <a:t>) за </a:t>
            </a:r>
            <a:r>
              <a:rPr lang="ru-RU" err="1">
                <a:ea typeface="+mn-lt"/>
                <a:cs typeface="+mn-lt"/>
              </a:rPr>
              <a:t>його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наявності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номер і </a:t>
            </a:r>
            <a:r>
              <a:rPr lang="ru-RU" err="1">
                <a:ea typeface="+mn-lt"/>
                <a:cs typeface="+mn-lt"/>
              </a:rPr>
              <a:t>серію</a:t>
            </a:r>
            <a:r>
              <a:rPr lang="ru-RU" dirty="0">
                <a:ea typeface="+mn-lt"/>
                <a:cs typeface="+mn-lt"/>
              </a:rPr>
              <a:t> паспорта </a:t>
            </a:r>
            <a:r>
              <a:rPr lang="ru-RU" err="1">
                <a:ea typeface="+mn-lt"/>
                <a:cs typeface="+mn-lt"/>
              </a:rPr>
              <a:t>заявника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err="1">
                <a:ea typeface="+mn-lt"/>
                <a:cs typeface="+mn-lt"/>
              </a:rPr>
              <a:t>боржника</a:t>
            </a:r>
            <a:r>
              <a:rPr lang="ru-RU" dirty="0">
                <a:ea typeface="+mn-lt"/>
                <a:cs typeface="+mn-lt"/>
              </a:rPr>
              <a:t> для </a:t>
            </a:r>
            <a:r>
              <a:rPr lang="ru-RU" err="1">
                <a:ea typeface="+mn-lt"/>
                <a:cs typeface="+mn-lt"/>
              </a:rPr>
              <a:t>фізичних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осіб</a:t>
            </a:r>
            <a:r>
              <a:rPr lang="ru-RU" dirty="0">
                <a:ea typeface="+mn-lt"/>
                <a:cs typeface="+mn-lt"/>
              </a:rPr>
              <a:t> – </a:t>
            </a:r>
            <a:r>
              <a:rPr lang="ru-RU" err="1">
                <a:ea typeface="+mn-lt"/>
                <a:cs typeface="+mn-lt"/>
              </a:rPr>
              <a:t>громадян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України</a:t>
            </a:r>
            <a:r>
              <a:rPr lang="ru-RU" dirty="0">
                <a:ea typeface="+mn-lt"/>
                <a:cs typeface="+mn-lt"/>
              </a:rPr>
              <a:t>; </a:t>
            </a:r>
          </a:p>
          <a:p>
            <a:r>
              <a:rPr lang="ru-RU" dirty="0">
                <a:ea typeface="+mn-lt"/>
                <a:cs typeface="+mn-lt"/>
              </a:rPr>
              <a:t>3) </a:t>
            </a:r>
            <a:r>
              <a:rPr lang="ru-RU" err="1">
                <a:ea typeface="+mn-lt"/>
                <a:cs typeface="+mn-lt"/>
              </a:rPr>
              <a:t>ім’я</a:t>
            </a:r>
            <a:r>
              <a:rPr lang="ru-RU" dirty="0">
                <a:ea typeface="+mn-lt"/>
                <a:cs typeface="+mn-lt"/>
              </a:rPr>
              <a:t> (</a:t>
            </a:r>
            <a:r>
              <a:rPr lang="ru-RU" err="1">
                <a:ea typeface="+mn-lt"/>
                <a:cs typeface="+mn-lt"/>
              </a:rPr>
              <a:t>прізвище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err="1">
                <a:ea typeface="+mn-lt"/>
                <a:cs typeface="+mn-lt"/>
              </a:rPr>
              <a:t>ім’я</a:t>
            </a:r>
            <a:r>
              <a:rPr lang="ru-RU" dirty="0">
                <a:ea typeface="+mn-lt"/>
                <a:cs typeface="+mn-lt"/>
              </a:rPr>
              <a:t> та по </a:t>
            </a:r>
            <a:r>
              <a:rPr lang="ru-RU" err="1">
                <a:ea typeface="+mn-lt"/>
                <a:cs typeface="+mn-lt"/>
              </a:rPr>
              <a:t>батькові</a:t>
            </a:r>
            <a:r>
              <a:rPr lang="ru-RU" dirty="0">
                <a:ea typeface="+mn-lt"/>
                <a:cs typeface="+mn-lt"/>
              </a:rPr>
              <a:t>) </a:t>
            </a:r>
            <a:r>
              <a:rPr lang="ru-RU" err="1">
                <a:ea typeface="+mn-lt"/>
                <a:cs typeface="+mn-lt"/>
              </a:rPr>
              <a:t>представника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боржника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err="1">
                <a:ea typeface="+mn-lt"/>
                <a:cs typeface="+mn-lt"/>
              </a:rPr>
              <a:t>якщо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заява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подається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представником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err="1">
                <a:ea typeface="+mn-lt"/>
                <a:cs typeface="+mn-lt"/>
              </a:rPr>
              <a:t>його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місце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проживання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місцезнаходження</a:t>
            </a:r>
            <a:r>
              <a:rPr lang="ru-RU" dirty="0">
                <a:ea typeface="+mn-lt"/>
                <a:cs typeface="+mn-lt"/>
              </a:rPr>
              <a:t>; </a:t>
            </a:r>
          </a:p>
          <a:p>
            <a:r>
              <a:rPr lang="ru-RU" dirty="0">
                <a:ea typeface="+mn-lt"/>
                <a:cs typeface="+mn-lt"/>
              </a:rPr>
              <a:t>4) наказ, </a:t>
            </a:r>
            <a:r>
              <a:rPr lang="ru-RU" err="1">
                <a:ea typeface="+mn-lt"/>
                <a:cs typeface="+mn-lt"/>
              </a:rPr>
              <a:t>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оспорюється</a:t>
            </a:r>
            <a:r>
              <a:rPr lang="ru-RU" dirty="0">
                <a:ea typeface="+mn-lt"/>
                <a:cs typeface="+mn-lt"/>
              </a:rPr>
              <a:t>; </a:t>
            </a:r>
            <a:endParaRPr lang="ru-RU">
              <a:ea typeface="+mn-lt"/>
              <a:cs typeface="+mn-lt"/>
            </a:endParaRPr>
          </a:p>
          <a:p>
            <a:r>
              <a:rPr lang="ru-RU" dirty="0">
                <a:ea typeface="+mn-lt"/>
                <a:cs typeface="+mn-lt"/>
              </a:rPr>
              <a:t>5) </a:t>
            </a:r>
            <a:r>
              <a:rPr lang="ru-RU" dirty="0" err="1">
                <a:ea typeface="+mn-lt"/>
                <a:cs typeface="+mn-lt"/>
              </a:rPr>
              <a:t>зазначення</a:t>
            </a:r>
            <a:r>
              <a:rPr lang="ru-RU" dirty="0">
                <a:ea typeface="+mn-lt"/>
                <a:cs typeface="+mn-lt"/>
              </a:rPr>
              <a:t> про </a:t>
            </a:r>
            <a:r>
              <a:rPr lang="ru-RU" dirty="0" err="1">
                <a:ea typeface="+mn-lt"/>
                <a:cs typeface="+mn-lt"/>
              </a:rPr>
              <a:t>повну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часткову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необґрунтованість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вимог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стягувача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dirty="0" err="1">
                <a:ea typeface="+mn-lt"/>
                <a:cs typeface="+mn-lt"/>
              </a:rPr>
              <a:t>Заява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підписується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боржником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його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представником</a:t>
            </a:r>
            <a:r>
              <a:rPr lang="ru-RU" dirty="0">
                <a:ea typeface="+mn-lt"/>
                <a:cs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81713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56242-9C02-6A68-A2BB-8CF774DB4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>
                <a:ea typeface="+mj-lt"/>
                <a:cs typeface="+mj-lt"/>
              </a:rPr>
              <a:t>До заяви про </a:t>
            </a:r>
            <a:r>
              <a:rPr lang="ru-RU" sz="4800" err="1">
                <a:ea typeface="+mj-lt"/>
                <a:cs typeface="+mj-lt"/>
              </a:rPr>
              <a:t>скасування</a:t>
            </a:r>
            <a:r>
              <a:rPr lang="ru-RU" sz="4800" dirty="0">
                <a:ea typeface="+mj-lt"/>
                <a:cs typeface="+mj-lt"/>
              </a:rPr>
              <a:t> судового наказу </a:t>
            </a:r>
            <a:r>
              <a:rPr lang="ru-RU" sz="4800" err="1">
                <a:ea typeface="+mj-lt"/>
                <a:cs typeface="+mj-lt"/>
              </a:rPr>
              <a:t>додаються</a:t>
            </a:r>
            <a:r>
              <a:rPr lang="ru-RU" sz="4800" dirty="0">
                <a:ea typeface="+mj-lt"/>
                <a:cs typeface="+mj-lt"/>
              </a:rPr>
              <a:t>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171A7-1016-D78B-3921-BAE19F369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>
                <a:ea typeface="+mn-lt"/>
                <a:cs typeface="+mn-lt"/>
              </a:rPr>
              <a:t>1) документ, </a:t>
            </a:r>
            <a:r>
              <a:rPr lang="ru-RU" err="1">
                <a:ea typeface="+mn-lt"/>
                <a:cs typeface="+mn-lt"/>
              </a:rPr>
              <a:t>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підтверджує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сплату</a:t>
            </a:r>
            <a:r>
              <a:rPr lang="ru-RU" dirty="0">
                <a:ea typeface="+mn-lt"/>
                <a:cs typeface="+mn-lt"/>
              </a:rPr>
              <a:t> судового </a:t>
            </a:r>
            <a:r>
              <a:rPr lang="ru-RU" err="1">
                <a:ea typeface="+mn-lt"/>
                <a:cs typeface="+mn-lt"/>
              </a:rPr>
              <a:t>збору</a:t>
            </a:r>
            <a:r>
              <a:rPr lang="ru-RU" dirty="0">
                <a:ea typeface="+mn-lt"/>
                <a:cs typeface="+mn-lt"/>
              </a:rPr>
              <a:t>; </a:t>
            </a:r>
          </a:p>
          <a:p>
            <a:r>
              <a:rPr lang="ru-RU" dirty="0">
                <a:ea typeface="+mn-lt"/>
                <a:cs typeface="+mn-lt"/>
              </a:rPr>
              <a:t>2) документ, </a:t>
            </a:r>
            <a:r>
              <a:rPr lang="ru-RU" dirty="0" err="1">
                <a:ea typeface="+mn-lt"/>
                <a:cs typeface="+mn-lt"/>
              </a:rPr>
              <a:t>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підтверджує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повноваження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представника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боржника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якщо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заява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подається</a:t>
            </a:r>
            <a:r>
              <a:rPr lang="ru-RU" dirty="0">
                <a:ea typeface="+mn-lt"/>
                <a:cs typeface="+mn-lt"/>
              </a:rPr>
              <a:t> таким </a:t>
            </a:r>
            <a:r>
              <a:rPr lang="ru-RU" dirty="0" err="1">
                <a:ea typeface="+mn-lt"/>
                <a:cs typeface="+mn-lt"/>
              </a:rPr>
              <a:t>представником</a:t>
            </a:r>
            <a:r>
              <a:rPr lang="ru-RU" dirty="0">
                <a:ea typeface="+mn-lt"/>
                <a:cs typeface="+mn-lt"/>
              </a:rPr>
              <a:t>; </a:t>
            </a:r>
          </a:p>
          <a:p>
            <a:r>
              <a:rPr lang="ru-RU" dirty="0">
                <a:ea typeface="+mn-lt"/>
                <a:cs typeface="+mn-lt"/>
              </a:rPr>
              <a:t>3) </a:t>
            </a:r>
            <a:r>
              <a:rPr lang="ru-RU" dirty="0" err="1">
                <a:ea typeface="+mn-lt"/>
                <a:cs typeface="+mn-lt"/>
              </a:rPr>
              <a:t>клопотання</a:t>
            </a:r>
            <a:r>
              <a:rPr lang="ru-RU" dirty="0">
                <a:ea typeface="+mn-lt"/>
                <a:cs typeface="+mn-lt"/>
              </a:rPr>
              <a:t> про </a:t>
            </a:r>
            <a:r>
              <a:rPr lang="ru-RU" dirty="0" err="1">
                <a:ea typeface="+mn-lt"/>
                <a:cs typeface="+mn-lt"/>
              </a:rPr>
              <a:t>поновлення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пропущеного</a:t>
            </a:r>
            <a:r>
              <a:rPr lang="ru-RU" dirty="0">
                <a:ea typeface="+mn-lt"/>
                <a:cs typeface="+mn-lt"/>
              </a:rPr>
              <a:t> строку, </a:t>
            </a:r>
            <a:r>
              <a:rPr lang="ru-RU" dirty="0" err="1">
                <a:ea typeface="+mn-lt"/>
                <a:cs typeface="+mn-lt"/>
              </a:rPr>
              <a:t>якщо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заява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подається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після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спливу</a:t>
            </a:r>
            <a:r>
              <a:rPr lang="ru-RU" dirty="0">
                <a:ea typeface="+mn-lt"/>
                <a:cs typeface="+mn-lt"/>
              </a:rPr>
              <a:t> строку, </a:t>
            </a:r>
            <a:r>
              <a:rPr lang="ru-RU" dirty="0" err="1">
                <a:ea typeface="+mn-lt"/>
                <a:cs typeface="+mn-lt"/>
              </a:rPr>
              <a:t>передбаченого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частиною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першою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цієї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статті</a:t>
            </a:r>
            <a:r>
              <a:rPr lang="ru-RU" dirty="0">
                <a:ea typeface="+mn-lt"/>
                <a:cs typeface="+mn-lt"/>
              </a:rPr>
              <a:t>. У </a:t>
            </a:r>
            <a:r>
              <a:rPr lang="ru-RU" dirty="0" err="1">
                <a:ea typeface="+mn-lt"/>
                <a:cs typeface="+mn-lt"/>
              </a:rPr>
              <a:t>разі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подання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неналежно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оформленої</a:t>
            </a:r>
            <a:r>
              <a:rPr lang="ru-RU" dirty="0">
                <a:ea typeface="+mn-lt"/>
                <a:cs typeface="+mn-lt"/>
              </a:rPr>
              <a:t> заяви про </a:t>
            </a:r>
            <a:r>
              <a:rPr lang="ru-RU" dirty="0" err="1">
                <a:ea typeface="+mn-lt"/>
                <a:cs typeface="+mn-lt"/>
              </a:rPr>
              <a:t>скасування</a:t>
            </a:r>
            <a:r>
              <a:rPr lang="ru-RU" dirty="0">
                <a:ea typeface="+mn-lt"/>
                <a:cs typeface="+mn-lt"/>
              </a:rPr>
              <a:t> судового наказу </a:t>
            </a:r>
            <a:r>
              <a:rPr lang="ru-RU" dirty="0" err="1">
                <a:ea typeface="+mn-lt"/>
                <a:cs typeface="+mn-lt"/>
              </a:rPr>
              <a:t>суддя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постановляє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ухвалу</a:t>
            </a:r>
            <a:r>
              <a:rPr lang="ru-RU" dirty="0">
                <a:ea typeface="+mn-lt"/>
                <a:cs typeface="+mn-lt"/>
              </a:rPr>
              <a:t> про </a:t>
            </a:r>
            <a:r>
              <a:rPr lang="ru-RU" dirty="0" err="1">
                <a:ea typeface="+mn-lt"/>
                <a:cs typeface="+mn-lt"/>
              </a:rPr>
              <a:t>її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повернення</a:t>
            </a:r>
            <a:r>
              <a:rPr lang="ru-RU" dirty="0">
                <a:ea typeface="+mn-lt"/>
                <a:cs typeface="+mn-lt"/>
              </a:rPr>
              <a:t> не </a:t>
            </a:r>
            <a:r>
              <a:rPr lang="ru-RU" dirty="0" err="1">
                <a:ea typeface="+mn-lt"/>
                <a:cs typeface="+mn-lt"/>
              </a:rPr>
              <a:t>пізніше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двох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днів</a:t>
            </a:r>
            <a:r>
              <a:rPr lang="ru-RU" dirty="0">
                <a:ea typeface="+mn-lt"/>
                <a:cs typeface="+mn-lt"/>
              </a:rPr>
              <a:t> з дня </a:t>
            </a:r>
            <a:r>
              <a:rPr lang="ru-RU" dirty="0" err="1">
                <a:ea typeface="+mn-lt"/>
                <a:cs typeface="+mn-lt"/>
              </a:rPr>
              <a:t>її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надходження</a:t>
            </a:r>
            <a:r>
              <a:rPr lang="ru-RU" dirty="0">
                <a:ea typeface="+mn-lt"/>
                <a:cs typeface="+mn-lt"/>
              </a:rPr>
              <a:t> до суду.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5183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992AD-8441-3425-C03D-132F5C51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28AE5-B077-C1B9-AA91-DB544396D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ru-RU" b="1" err="1">
                <a:ea typeface="+mn-lt"/>
                <a:cs typeface="+mn-lt"/>
              </a:rPr>
              <a:t>Розгляд</a:t>
            </a:r>
            <a:r>
              <a:rPr lang="ru-RU" b="1" dirty="0">
                <a:ea typeface="+mn-lt"/>
                <a:cs typeface="+mn-lt"/>
              </a:rPr>
              <a:t> заяви про </a:t>
            </a:r>
            <a:r>
              <a:rPr lang="ru-RU" b="1" err="1">
                <a:ea typeface="+mn-lt"/>
                <a:cs typeface="+mn-lt"/>
              </a:rPr>
              <a:t>скасування</a:t>
            </a:r>
            <a:r>
              <a:rPr lang="ru-RU" b="1" dirty="0">
                <a:ea typeface="+mn-lt"/>
                <a:cs typeface="+mn-lt"/>
              </a:rPr>
              <a:t> судового наказу, </a:t>
            </a:r>
            <a:r>
              <a:rPr lang="ru-RU" b="1" err="1">
                <a:ea typeface="+mn-lt"/>
                <a:cs typeface="+mn-lt"/>
              </a:rPr>
              <a:t>згідно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статті</a:t>
            </a:r>
            <a:r>
              <a:rPr lang="ru-RU" b="1" dirty="0">
                <a:ea typeface="+mn-lt"/>
                <a:cs typeface="+mn-lt"/>
              </a:rPr>
              <a:t> 158 ГПК </a:t>
            </a:r>
            <a:r>
              <a:rPr lang="ru-RU" b="1" err="1">
                <a:ea typeface="+mn-lt"/>
                <a:cs typeface="+mn-lt"/>
              </a:rPr>
              <a:t>здійснюється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суддею</a:t>
            </a:r>
            <a:r>
              <a:rPr lang="ru-RU" b="1" dirty="0">
                <a:ea typeface="+mn-lt"/>
                <a:cs typeface="+mn-lt"/>
              </a:rPr>
              <a:t>, </a:t>
            </a:r>
            <a:r>
              <a:rPr lang="ru-RU" b="1" err="1">
                <a:ea typeface="+mn-lt"/>
                <a:cs typeface="+mn-lt"/>
              </a:rPr>
              <a:t>визначає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підстави</a:t>
            </a:r>
            <a:r>
              <a:rPr lang="ru-RU" b="1" dirty="0">
                <a:ea typeface="+mn-lt"/>
                <a:cs typeface="+mn-lt"/>
              </a:rPr>
              <a:t> порядку </a:t>
            </a:r>
            <a:r>
              <a:rPr lang="ru-RU" b="1" err="1">
                <a:ea typeface="+mn-lt"/>
                <a:cs typeface="+mn-lt"/>
              </a:rPr>
              <a:t>розгляду</a:t>
            </a:r>
            <a:r>
              <a:rPr lang="ru-RU" b="1" dirty="0">
                <a:ea typeface="+mn-lt"/>
                <a:cs typeface="+mn-lt"/>
              </a:rPr>
              <a:t> та </a:t>
            </a:r>
            <a:r>
              <a:rPr lang="ru-RU" b="1" err="1">
                <a:ea typeface="+mn-lt"/>
                <a:cs typeface="+mn-lt"/>
              </a:rPr>
              <a:t>скасування</a:t>
            </a:r>
            <a:r>
              <a:rPr lang="ru-RU" b="1" dirty="0">
                <a:ea typeface="+mn-lt"/>
                <a:cs typeface="+mn-lt"/>
              </a:rPr>
              <a:t> судового наказу. Ними є: </a:t>
            </a:r>
            <a:endParaRPr lang="ru-RU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ru-RU" dirty="0">
                <a:ea typeface="+mn-lt"/>
                <a:cs typeface="+mn-lt"/>
              </a:rPr>
              <a:t>♦ строк </a:t>
            </a:r>
            <a:r>
              <a:rPr lang="ru-RU" dirty="0" err="1">
                <a:ea typeface="+mn-lt"/>
                <a:cs typeface="+mn-lt"/>
              </a:rPr>
              <a:t>розгляду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поданої</a:t>
            </a:r>
            <a:r>
              <a:rPr lang="ru-RU" dirty="0">
                <a:ea typeface="+mn-lt"/>
                <a:cs typeface="+mn-lt"/>
              </a:rPr>
              <a:t> заяви </a:t>
            </a:r>
            <a:r>
              <a:rPr lang="ru-RU" dirty="0" err="1">
                <a:ea typeface="+mn-lt"/>
                <a:cs typeface="+mn-lt"/>
              </a:rPr>
              <a:t>боржником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розглядається</a:t>
            </a:r>
            <a:r>
              <a:rPr lang="ru-RU" dirty="0">
                <a:ea typeface="+mn-lt"/>
                <a:cs typeface="+mn-lt"/>
              </a:rPr>
              <a:t> не </a:t>
            </a:r>
            <a:r>
              <a:rPr lang="ru-RU" dirty="0" err="1">
                <a:ea typeface="+mn-lt"/>
                <a:cs typeface="+mn-lt"/>
              </a:rPr>
              <a:t>пізніше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наступного</a:t>
            </a:r>
            <a:r>
              <a:rPr lang="ru-RU" dirty="0">
                <a:ea typeface="+mn-lt"/>
                <a:cs typeface="+mn-lt"/>
              </a:rPr>
              <a:t> дня з моменту </a:t>
            </a:r>
            <a:r>
              <a:rPr lang="ru-RU" dirty="0" err="1">
                <a:ea typeface="+mn-lt"/>
                <a:cs typeface="+mn-lt"/>
              </a:rPr>
              <a:t>отримання</a:t>
            </a:r>
            <a:r>
              <a:rPr lang="ru-RU" dirty="0">
                <a:ea typeface="+mn-lt"/>
                <a:cs typeface="+mn-lt"/>
              </a:rPr>
              <a:t> заяви </a:t>
            </a:r>
            <a:r>
              <a:rPr lang="ru-RU" dirty="0" err="1">
                <a:ea typeface="+mn-lt"/>
                <a:cs typeface="+mn-lt"/>
              </a:rPr>
              <a:t>суддею</a:t>
            </a:r>
            <a:r>
              <a:rPr lang="ru-RU" dirty="0">
                <a:ea typeface="+mn-lt"/>
                <a:cs typeface="+mn-lt"/>
              </a:rPr>
              <a:t> (ч.1 ст. 158); </a:t>
            </a:r>
            <a:endParaRPr lang="ru-RU">
              <a:ea typeface="+mn-lt"/>
              <a:cs typeface="+mn-lt"/>
            </a:endParaRPr>
          </a:p>
          <a:p>
            <a:pPr marL="0" indent="0">
              <a:buNone/>
            </a:pPr>
            <a:r>
              <a:rPr lang="ru-RU" sz="2000" dirty="0">
                <a:ea typeface="+mn-lt"/>
                <a:cs typeface="+mn-lt"/>
              </a:rPr>
              <a:t>♦ </a:t>
            </a:r>
            <a:r>
              <a:rPr lang="ru-RU" sz="2000" err="1">
                <a:ea typeface="+mn-lt"/>
                <a:cs typeface="+mn-lt"/>
              </a:rPr>
              <a:t>заява</a:t>
            </a:r>
            <a:r>
              <a:rPr lang="ru-RU" sz="2000" dirty="0">
                <a:ea typeface="+mn-lt"/>
                <a:cs typeface="+mn-lt"/>
              </a:rPr>
              <a:t> подана </a:t>
            </a:r>
            <a:r>
              <a:rPr lang="ru-RU" sz="2000" err="1">
                <a:ea typeface="+mn-lt"/>
                <a:cs typeface="+mn-lt"/>
              </a:rPr>
              <a:t>після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закінчення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п’ятнадцятиденного</a:t>
            </a:r>
            <a:r>
              <a:rPr lang="ru-RU" sz="2000" dirty="0">
                <a:ea typeface="+mn-lt"/>
                <a:cs typeface="+mn-lt"/>
              </a:rPr>
              <a:t> строку (ч. 1 ст. 157) не </a:t>
            </a:r>
            <a:r>
              <a:rPr lang="ru-RU" sz="2000" err="1">
                <a:ea typeface="+mn-lt"/>
                <a:cs typeface="+mn-lt"/>
              </a:rPr>
              <a:t>розглядається</a:t>
            </a:r>
            <a:r>
              <a:rPr lang="ru-RU" sz="2000" dirty="0">
                <a:ea typeface="+mn-lt"/>
                <a:cs typeface="+mn-lt"/>
              </a:rPr>
              <a:t>, за </a:t>
            </a:r>
            <a:r>
              <a:rPr lang="ru-RU" sz="2000" err="1">
                <a:ea typeface="+mn-lt"/>
                <a:cs typeface="+mn-lt"/>
              </a:rPr>
              <a:t>виключенням</a:t>
            </a:r>
            <a:r>
              <a:rPr lang="ru-RU" sz="2000" dirty="0">
                <a:ea typeface="+mn-lt"/>
                <a:cs typeface="+mn-lt"/>
              </a:rPr>
              <a:t>, коли суд за </a:t>
            </a:r>
            <a:r>
              <a:rPr lang="ru-RU" sz="2000" err="1">
                <a:ea typeface="+mn-lt"/>
                <a:cs typeface="+mn-lt"/>
              </a:rPr>
              <a:t>заявою</a:t>
            </a:r>
            <a:r>
              <a:rPr lang="ru-RU" sz="2000" dirty="0">
                <a:ea typeface="+mn-lt"/>
                <a:cs typeface="+mn-lt"/>
              </a:rPr>
              <a:t> особи, яка </a:t>
            </a:r>
            <a:r>
              <a:rPr lang="ru-RU" sz="2000" err="1">
                <a:ea typeface="+mn-lt"/>
                <a:cs typeface="+mn-lt"/>
              </a:rPr>
              <a:t>її</a:t>
            </a:r>
            <a:r>
              <a:rPr lang="ru-RU" sz="2000" dirty="0">
                <a:ea typeface="+mn-lt"/>
                <a:cs typeface="+mn-lt"/>
              </a:rPr>
              <a:t> подала, не </a:t>
            </a:r>
            <a:r>
              <a:rPr lang="ru-RU" sz="2000" err="1">
                <a:ea typeface="+mn-lt"/>
                <a:cs typeface="+mn-lt"/>
              </a:rPr>
              <a:t>знайде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підстав</a:t>
            </a:r>
            <a:r>
              <a:rPr lang="ru-RU" sz="2000" dirty="0">
                <a:ea typeface="+mn-lt"/>
                <a:cs typeface="+mn-lt"/>
              </a:rPr>
              <a:t> для </a:t>
            </a:r>
            <a:r>
              <a:rPr lang="ru-RU" sz="2000" err="1">
                <a:ea typeface="+mn-lt"/>
                <a:cs typeface="+mn-lt"/>
              </a:rPr>
              <a:t>поновлення</a:t>
            </a:r>
            <a:r>
              <a:rPr lang="ru-RU" sz="2000" dirty="0">
                <a:ea typeface="+mn-lt"/>
                <a:cs typeface="+mn-lt"/>
              </a:rPr>
              <a:t> строку для </a:t>
            </a:r>
            <a:r>
              <a:rPr lang="ru-RU" sz="2000" err="1">
                <a:ea typeface="+mn-lt"/>
                <a:cs typeface="+mn-lt"/>
              </a:rPr>
              <a:t>подання</a:t>
            </a:r>
            <a:r>
              <a:rPr lang="ru-RU" sz="2000" dirty="0">
                <a:ea typeface="+mn-lt"/>
                <a:cs typeface="+mn-lt"/>
              </a:rPr>
              <a:t> заяви (ч.2 ст. 158);</a:t>
            </a:r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val="41633222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ED740-4518-F45D-332C-1C85280B5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4B71D6-E643-5301-43F1-51E6D533E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>
                <a:ea typeface="+mn-lt"/>
                <a:cs typeface="+mn-lt"/>
              </a:rPr>
              <a:t>У </a:t>
            </a:r>
            <a:r>
              <a:rPr lang="ru-RU" dirty="0" err="1">
                <a:ea typeface="+mn-lt"/>
                <a:cs typeface="+mn-lt"/>
              </a:rPr>
              <a:t>разі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відсутності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підстав</a:t>
            </a:r>
            <a:r>
              <a:rPr lang="ru-RU" dirty="0">
                <a:ea typeface="+mn-lt"/>
                <a:cs typeface="+mn-lt"/>
              </a:rPr>
              <a:t> для </a:t>
            </a:r>
            <a:r>
              <a:rPr lang="ru-RU" dirty="0" err="1">
                <a:ea typeface="+mn-lt"/>
                <a:cs typeface="+mn-lt"/>
              </a:rPr>
              <a:t>повернення</a:t>
            </a:r>
            <a:r>
              <a:rPr lang="ru-RU" dirty="0">
                <a:ea typeface="+mn-lt"/>
                <a:cs typeface="+mn-lt"/>
              </a:rPr>
              <a:t> заяви про </a:t>
            </a:r>
            <a:r>
              <a:rPr lang="ru-RU" dirty="0" err="1">
                <a:ea typeface="+mn-lt"/>
                <a:cs typeface="+mn-lt"/>
              </a:rPr>
              <a:t>скасування</a:t>
            </a:r>
            <a:r>
              <a:rPr lang="ru-RU" dirty="0">
                <a:ea typeface="+mn-lt"/>
                <a:cs typeface="+mn-lt"/>
              </a:rPr>
              <a:t> судового наказу </a:t>
            </a:r>
            <a:r>
              <a:rPr lang="ru-RU" dirty="0" err="1">
                <a:ea typeface="+mn-lt"/>
                <a:cs typeface="+mn-lt"/>
              </a:rPr>
              <a:t>суддя</a:t>
            </a:r>
            <a:r>
              <a:rPr lang="ru-RU" dirty="0">
                <a:ea typeface="+mn-lt"/>
                <a:cs typeface="+mn-lt"/>
              </a:rPr>
              <a:t> не </a:t>
            </a:r>
            <a:r>
              <a:rPr lang="ru-RU" dirty="0" err="1">
                <a:ea typeface="+mn-lt"/>
                <a:cs typeface="+mn-lt"/>
              </a:rPr>
              <a:t>пізніше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двох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днів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після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її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подання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постановляє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ухвалу</a:t>
            </a:r>
            <a:r>
              <a:rPr lang="ru-RU" dirty="0">
                <a:ea typeface="+mn-lt"/>
                <a:cs typeface="+mn-lt"/>
              </a:rPr>
              <a:t> про </a:t>
            </a:r>
            <a:r>
              <a:rPr lang="ru-RU" dirty="0" err="1">
                <a:ea typeface="+mn-lt"/>
                <a:cs typeface="+mn-lt"/>
              </a:rPr>
              <a:t>скасування</a:t>
            </a:r>
            <a:r>
              <a:rPr lang="ru-RU" dirty="0">
                <a:ea typeface="+mn-lt"/>
                <a:cs typeface="+mn-lt"/>
              </a:rPr>
              <a:t> судового наказу, в </a:t>
            </a:r>
            <a:r>
              <a:rPr lang="ru-RU" dirty="0" err="1">
                <a:ea typeface="+mn-lt"/>
                <a:cs typeface="+mn-lt"/>
              </a:rPr>
              <a:t>якій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роз’яснює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заявнику</a:t>
            </a:r>
            <a:r>
              <a:rPr lang="ru-RU" dirty="0">
                <a:ea typeface="+mn-lt"/>
                <a:cs typeface="+mn-lt"/>
              </a:rPr>
              <a:t> (</a:t>
            </a:r>
            <a:r>
              <a:rPr lang="ru-RU" dirty="0" err="1">
                <a:ea typeface="+mn-lt"/>
                <a:cs typeface="+mn-lt"/>
              </a:rPr>
              <a:t>стягувачу</a:t>
            </a:r>
            <a:r>
              <a:rPr lang="ru-RU" dirty="0">
                <a:ea typeface="+mn-lt"/>
                <a:cs typeface="+mn-lt"/>
              </a:rPr>
              <a:t>) </a:t>
            </a:r>
            <a:r>
              <a:rPr lang="ru-RU" dirty="0" err="1">
                <a:ea typeface="+mn-lt"/>
                <a:cs typeface="+mn-lt"/>
              </a:rPr>
              <a:t>його</a:t>
            </a:r>
            <a:r>
              <a:rPr lang="ru-RU" dirty="0">
                <a:ea typeface="+mn-lt"/>
                <a:cs typeface="+mn-lt"/>
              </a:rPr>
              <a:t> право </a:t>
            </a:r>
            <a:r>
              <a:rPr lang="ru-RU" dirty="0" err="1">
                <a:ea typeface="+mn-lt"/>
                <a:cs typeface="+mn-lt"/>
              </a:rPr>
              <a:t>звернутися</a:t>
            </a:r>
            <a:r>
              <a:rPr lang="ru-RU" dirty="0">
                <a:ea typeface="+mn-lt"/>
                <a:cs typeface="+mn-lt"/>
              </a:rPr>
              <a:t> до суду </a:t>
            </a:r>
            <a:r>
              <a:rPr lang="ru-RU" dirty="0" err="1">
                <a:ea typeface="+mn-lt"/>
                <a:cs typeface="+mn-lt"/>
              </a:rPr>
              <a:t>із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тими</a:t>
            </a:r>
            <a:r>
              <a:rPr lang="ru-RU" dirty="0">
                <a:ea typeface="+mn-lt"/>
                <a:cs typeface="+mn-lt"/>
              </a:rPr>
              <a:t> самими </a:t>
            </a:r>
            <a:r>
              <a:rPr lang="ru-RU" dirty="0" err="1">
                <a:ea typeface="+mn-lt"/>
                <a:cs typeface="+mn-lt"/>
              </a:rPr>
              <a:t>вимогами</a:t>
            </a:r>
            <a:r>
              <a:rPr lang="ru-RU" dirty="0">
                <a:ea typeface="+mn-lt"/>
                <a:cs typeface="+mn-lt"/>
              </a:rPr>
              <a:t> в порядку </a:t>
            </a:r>
            <a:r>
              <a:rPr lang="ru-RU" dirty="0" err="1">
                <a:ea typeface="+mn-lt"/>
                <a:cs typeface="+mn-lt"/>
              </a:rPr>
              <a:t>спрощеного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позовного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46956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75E80-F451-DAA8-AB48-BE3A7C2A3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dirty="0">
                <a:ea typeface="+mj-lt"/>
                <a:cs typeface="+mj-lt"/>
              </a:rPr>
              <a:t>3. </a:t>
            </a:r>
            <a:r>
              <a:rPr lang="ru-RU" sz="4800" dirty="0" err="1">
                <a:ea typeface="+mj-lt"/>
                <a:cs typeface="+mj-lt"/>
              </a:rPr>
              <a:t>Справи</a:t>
            </a:r>
            <a:r>
              <a:rPr lang="ru-RU" sz="4800" dirty="0">
                <a:ea typeface="+mj-lt"/>
                <a:cs typeface="+mj-lt"/>
              </a:rPr>
              <a:t>, </a:t>
            </a:r>
            <a:r>
              <a:rPr lang="ru-RU" sz="4800" dirty="0" err="1">
                <a:ea typeface="+mj-lt"/>
                <a:cs typeface="+mj-lt"/>
              </a:rPr>
              <a:t>що</a:t>
            </a:r>
            <a:r>
              <a:rPr lang="ru-RU" sz="4800" dirty="0">
                <a:ea typeface="+mj-lt"/>
                <a:cs typeface="+mj-lt"/>
              </a:rPr>
              <a:t> </a:t>
            </a:r>
            <a:r>
              <a:rPr lang="ru-RU" sz="4800" dirty="0" err="1">
                <a:ea typeface="+mj-lt"/>
                <a:cs typeface="+mj-lt"/>
              </a:rPr>
              <a:t>розглядаються</a:t>
            </a:r>
            <a:r>
              <a:rPr lang="ru-RU" sz="4800" dirty="0">
                <a:ea typeface="+mj-lt"/>
                <a:cs typeface="+mj-lt"/>
              </a:rPr>
              <a:t> в порядку </a:t>
            </a:r>
            <a:r>
              <a:rPr lang="ru-RU" sz="4800" dirty="0" err="1">
                <a:ea typeface="+mj-lt"/>
                <a:cs typeface="+mj-lt"/>
              </a:rPr>
              <a:t>спрощеного</a:t>
            </a:r>
            <a:r>
              <a:rPr lang="ru-RU" sz="4800" dirty="0">
                <a:ea typeface="+mj-lt"/>
                <a:cs typeface="+mj-lt"/>
              </a:rPr>
              <a:t> </a:t>
            </a:r>
            <a:r>
              <a:rPr lang="ru-RU" sz="4800" dirty="0" err="1">
                <a:ea typeface="+mj-lt"/>
                <a:cs typeface="+mj-lt"/>
              </a:rPr>
              <a:t>позовного</a:t>
            </a:r>
            <a:r>
              <a:rPr lang="ru-RU" sz="4800" dirty="0">
                <a:ea typeface="+mj-lt"/>
                <a:cs typeface="+mj-lt"/>
              </a:rPr>
              <a:t> </a:t>
            </a:r>
            <a:r>
              <a:rPr lang="ru-RU" sz="4800" dirty="0" err="1">
                <a:ea typeface="+mj-lt"/>
                <a:cs typeface="+mj-lt"/>
              </a:rPr>
              <a:t>провадження</a:t>
            </a:r>
            <a:r>
              <a:rPr lang="ru-RU" sz="4800" dirty="0">
                <a:ea typeface="+mj-lt"/>
                <a:cs typeface="+mj-lt"/>
              </a:rPr>
              <a:t>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AD74F-C25D-8604-4102-56A2102A55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>
                <a:ea typeface="+mn-lt"/>
                <a:cs typeface="+mn-lt"/>
              </a:rPr>
              <a:t>У порядку </a:t>
            </a:r>
            <a:r>
              <a:rPr lang="ru-RU" dirty="0" err="1">
                <a:ea typeface="+mn-lt"/>
                <a:cs typeface="+mn-lt"/>
              </a:rPr>
              <a:t>спрощеного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позовного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розглядаються</a:t>
            </a:r>
            <a:r>
              <a:rPr lang="ru-RU" dirty="0">
                <a:ea typeface="+mn-lt"/>
                <a:cs typeface="+mn-lt"/>
              </a:rPr>
              <a:t>:</a:t>
            </a:r>
          </a:p>
          <a:p>
            <a:pPr marL="0" indent="0">
              <a:buNone/>
            </a:pPr>
            <a:r>
              <a:rPr lang="ru-RU" dirty="0">
                <a:ea typeface="+mn-lt"/>
                <a:cs typeface="+mn-lt"/>
              </a:rPr>
              <a:t> ♦ </a:t>
            </a:r>
            <a:r>
              <a:rPr lang="ru-RU" dirty="0" err="1">
                <a:ea typeface="+mn-lt"/>
                <a:cs typeface="+mn-lt"/>
              </a:rPr>
              <a:t>малозначні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справи</a:t>
            </a:r>
            <a:r>
              <a:rPr lang="ru-RU" dirty="0">
                <a:ea typeface="+mn-lt"/>
                <a:cs typeface="+mn-lt"/>
              </a:rPr>
              <a:t> (ч. 1 ст. 247).</a:t>
            </a:r>
          </a:p>
          <a:p>
            <a:pPr marL="0" indent="0">
              <a:buNone/>
            </a:pPr>
            <a:r>
              <a:rPr lang="ru-RU" dirty="0">
                <a:ea typeface="+mn-lt"/>
                <a:cs typeface="+mn-lt"/>
              </a:rPr>
              <a:t> ♦ будь-яка </a:t>
            </a:r>
            <a:r>
              <a:rPr lang="ru-RU" err="1">
                <a:ea typeface="+mn-lt"/>
                <a:cs typeface="+mn-lt"/>
              </a:rPr>
              <a:t>інша</a:t>
            </a:r>
            <a:r>
              <a:rPr lang="ru-RU" dirty="0">
                <a:ea typeface="+mn-lt"/>
                <a:cs typeface="+mn-lt"/>
              </a:rPr>
              <a:t> справа (ч. 2 ст. 247). </a:t>
            </a:r>
            <a:endParaRPr lang="ru-RU">
              <a:ea typeface="+mn-lt"/>
              <a:cs typeface="+mn-lt"/>
            </a:endParaRPr>
          </a:p>
          <a:p>
            <a:pPr marL="0" indent="0">
              <a:buNone/>
            </a:pPr>
            <a:r>
              <a:rPr lang="ru-RU" b="1" dirty="0" err="1">
                <a:ea typeface="+mn-lt"/>
                <a:cs typeface="+mn-lt"/>
              </a:rPr>
              <a:t>Малозначними</a:t>
            </a:r>
            <a:r>
              <a:rPr lang="ru-RU" b="1" dirty="0">
                <a:ea typeface="+mn-lt"/>
                <a:cs typeface="+mn-lt"/>
              </a:rPr>
              <a:t> справами </a:t>
            </a:r>
            <a:r>
              <a:rPr lang="ru-RU" dirty="0">
                <a:ea typeface="+mn-lt"/>
                <a:cs typeface="+mn-lt"/>
              </a:rPr>
              <a:t>є </a:t>
            </a:r>
            <a:r>
              <a:rPr lang="ru-RU" dirty="0" err="1">
                <a:ea typeface="+mn-lt"/>
                <a:cs typeface="+mn-lt"/>
              </a:rPr>
              <a:t>справи</a:t>
            </a:r>
            <a:r>
              <a:rPr lang="ru-RU" dirty="0">
                <a:ea typeface="+mn-lt"/>
                <a:cs typeface="+mn-lt"/>
              </a:rPr>
              <a:t>, у </a:t>
            </a:r>
            <a:r>
              <a:rPr lang="ru-RU" dirty="0" err="1">
                <a:ea typeface="+mn-lt"/>
                <a:cs typeface="+mn-lt"/>
              </a:rPr>
              <a:t>яких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ціна</a:t>
            </a:r>
            <a:r>
              <a:rPr lang="ru-RU" dirty="0">
                <a:ea typeface="+mn-lt"/>
                <a:cs typeface="+mn-lt"/>
              </a:rPr>
              <a:t> позову не </a:t>
            </a:r>
            <a:r>
              <a:rPr lang="ru-RU" dirty="0" err="1">
                <a:ea typeface="+mn-lt"/>
                <a:cs typeface="+mn-lt"/>
              </a:rPr>
              <a:t>перевищує</a:t>
            </a:r>
            <a:r>
              <a:rPr lang="ru-RU" dirty="0">
                <a:ea typeface="+mn-lt"/>
                <a:cs typeface="+mn-lt"/>
              </a:rPr>
              <a:t> ста </a:t>
            </a:r>
            <a:r>
              <a:rPr lang="ru-RU" dirty="0" err="1">
                <a:ea typeface="+mn-lt"/>
                <a:cs typeface="+mn-lt"/>
              </a:rPr>
              <a:t>розмірів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прожиткового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мінімуму</a:t>
            </a:r>
            <a:r>
              <a:rPr lang="ru-RU" dirty="0">
                <a:ea typeface="+mn-lt"/>
                <a:cs typeface="+mn-lt"/>
              </a:rPr>
              <a:t> для </a:t>
            </a:r>
            <a:r>
              <a:rPr lang="ru-RU" dirty="0" err="1">
                <a:ea typeface="+mn-lt"/>
                <a:cs typeface="+mn-lt"/>
              </a:rPr>
              <a:t>працездатних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осіб</a:t>
            </a:r>
            <a:r>
              <a:rPr lang="ru-RU" dirty="0">
                <a:ea typeface="+mn-lt"/>
                <a:cs typeface="+mn-lt"/>
              </a:rPr>
              <a:t>. Варто </a:t>
            </a:r>
            <a:r>
              <a:rPr lang="ru-RU" dirty="0" err="1">
                <a:ea typeface="+mn-lt"/>
                <a:cs typeface="+mn-lt"/>
              </a:rPr>
              <a:t>звернути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увагу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термін</a:t>
            </a:r>
            <a:r>
              <a:rPr lang="ru-RU" dirty="0">
                <a:ea typeface="+mn-lt"/>
                <a:cs typeface="+mn-lt"/>
              </a:rPr>
              <a:t> «</a:t>
            </a:r>
            <a:r>
              <a:rPr lang="ru-RU" dirty="0" err="1">
                <a:ea typeface="+mn-lt"/>
                <a:cs typeface="+mn-lt"/>
              </a:rPr>
              <a:t>малозначні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справи</a:t>
            </a:r>
            <a:r>
              <a:rPr lang="ru-RU" dirty="0">
                <a:ea typeface="+mn-lt"/>
                <a:cs typeface="+mn-lt"/>
              </a:rPr>
              <a:t>» </a:t>
            </a:r>
            <a:r>
              <a:rPr lang="ru-RU" dirty="0" err="1">
                <a:ea typeface="+mn-lt"/>
                <a:cs typeface="+mn-lt"/>
              </a:rPr>
              <a:t>знайшов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своє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закріплення</a:t>
            </a:r>
            <a:r>
              <a:rPr lang="ru-RU" dirty="0">
                <a:ea typeface="+mn-lt"/>
                <a:cs typeface="+mn-lt"/>
              </a:rPr>
              <a:t> в </a:t>
            </a:r>
            <a:r>
              <a:rPr lang="ru-RU" dirty="0" err="1">
                <a:ea typeface="+mn-lt"/>
                <a:cs typeface="+mn-lt"/>
              </a:rPr>
              <a:t>статті</a:t>
            </a:r>
            <a:r>
              <a:rPr lang="ru-RU" dirty="0">
                <a:ea typeface="+mn-lt"/>
                <a:cs typeface="+mn-lt"/>
              </a:rPr>
              <a:t> 131-2 </a:t>
            </a:r>
            <a:r>
              <a:rPr lang="ru-RU" dirty="0" err="1">
                <a:ea typeface="+mn-lt"/>
                <a:cs typeface="+mn-lt"/>
              </a:rPr>
              <a:t>Конституції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України</a:t>
            </a:r>
            <a:r>
              <a:rPr lang="ru-RU" dirty="0">
                <a:ea typeface="+mn-lt"/>
                <a:cs typeface="+mn-lt"/>
              </a:rPr>
              <a:t>, тому </a:t>
            </a:r>
            <a:r>
              <a:rPr lang="ru-RU" dirty="0" err="1">
                <a:ea typeface="+mn-lt"/>
                <a:cs typeface="+mn-lt"/>
              </a:rPr>
              <a:t>цей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термін</a:t>
            </a:r>
            <a:r>
              <a:rPr lang="ru-RU" dirty="0">
                <a:ea typeface="+mn-lt"/>
                <a:cs typeface="+mn-lt"/>
              </a:rPr>
              <a:t> треба </a:t>
            </a:r>
            <a:r>
              <a:rPr lang="ru-RU" dirty="0" err="1">
                <a:ea typeface="+mn-lt"/>
                <a:cs typeface="+mn-lt"/>
              </a:rPr>
              <a:t>розуміти</a:t>
            </a:r>
            <a:r>
              <a:rPr lang="ru-RU" dirty="0">
                <a:ea typeface="+mn-lt"/>
                <a:cs typeface="+mn-lt"/>
              </a:rPr>
              <a:t> як </a:t>
            </a:r>
            <a:r>
              <a:rPr lang="ru-RU" dirty="0" err="1">
                <a:ea typeface="+mn-lt"/>
                <a:cs typeface="+mn-lt"/>
              </a:rPr>
              <a:t>правову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категорію</a:t>
            </a:r>
            <a:r>
              <a:rPr lang="ru-RU" dirty="0">
                <a:ea typeface="+mn-lt"/>
                <a:cs typeface="+mn-lt"/>
              </a:rPr>
              <a:t>. 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0950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2B34E-4978-B65C-C897-A234A0ED0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47EA7-0AEC-3E87-1D97-B1E80F6B59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ru-RU" b="1" dirty="0">
                <a:ea typeface="+mn-lt"/>
                <a:cs typeface="+mn-lt"/>
              </a:rPr>
              <a:t>При </a:t>
            </a:r>
            <a:r>
              <a:rPr lang="ru-RU" b="1" err="1">
                <a:ea typeface="+mn-lt"/>
                <a:cs typeface="+mn-lt"/>
              </a:rPr>
              <a:t>вирішенні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питання</a:t>
            </a:r>
            <a:r>
              <a:rPr lang="ru-RU" b="1" dirty="0">
                <a:ea typeface="+mn-lt"/>
                <a:cs typeface="+mn-lt"/>
              </a:rPr>
              <a:t> про </a:t>
            </a:r>
            <a:r>
              <a:rPr lang="ru-RU" b="1" err="1">
                <a:ea typeface="+mn-lt"/>
                <a:cs typeface="+mn-lt"/>
              </a:rPr>
              <a:t>розгляд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справи</a:t>
            </a:r>
            <a:r>
              <a:rPr lang="ru-RU" b="1" dirty="0">
                <a:ea typeface="+mn-lt"/>
                <a:cs typeface="+mn-lt"/>
              </a:rPr>
              <a:t> в порядку </a:t>
            </a:r>
            <a:r>
              <a:rPr lang="ru-RU" b="1" err="1">
                <a:ea typeface="+mn-lt"/>
                <a:cs typeface="+mn-lt"/>
              </a:rPr>
              <a:t>спрощеного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або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загального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позовного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провадження</a:t>
            </a:r>
            <a:r>
              <a:rPr lang="ru-RU" b="1" dirty="0">
                <a:ea typeface="+mn-lt"/>
                <a:cs typeface="+mn-lt"/>
              </a:rPr>
              <a:t> суд </a:t>
            </a:r>
            <a:r>
              <a:rPr lang="ru-RU" b="1" err="1">
                <a:ea typeface="+mn-lt"/>
                <a:cs typeface="+mn-lt"/>
              </a:rPr>
              <a:t>враховує</a:t>
            </a:r>
            <a:r>
              <a:rPr lang="ru-RU" b="1" dirty="0">
                <a:ea typeface="+mn-lt"/>
                <a:cs typeface="+mn-lt"/>
              </a:rPr>
              <a:t>:</a:t>
            </a:r>
            <a:r>
              <a:rPr lang="ru-RU" dirty="0">
                <a:ea typeface="+mn-lt"/>
                <a:cs typeface="+mn-lt"/>
              </a:rPr>
              <a:t> </a:t>
            </a:r>
          </a:p>
          <a:p>
            <a:r>
              <a:rPr lang="ru-RU" sz="2400" dirty="0">
                <a:ea typeface="+mn-lt"/>
                <a:cs typeface="+mn-lt"/>
              </a:rPr>
              <a:t>1) </a:t>
            </a:r>
            <a:r>
              <a:rPr lang="ru-RU" sz="2400" err="1">
                <a:ea typeface="+mn-lt"/>
                <a:cs typeface="+mn-lt"/>
              </a:rPr>
              <a:t>ціну</a:t>
            </a:r>
            <a:r>
              <a:rPr lang="ru-RU" sz="2400" dirty="0">
                <a:ea typeface="+mn-lt"/>
                <a:cs typeface="+mn-lt"/>
              </a:rPr>
              <a:t> позову; </a:t>
            </a:r>
          </a:p>
          <a:p>
            <a:r>
              <a:rPr lang="ru-RU" sz="2400" dirty="0">
                <a:ea typeface="+mn-lt"/>
                <a:cs typeface="+mn-lt"/>
              </a:rPr>
              <a:t>2) </a:t>
            </a:r>
            <a:r>
              <a:rPr lang="ru-RU" sz="2400" err="1">
                <a:ea typeface="+mn-lt"/>
                <a:cs typeface="+mn-lt"/>
              </a:rPr>
              <a:t>значення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справи</a:t>
            </a:r>
            <a:r>
              <a:rPr lang="ru-RU" sz="2400" dirty="0">
                <a:ea typeface="+mn-lt"/>
                <a:cs typeface="+mn-lt"/>
              </a:rPr>
              <a:t> для </a:t>
            </a:r>
            <a:r>
              <a:rPr lang="ru-RU" sz="2400" err="1">
                <a:ea typeface="+mn-lt"/>
                <a:cs typeface="+mn-lt"/>
              </a:rPr>
              <a:t>сторін</a:t>
            </a:r>
            <a:r>
              <a:rPr lang="ru-RU" sz="2400" dirty="0">
                <a:ea typeface="+mn-lt"/>
                <a:cs typeface="+mn-lt"/>
              </a:rPr>
              <a:t>; </a:t>
            </a:r>
          </a:p>
          <a:p>
            <a:r>
              <a:rPr lang="ru-RU" sz="2400" dirty="0">
                <a:ea typeface="+mn-lt"/>
                <a:cs typeface="+mn-lt"/>
              </a:rPr>
              <a:t>3) </a:t>
            </a:r>
            <a:r>
              <a:rPr lang="ru-RU" sz="2400" err="1">
                <a:ea typeface="+mn-lt"/>
                <a:cs typeface="+mn-lt"/>
              </a:rPr>
              <a:t>обраний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позивачем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спосіб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захисту</a:t>
            </a:r>
            <a:r>
              <a:rPr lang="ru-RU" sz="2400" dirty="0">
                <a:ea typeface="+mn-lt"/>
                <a:cs typeface="+mn-lt"/>
              </a:rPr>
              <a:t>; </a:t>
            </a:r>
          </a:p>
          <a:p>
            <a:r>
              <a:rPr lang="ru-RU" sz="2400" dirty="0">
                <a:ea typeface="+mn-lt"/>
                <a:cs typeface="+mn-lt"/>
              </a:rPr>
              <a:t>4) </a:t>
            </a:r>
            <a:r>
              <a:rPr lang="ru-RU" sz="2400" err="1">
                <a:ea typeface="+mn-lt"/>
                <a:cs typeface="+mn-lt"/>
              </a:rPr>
              <a:t>категорію</a:t>
            </a:r>
            <a:r>
              <a:rPr lang="ru-RU" sz="2400" dirty="0">
                <a:ea typeface="+mn-lt"/>
                <a:cs typeface="+mn-lt"/>
              </a:rPr>
              <a:t> та </a:t>
            </a:r>
            <a:r>
              <a:rPr lang="ru-RU" sz="2400" err="1">
                <a:ea typeface="+mn-lt"/>
                <a:cs typeface="+mn-lt"/>
              </a:rPr>
              <a:t>складність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справи</a:t>
            </a:r>
            <a:r>
              <a:rPr lang="ru-RU" sz="2400" dirty="0">
                <a:ea typeface="+mn-lt"/>
                <a:cs typeface="+mn-lt"/>
              </a:rPr>
              <a:t>; </a:t>
            </a:r>
          </a:p>
          <a:p>
            <a:r>
              <a:rPr lang="ru-RU" sz="2400" dirty="0">
                <a:ea typeface="+mn-lt"/>
                <a:cs typeface="+mn-lt"/>
              </a:rPr>
              <a:t>5) </a:t>
            </a:r>
            <a:r>
              <a:rPr lang="ru-RU" sz="2400" err="1">
                <a:ea typeface="+mn-lt"/>
                <a:cs typeface="+mn-lt"/>
              </a:rPr>
              <a:t>обсяг</a:t>
            </a:r>
            <a:r>
              <a:rPr lang="ru-RU" sz="2400" dirty="0">
                <a:ea typeface="+mn-lt"/>
                <a:cs typeface="+mn-lt"/>
              </a:rPr>
              <a:t> та характер </a:t>
            </a:r>
            <a:r>
              <a:rPr lang="ru-RU" sz="2400" err="1">
                <a:ea typeface="+mn-lt"/>
                <a:cs typeface="+mn-lt"/>
              </a:rPr>
              <a:t>доказів</a:t>
            </a:r>
            <a:r>
              <a:rPr lang="ru-RU" sz="2400" dirty="0">
                <a:ea typeface="+mn-lt"/>
                <a:cs typeface="+mn-lt"/>
              </a:rPr>
              <a:t> у </a:t>
            </a:r>
            <a:r>
              <a:rPr lang="ru-RU" sz="2400" err="1">
                <a:ea typeface="+mn-lt"/>
                <a:cs typeface="+mn-lt"/>
              </a:rPr>
              <a:t>справі</a:t>
            </a:r>
            <a:r>
              <a:rPr lang="ru-RU" sz="2400" dirty="0">
                <a:ea typeface="+mn-lt"/>
                <a:cs typeface="+mn-lt"/>
              </a:rPr>
              <a:t>, в тому </a:t>
            </a:r>
            <a:r>
              <a:rPr lang="ru-RU" sz="2400" err="1">
                <a:ea typeface="+mn-lt"/>
                <a:cs typeface="+mn-lt"/>
              </a:rPr>
              <a:t>числі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чи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потрібно</a:t>
            </a:r>
            <a:r>
              <a:rPr lang="ru-RU" sz="2400" dirty="0">
                <a:ea typeface="+mn-lt"/>
                <a:cs typeface="+mn-lt"/>
              </a:rPr>
              <a:t> у </a:t>
            </a:r>
            <a:r>
              <a:rPr lang="ru-RU" sz="2400" err="1">
                <a:ea typeface="+mn-lt"/>
                <a:cs typeface="+mn-lt"/>
              </a:rPr>
              <a:t>справі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призначити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експертизу</a:t>
            </a:r>
            <a:r>
              <a:rPr lang="ru-RU" sz="2400" dirty="0">
                <a:ea typeface="+mn-lt"/>
                <a:cs typeface="+mn-lt"/>
              </a:rPr>
              <a:t>, </a:t>
            </a:r>
            <a:r>
              <a:rPr lang="ru-RU" sz="2400" err="1">
                <a:ea typeface="+mn-lt"/>
                <a:cs typeface="+mn-lt"/>
              </a:rPr>
              <a:t>викликати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свідків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тощо</a:t>
            </a:r>
            <a:r>
              <a:rPr lang="ru-RU" sz="2400" dirty="0">
                <a:ea typeface="+mn-lt"/>
                <a:cs typeface="+mn-lt"/>
              </a:rPr>
              <a:t>; </a:t>
            </a:r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val="8183820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C2BEC-F7C3-EB46-812E-D164660F6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9B6FB-7B53-8805-63E9-E3DF7C0CBE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>
                <a:ea typeface="+mn-lt"/>
                <a:cs typeface="+mn-lt"/>
              </a:rPr>
              <a:t>6) </a:t>
            </a:r>
            <a:r>
              <a:rPr lang="ru-RU" dirty="0" err="1">
                <a:ea typeface="+mn-lt"/>
                <a:cs typeface="+mn-lt"/>
              </a:rPr>
              <a:t>кількість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сторін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dirty="0" err="1">
                <a:ea typeface="+mn-lt"/>
                <a:cs typeface="+mn-lt"/>
              </a:rPr>
              <a:t>інших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учасників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справи</a:t>
            </a:r>
            <a:r>
              <a:rPr lang="ru-RU" dirty="0">
                <a:ea typeface="+mn-lt"/>
                <a:cs typeface="+mn-lt"/>
              </a:rPr>
              <a:t>; </a:t>
            </a:r>
          </a:p>
          <a:p>
            <a:r>
              <a:rPr lang="ru-RU" dirty="0">
                <a:ea typeface="+mn-lt"/>
                <a:cs typeface="+mn-lt"/>
              </a:rPr>
              <a:t>7) </a:t>
            </a:r>
            <a:r>
              <a:rPr lang="ru-RU" err="1">
                <a:ea typeface="+mn-lt"/>
                <a:cs typeface="+mn-lt"/>
              </a:rPr>
              <a:t>чи</a:t>
            </a:r>
            <a:r>
              <a:rPr lang="ru-RU" dirty="0">
                <a:ea typeface="+mn-lt"/>
                <a:cs typeface="+mn-lt"/>
              </a:rPr>
              <a:t> становить </a:t>
            </a:r>
            <a:r>
              <a:rPr lang="ru-RU" err="1">
                <a:ea typeface="+mn-lt"/>
                <a:cs typeface="+mn-lt"/>
              </a:rPr>
              <a:t>розгляд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справи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значний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суспільний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інтерес</a:t>
            </a:r>
            <a:r>
              <a:rPr lang="ru-RU" dirty="0">
                <a:ea typeface="+mn-lt"/>
                <a:cs typeface="+mn-lt"/>
              </a:rPr>
              <a:t>; </a:t>
            </a:r>
          </a:p>
          <a:p>
            <a:r>
              <a:rPr lang="ru-RU" dirty="0">
                <a:ea typeface="+mn-lt"/>
                <a:cs typeface="+mn-lt"/>
              </a:rPr>
              <a:t>8) думку </a:t>
            </a:r>
            <a:r>
              <a:rPr lang="ru-RU" dirty="0" err="1">
                <a:ea typeface="+mn-lt"/>
                <a:cs typeface="+mn-lt"/>
              </a:rPr>
              <a:t>сторін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щодо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необхідності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розгляду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справи</a:t>
            </a:r>
            <a:r>
              <a:rPr lang="ru-RU" dirty="0">
                <a:ea typeface="+mn-lt"/>
                <a:cs typeface="+mn-lt"/>
              </a:rPr>
              <a:t> за правилами </a:t>
            </a:r>
            <a:r>
              <a:rPr lang="ru-RU" dirty="0" err="1">
                <a:ea typeface="+mn-lt"/>
                <a:cs typeface="+mn-lt"/>
              </a:rPr>
              <a:t>спрощеного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позовного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 (ч. 3 ст. 247).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99621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3F358-F6B4-331C-8F37-4C5F1E520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484" y="352450"/>
            <a:ext cx="10268712" cy="1700784"/>
          </a:xfrm>
        </p:spPr>
        <p:txBody>
          <a:bodyPr/>
          <a:lstStyle/>
          <a:p>
            <a:pPr marL="914400" indent="-914400">
              <a:buAutoNum type="arabicPeriod"/>
            </a:pPr>
            <a:r>
              <a:rPr lang="ru-RU" sz="4800" dirty="0" err="1">
                <a:ea typeface="+mj-lt"/>
                <a:cs typeface="+mj-lt"/>
              </a:rPr>
              <a:t>Судовий</a:t>
            </a:r>
            <a:r>
              <a:rPr lang="ru-RU" sz="4800" dirty="0">
                <a:ea typeface="+mj-lt"/>
                <a:cs typeface="+mj-lt"/>
              </a:rPr>
              <a:t> наказ як </a:t>
            </a:r>
            <a:r>
              <a:rPr lang="ru-RU" sz="4800" dirty="0" err="1">
                <a:ea typeface="+mj-lt"/>
                <a:cs typeface="+mj-lt"/>
              </a:rPr>
              <a:t>особлива</a:t>
            </a:r>
            <a:r>
              <a:rPr lang="ru-RU" sz="4800" dirty="0">
                <a:ea typeface="+mj-lt"/>
                <a:cs typeface="+mj-lt"/>
              </a:rPr>
              <a:t> форма судового </a:t>
            </a:r>
            <a:r>
              <a:rPr lang="ru-RU" sz="4800" dirty="0" err="1">
                <a:ea typeface="+mj-lt"/>
                <a:cs typeface="+mj-lt"/>
              </a:rPr>
              <a:t>рішення</a:t>
            </a:r>
            <a:endParaRPr lang="ru-RU" sz="4800" dirty="0">
              <a:ea typeface="+mj-lt"/>
              <a:cs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8E043-1F6B-7A5F-4C2F-E0FA781824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 err="1">
                <a:ea typeface="+mn-lt"/>
                <a:cs typeface="+mn-lt"/>
              </a:rPr>
              <a:t>Інститут</a:t>
            </a:r>
            <a:r>
              <a:rPr lang="ru-RU" dirty="0">
                <a:ea typeface="+mn-lt"/>
                <a:cs typeface="+mn-lt"/>
              </a:rPr>
              <a:t> наказного </a:t>
            </a:r>
            <a:r>
              <a:rPr lang="ru-RU" dirty="0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обумовлений</a:t>
            </a:r>
            <a:r>
              <a:rPr lang="ru-RU" dirty="0">
                <a:ea typeface="+mn-lt"/>
                <a:cs typeface="+mn-lt"/>
              </a:rPr>
              <a:t> потребами </a:t>
            </a:r>
            <a:r>
              <a:rPr lang="ru-RU" dirty="0" err="1">
                <a:ea typeface="+mn-lt"/>
                <a:cs typeface="+mn-lt"/>
              </a:rPr>
              <a:t>судової</a:t>
            </a:r>
            <a:r>
              <a:rPr lang="ru-RU" dirty="0">
                <a:ea typeface="+mn-lt"/>
                <a:cs typeface="+mn-lt"/>
              </a:rPr>
              <a:t> практики і </a:t>
            </a:r>
            <a:r>
              <a:rPr lang="ru-RU" dirty="0" err="1">
                <a:ea typeface="+mn-lt"/>
                <a:cs typeface="+mn-lt"/>
              </a:rPr>
              <a:t>полягає</a:t>
            </a:r>
            <a:r>
              <a:rPr lang="ru-RU" dirty="0">
                <a:ea typeface="+mn-lt"/>
                <a:cs typeface="+mn-lt"/>
              </a:rPr>
              <a:t> у </a:t>
            </a:r>
            <a:r>
              <a:rPr lang="ru-RU" dirty="0" err="1">
                <a:ea typeface="+mn-lt"/>
                <a:cs typeface="+mn-lt"/>
              </a:rPr>
              <a:t>застосуванні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господарським</a:t>
            </a:r>
            <a:r>
              <a:rPr lang="ru-RU" dirty="0">
                <a:ea typeface="+mn-lt"/>
                <a:cs typeface="+mn-lt"/>
              </a:rPr>
              <a:t> судом </a:t>
            </a:r>
            <a:r>
              <a:rPr lang="ru-RU" dirty="0" err="1">
                <a:ea typeface="+mn-lt"/>
                <a:cs typeface="+mn-lt"/>
              </a:rPr>
              <a:t>спрощеної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процедури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розгляду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справи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покликаного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розвантажити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місцеві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господарські</a:t>
            </a:r>
            <a:r>
              <a:rPr lang="ru-RU" dirty="0">
                <a:ea typeface="+mn-lt"/>
                <a:cs typeface="+mn-lt"/>
              </a:rPr>
              <a:t> суди, </a:t>
            </a:r>
            <a:r>
              <a:rPr lang="ru-RU" dirty="0" err="1">
                <a:ea typeface="+mn-lt"/>
                <a:cs typeface="+mn-lt"/>
              </a:rPr>
              <a:t>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обумовлено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обмеженим</a:t>
            </a:r>
            <a:r>
              <a:rPr lang="ru-RU" dirty="0">
                <a:ea typeface="+mn-lt"/>
                <a:cs typeface="+mn-lt"/>
              </a:rPr>
              <a:t> колом </a:t>
            </a:r>
            <a:r>
              <a:rPr lang="ru-RU" dirty="0" err="1">
                <a:ea typeface="+mn-lt"/>
                <a:cs typeface="+mn-lt"/>
              </a:rPr>
              <a:t>вимог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щодо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розгляду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такої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категорії</a:t>
            </a:r>
            <a:r>
              <a:rPr lang="ru-RU" dirty="0">
                <a:ea typeface="+mn-lt"/>
                <a:cs typeface="+mn-lt"/>
              </a:rPr>
              <a:t> справ. </a:t>
            </a:r>
            <a:r>
              <a:rPr lang="ru-RU" b="1" dirty="0" err="1">
                <a:solidFill>
                  <a:srgbClr val="FF0000"/>
                </a:solidFill>
                <a:ea typeface="+mn-lt"/>
                <a:cs typeface="+mn-lt"/>
              </a:rPr>
              <a:t>Наказне</a:t>
            </a:r>
            <a:r>
              <a:rPr lang="ru-RU" b="1" dirty="0">
                <a:solidFill>
                  <a:srgbClr val="FF0000"/>
                </a:solidFill>
                <a:ea typeface="+mn-lt"/>
                <a:cs typeface="+mn-lt"/>
              </a:rPr>
              <a:t> </a:t>
            </a:r>
            <a:r>
              <a:rPr lang="ru-RU" b="1" dirty="0" err="1">
                <a:solidFill>
                  <a:srgbClr val="FF0000"/>
                </a:solidFill>
                <a:ea typeface="+mn-lt"/>
                <a:cs typeface="+mn-lt"/>
              </a:rPr>
              <a:t>провадження</a:t>
            </a:r>
            <a:r>
              <a:rPr lang="ru-RU" b="1" dirty="0">
                <a:solidFill>
                  <a:srgbClr val="FF0000"/>
                </a:solidFill>
                <a:ea typeface="+mn-lt"/>
                <a:cs typeface="+mn-lt"/>
              </a:rPr>
              <a:t> </a:t>
            </a:r>
            <a:r>
              <a:rPr lang="ru-RU" dirty="0">
                <a:ea typeface="+mn-lt"/>
                <a:cs typeface="+mn-lt"/>
              </a:rPr>
              <a:t>– </a:t>
            </a:r>
            <a:r>
              <a:rPr lang="ru-RU" dirty="0" err="1">
                <a:ea typeface="+mn-lt"/>
                <a:cs typeface="+mn-lt"/>
              </a:rPr>
              <a:t>це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самостійний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достовірний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dirty="0" err="1">
                <a:ea typeface="+mn-lt"/>
                <a:cs typeface="+mn-lt"/>
              </a:rPr>
              <a:t>спрощений</a:t>
            </a:r>
            <a:r>
              <a:rPr lang="ru-RU" dirty="0">
                <a:ea typeface="+mn-lt"/>
                <a:cs typeface="+mn-lt"/>
              </a:rPr>
              <a:t> вид </a:t>
            </a:r>
            <a:r>
              <a:rPr lang="ru-RU" dirty="0" err="1">
                <a:ea typeface="+mn-lt"/>
                <a:cs typeface="+mn-lt"/>
              </a:rPr>
              <a:t>господарського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судочинства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спрямований</a:t>
            </a:r>
            <a:r>
              <a:rPr lang="ru-RU" dirty="0">
                <a:ea typeface="+mn-lt"/>
                <a:cs typeface="+mn-lt"/>
              </a:rPr>
              <a:t> на </a:t>
            </a:r>
            <a:r>
              <a:rPr lang="ru-RU" dirty="0" err="1">
                <a:ea typeface="+mn-lt"/>
                <a:cs typeface="+mn-lt"/>
              </a:rPr>
              <a:t>розгляд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окремих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категорій</a:t>
            </a:r>
            <a:r>
              <a:rPr lang="ru-RU" dirty="0">
                <a:ea typeface="+mn-lt"/>
                <a:cs typeface="+mn-lt"/>
              </a:rPr>
              <a:t> справ, </a:t>
            </a:r>
            <a:r>
              <a:rPr lang="ru-RU" dirty="0" err="1">
                <a:ea typeface="+mn-lt"/>
                <a:cs typeface="+mn-lt"/>
              </a:rPr>
              <a:t>які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здійснюються</a:t>
            </a:r>
            <a:r>
              <a:rPr lang="ru-RU" dirty="0">
                <a:ea typeface="+mn-lt"/>
                <a:cs typeface="+mn-lt"/>
              </a:rPr>
              <a:t> за </a:t>
            </a:r>
            <a:r>
              <a:rPr lang="ru-RU" dirty="0" err="1">
                <a:ea typeface="+mn-lt"/>
                <a:cs typeface="+mn-lt"/>
              </a:rPr>
              <a:t>заявою</a:t>
            </a:r>
            <a:r>
              <a:rPr lang="ru-RU" dirty="0">
                <a:ea typeface="+mn-lt"/>
                <a:cs typeface="+mn-lt"/>
              </a:rPr>
              <a:t> особи, </a:t>
            </a:r>
            <a:r>
              <a:rPr lang="ru-RU" dirty="0" err="1">
                <a:ea typeface="+mn-lt"/>
                <a:cs typeface="+mn-lt"/>
              </a:rPr>
              <a:t>якій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належить</a:t>
            </a:r>
            <a:r>
              <a:rPr lang="ru-RU" dirty="0">
                <a:ea typeface="+mn-lt"/>
                <a:cs typeface="+mn-lt"/>
              </a:rPr>
              <a:t> право </a:t>
            </a:r>
            <a:r>
              <a:rPr lang="ru-RU" dirty="0" err="1">
                <a:ea typeface="+mn-lt"/>
                <a:cs typeface="+mn-lt"/>
              </a:rPr>
              <a:t>вимоги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dirty="0" err="1">
                <a:ea typeface="+mn-lt"/>
                <a:cs typeface="+mn-lt"/>
              </a:rPr>
              <a:t>полягає</a:t>
            </a:r>
            <a:r>
              <a:rPr lang="ru-RU" dirty="0">
                <a:ea typeface="+mn-lt"/>
                <a:cs typeface="+mn-lt"/>
              </a:rPr>
              <a:t> у </a:t>
            </a:r>
            <a:r>
              <a:rPr lang="ru-RU" dirty="0" err="1">
                <a:ea typeface="+mn-lt"/>
                <a:cs typeface="+mn-lt"/>
              </a:rPr>
              <a:t>видачі</a:t>
            </a:r>
            <a:r>
              <a:rPr lang="ru-RU" dirty="0">
                <a:ea typeface="+mn-lt"/>
                <a:cs typeface="+mn-lt"/>
              </a:rPr>
              <a:t> судового наказу, </a:t>
            </a:r>
            <a:r>
              <a:rPr lang="ru-RU" dirty="0" err="1">
                <a:ea typeface="+mn-lt"/>
                <a:cs typeface="+mn-lt"/>
              </a:rPr>
              <a:t>який</a:t>
            </a:r>
            <a:r>
              <a:rPr lang="ru-RU" dirty="0">
                <a:ea typeface="+mn-lt"/>
                <a:cs typeface="+mn-lt"/>
              </a:rPr>
              <a:t> є особливою формою судового </a:t>
            </a:r>
            <a:r>
              <a:rPr lang="ru-RU" dirty="0" err="1">
                <a:ea typeface="+mn-lt"/>
                <a:cs typeface="+mn-lt"/>
              </a:rPr>
              <a:t>рішення</a:t>
            </a:r>
            <a:r>
              <a:rPr lang="ru-RU" dirty="0">
                <a:ea typeface="+mn-lt"/>
                <a:cs typeface="+mn-lt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97199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11E3C-EC2B-46CA-0E8E-6E0873D9B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E3058-3053-EDC0-7D76-69E838B1B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ru-RU" b="1" err="1">
                <a:ea typeface="+mn-lt"/>
                <a:cs typeface="+mn-lt"/>
              </a:rPr>
              <a:t>З</a:t>
            </a:r>
            <a:r>
              <a:rPr lang="ru-RU" sz="2000" b="1" err="1">
                <a:ea typeface="+mn-lt"/>
                <a:cs typeface="+mn-lt"/>
              </a:rPr>
              <a:t>гідно</a:t>
            </a:r>
            <a:r>
              <a:rPr lang="ru-RU" sz="2000" b="1" dirty="0">
                <a:ea typeface="+mn-lt"/>
                <a:cs typeface="+mn-lt"/>
              </a:rPr>
              <a:t> </a:t>
            </a:r>
            <a:r>
              <a:rPr lang="ru-RU" sz="2000" b="1" err="1">
                <a:ea typeface="+mn-lt"/>
                <a:cs typeface="+mn-lt"/>
              </a:rPr>
              <a:t>частини</a:t>
            </a:r>
            <a:r>
              <a:rPr lang="ru-RU" sz="2000" b="1" dirty="0">
                <a:ea typeface="+mn-lt"/>
                <a:cs typeface="+mn-lt"/>
              </a:rPr>
              <a:t> </a:t>
            </a:r>
            <a:r>
              <a:rPr lang="ru-RU" sz="2000" b="1" err="1">
                <a:ea typeface="+mn-lt"/>
                <a:cs typeface="+mn-lt"/>
              </a:rPr>
              <a:t>четвертої</a:t>
            </a:r>
            <a:r>
              <a:rPr lang="ru-RU" sz="2000" b="1" dirty="0">
                <a:ea typeface="+mn-lt"/>
                <a:cs typeface="+mn-lt"/>
              </a:rPr>
              <a:t> </a:t>
            </a:r>
            <a:r>
              <a:rPr lang="ru-RU" sz="2000" b="1" err="1">
                <a:ea typeface="+mn-lt"/>
                <a:cs typeface="+mn-lt"/>
              </a:rPr>
              <a:t>статті</a:t>
            </a:r>
            <a:r>
              <a:rPr lang="ru-RU" sz="2000" b="1" dirty="0">
                <a:ea typeface="+mn-lt"/>
                <a:cs typeface="+mn-lt"/>
              </a:rPr>
              <a:t> 247 ГПК у порядку </a:t>
            </a:r>
            <a:r>
              <a:rPr lang="ru-RU" sz="2000" b="1" err="1">
                <a:ea typeface="+mn-lt"/>
                <a:cs typeface="+mn-lt"/>
              </a:rPr>
              <a:t>спрощеного</a:t>
            </a:r>
            <a:r>
              <a:rPr lang="ru-RU" sz="2000" b="1" dirty="0">
                <a:ea typeface="+mn-lt"/>
                <a:cs typeface="+mn-lt"/>
              </a:rPr>
              <a:t> </a:t>
            </a:r>
            <a:r>
              <a:rPr lang="ru-RU" sz="2000" b="1" err="1">
                <a:ea typeface="+mn-lt"/>
                <a:cs typeface="+mn-lt"/>
              </a:rPr>
              <a:t>позовного</a:t>
            </a:r>
            <a:r>
              <a:rPr lang="ru-RU" sz="2000" b="1" dirty="0">
                <a:ea typeface="+mn-lt"/>
                <a:cs typeface="+mn-lt"/>
              </a:rPr>
              <a:t> </a:t>
            </a:r>
            <a:r>
              <a:rPr lang="ru-RU" sz="2000" b="1" err="1">
                <a:ea typeface="+mn-lt"/>
                <a:cs typeface="+mn-lt"/>
              </a:rPr>
              <a:t>провадження</a:t>
            </a:r>
            <a:r>
              <a:rPr lang="ru-RU" sz="2000" b="1" dirty="0">
                <a:ea typeface="+mn-lt"/>
                <a:cs typeface="+mn-lt"/>
              </a:rPr>
              <a:t> не </a:t>
            </a:r>
            <a:r>
              <a:rPr lang="ru-RU" sz="2000" b="1" err="1">
                <a:ea typeface="+mn-lt"/>
                <a:cs typeface="+mn-lt"/>
              </a:rPr>
              <a:t>можуть</a:t>
            </a:r>
            <a:r>
              <a:rPr lang="ru-RU" sz="2000" b="1" dirty="0">
                <a:ea typeface="+mn-lt"/>
                <a:cs typeface="+mn-lt"/>
              </a:rPr>
              <a:t> бути </a:t>
            </a:r>
            <a:r>
              <a:rPr lang="ru-RU" sz="2000" b="1" err="1">
                <a:ea typeface="+mn-lt"/>
                <a:cs typeface="+mn-lt"/>
              </a:rPr>
              <a:t>розглянуті</a:t>
            </a:r>
            <a:r>
              <a:rPr lang="ru-RU" sz="2000" b="1" dirty="0">
                <a:ea typeface="+mn-lt"/>
                <a:cs typeface="+mn-lt"/>
              </a:rPr>
              <a:t> </a:t>
            </a:r>
            <a:r>
              <a:rPr lang="ru-RU" sz="2000" b="1" err="1">
                <a:ea typeface="+mn-lt"/>
                <a:cs typeface="+mn-lt"/>
              </a:rPr>
              <a:t>справи</a:t>
            </a:r>
            <a:r>
              <a:rPr lang="ru-RU" sz="2000" b="1" dirty="0">
                <a:ea typeface="+mn-lt"/>
                <a:cs typeface="+mn-lt"/>
              </a:rPr>
              <a:t>:</a:t>
            </a:r>
            <a:endParaRPr lang="ru-RU" sz="2000" dirty="0">
              <a:ea typeface="+mn-lt"/>
              <a:cs typeface="+mn-lt"/>
            </a:endParaRPr>
          </a:p>
          <a:p>
            <a:r>
              <a:rPr lang="ru-RU" sz="2000" dirty="0">
                <a:ea typeface="+mn-lt"/>
                <a:cs typeface="+mn-lt"/>
              </a:rPr>
              <a:t> 1) про </a:t>
            </a:r>
            <a:r>
              <a:rPr lang="ru-RU" sz="2000" err="1">
                <a:ea typeface="+mn-lt"/>
                <a:cs typeface="+mn-lt"/>
              </a:rPr>
              <a:t>банкрутство</a:t>
            </a:r>
            <a:r>
              <a:rPr lang="ru-RU" sz="2000" dirty="0">
                <a:ea typeface="+mn-lt"/>
                <a:cs typeface="+mn-lt"/>
              </a:rPr>
              <a:t>; </a:t>
            </a:r>
          </a:p>
          <a:p>
            <a:r>
              <a:rPr lang="ru-RU" sz="2000" dirty="0">
                <a:ea typeface="+mn-lt"/>
                <a:cs typeface="+mn-lt"/>
              </a:rPr>
              <a:t>2) за </a:t>
            </a:r>
            <a:r>
              <a:rPr lang="ru-RU" sz="2000" err="1">
                <a:ea typeface="+mn-lt"/>
                <a:cs typeface="+mn-lt"/>
              </a:rPr>
              <a:t>заявами</a:t>
            </a:r>
            <a:r>
              <a:rPr lang="ru-RU" sz="2000" dirty="0">
                <a:ea typeface="+mn-lt"/>
                <a:cs typeface="+mn-lt"/>
              </a:rPr>
              <a:t> про </a:t>
            </a:r>
            <a:r>
              <a:rPr lang="ru-RU" sz="2000" err="1">
                <a:ea typeface="+mn-lt"/>
                <a:cs typeface="+mn-lt"/>
              </a:rPr>
              <a:t>затвердження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планів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санації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боржника</a:t>
            </a:r>
            <a:r>
              <a:rPr lang="ru-RU" sz="2000" dirty="0">
                <a:ea typeface="+mn-lt"/>
                <a:cs typeface="+mn-lt"/>
              </a:rPr>
              <a:t> до </a:t>
            </a:r>
            <a:r>
              <a:rPr lang="ru-RU" sz="2000" err="1">
                <a:ea typeface="+mn-lt"/>
                <a:cs typeface="+mn-lt"/>
              </a:rPr>
              <a:t>відкриття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провадження</a:t>
            </a:r>
            <a:r>
              <a:rPr lang="ru-RU" sz="2000" dirty="0">
                <a:ea typeface="+mn-lt"/>
                <a:cs typeface="+mn-lt"/>
              </a:rPr>
              <a:t> у </a:t>
            </a:r>
            <a:r>
              <a:rPr lang="ru-RU" sz="2000" err="1">
                <a:ea typeface="+mn-lt"/>
                <a:cs typeface="+mn-lt"/>
              </a:rPr>
              <a:t>справі</a:t>
            </a:r>
            <a:r>
              <a:rPr lang="ru-RU" sz="2000" dirty="0">
                <a:ea typeface="+mn-lt"/>
                <a:cs typeface="+mn-lt"/>
              </a:rPr>
              <a:t> про </a:t>
            </a:r>
            <a:r>
              <a:rPr lang="ru-RU" sz="2000" err="1">
                <a:ea typeface="+mn-lt"/>
                <a:cs typeface="+mn-lt"/>
              </a:rPr>
              <a:t>банкрутство</a:t>
            </a:r>
            <a:r>
              <a:rPr lang="ru-RU" sz="2000" dirty="0">
                <a:ea typeface="+mn-lt"/>
                <a:cs typeface="+mn-lt"/>
              </a:rPr>
              <a:t>; </a:t>
            </a:r>
          </a:p>
          <a:p>
            <a:r>
              <a:rPr lang="ru-RU" sz="2000" dirty="0">
                <a:ea typeface="+mn-lt"/>
                <a:cs typeface="+mn-lt"/>
              </a:rPr>
              <a:t>3) у спорах, </a:t>
            </a:r>
            <a:r>
              <a:rPr lang="ru-RU" sz="2000" err="1">
                <a:ea typeface="+mn-lt"/>
                <a:cs typeface="+mn-lt"/>
              </a:rPr>
              <a:t>які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виникають</a:t>
            </a:r>
            <a:r>
              <a:rPr lang="ru-RU" sz="2000" dirty="0">
                <a:ea typeface="+mn-lt"/>
                <a:cs typeface="+mn-lt"/>
              </a:rPr>
              <a:t> з </a:t>
            </a:r>
            <a:r>
              <a:rPr lang="ru-RU" sz="2000" err="1">
                <a:ea typeface="+mn-lt"/>
                <a:cs typeface="+mn-lt"/>
              </a:rPr>
              <a:t>корпоративних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відносин</a:t>
            </a:r>
            <a:r>
              <a:rPr lang="ru-RU" sz="2000" dirty="0">
                <a:ea typeface="+mn-lt"/>
                <a:cs typeface="+mn-lt"/>
              </a:rPr>
              <a:t>, та спорах з </a:t>
            </a:r>
            <a:r>
              <a:rPr lang="ru-RU" sz="2000" err="1">
                <a:ea typeface="+mn-lt"/>
                <a:cs typeface="+mn-lt"/>
              </a:rPr>
              <a:t>правочинів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щодо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корпоративних</a:t>
            </a:r>
            <a:r>
              <a:rPr lang="ru-RU" sz="2000" dirty="0">
                <a:ea typeface="+mn-lt"/>
                <a:cs typeface="+mn-lt"/>
              </a:rPr>
              <a:t> прав (</a:t>
            </a:r>
            <a:r>
              <a:rPr lang="ru-RU" sz="2000" err="1">
                <a:ea typeface="+mn-lt"/>
                <a:cs typeface="+mn-lt"/>
              </a:rPr>
              <a:t>акцій</a:t>
            </a:r>
            <a:r>
              <a:rPr lang="ru-RU" sz="2000" dirty="0">
                <a:ea typeface="+mn-lt"/>
                <a:cs typeface="+mn-lt"/>
              </a:rPr>
              <a:t>);</a:t>
            </a:r>
          </a:p>
          <a:p>
            <a:r>
              <a:rPr lang="ru-RU" sz="2000" dirty="0">
                <a:ea typeface="+mn-lt"/>
                <a:cs typeface="+mn-lt"/>
              </a:rPr>
              <a:t> 4) у спорах </a:t>
            </a:r>
            <a:r>
              <a:rPr lang="ru-RU" sz="2000" err="1">
                <a:ea typeface="+mn-lt"/>
                <a:cs typeface="+mn-lt"/>
              </a:rPr>
              <a:t>щодо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захисту</a:t>
            </a:r>
            <a:r>
              <a:rPr lang="ru-RU" sz="2000" dirty="0">
                <a:ea typeface="+mn-lt"/>
                <a:cs typeface="+mn-lt"/>
              </a:rPr>
              <a:t> прав </a:t>
            </a:r>
            <a:r>
              <a:rPr lang="ru-RU" sz="2000" err="1">
                <a:ea typeface="+mn-lt"/>
                <a:cs typeface="+mn-lt"/>
              </a:rPr>
              <a:t>інтелектуальної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власності</a:t>
            </a:r>
            <a:r>
              <a:rPr lang="ru-RU" sz="2000" dirty="0">
                <a:ea typeface="+mn-lt"/>
                <a:cs typeface="+mn-lt"/>
              </a:rPr>
              <a:t>, </a:t>
            </a:r>
            <a:r>
              <a:rPr lang="ru-RU" sz="2000" err="1">
                <a:ea typeface="+mn-lt"/>
                <a:cs typeface="+mn-lt"/>
              </a:rPr>
              <a:t>крім</a:t>
            </a:r>
            <a:r>
              <a:rPr lang="ru-RU" sz="2000" dirty="0">
                <a:ea typeface="+mn-lt"/>
                <a:cs typeface="+mn-lt"/>
              </a:rPr>
              <a:t> справ про </a:t>
            </a:r>
            <a:r>
              <a:rPr lang="ru-RU" sz="2000" err="1">
                <a:ea typeface="+mn-lt"/>
                <a:cs typeface="+mn-lt"/>
              </a:rPr>
              <a:t>стягнення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грошової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суми</a:t>
            </a:r>
            <a:r>
              <a:rPr lang="ru-RU" sz="2000" dirty="0">
                <a:ea typeface="+mn-lt"/>
                <a:cs typeface="+mn-lt"/>
              </a:rPr>
              <a:t>, </a:t>
            </a:r>
            <a:r>
              <a:rPr lang="ru-RU" sz="2000" err="1">
                <a:ea typeface="+mn-lt"/>
                <a:cs typeface="+mn-lt"/>
              </a:rPr>
              <a:t>розмір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якої</a:t>
            </a:r>
            <a:r>
              <a:rPr lang="ru-RU" sz="2000" dirty="0">
                <a:ea typeface="+mn-lt"/>
                <a:cs typeface="+mn-lt"/>
              </a:rPr>
              <a:t> не </a:t>
            </a:r>
            <a:r>
              <a:rPr lang="ru-RU" sz="2000" err="1">
                <a:ea typeface="+mn-lt"/>
                <a:cs typeface="+mn-lt"/>
              </a:rPr>
              <a:t>перевищує</a:t>
            </a:r>
            <a:r>
              <a:rPr lang="ru-RU" sz="2000" dirty="0">
                <a:ea typeface="+mn-lt"/>
                <a:cs typeface="+mn-lt"/>
              </a:rPr>
              <a:t> ста </a:t>
            </a:r>
            <a:r>
              <a:rPr lang="ru-RU" sz="2000" err="1">
                <a:ea typeface="+mn-lt"/>
                <a:cs typeface="+mn-lt"/>
              </a:rPr>
              <a:t>розмірів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прожиткового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мінімуму</a:t>
            </a:r>
            <a:r>
              <a:rPr lang="ru-RU" sz="2000" dirty="0">
                <a:ea typeface="+mn-lt"/>
                <a:cs typeface="+mn-lt"/>
              </a:rPr>
              <a:t> для </a:t>
            </a:r>
            <a:r>
              <a:rPr lang="ru-RU" sz="2000" err="1">
                <a:ea typeface="+mn-lt"/>
                <a:cs typeface="+mn-lt"/>
              </a:rPr>
              <a:t>працездатних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осіб</a:t>
            </a:r>
            <a:r>
              <a:rPr lang="ru-RU" sz="2000" dirty="0">
                <a:ea typeface="+mn-lt"/>
                <a:cs typeface="+mn-lt"/>
              </a:rPr>
              <a:t>; </a:t>
            </a:r>
          </a:p>
          <a:p>
            <a:r>
              <a:rPr lang="ru-RU" sz="2000" dirty="0">
                <a:ea typeface="+mn-lt"/>
                <a:cs typeface="+mn-lt"/>
              </a:rPr>
              <a:t>5) у спорах, </a:t>
            </a:r>
            <a:r>
              <a:rPr lang="ru-RU" sz="2000" err="1">
                <a:ea typeface="+mn-lt"/>
                <a:cs typeface="+mn-lt"/>
              </a:rPr>
              <a:t>що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виникають</a:t>
            </a:r>
            <a:r>
              <a:rPr lang="ru-RU" sz="2000" dirty="0">
                <a:ea typeface="+mn-lt"/>
                <a:cs typeface="+mn-lt"/>
              </a:rPr>
              <a:t> з </a:t>
            </a:r>
            <a:r>
              <a:rPr lang="ru-RU" sz="2000" err="1">
                <a:ea typeface="+mn-lt"/>
                <a:cs typeface="+mn-lt"/>
              </a:rPr>
              <a:t>відносин</a:t>
            </a:r>
            <a:r>
              <a:rPr lang="ru-RU" sz="2000" dirty="0">
                <a:ea typeface="+mn-lt"/>
                <a:cs typeface="+mn-lt"/>
              </a:rPr>
              <a:t>, </a:t>
            </a:r>
            <a:r>
              <a:rPr lang="ru-RU" sz="2000" err="1">
                <a:ea typeface="+mn-lt"/>
                <a:cs typeface="+mn-lt"/>
              </a:rPr>
              <a:t>пов’язаних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із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захистом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економічної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конкуренції</a:t>
            </a:r>
            <a:r>
              <a:rPr lang="ru-RU" sz="2000" dirty="0">
                <a:ea typeface="+mn-lt"/>
                <a:cs typeface="+mn-lt"/>
              </a:rPr>
              <a:t>, </a:t>
            </a:r>
            <a:r>
              <a:rPr lang="ru-RU" sz="2000" err="1">
                <a:ea typeface="+mn-lt"/>
                <a:cs typeface="+mn-lt"/>
              </a:rPr>
              <a:t>обмеженням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монополізму</a:t>
            </a:r>
            <a:r>
              <a:rPr lang="ru-RU" sz="2000" dirty="0">
                <a:ea typeface="+mn-lt"/>
                <a:cs typeface="+mn-lt"/>
              </a:rPr>
              <a:t> в </a:t>
            </a:r>
            <a:r>
              <a:rPr lang="ru-RU" sz="2000" err="1">
                <a:ea typeface="+mn-lt"/>
                <a:cs typeface="+mn-lt"/>
              </a:rPr>
              <a:t>господарській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діяльності</a:t>
            </a:r>
            <a:r>
              <a:rPr lang="ru-RU" sz="2000" dirty="0">
                <a:ea typeface="+mn-lt"/>
                <a:cs typeface="+mn-lt"/>
              </a:rPr>
              <a:t>, </a:t>
            </a:r>
            <a:r>
              <a:rPr lang="ru-RU" sz="2000" err="1">
                <a:ea typeface="+mn-lt"/>
                <a:cs typeface="+mn-lt"/>
              </a:rPr>
              <a:t>захистом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від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недобросовісної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конкуренції</a:t>
            </a:r>
            <a:r>
              <a:rPr lang="ru-RU" sz="2000" dirty="0">
                <a:ea typeface="+mn-lt"/>
                <a:cs typeface="+mn-lt"/>
              </a:rPr>
              <a:t>; </a:t>
            </a:r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val="32350022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B385D-7E6B-1AE9-FE55-2CD9A20C1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73F8A-A81D-CE5C-40B1-9E5F59EAD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2000" dirty="0">
                <a:ea typeface="+mn-lt"/>
                <a:cs typeface="+mn-lt"/>
              </a:rPr>
              <a:t>6) у спорах </a:t>
            </a:r>
            <a:r>
              <a:rPr lang="ru-RU" sz="2000" err="1">
                <a:ea typeface="+mn-lt"/>
                <a:cs typeface="+mn-lt"/>
              </a:rPr>
              <a:t>між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юридичною</a:t>
            </a:r>
            <a:r>
              <a:rPr lang="ru-RU" sz="2000" dirty="0">
                <a:ea typeface="+mn-lt"/>
                <a:cs typeface="+mn-lt"/>
              </a:rPr>
              <a:t> особою та </a:t>
            </a:r>
            <a:r>
              <a:rPr lang="ru-RU" sz="2000" err="1">
                <a:ea typeface="+mn-lt"/>
                <a:cs typeface="+mn-lt"/>
              </a:rPr>
              <a:t>її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посадовою</a:t>
            </a:r>
            <a:r>
              <a:rPr lang="ru-RU" sz="2000" dirty="0">
                <a:ea typeface="+mn-lt"/>
                <a:cs typeface="+mn-lt"/>
              </a:rPr>
              <a:t> особою (у тому </a:t>
            </a:r>
            <a:r>
              <a:rPr lang="ru-RU" sz="2000" err="1">
                <a:ea typeface="+mn-lt"/>
                <a:cs typeface="+mn-lt"/>
              </a:rPr>
              <a:t>числі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посадовою</a:t>
            </a:r>
            <a:r>
              <a:rPr lang="ru-RU" sz="2000" dirty="0">
                <a:ea typeface="+mn-lt"/>
                <a:cs typeface="+mn-lt"/>
              </a:rPr>
              <a:t> особою, </a:t>
            </a:r>
            <a:r>
              <a:rPr lang="ru-RU" sz="2000" err="1">
                <a:ea typeface="+mn-lt"/>
                <a:cs typeface="+mn-lt"/>
              </a:rPr>
              <a:t>повноваження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якої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припинені</a:t>
            </a:r>
            <a:r>
              <a:rPr lang="ru-RU" sz="2000" dirty="0">
                <a:ea typeface="+mn-lt"/>
                <a:cs typeface="+mn-lt"/>
              </a:rPr>
              <a:t>) про </a:t>
            </a:r>
            <a:r>
              <a:rPr lang="ru-RU" sz="2000" err="1">
                <a:ea typeface="+mn-lt"/>
                <a:cs typeface="+mn-lt"/>
              </a:rPr>
              <a:t>відшкодування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збитків</a:t>
            </a:r>
            <a:r>
              <a:rPr lang="ru-RU" sz="2000" dirty="0">
                <a:ea typeface="+mn-lt"/>
                <a:cs typeface="+mn-lt"/>
              </a:rPr>
              <a:t>, </a:t>
            </a:r>
            <a:r>
              <a:rPr lang="ru-RU" sz="2000" err="1">
                <a:ea typeface="+mn-lt"/>
                <a:cs typeface="+mn-lt"/>
              </a:rPr>
              <a:t>заподіяних</a:t>
            </a:r>
            <a:r>
              <a:rPr lang="ru-RU" sz="2000" dirty="0">
                <a:ea typeface="+mn-lt"/>
                <a:cs typeface="+mn-lt"/>
              </a:rPr>
              <a:t> такою </a:t>
            </a:r>
            <a:r>
              <a:rPr lang="ru-RU" sz="2000" err="1">
                <a:ea typeface="+mn-lt"/>
                <a:cs typeface="+mn-lt"/>
              </a:rPr>
              <a:t>посадовою</a:t>
            </a:r>
            <a:r>
              <a:rPr lang="ru-RU" sz="2000" dirty="0">
                <a:ea typeface="+mn-lt"/>
                <a:cs typeface="+mn-lt"/>
              </a:rPr>
              <a:t> особою </a:t>
            </a:r>
            <a:r>
              <a:rPr lang="ru-RU" sz="2000" err="1">
                <a:ea typeface="+mn-lt"/>
                <a:cs typeface="+mn-lt"/>
              </a:rPr>
              <a:t>юридичній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особі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її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діями</a:t>
            </a:r>
            <a:r>
              <a:rPr lang="ru-RU" sz="2000" dirty="0">
                <a:ea typeface="+mn-lt"/>
                <a:cs typeface="+mn-lt"/>
              </a:rPr>
              <a:t> (</a:t>
            </a:r>
            <a:r>
              <a:rPr lang="ru-RU" sz="2000" err="1">
                <a:ea typeface="+mn-lt"/>
                <a:cs typeface="+mn-lt"/>
              </a:rPr>
              <a:t>бездіяльністю</a:t>
            </a:r>
            <a:r>
              <a:rPr lang="ru-RU" sz="2000" dirty="0">
                <a:ea typeface="+mn-lt"/>
                <a:cs typeface="+mn-lt"/>
              </a:rPr>
              <a:t>); </a:t>
            </a:r>
          </a:p>
          <a:p>
            <a:r>
              <a:rPr lang="ru-RU" sz="2000" dirty="0">
                <a:ea typeface="+mn-lt"/>
                <a:cs typeface="+mn-lt"/>
              </a:rPr>
              <a:t>7) у спорах </a:t>
            </a:r>
            <a:r>
              <a:rPr lang="ru-RU" sz="2000" err="1">
                <a:ea typeface="+mn-lt"/>
                <a:cs typeface="+mn-lt"/>
              </a:rPr>
              <a:t>щодо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приватизації</a:t>
            </a:r>
            <a:r>
              <a:rPr lang="ru-RU" sz="2000" dirty="0">
                <a:ea typeface="+mn-lt"/>
                <a:cs typeface="+mn-lt"/>
              </a:rPr>
              <a:t> державного </a:t>
            </a:r>
            <a:r>
              <a:rPr lang="ru-RU" sz="2000" err="1">
                <a:ea typeface="+mn-lt"/>
                <a:cs typeface="+mn-lt"/>
              </a:rPr>
              <a:t>чи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комунального</a:t>
            </a:r>
            <a:r>
              <a:rPr lang="ru-RU" sz="2000" dirty="0">
                <a:ea typeface="+mn-lt"/>
                <a:cs typeface="+mn-lt"/>
              </a:rPr>
              <a:t> майна; </a:t>
            </a:r>
          </a:p>
          <a:p>
            <a:r>
              <a:rPr lang="ru-RU" sz="2000" dirty="0">
                <a:ea typeface="+mn-lt"/>
                <a:cs typeface="+mn-lt"/>
              </a:rPr>
              <a:t>8) в </a:t>
            </a:r>
            <a:r>
              <a:rPr lang="ru-RU" sz="2000" err="1">
                <a:ea typeface="+mn-lt"/>
                <a:cs typeface="+mn-lt"/>
              </a:rPr>
              <a:t>яких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ціна</a:t>
            </a:r>
            <a:r>
              <a:rPr lang="ru-RU" sz="2000" dirty="0">
                <a:ea typeface="+mn-lt"/>
                <a:cs typeface="+mn-lt"/>
              </a:rPr>
              <a:t> позову </a:t>
            </a:r>
            <a:r>
              <a:rPr lang="ru-RU" sz="2000" err="1">
                <a:ea typeface="+mn-lt"/>
                <a:cs typeface="+mn-lt"/>
              </a:rPr>
              <a:t>перевищує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п’ятсот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розмірів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прожиткового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мінімуму</a:t>
            </a:r>
            <a:r>
              <a:rPr lang="ru-RU" sz="2000" dirty="0">
                <a:ea typeface="+mn-lt"/>
                <a:cs typeface="+mn-lt"/>
              </a:rPr>
              <a:t> для </a:t>
            </a:r>
            <a:r>
              <a:rPr lang="ru-RU" sz="2000" err="1">
                <a:ea typeface="+mn-lt"/>
                <a:cs typeface="+mn-lt"/>
              </a:rPr>
              <a:t>працездатних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осіб</a:t>
            </a:r>
            <a:r>
              <a:rPr lang="ru-RU" sz="2000" dirty="0">
                <a:ea typeface="+mn-lt"/>
                <a:cs typeface="+mn-lt"/>
              </a:rPr>
              <a:t>; </a:t>
            </a:r>
          </a:p>
          <a:p>
            <a:r>
              <a:rPr lang="ru-RU" sz="2000" dirty="0">
                <a:ea typeface="+mn-lt"/>
                <a:cs typeface="+mn-lt"/>
              </a:rPr>
              <a:t>9) </a:t>
            </a:r>
            <a:r>
              <a:rPr lang="ru-RU" sz="2000" err="1">
                <a:ea typeface="+mn-lt"/>
                <a:cs typeface="+mn-lt"/>
              </a:rPr>
              <a:t>інші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вимоги</a:t>
            </a:r>
            <a:r>
              <a:rPr lang="ru-RU" sz="2000" dirty="0">
                <a:ea typeface="+mn-lt"/>
                <a:cs typeface="+mn-lt"/>
              </a:rPr>
              <a:t>, </a:t>
            </a:r>
            <a:r>
              <a:rPr lang="ru-RU" sz="2000" err="1">
                <a:ea typeface="+mn-lt"/>
                <a:cs typeface="+mn-lt"/>
              </a:rPr>
              <a:t>об’єднані</a:t>
            </a:r>
            <a:r>
              <a:rPr lang="ru-RU" sz="2000" dirty="0">
                <a:ea typeface="+mn-lt"/>
                <a:cs typeface="+mn-lt"/>
              </a:rPr>
              <a:t> з </a:t>
            </a:r>
            <a:r>
              <a:rPr lang="ru-RU" sz="2000" err="1">
                <a:ea typeface="+mn-lt"/>
                <a:cs typeface="+mn-lt"/>
              </a:rPr>
              <a:t>вимогами</a:t>
            </a:r>
            <a:r>
              <a:rPr lang="ru-RU" sz="2000" dirty="0">
                <a:ea typeface="+mn-lt"/>
                <a:cs typeface="+mn-lt"/>
              </a:rPr>
              <a:t> у спорах, </a:t>
            </a:r>
            <a:r>
              <a:rPr lang="ru-RU" sz="2000" err="1">
                <a:ea typeface="+mn-lt"/>
                <a:cs typeface="+mn-lt"/>
              </a:rPr>
              <a:t>вказаних</a:t>
            </a:r>
            <a:r>
              <a:rPr lang="ru-RU" sz="2000" dirty="0">
                <a:ea typeface="+mn-lt"/>
                <a:cs typeface="+mn-lt"/>
              </a:rPr>
              <a:t> у пунктах 3–8 </a:t>
            </a:r>
            <a:r>
              <a:rPr lang="ru-RU" sz="2000" err="1">
                <a:ea typeface="+mn-lt"/>
                <a:cs typeface="+mn-lt"/>
              </a:rPr>
              <a:t>частини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четвертої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статті</a:t>
            </a:r>
            <a:r>
              <a:rPr lang="ru-RU" sz="2000" dirty="0">
                <a:ea typeface="+mn-lt"/>
                <a:cs typeface="+mn-lt"/>
              </a:rPr>
              <a:t> 247 ГПК. </a:t>
            </a:r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val="22916043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28FEE-6DE5-E595-0ECE-887F75BBF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13524-C30D-4F82-2137-632A045B1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ru-RU" dirty="0">
                <a:ea typeface="+mn-lt"/>
                <a:cs typeface="+mn-lt"/>
              </a:rPr>
              <a:t>За </a:t>
            </a:r>
            <a:r>
              <a:rPr lang="ru-RU" err="1">
                <a:ea typeface="+mn-lt"/>
                <a:cs typeface="+mn-lt"/>
              </a:rPr>
              <a:t>приписами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статті</a:t>
            </a:r>
            <a:r>
              <a:rPr lang="ru-RU" dirty="0">
                <a:ea typeface="+mn-lt"/>
                <a:cs typeface="+mn-lt"/>
              </a:rPr>
              <a:t> 248 ГПК справа у порядку </a:t>
            </a:r>
            <a:r>
              <a:rPr lang="ru-RU" err="1">
                <a:ea typeface="+mn-lt"/>
                <a:cs typeface="+mn-lt"/>
              </a:rPr>
              <a:t>спрощеного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позовного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, повинна бути </a:t>
            </a:r>
            <a:r>
              <a:rPr lang="ru-RU" err="1">
                <a:ea typeface="+mn-lt"/>
                <a:cs typeface="+mn-lt"/>
              </a:rPr>
              <a:t>розглянута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протягом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розумного</a:t>
            </a:r>
            <a:r>
              <a:rPr lang="ru-RU" dirty="0">
                <a:ea typeface="+mn-lt"/>
                <a:cs typeface="+mn-lt"/>
              </a:rPr>
              <a:t> строку </a:t>
            </a:r>
            <a:r>
              <a:rPr lang="ru-RU" err="1">
                <a:ea typeface="+mn-lt"/>
                <a:cs typeface="+mn-lt"/>
              </a:rPr>
              <a:t>але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b="1" dirty="0">
                <a:ea typeface="+mn-lt"/>
                <a:cs typeface="+mn-lt"/>
              </a:rPr>
              <a:t>не </a:t>
            </a:r>
            <a:r>
              <a:rPr lang="ru-RU" b="1" err="1">
                <a:ea typeface="+mn-lt"/>
                <a:cs typeface="+mn-lt"/>
              </a:rPr>
              <a:t>більше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шістдесяти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днів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dirty="0">
                <a:ea typeface="+mn-lt"/>
                <a:cs typeface="+mn-lt"/>
              </a:rPr>
              <a:t>з дня </a:t>
            </a:r>
            <a:r>
              <a:rPr lang="ru-RU" err="1">
                <a:ea typeface="+mn-lt"/>
                <a:cs typeface="+mn-lt"/>
              </a:rPr>
              <a:t>відкриття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 у </a:t>
            </a:r>
            <a:r>
              <a:rPr lang="ru-RU" err="1">
                <a:ea typeface="+mn-lt"/>
                <a:cs typeface="+mn-lt"/>
              </a:rPr>
              <a:t>справі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err="1">
                <a:ea typeface="+mn-lt"/>
                <a:cs typeface="+mn-lt"/>
              </a:rPr>
              <a:t>Згідно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частини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першої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статті</a:t>
            </a:r>
            <a:r>
              <a:rPr lang="ru-RU" dirty="0">
                <a:ea typeface="+mn-lt"/>
                <a:cs typeface="+mn-lt"/>
              </a:rPr>
              <a:t> 249 ГПК </a:t>
            </a:r>
            <a:r>
              <a:rPr lang="ru-RU" err="1">
                <a:ea typeface="+mn-lt"/>
                <a:cs typeface="+mn-lt"/>
              </a:rPr>
              <a:t>клопотання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позивача</a:t>
            </a:r>
            <a:r>
              <a:rPr lang="ru-RU" dirty="0">
                <a:ea typeface="+mn-lt"/>
                <a:cs typeface="+mn-lt"/>
              </a:rPr>
              <a:t> про </a:t>
            </a:r>
            <a:r>
              <a:rPr lang="ru-RU" err="1">
                <a:ea typeface="+mn-lt"/>
                <a:cs typeface="+mn-lt"/>
              </a:rPr>
              <a:t>розгляд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справи</a:t>
            </a:r>
            <a:r>
              <a:rPr lang="ru-RU" dirty="0">
                <a:ea typeface="+mn-lt"/>
                <a:cs typeface="+mn-lt"/>
              </a:rPr>
              <a:t> у порядку </a:t>
            </a:r>
            <a:r>
              <a:rPr lang="ru-RU" err="1">
                <a:ea typeface="+mn-lt"/>
                <a:cs typeface="+mn-lt"/>
              </a:rPr>
              <a:t>спрощеного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позовного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подається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i="1" dirty="0">
                <a:ea typeface="+mn-lt"/>
                <a:cs typeface="+mn-lt"/>
              </a:rPr>
              <a:t>у </a:t>
            </a:r>
            <a:r>
              <a:rPr lang="ru-RU" i="1" err="1">
                <a:ea typeface="+mn-lt"/>
                <a:cs typeface="+mn-lt"/>
              </a:rPr>
              <a:t>письмовій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err="1">
                <a:ea typeface="+mn-lt"/>
                <a:cs typeface="+mn-lt"/>
              </a:rPr>
              <a:t>формі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err="1">
                <a:ea typeface="+mn-lt"/>
                <a:cs typeface="+mn-lt"/>
              </a:rPr>
              <a:t>одночасно</a:t>
            </a:r>
            <a:r>
              <a:rPr lang="ru-RU" i="1" dirty="0">
                <a:ea typeface="+mn-lt"/>
                <a:cs typeface="+mn-lt"/>
              </a:rPr>
              <a:t> з </a:t>
            </a:r>
            <a:r>
              <a:rPr lang="ru-RU" i="1" err="1">
                <a:ea typeface="+mn-lt"/>
                <a:cs typeface="+mn-lt"/>
              </a:rPr>
              <a:t>поданням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err="1">
                <a:ea typeface="+mn-lt"/>
                <a:cs typeface="+mn-lt"/>
              </a:rPr>
              <a:t>позовної</a:t>
            </a:r>
            <a:r>
              <a:rPr lang="ru-RU" i="1" dirty="0">
                <a:ea typeface="+mn-lt"/>
                <a:cs typeface="+mn-lt"/>
              </a:rPr>
              <a:t> заяви </a:t>
            </a:r>
            <a:r>
              <a:rPr lang="ru-RU" i="1" err="1">
                <a:ea typeface="+mn-lt"/>
                <a:cs typeface="+mn-lt"/>
              </a:rPr>
              <a:t>або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err="1">
                <a:ea typeface="+mn-lt"/>
                <a:cs typeface="+mn-lt"/>
              </a:rPr>
              <a:t>таке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err="1">
                <a:ea typeface="+mn-lt"/>
                <a:cs typeface="+mn-lt"/>
              </a:rPr>
              <a:t>клопотання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err="1">
                <a:ea typeface="+mn-lt"/>
                <a:cs typeface="+mn-lt"/>
              </a:rPr>
              <a:t>може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err="1">
                <a:ea typeface="+mn-lt"/>
                <a:cs typeface="+mn-lt"/>
              </a:rPr>
              <a:t>міститися</a:t>
            </a:r>
            <a:r>
              <a:rPr lang="ru-RU" i="1" dirty="0">
                <a:ea typeface="+mn-lt"/>
                <a:cs typeface="+mn-lt"/>
              </a:rPr>
              <a:t> в </a:t>
            </a:r>
            <a:r>
              <a:rPr lang="ru-RU" i="1" err="1">
                <a:ea typeface="+mn-lt"/>
                <a:cs typeface="+mn-lt"/>
              </a:rPr>
              <a:t>позовній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err="1">
                <a:ea typeface="+mn-lt"/>
                <a:cs typeface="+mn-lt"/>
              </a:rPr>
              <a:t>заяві</a:t>
            </a:r>
            <a:r>
              <a:rPr lang="ru-RU" i="1" dirty="0">
                <a:ea typeface="+mn-lt"/>
                <a:cs typeface="+mn-lt"/>
              </a:rPr>
              <a:t>. </a:t>
            </a:r>
            <a:r>
              <a:rPr lang="ru-RU" err="1">
                <a:ea typeface="+mn-lt"/>
                <a:cs typeface="+mn-lt"/>
              </a:rPr>
              <a:t>Наслідки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вирішення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питання</a:t>
            </a:r>
            <a:r>
              <a:rPr lang="ru-RU" dirty="0">
                <a:ea typeface="+mn-lt"/>
                <a:cs typeface="+mn-lt"/>
              </a:rPr>
              <a:t> про </a:t>
            </a:r>
            <a:r>
              <a:rPr lang="ru-RU" err="1">
                <a:ea typeface="+mn-lt"/>
                <a:cs typeface="+mn-lt"/>
              </a:rPr>
              <a:t>розгляд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справи</a:t>
            </a:r>
            <a:r>
              <a:rPr lang="ru-RU" dirty="0">
                <a:ea typeface="+mn-lt"/>
                <a:cs typeface="+mn-lt"/>
              </a:rPr>
              <a:t> у порядку </a:t>
            </a:r>
            <a:r>
              <a:rPr lang="ru-RU" err="1">
                <a:ea typeface="+mn-lt"/>
                <a:cs typeface="+mn-lt"/>
              </a:rPr>
              <a:t>спрощеного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позовного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визначає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стаття</a:t>
            </a:r>
            <a:r>
              <a:rPr lang="ru-RU" dirty="0">
                <a:ea typeface="+mn-lt"/>
                <a:cs typeface="+mn-lt"/>
              </a:rPr>
              <a:t> 250 ГПК. </a:t>
            </a:r>
            <a:r>
              <a:rPr lang="ru-RU" err="1">
                <a:ea typeface="+mn-lt"/>
                <a:cs typeface="+mn-lt"/>
              </a:rPr>
              <a:t>Підставою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розгляду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справи</a:t>
            </a:r>
            <a:r>
              <a:rPr lang="ru-RU" dirty="0">
                <a:ea typeface="+mn-lt"/>
                <a:cs typeface="+mn-lt"/>
              </a:rPr>
              <a:t> у порядку </a:t>
            </a:r>
            <a:r>
              <a:rPr lang="ru-RU" err="1">
                <a:ea typeface="+mn-lt"/>
                <a:cs typeface="+mn-lt"/>
              </a:rPr>
              <a:t>спрощеного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позовного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 суд є </a:t>
            </a:r>
            <a:r>
              <a:rPr lang="ru-RU" err="1">
                <a:ea typeface="+mn-lt"/>
                <a:cs typeface="+mn-lt"/>
              </a:rPr>
              <a:t>ухвала</a:t>
            </a:r>
            <a:r>
              <a:rPr lang="ru-RU" dirty="0">
                <a:ea typeface="+mn-lt"/>
                <a:cs typeface="+mn-lt"/>
              </a:rPr>
              <a:t> суду про </a:t>
            </a:r>
            <a:r>
              <a:rPr lang="ru-RU" err="1">
                <a:ea typeface="+mn-lt"/>
                <a:cs typeface="+mn-lt"/>
              </a:rPr>
              <a:t>відкриття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 у </a:t>
            </a:r>
            <a:r>
              <a:rPr lang="ru-RU" err="1">
                <a:ea typeface="+mn-lt"/>
                <a:cs typeface="+mn-lt"/>
              </a:rPr>
              <a:t>справі</a:t>
            </a:r>
            <a:r>
              <a:rPr lang="ru-RU" dirty="0">
                <a:ea typeface="+mn-lt"/>
                <a:cs typeface="+mn-lt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93102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8DF17-4DDA-A166-B07D-6A7797D50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A9B4E-C2BF-B41F-1E32-9B9A860BD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ru-RU" b="1" err="1">
                <a:ea typeface="+mn-lt"/>
                <a:cs typeface="+mn-lt"/>
              </a:rPr>
              <a:t>Згідно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частини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другої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статті</a:t>
            </a:r>
            <a:r>
              <a:rPr lang="ru-RU" b="1" dirty="0">
                <a:ea typeface="+mn-lt"/>
                <a:cs typeface="+mn-lt"/>
              </a:rPr>
              <a:t> 250 ГПК у </a:t>
            </a:r>
            <a:r>
              <a:rPr lang="ru-RU" b="1" err="1">
                <a:ea typeface="+mn-lt"/>
                <a:cs typeface="+mn-lt"/>
              </a:rPr>
              <a:t>випадку</a:t>
            </a:r>
            <a:r>
              <a:rPr lang="ru-RU" b="1" dirty="0">
                <a:ea typeface="+mn-lt"/>
                <a:cs typeface="+mn-lt"/>
              </a:rPr>
              <a:t>, </a:t>
            </a:r>
            <a:r>
              <a:rPr lang="ru-RU" b="1" err="1">
                <a:ea typeface="+mn-lt"/>
                <a:cs typeface="+mn-lt"/>
              </a:rPr>
              <a:t>передбаченому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частиною</a:t>
            </a:r>
            <a:r>
              <a:rPr lang="ru-RU" b="1" dirty="0">
                <a:ea typeface="+mn-lt"/>
                <a:cs typeface="+mn-lt"/>
              </a:rPr>
              <a:t> другою </a:t>
            </a:r>
            <a:r>
              <a:rPr lang="ru-RU" b="1" err="1">
                <a:ea typeface="+mn-lt"/>
                <a:cs typeface="+mn-lt"/>
              </a:rPr>
              <a:t>статті</a:t>
            </a:r>
            <a:r>
              <a:rPr lang="ru-RU" b="1" dirty="0">
                <a:ea typeface="+mn-lt"/>
                <a:cs typeface="+mn-lt"/>
              </a:rPr>
              <a:t> 247 ГПК, за </a:t>
            </a:r>
            <a:r>
              <a:rPr lang="ru-RU" b="1" err="1">
                <a:ea typeface="+mn-lt"/>
                <a:cs typeface="+mn-lt"/>
              </a:rPr>
              <a:t>наслідками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розгляду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відповідного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клопотання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позивача</a:t>
            </a:r>
            <a:r>
              <a:rPr lang="ru-RU" b="1" dirty="0">
                <a:ea typeface="+mn-lt"/>
                <a:cs typeface="+mn-lt"/>
              </a:rPr>
              <a:t> суд з </a:t>
            </a:r>
            <a:r>
              <a:rPr lang="ru-RU" b="1" err="1">
                <a:ea typeface="+mn-lt"/>
                <a:cs typeface="+mn-lt"/>
              </a:rPr>
              <a:t>урахуванням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конкретних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обставин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справи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може</a:t>
            </a:r>
            <a:r>
              <a:rPr lang="ru-RU" b="1" dirty="0">
                <a:ea typeface="+mn-lt"/>
                <a:cs typeface="+mn-lt"/>
              </a:rPr>
              <a:t>: </a:t>
            </a:r>
          </a:p>
          <a:p>
            <a:r>
              <a:rPr lang="ru-RU" dirty="0">
                <a:ea typeface="+mn-lt"/>
                <a:cs typeface="+mn-lt"/>
              </a:rPr>
              <a:t>1) </a:t>
            </a:r>
            <a:r>
              <a:rPr lang="ru-RU" err="1">
                <a:ea typeface="+mn-lt"/>
                <a:cs typeface="+mn-lt"/>
              </a:rPr>
              <a:t>задовольнити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клопотання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err="1">
                <a:ea typeface="+mn-lt"/>
                <a:cs typeface="+mn-lt"/>
              </a:rPr>
              <a:t>визначити</a:t>
            </a:r>
            <a:r>
              <a:rPr lang="ru-RU" dirty="0">
                <a:ea typeface="+mn-lt"/>
                <a:cs typeface="+mn-lt"/>
              </a:rPr>
              <a:t> строк </a:t>
            </a:r>
            <a:r>
              <a:rPr lang="ru-RU" err="1">
                <a:ea typeface="+mn-lt"/>
                <a:cs typeface="+mn-lt"/>
              </a:rPr>
              <a:t>відповідачу</a:t>
            </a:r>
            <a:r>
              <a:rPr lang="ru-RU" dirty="0">
                <a:ea typeface="+mn-lt"/>
                <a:cs typeface="+mn-lt"/>
              </a:rPr>
              <a:t> для </a:t>
            </a:r>
            <a:r>
              <a:rPr lang="ru-RU" err="1">
                <a:ea typeface="+mn-lt"/>
                <a:cs typeface="+mn-lt"/>
              </a:rPr>
              <a:t>подання</a:t>
            </a:r>
            <a:r>
              <a:rPr lang="ru-RU" dirty="0">
                <a:ea typeface="+mn-lt"/>
                <a:cs typeface="+mn-lt"/>
              </a:rPr>
              <a:t> заяви </a:t>
            </a:r>
            <a:r>
              <a:rPr lang="ru-RU" err="1">
                <a:ea typeface="+mn-lt"/>
                <a:cs typeface="+mn-lt"/>
              </a:rPr>
              <a:t>із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запереченнями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щодо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розгляду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справи</a:t>
            </a:r>
            <a:r>
              <a:rPr lang="ru-RU" dirty="0">
                <a:ea typeface="+mn-lt"/>
                <a:cs typeface="+mn-lt"/>
              </a:rPr>
              <a:t> в порядку </a:t>
            </a:r>
            <a:r>
              <a:rPr lang="ru-RU" err="1">
                <a:ea typeface="+mn-lt"/>
                <a:cs typeface="+mn-lt"/>
              </a:rPr>
              <a:t>спрощеного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позовного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; </a:t>
            </a:r>
            <a:r>
              <a:rPr lang="ru-RU" b="1" err="1">
                <a:ea typeface="+mn-lt"/>
                <a:cs typeface="+mn-lt"/>
              </a:rPr>
              <a:t>або</a:t>
            </a:r>
            <a:r>
              <a:rPr lang="ru-RU" b="1" dirty="0">
                <a:ea typeface="+mn-lt"/>
                <a:cs typeface="+mn-lt"/>
              </a:rPr>
              <a:t> </a:t>
            </a:r>
          </a:p>
          <a:p>
            <a:r>
              <a:rPr lang="ru-RU" dirty="0">
                <a:ea typeface="+mn-lt"/>
                <a:cs typeface="+mn-lt"/>
              </a:rPr>
              <a:t>2) </a:t>
            </a:r>
            <a:r>
              <a:rPr lang="ru-RU" dirty="0" err="1">
                <a:ea typeface="+mn-lt"/>
                <a:cs typeface="+mn-lt"/>
              </a:rPr>
              <a:t>відмовити</a:t>
            </a:r>
            <a:r>
              <a:rPr lang="ru-RU" dirty="0">
                <a:ea typeface="+mn-lt"/>
                <a:cs typeface="+mn-lt"/>
              </a:rPr>
              <a:t> в </a:t>
            </a:r>
            <a:r>
              <a:rPr lang="ru-RU" dirty="0" err="1">
                <a:ea typeface="+mn-lt"/>
                <a:cs typeface="+mn-lt"/>
              </a:rPr>
              <a:t>задоволенні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клопотання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dirty="0" err="1">
                <a:ea typeface="+mn-lt"/>
                <a:cs typeface="+mn-lt"/>
              </a:rPr>
              <a:t>розглянути</a:t>
            </a:r>
            <a:r>
              <a:rPr lang="ru-RU" dirty="0">
                <a:ea typeface="+mn-lt"/>
                <a:cs typeface="+mn-lt"/>
              </a:rPr>
              <a:t> справу за правилами </a:t>
            </a:r>
            <a:r>
              <a:rPr lang="ru-RU" dirty="0" err="1">
                <a:ea typeface="+mn-lt"/>
                <a:cs typeface="+mn-lt"/>
              </a:rPr>
              <a:t>загального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позовного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 (ч. 2 ст. 250). </a:t>
            </a:r>
            <a:r>
              <a:rPr lang="ru-RU" dirty="0" err="1">
                <a:ea typeface="+mn-lt"/>
                <a:cs typeface="+mn-lt"/>
              </a:rPr>
              <a:t>Якщо</a:t>
            </a:r>
            <a:r>
              <a:rPr lang="ru-RU" dirty="0">
                <a:ea typeface="+mn-lt"/>
                <a:cs typeface="+mn-lt"/>
              </a:rPr>
              <a:t> суд за результатами </a:t>
            </a:r>
            <a:r>
              <a:rPr lang="ru-RU" dirty="0" err="1">
                <a:ea typeface="+mn-lt"/>
                <a:cs typeface="+mn-lt"/>
              </a:rPr>
              <a:t>розгляду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клопотання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позивача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дійде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висновку</a:t>
            </a:r>
            <a:r>
              <a:rPr lang="ru-RU" dirty="0">
                <a:ea typeface="+mn-lt"/>
                <a:cs typeface="+mn-lt"/>
              </a:rPr>
              <a:t> про </a:t>
            </a:r>
            <a:r>
              <a:rPr lang="ru-RU" dirty="0" err="1">
                <a:ea typeface="+mn-lt"/>
                <a:cs typeface="+mn-lt"/>
              </a:rPr>
              <a:t>розгляд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справи</a:t>
            </a:r>
            <a:r>
              <a:rPr lang="ru-RU" dirty="0">
                <a:ea typeface="+mn-lt"/>
                <a:cs typeface="+mn-lt"/>
              </a:rPr>
              <a:t> в порядку </a:t>
            </a:r>
            <a:r>
              <a:rPr lang="ru-RU" dirty="0" err="1">
                <a:ea typeface="+mn-lt"/>
                <a:cs typeface="+mn-lt"/>
              </a:rPr>
              <a:t>спрощеного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позовного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він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зазначає</a:t>
            </a:r>
            <a:r>
              <a:rPr lang="ru-RU" dirty="0">
                <a:ea typeface="+mn-lt"/>
                <a:cs typeface="+mn-lt"/>
              </a:rPr>
              <a:t> про </a:t>
            </a:r>
            <a:r>
              <a:rPr lang="ru-RU" dirty="0" err="1">
                <a:ea typeface="+mn-lt"/>
                <a:cs typeface="+mn-lt"/>
              </a:rPr>
              <a:t>це</a:t>
            </a:r>
            <a:r>
              <a:rPr lang="ru-RU" dirty="0">
                <a:ea typeface="+mn-lt"/>
                <a:cs typeface="+mn-lt"/>
              </a:rPr>
              <a:t> в </a:t>
            </a:r>
            <a:r>
              <a:rPr lang="ru-RU" dirty="0" err="1">
                <a:ea typeface="+mn-lt"/>
                <a:cs typeface="+mn-lt"/>
              </a:rPr>
              <a:t>ухвалі</a:t>
            </a:r>
            <a:r>
              <a:rPr lang="ru-RU" dirty="0">
                <a:ea typeface="+mn-lt"/>
                <a:cs typeface="+mn-lt"/>
              </a:rPr>
              <a:t> про </a:t>
            </a:r>
            <a:r>
              <a:rPr lang="ru-RU" dirty="0" err="1">
                <a:ea typeface="+mn-lt"/>
                <a:cs typeface="+mn-lt"/>
              </a:rPr>
              <a:t>відкриття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 у </a:t>
            </a:r>
            <a:r>
              <a:rPr lang="ru-RU" dirty="0" err="1">
                <a:ea typeface="+mn-lt"/>
                <a:cs typeface="+mn-lt"/>
              </a:rPr>
              <a:t>справі</a:t>
            </a:r>
            <a:r>
              <a:rPr lang="ru-RU" dirty="0">
                <a:ea typeface="+mn-lt"/>
                <a:cs typeface="+mn-lt"/>
              </a:rPr>
              <a:t> (ч. 3 ст. 250). 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25416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D6C32-E0E1-F7AC-525E-A83D85883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7D04B6-D6FA-14C6-4061-7A77D467E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ru-RU" b="1" dirty="0" err="1">
                <a:ea typeface="+mn-lt"/>
                <a:cs typeface="+mn-lt"/>
              </a:rPr>
              <a:t>Якщо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dirty="0" err="1">
                <a:ea typeface="+mn-lt"/>
                <a:cs typeface="+mn-lt"/>
              </a:rPr>
              <a:t>відповідач</a:t>
            </a:r>
            <a:r>
              <a:rPr lang="ru-RU" b="1" dirty="0">
                <a:ea typeface="+mn-lt"/>
                <a:cs typeface="+mn-lt"/>
              </a:rPr>
              <a:t> в установлений судом строк </a:t>
            </a:r>
            <a:r>
              <a:rPr lang="ru-RU" b="1" dirty="0" err="1">
                <a:ea typeface="+mn-lt"/>
                <a:cs typeface="+mn-lt"/>
              </a:rPr>
              <a:t>подасть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dirty="0" err="1">
                <a:ea typeface="+mn-lt"/>
                <a:cs typeface="+mn-lt"/>
              </a:rPr>
              <a:t>заяву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dirty="0" err="1">
                <a:ea typeface="+mn-lt"/>
                <a:cs typeface="+mn-lt"/>
              </a:rPr>
              <a:t>із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dirty="0" err="1">
                <a:ea typeface="+mn-lt"/>
                <a:cs typeface="+mn-lt"/>
              </a:rPr>
              <a:t>запереченнями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dirty="0" err="1">
                <a:ea typeface="+mn-lt"/>
                <a:cs typeface="+mn-lt"/>
              </a:rPr>
              <a:t>проти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dirty="0" err="1">
                <a:ea typeface="+mn-lt"/>
                <a:cs typeface="+mn-lt"/>
              </a:rPr>
              <a:t>розгляду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dirty="0" err="1">
                <a:ea typeface="+mn-lt"/>
                <a:cs typeface="+mn-lt"/>
              </a:rPr>
              <a:t>справи</a:t>
            </a:r>
            <a:r>
              <a:rPr lang="ru-RU" b="1" dirty="0">
                <a:ea typeface="+mn-lt"/>
                <a:cs typeface="+mn-lt"/>
              </a:rPr>
              <a:t> в порядку </a:t>
            </a:r>
            <a:r>
              <a:rPr lang="ru-RU" b="1" dirty="0" err="1">
                <a:ea typeface="+mn-lt"/>
                <a:cs typeface="+mn-lt"/>
              </a:rPr>
              <a:t>спрощеного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dirty="0" err="1">
                <a:ea typeface="+mn-lt"/>
                <a:cs typeface="+mn-lt"/>
              </a:rPr>
              <a:t>позовного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dirty="0" err="1">
                <a:ea typeface="+mn-lt"/>
                <a:cs typeface="+mn-lt"/>
              </a:rPr>
              <a:t>провадження</a:t>
            </a:r>
            <a:r>
              <a:rPr lang="ru-RU" b="1" dirty="0">
                <a:ea typeface="+mn-lt"/>
                <a:cs typeface="+mn-lt"/>
              </a:rPr>
              <a:t>, суд </a:t>
            </a:r>
            <a:r>
              <a:rPr lang="ru-RU" b="1" dirty="0" err="1">
                <a:ea typeface="+mn-lt"/>
                <a:cs typeface="+mn-lt"/>
              </a:rPr>
              <a:t>залежно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dirty="0" err="1">
                <a:ea typeface="+mn-lt"/>
                <a:cs typeface="+mn-lt"/>
              </a:rPr>
              <a:t>від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dirty="0" err="1">
                <a:ea typeface="+mn-lt"/>
                <a:cs typeface="+mn-lt"/>
              </a:rPr>
              <a:t>обгрунтованості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dirty="0" err="1">
                <a:ea typeface="+mn-lt"/>
                <a:cs typeface="+mn-lt"/>
              </a:rPr>
              <a:t>заперечень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dirty="0" err="1">
                <a:ea typeface="+mn-lt"/>
                <a:cs typeface="+mn-lt"/>
              </a:rPr>
              <a:t>відповідача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dirty="0" err="1">
                <a:ea typeface="+mn-lt"/>
                <a:cs typeface="+mn-lt"/>
              </a:rPr>
              <a:t>постановляє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dirty="0" err="1">
                <a:ea typeface="+mn-lt"/>
                <a:cs typeface="+mn-lt"/>
              </a:rPr>
              <a:t>ухвалу</a:t>
            </a:r>
            <a:r>
              <a:rPr lang="ru-RU" b="1" dirty="0">
                <a:ea typeface="+mn-lt"/>
                <a:cs typeface="+mn-lt"/>
              </a:rPr>
              <a:t> про: </a:t>
            </a:r>
            <a:endParaRPr lang="ru-RU" dirty="0">
              <a:ea typeface="+mn-lt"/>
              <a:cs typeface="+mn-lt"/>
            </a:endParaRPr>
          </a:p>
          <a:p>
            <a:r>
              <a:rPr lang="ru-RU" dirty="0">
                <a:ea typeface="+mn-lt"/>
                <a:cs typeface="+mn-lt"/>
              </a:rPr>
              <a:t>1) </a:t>
            </a:r>
            <a:r>
              <a:rPr lang="ru-RU" err="1">
                <a:ea typeface="+mn-lt"/>
                <a:cs typeface="+mn-lt"/>
              </a:rPr>
              <a:t>залишення</a:t>
            </a:r>
            <a:r>
              <a:rPr lang="ru-RU" dirty="0">
                <a:ea typeface="+mn-lt"/>
                <a:cs typeface="+mn-lt"/>
              </a:rPr>
              <a:t> заяви </a:t>
            </a:r>
            <a:r>
              <a:rPr lang="ru-RU" err="1">
                <a:ea typeface="+mn-lt"/>
                <a:cs typeface="+mn-lt"/>
              </a:rPr>
              <a:t>відповідача</a:t>
            </a:r>
            <a:r>
              <a:rPr lang="ru-RU" dirty="0">
                <a:ea typeface="+mn-lt"/>
                <a:cs typeface="+mn-lt"/>
              </a:rPr>
              <a:t> без </a:t>
            </a:r>
            <a:r>
              <a:rPr lang="ru-RU" err="1">
                <a:ea typeface="+mn-lt"/>
                <a:cs typeface="+mn-lt"/>
              </a:rPr>
              <a:t>задоволення</a:t>
            </a:r>
            <a:r>
              <a:rPr lang="ru-RU" dirty="0">
                <a:ea typeface="+mn-lt"/>
                <a:cs typeface="+mn-lt"/>
              </a:rPr>
              <a:t>; </a:t>
            </a:r>
          </a:p>
          <a:p>
            <a:r>
              <a:rPr lang="ru-RU" dirty="0">
                <a:ea typeface="+mn-lt"/>
                <a:cs typeface="+mn-lt"/>
              </a:rPr>
              <a:t>2) </a:t>
            </a:r>
            <a:r>
              <a:rPr lang="ru-RU" dirty="0" err="1">
                <a:ea typeface="+mn-lt"/>
                <a:cs typeface="+mn-lt"/>
              </a:rPr>
              <a:t>розгляд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справи</a:t>
            </a:r>
            <a:r>
              <a:rPr lang="ru-RU" dirty="0">
                <a:ea typeface="+mn-lt"/>
                <a:cs typeface="+mn-lt"/>
              </a:rPr>
              <a:t> за правилами </a:t>
            </a:r>
            <a:r>
              <a:rPr lang="ru-RU" dirty="0" err="1">
                <a:ea typeface="+mn-lt"/>
                <a:cs typeface="+mn-lt"/>
              </a:rPr>
              <a:t>загального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позовного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dirty="0" err="1">
                <a:ea typeface="+mn-lt"/>
                <a:cs typeface="+mn-lt"/>
              </a:rPr>
              <a:t>заміну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засідання</a:t>
            </a:r>
            <a:r>
              <a:rPr lang="ru-RU" dirty="0">
                <a:ea typeface="+mn-lt"/>
                <a:cs typeface="+mn-lt"/>
              </a:rPr>
              <a:t> для </a:t>
            </a:r>
            <a:r>
              <a:rPr lang="ru-RU" dirty="0" err="1">
                <a:ea typeface="+mn-lt"/>
                <a:cs typeface="+mn-lt"/>
              </a:rPr>
              <a:t>розгляду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справи</a:t>
            </a:r>
            <a:r>
              <a:rPr lang="ru-RU" dirty="0">
                <a:ea typeface="+mn-lt"/>
                <a:cs typeface="+mn-lt"/>
              </a:rPr>
              <a:t> по </a:t>
            </a:r>
            <a:r>
              <a:rPr lang="ru-RU" dirty="0" err="1">
                <a:ea typeface="+mn-lt"/>
                <a:cs typeface="+mn-lt"/>
              </a:rPr>
              <a:t>суті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підготовчим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засіданням</a:t>
            </a:r>
            <a:r>
              <a:rPr lang="ru-RU" dirty="0">
                <a:ea typeface="+mn-lt"/>
                <a:cs typeface="+mn-lt"/>
              </a:rPr>
              <a:t> (ч. 4 ст. 250).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87935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3712A-B641-9BB7-5171-43A626F18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C5E7F-E048-111B-2AFA-519404D042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2000" err="1"/>
              <a:t>Якщо</a:t>
            </a:r>
            <a:r>
              <a:rPr lang="ru-RU" sz="2000" dirty="0"/>
              <a:t> суд </a:t>
            </a:r>
            <a:r>
              <a:rPr lang="ru-RU" sz="2000" err="1"/>
              <a:t>вирішив</a:t>
            </a:r>
            <a:r>
              <a:rPr lang="ru-RU" sz="2000" dirty="0"/>
              <a:t> </a:t>
            </a:r>
            <a:r>
              <a:rPr lang="ru-RU" sz="2000" err="1"/>
              <a:t>розглянути</a:t>
            </a:r>
            <a:r>
              <a:rPr lang="ru-RU" sz="2000" dirty="0"/>
              <a:t> справу в порядку </a:t>
            </a:r>
            <a:r>
              <a:rPr lang="ru-RU" sz="2000" err="1"/>
              <a:t>спрощеного</a:t>
            </a:r>
            <a:r>
              <a:rPr lang="ru-RU" sz="2000" dirty="0"/>
              <a:t> </a:t>
            </a:r>
            <a:r>
              <a:rPr lang="ru-RU" sz="2000" err="1"/>
              <a:t>позовного</a:t>
            </a:r>
            <a:r>
              <a:rPr lang="ru-RU" sz="2000" dirty="0"/>
              <a:t> </a:t>
            </a:r>
            <a:r>
              <a:rPr lang="ru-RU" sz="2000" err="1"/>
              <a:t>провадження</a:t>
            </a:r>
            <a:r>
              <a:rPr lang="ru-RU" sz="2000" dirty="0"/>
              <a:t>, </a:t>
            </a:r>
            <a:r>
              <a:rPr lang="ru-RU" sz="2000" err="1"/>
              <a:t>але</a:t>
            </a:r>
            <a:r>
              <a:rPr lang="ru-RU" sz="2000" dirty="0"/>
              <a:t> в </a:t>
            </a:r>
            <a:r>
              <a:rPr lang="ru-RU" sz="2000" err="1"/>
              <a:t>подальшому</a:t>
            </a:r>
            <a:r>
              <a:rPr lang="ru-RU" sz="2000" dirty="0"/>
              <a:t> за </a:t>
            </a:r>
            <a:r>
              <a:rPr lang="ru-RU" sz="2000" err="1"/>
              <a:t>власною</a:t>
            </a:r>
            <a:r>
              <a:rPr lang="ru-RU" sz="2000" dirty="0"/>
              <a:t> </a:t>
            </a:r>
            <a:r>
              <a:rPr lang="ru-RU" sz="2000" err="1"/>
              <a:t>ініціативою</a:t>
            </a:r>
            <a:r>
              <a:rPr lang="ru-RU" sz="2000" dirty="0"/>
              <a:t> </a:t>
            </a:r>
            <a:r>
              <a:rPr lang="ru-RU" sz="2000" err="1"/>
              <a:t>або</a:t>
            </a:r>
            <a:r>
              <a:rPr lang="ru-RU" sz="2000" dirty="0"/>
              <a:t> за </a:t>
            </a:r>
            <a:r>
              <a:rPr lang="ru-RU" sz="2000" err="1"/>
              <a:t>клопотанням</a:t>
            </a:r>
            <a:r>
              <a:rPr lang="ru-RU" sz="2000" dirty="0"/>
              <a:t> </a:t>
            </a:r>
            <a:r>
              <a:rPr lang="ru-RU" sz="2000" err="1"/>
              <a:t>учасника</a:t>
            </a:r>
            <a:r>
              <a:rPr lang="ru-RU" sz="2000" dirty="0"/>
              <a:t> </a:t>
            </a:r>
            <a:r>
              <a:rPr lang="ru-RU" sz="2000" err="1"/>
              <a:t>справи</a:t>
            </a:r>
            <a:r>
              <a:rPr lang="ru-RU" sz="2000" dirty="0"/>
              <a:t> постановив </a:t>
            </a:r>
            <a:r>
              <a:rPr lang="ru-RU" sz="2000" err="1"/>
              <a:t>ухвалу</a:t>
            </a:r>
            <a:r>
              <a:rPr lang="ru-RU" sz="2000" dirty="0"/>
              <a:t> про </a:t>
            </a:r>
            <a:r>
              <a:rPr lang="ru-RU" sz="2000" err="1"/>
              <a:t>розгляд</a:t>
            </a:r>
            <a:r>
              <a:rPr lang="ru-RU" sz="2000" dirty="0"/>
              <a:t> </a:t>
            </a:r>
            <a:r>
              <a:rPr lang="ru-RU" sz="2000" err="1"/>
              <a:t>справи</a:t>
            </a:r>
            <a:r>
              <a:rPr lang="ru-RU" sz="2000" dirty="0"/>
              <a:t> за правилами </a:t>
            </a:r>
            <a:r>
              <a:rPr lang="ru-RU" sz="2000" err="1"/>
              <a:t>загального</a:t>
            </a:r>
            <a:r>
              <a:rPr lang="ru-RU" sz="2000" dirty="0"/>
              <a:t> </a:t>
            </a:r>
            <a:r>
              <a:rPr lang="ru-RU" sz="2000" err="1"/>
              <a:t>позовного</a:t>
            </a:r>
            <a:r>
              <a:rPr lang="ru-RU" sz="2000" dirty="0"/>
              <a:t> </a:t>
            </a:r>
            <a:r>
              <a:rPr lang="ru-RU" sz="2000" err="1"/>
              <a:t>провадження</a:t>
            </a:r>
            <a:r>
              <a:rPr lang="ru-RU" sz="2000" dirty="0"/>
              <a:t>,</a:t>
            </a:r>
            <a:r>
              <a:rPr lang="ru-RU" sz="2000" i="1" u="sng" dirty="0"/>
              <a:t> </a:t>
            </a:r>
            <a:r>
              <a:rPr lang="ru-RU" sz="2000" i="1" u="sng" err="1"/>
              <a:t>розгляд</a:t>
            </a:r>
            <a:r>
              <a:rPr lang="ru-RU" sz="2000" i="1" u="sng" dirty="0"/>
              <a:t> </a:t>
            </a:r>
            <a:r>
              <a:rPr lang="ru-RU" sz="2000" i="1" u="sng" err="1"/>
              <a:t>справи</a:t>
            </a:r>
            <a:r>
              <a:rPr lang="ru-RU" sz="2000" i="1" u="sng" dirty="0"/>
              <a:t> </a:t>
            </a:r>
            <a:r>
              <a:rPr lang="ru-RU" sz="2000" i="1" u="sng" err="1"/>
              <a:t>починається</a:t>
            </a:r>
            <a:r>
              <a:rPr lang="ru-RU" sz="2000" i="1" u="sng" dirty="0"/>
              <a:t> </a:t>
            </a:r>
            <a:r>
              <a:rPr lang="ru-RU" sz="2000" i="1" u="sng" err="1"/>
              <a:t>зі</a:t>
            </a:r>
            <a:r>
              <a:rPr lang="ru-RU" sz="2000" i="1" u="sng" dirty="0"/>
              <a:t> </a:t>
            </a:r>
            <a:r>
              <a:rPr lang="ru-RU" sz="2000" i="1" u="sng" err="1"/>
              <a:t>стадії</a:t>
            </a:r>
            <a:r>
              <a:rPr lang="ru-RU" sz="2000" i="1" u="sng" dirty="0"/>
              <a:t> </a:t>
            </a:r>
            <a:r>
              <a:rPr lang="ru-RU" sz="2000" i="1" u="sng" err="1"/>
              <a:t>відкриття</a:t>
            </a:r>
            <a:r>
              <a:rPr lang="ru-RU" sz="2000" i="1" u="sng" dirty="0"/>
              <a:t> </a:t>
            </a:r>
            <a:r>
              <a:rPr lang="ru-RU" sz="2000" i="1" u="sng" err="1"/>
              <a:t>провадження</a:t>
            </a:r>
            <a:r>
              <a:rPr lang="ru-RU" sz="2000" i="1" u="sng" dirty="0"/>
              <a:t> у </a:t>
            </a:r>
            <a:r>
              <a:rPr lang="ru-RU" sz="2000" i="1" u="sng" err="1"/>
              <a:t>справі</a:t>
            </a:r>
            <a:r>
              <a:rPr lang="ru-RU" sz="2000" i="1" u="sng" dirty="0"/>
              <a:t>.</a:t>
            </a:r>
            <a:r>
              <a:rPr lang="ru-RU" sz="2000" dirty="0"/>
              <a:t> </a:t>
            </a:r>
          </a:p>
          <a:p>
            <a:r>
              <a:rPr lang="ru-RU" sz="2000" dirty="0"/>
              <a:t>У такому </a:t>
            </a:r>
            <a:r>
              <a:rPr lang="ru-RU" sz="2000" err="1"/>
              <a:t>випадку</a:t>
            </a:r>
            <a:r>
              <a:rPr lang="ru-RU" sz="2000" dirty="0"/>
              <a:t> </a:t>
            </a:r>
            <a:r>
              <a:rPr lang="ru-RU" sz="2000" err="1"/>
              <a:t>повернення</a:t>
            </a:r>
            <a:r>
              <a:rPr lang="ru-RU" sz="2000" dirty="0"/>
              <a:t> до </a:t>
            </a:r>
            <a:r>
              <a:rPr lang="ru-RU" sz="2000" err="1"/>
              <a:t>розгляду</a:t>
            </a:r>
            <a:r>
              <a:rPr lang="ru-RU" sz="2000" dirty="0"/>
              <a:t> </a:t>
            </a:r>
            <a:r>
              <a:rPr lang="ru-RU" sz="2000" err="1"/>
              <a:t>справи</a:t>
            </a:r>
            <a:r>
              <a:rPr lang="ru-RU" sz="2000" dirty="0"/>
              <a:t> за правилами </a:t>
            </a:r>
            <a:r>
              <a:rPr lang="ru-RU" sz="2000" err="1"/>
              <a:t>спрощеного</a:t>
            </a:r>
            <a:r>
              <a:rPr lang="ru-RU" sz="2000" dirty="0"/>
              <a:t> </a:t>
            </a:r>
            <a:r>
              <a:rPr lang="ru-RU" sz="2000" err="1"/>
              <a:t>позовного</a:t>
            </a:r>
            <a:r>
              <a:rPr lang="ru-RU" sz="2000" dirty="0"/>
              <a:t> </a:t>
            </a:r>
            <a:r>
              <a:rPr lang="ru-RU" sz="2000" err="1"/>
              <a:t>провадження</a:t>
            </a:r>
            <a:r>
              <a:rPr lang="ru-RU" sz="2000" dirty="0"/>
              <a:t> не </a:t>
            </a:r>
            <a:r>
              <a:rPr lang="ru-RU" sz="2000" err="1"/>
              <a:t>допускається</a:t>
            </a:r>
            <a:r>
              <a:rPr lang="ru-RU" sz="2000" dirty="0"/>
              <a:t> (ч. 6 ст. 250). </a:t>
            </a:r>
            <a:r>
              <a:rPr lang="ru-RU" sz="2000" err="1"/>
              <a:t>Проте</a:t>
            </a:r>
            <a:r>
              <a:rPr lang="ru-RU" sz="2000" dirty="0"/>
              <a:t> </a:t>
            </a:r>
            <a:r>
              <a:rPr lang="ru-RU" sz="2000" err="1"/>
              <a:t>частина</a:t>
            </a:r>
            <a:r>
              <a:rPr lang="ru-RU" sz="2000" dirty="0"/>
              <a:t> </a:t>
            </a:r>
            <a:r>
              <a:rPr lang="ru-RU" sz="2000" err="1"/>
              <a:t>сьома</a:t>
            </a:r>
            <a:r>
              <a:rPr lang="ru-RU" sz="2000" dirty="0"/>
              <a:t> </a:t>
            </a:r>
            <a:r>
              <a:rPr lang="ru-RU" sz="2000" err="1"/>
              <a:t>статті</a:t>
            </a:r>
            <a:r>
              <a:rPr lang="ru-RU" sz="2000" dirty="0"/>
              <a:t> 247 ГПК </a:t>
            </a:r>
            <a:r>
              <a:rPr lang="ru-RU" sz="2000" err="1"/>
              <a:t>містить</a:t>
            </a:r>
            <a:r>
              <a:rPr lang="ru-RU" sz="2000" dirty="0"/>
              <a:t> </a:t>
            </a:r>
            <a:r>
              <a:rPr lang="ru-RU" sz="2000" err="1"/>
              <a:t>вказівку</a:t>
            </a:r>
            <a:r>
              <a:rPr lang="ru-RU" sz="2000" dirty="0"/>
              <a:t>, </a:t>
            </a:r>
            <a:r>
              <a:rPr lang="ru-RU" sz="2000" err="1"/>
              <a:t>що</a:t>
            </a:r>
            <a:r>
              <a:rPr lang="ru-RU" sz="2000" dirty="0"/>
              <a:t> </a:t>
            </a:r>
            <a:r>
              <a:rPr lang="ru-RU" sz="2000" err="1"/>
              <a:t>частини</a:t>
            </a:r>
            <a:r>
              <a:rPr lang="ru-RU" sz="2000" dirty="0"/>
              <a:t> друга – </a:t>
            </a:r>
            <a:r>
              <a:rPr lang="ru-RU" sz="2000" err="1"/>
              <a:t>шоста</a:t>
            </a:r>
            <a:r>
              <a:rPr lang="ru-RU" sz="2000" dirty="0"/>
              <a:t> </a:t>
            </a:r>
            <a:r>
              <a:rPr lang="ru-RU" sz="2000" err="1"/>
              <a:t>цієї</a:t>
            </a:r>
            <a:r>
              <a:rPr lang="ru-RU" sz="2000" dirty="0"/>
              <a:t> </a:t>
            </a:r>
            <a:r>
              <a:rPr lang="ru-RU" sz="2000" err="1"/>
              <a:t>статті</a:t>
            </a:r>
            <a:r>
              <a:rPr lang="ru-RU" sz="2000" dirty="0"/>
              <a:t> не </a:t>
            </a:r>
            <a:r>
              <a:rPr lang="ru-RU" sz="2000" err="1"/>
              <a:t>застосовуються</a:t>
            </a:r>
            <a:r>
              <a:rPr lang="ru-RU" sz="2000" dirty="0"/>
              <a:t>, </a:t>
            </a:r>
            <a:r>
              <a:rPr lang="ru-RU" sz="2000" err="1"/>
              <a:t>якщо</a:t>
            </a:r>
            <a:r>
              <a:rPr lang="ru-RU" sz="2000" dirty="0"/>
              <a:t> </a:t>
            </a:r>
            <a:r>
              <a:rPr lang="ru-RU" sz="2000" err="1"/>
              <a:t>відповідно</a:t>
            </a:r>
            <a:r>
              <a:rPr lang="ru-RU" sz="2000" dirty="0"/>
              <a:t> до ГПК справа </a:t>
            </a:r>
            <a:r>
              <a:rPr lang="ru-RU" sz="2000" err="1"/>
              <a:t>підлягає</a:t>
            </a:r>
            <a:r>
              <a:rPr lang="ru-RU" sz="2000" dirty="0"/>
              <a:t> </a:t>
            </a:r>
            <a:r>
              <a:rPr lang="ru-RU" sz="2000" err="1"/>
              <a:t>розгляду</a:t>
            </a:r>
            <a:r>
              <a:rPr lang="ru-RU" sz="2000" dirty="0"/>
              <a:t> </a:t>
            </a:r>
            <a:r>
              <a:rPr lang="ru-RU" sz="2000" err="1"/>
              <a:t>тільки</a:t>
            </a:r>
            <a:r>
              <a:rPr lang="ru-RU" sz="2000" dirty="0"/>
              <a:t> в порядку </a:t>
            </a:r>
            <a:r>
              <a:rPr lang="ru-RU" sz="2000" err="1"/>
              <a:t>спрощеного</a:t>
            </a:r>
            <a:r>
              <a:rPr lang="ru-RU" sz="2000" dirty="0"/>
              <a:t> </a:t>
            </a:r>
            <a:r>
              <a:rPr lang="ru-RU" sz="2000" err="1"/>
              <a:t>провадження</a:t>
            </a:r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val="9570204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D57E3-A29B-40E5-42B4-108C815AD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>
                <a:ea typeface="+mj-lt"/>
                <a:cs typeface="+mj-lt"/>
              </a:rPr>
              <a:t>4. </a:t>
            </a:r>
            <a:r>
              <a:rPr lang="ru-RU" sz="4400" dirty="0" err="1">
                <a:ea typeface="+mj-lt"/>
                <a:cs typeface="+mj-lt"/>
              </a:rPr>
              <a:t>Особливості</a:t>
            </a:r>
            <a:r>
              <a:rPr lang="ru-RU" sz="4400" dirty="0">
                <a:ea typeface="+mj-lt"/>
                <a:cs typeface="+mj-lt"/>
              </a:rPr>
              <a:t> </a:t>
            </a:r>
            <a:r>
              <a:rPr lang="ru-RU" sz="4400" dirty="0" err="1">
                <a:ea typeface="+mj-lt"/>
                <a:cs typeface="+mj-lt"/>
              </a:rPr>
              <a:t>подання</a:t>
            </a:r>
            <a:r>
              <a:rPr lang="ru-RU" sz="4400" dirty="0">
                <a:ea typeface="+mj-lt"/>
                <a:cs typeface="+mj-lt"/>
              </a:rPr>
              <a:t> </a:t>
            </a:r>
            <a:r>
              <a:rPr lang="ru-RU" sz="4400" dirty="0" err="1">
                <a:ea typeface="+mj-lt"/>
                <a:cs typeface="+mj-lt"/>
              </a:rPr>
              <a:t>заяв</a:t>
            </a:r>
            <a:r>
              <a:rPr lang="ru-RU" sz="4400" dirty="0">
                <a:ea typeface="+mj-lt"/>
                <a:cs typeface="+mj-lt"/>
              </a:rPr>
              <a:t> та </a:t>
            </a:r>
            <a:r>
              <a:rPr lang="ru-RU" sz="4400" dirty="0" err="1">
                <a:ea typeface="+mj-lt"/>
                <a:cs typeface="+mj-lt"/>
              </a:rPr>
              <a:t>розгляду</a:t>
            </a:r>
            <a:r>
              <a:rPr lang="ru-RU" sz="4400" dirty="0">
                <a:ea typeface="+mj-lt"/>
                <a:cs typeface="+mj-lt"/>
              </a:rPr>
              <a:t> </a:t>
            </a:r>
            <a:r>
              <a:rPr lang="ru-RU" sz="4400" dirty="0" err="1">
                <a:ea typeface="+mj-lt"/>
                <a:cs typeface="+mj-lt"/>
              </a:rPr>
              <a:t>справи</a:t>
            </a:r>
            <a:r>
              <a:rPr lang="ru-RU" sz="4400" dirty="0">
                <a:ea typeface="+mj-lt"/>
                <a:cs typeface="+mj-lt"/>
              </a:rPr>
              <a:t> у порядку </a:t>
            </a:r>
            <a:r>
              <a:rPr lang="ru-RU" sz="4400" dirty="0" err="1">
                <a:ea typeface="+mj-lt"/>
                <a:cs typeface="+mj-lt"/>
              </a:rPr>
              <a:t>спрощеного</a:t>
            </a:r>
            <a:r>
              <a:rPr lang="ru-RU" sz="4400" dirty="0">
                <a:ea typeface="+mj-lt"/>
                <a:cs typeface="+mj-lt"/>
              </a:rPr>
              <a:t> </a:t>
            </a:r>
            <a:r>
              <a:rPr lang="ru-RU" sz="4400" dirty="0" err="1">
                <a:ea typeface="+mj-lt"/>
                <a:cs typeface="+mj-lt"/>
              </a:rPr>
              <a:t>позовного</a:t>
            </a:r>
            <a:r>
              <a:rPr lang="ru-RU" sz="4400" dirty="0">
                <a:ea typeface="+mj-lt"/>
                <a:cs typeface="+mj-lt"/>
              </a:rPr>
              <a:t> </a:t>
            </a:r>
            <a:r>
              <a:rPr lang="ru-RU" sz="4400" dirty="0" err="1">
                <a:ea typeface="+mj-lt"/>
                <a:cs typeface="+mj-lt"/>
              </a:rPr>
              <a:t>провадження</a:t>
            </a:r>
            <a:r>
              <a:rPr lang="ru-RU" sz="4400" dirty="0">
                <a:ea typeface="+mj-lt"/>
                <a:cs typeface="+mj-lt"/>
              </a:rPr>
              <a:t>.</a:t>
            </a:r>
            <a:r>
              <a:rPr lang="ru-RU" dirty="0">
                <a:ea typeface="+mj-lt"/>
                <a:cs typeface="+mj-lt"/>
              </a:rPr>
              <a:t> </a:t>
            </a:r>
            <a:endParaRPr lang="ru-R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2232B-E349-7E48-25B6-893A7281F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ru-RU" err="1">
                <a:ea typeface="+mn-lt"/>
                <a:cs typeface="+mn-lt"/>
              </a:rPr>
              <a:t>Оскільки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статті</a:t>
            </a:r>
            <a:r>
              <a:rPr lang="ru-RU" dirty="0">
                <a:ea typeface="+mn-lt"/>
                <a:cs typeface="+mn-lt"/>
              </a:rPr>
              <a:t> 251 та 252 ГПК </a:t>
            </a:r>
            <a:r>
              <a:rPr lang="ru-RU" err="1">
                <a:ea typeface="+mn-lt"/>
                <a:cs typeface="+mn-lt"/>
              </a:rPr>
              <a:t>визначають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особливий</a:t>
            </a:r>
            <a:r>
              <a:rPr lang="ru-RU" dirty="0">
                <a:ea typeface="+mn-lt"/>
                <a:cs typeface="+mn-lt"/>
              </a:rPr>
              <a:t> порядок </a:t>
            </a:r>
            <a:r>
              <a:rPr lang="ru-RU" err="1">
                <a:ea typeface="+mn-lt"/>
                <a:cs typeface="+mn-lt"/>
              </a:rPr>
              <a:t>подання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заяв</a:t>
            </a:r>
            <a:r>
              <a:rPr lang="ru-RU" dirty="0">
                <a:ea typeface="+mn-lt"/>
                <a:cs typeface="+mn-lt"/>
              </a:rPr>
              <a:t> по </a:t>
            </a:r>
            <a:r>
              <a:rPr lang="ru-RU" err="1">
                <a:ea typeface="+mn-lt"/>
                <a:cs typeface="+mn-lt"/>
              </a:rPr>
              <a:t>суті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справи</a:t>
            </a:r>
            <a:r>
              <a:rPr lang="ru-RU" dirty="0">
                <a:ea typeface="+mn-lt"/>
                <a:cs typeface="+mn-lt"/>
              </a:rPr>
              <a:t> у </a:t>
            </a:r>
            <a:r>
              <a:rPr lang="ru-RU" err="1">
                <a:ea typeface="+mn-lt"/>
                <a:cs typeface="+mn-lt"/>
              </a:rPr>
              <a:t>спрощеному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позовному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провадженні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err="1">
                <a:ea typeface="+mn-lt"/>
                <a:cs typeface="+mn-lt"/>
              </a:rPr>
              <a:t>її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особливості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розгляду</a:t>
            </a:r>
            <a:r>
              <a:rPr lang="ru-RU" dirty="0">
                <a:ea typeface="+mn-lt"/>
                <a:cs typeface="+mn-lt"/>
              </a:rPr>
              <a:t>, в нормах </a:t>
            </a:r>
            <a:r>
              <a:rPr lang="ru-RU" err="1">
                <a:ea typeface="+mn-lt"/>
                <a:cs typeface="+mn-lt"/>
              </a:rPr>
              <a:t>вказаних</a:t>
            </a:r>
            <a:r>
              <a:rPr lang="ru-RU" dirty="0">
                <a:ea typeface="+mn-lt"/>
                <a:cs typeface="+mn-lt"/>
              </a:rPr>
              <a:t> статей </a:t>
            </a:r>
            <a:r>
              <a:rPr lang="ru-RU" err="1">
                <a:ea typeface="+mn-lt"/>
                <a:cs typeface="+mn-lt"/>
              </a:rPr>
              <a:t>знайшли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своє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закріплення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err="1">
                <a:ea typeface="+mn-lt"/>
                <a:cs typeface="+mn-lt"/>
              </a:rPr>
              <a:t>правові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наслідки</a:t>
            </a:r>
            <a:r>
              <a:rPr lang="ru-RU" dirty="0">
                <a:ea typeface="+mn-lt"/>
                <a:cs typeface="+mn-lt"/>
              </a:rPr>
              <a:t> як </a:t>
            </a:r>
            <a:r>
              <a:rPr lang="ru-RU" err="1">
                <a:ea typeface="+mn-lt"/>
                <a:cs typeface="+mn-lt"/>
              </a:rPr>
              <a:t>подання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заяв</a:t>
            </a:r>
            <a:r>
              <a:rPr lang="ru-RU" dirty="0">
                <a:ea typeface="+mn-lt"/>
                <a:cs typeface="+mn-lt"/>
              </a:rPr>
              <a:t>, так і </a:t>
            </a:r>
            <a:r>
              <a:rPr lang="ru-RU" err="1">
                <a:ea typeface="+mn-lt"/>
                <a:cs typeface="+mn-lt"/>
              </a:rPr>
              <a:t>розгляду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справи</a:t>
            </a:r>
            <a:r>
              <a:rPr lang="ru-RU" dirty="0">
                <a:ea typeface="+mn-lt"/>
                <a:cs typeface="+mn-lt"/>
              </a:rPr>
              <a:t>. </a:t>
            </a:r>
            <a:endParaRPr lang="ru-RU" dirty="0"/>
          </a:p>
          <a:p>
            <a:r>
              <a:rPr lang="ru-RU" b="1" err="1">
                <a:ea typeface="+mn-lt"/>
                <a:cs typeface="+mn-lt"/>
              </a:rPr>
              <a:t>Особливості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подання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заяв</a:t>
            </a:r>
            <a:r>
              <a:rPr lang="ru-RU" b="1" dirty="0">
                <a:ea typeface="+mn-lt"/>
                <a:cs typeface="+mn-lt"/>
              </a:rPr>
              <a:t> по </a:t>
            </a:r>
            <a:r>
              <a:rPr lang="ru-RU" b="1" err="1">
                <a:ea typeface="+mn-lt"/>
                <a:cs typeface="+mn-lt"/>
              </a:rPr>
              <a:t>суті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справи</a:t>
            </a:r>
            <a:r>
              <a:rPr lang="ru-RU" b="1" dirty="0">
                <a:ea typeface="+mn-lt"/>
                <a:cs typeface="+mn-lt"/>
              </a:rPr>
              <a:t> у </a:t>
            </a:r>
            <a:r>
              <a:rPr lang="ru-RU" b="1" err="1">
                <a:ea typeface="+mn-lt"/>
                <a:cs typeface="+mn-lt"/>
              </a:rPr>
              <a:t>спрощеному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позовному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провадженні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визначає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стаття</a:t>
            </a:r>
            <a:r>
              <a:rPr lang="ru-RU" b="1" dirty="0">
                <a:ea typeface="+mn-lt"/>
                <a:cs typeface="+mn-lt"/>
              </a:rPr>
              <a:t> 251 ГПК.  </a:t>
            </a:r>
            <a:endParaRPr lang="ru-RU" dirty="0">
              <a:ea typeface="+mn-lt"/>
              <a:cs typeface="+mn-lt"/>
            </a:endParaRPr>
          </a:p>
          <a:p>
            <a:r>
              <a:rPr lang="ru-RU" b="1" dirty="0" err="1">
                <a:ea typeface="+mn-lt"/>
                <a:cs typeface="+mn-lt"/>
              </a:rPr>
              <a:t>Відзив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подається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dirty="0" err="1">
                <a:ea typeface="+mn-lt"/>
                <a:cs typeface="+mn-lt"/>
              </a:rPr>
              <a:t>протягом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dirty="0" err="1">
                <a:ea typeface="+mn-lt"/>
                <a:cs typeface="+mn-lt"/>
              </a:rPr>
              <a:t>п’ятнадцяти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dirty="0" err="1">
                <a:ea typeface="+mn-lt"/>
                <a:cs typeface="+mn-lt"/>
              </a:rPr>
              <a:t>днів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dirty="0">
                <a:ea typeface="+mn-lt"/>
                <a:cs typeface="+mn-lt"/>
              </a:rPr>
              <a:t>з дня </a:t>
            </a:r>
            <a:r>
              <a:rPr lang="ru-RU" dirty="0" err="1">
                <a:ea typeface="+mn-lt"/>
                <a:cs typeface="+mn-lt"/>
              </a:rPr>
              <a:t>вручення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ухвали</a:t>
            </a:r>
            <a:r>
              <a:rPr lang="ru-RU" dirty="0">
                <a:ea typeface="+mn-lt"/>
                <a:cs typeface="+mn-lt"/>
              </a:rPr>
              <a:t> про </a:t>
            </a:r>
            <a:r>
              <a:rPr lang="ru-RU" dirty="0" err="1">
                <a:ea typeface="+mn-lt"/>
                <a:cs typeface="+mn-lt"/>
              </a:rPr>
              <a:t>відкриття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 у </a:t>
            </a:r>
            <a:r>
              <a:rPr lang="ru-RU" dirty="0" err="1">
                <a:ea typeface="+mn-lt"/>
                <a:cs typeface="+mn-lt"/>
              </a:rPr>
              <a:t>справі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dirty="0" err="1">
                <a:ea typeface="+mn-lt"/>
                <a:cs typeface="+mn-lt"/>
              </a:rPr>
              <a:t>Позивач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має</a:t>
            </a:r>
            <a:r>
              <a:rPr lang="ru-RU" dirty="0">
                <a:ea typeface="+mn-lt"/>
                <a:cs typeface="+mn-lt"/>
              </a:rPr>
              <a:t> право подати до суду </a:t>
            </a:r>
            <a:r>
              <a:rPr lang="ru-RU" dirty="0" err="1">
                <a:ea typeface="+mn-lt"/>
                <a:cs typeface="+mn-lt"/>
              </a:rPr>
              <a:t>відповідь</a:t>
            </a:r>
            <a:r>
              <a:rPr lang="ru-RU" dirty="0">
                <a:ea typeface="+mn-lt"/>
                <a:cs typeface="+mn-lt"/>
              </a:rPr>
              <a:t> на </a:t>
            </a:r>
            <a:r>
              <a:rPr lang="ru-RU" dirty="0" err="1">
                <a:ea typeface="+mn-lt"/>
                <a:cs typeface="+mn-lt"/>
              </a:rPr>
              <a:t>відзив</a:t>
            </a:r>
            <a:r>
              <a:rPr lang="ru-RU" dirty="0">
                <a:ea typeface="+mn-lt"/>
                <a:cs typeface="+mn-lt"/>
              </a:rPr>
              <a:t>, а </a:t>
            </a:r>
            <a:r>
              <a:rPr lang="ru-RU" dirty="0" err="1">
                <a:ea typeface="+mn-lt"/>
                <a:cs typeface="+mn-lt"/>
              </a:rPr>
              <a:t>відповідач</a:t>
            </a:r>
            <a:r>
              <a:rPr lang="ru-RU" dirty="0">
                <a:ea typeface="+mn-lt"/>
                <a:cs typeface="+mn-lt"/>
              </a:rPr>
              <a:t> – </a:t>
            </a:r>
            <a:r>
              <a:rPr lang="ru-RU" dirty="0" err="1">
                <a:ea typeface="+mn-lt"/>
                <a:cs typeface="+mn-lt"/>
              </a:rPr>
              <a:t>заперечення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протягом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строків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встановлених</a:t>
            </a:r>
            <a:r>
              <a:rPr lang="ru-RU" dirty="0">
                <a:ea typeface="+mn-lt"/>
                <a:cs typeface="+mn-lt"/>
              </a:rPr>
              <a:t> судом в </a:t>
            </a:r>
            <a:r>
              <a:rPr lang="ru-RU" dirty="0" err="1">
                <a:ea typeface="+mn-lt"/>
                <a:cs typeface="+mn-lt"/>
              </a:rPr>
              <a:t>ухвалі</a:t>
            </a:r>
            <a:r>
              <a:rPr lang="ru-RU" dirty="0">
                <a:ea typeface="+mn-lt"/>
                <a:cs typeface="+mn-lt"/>
              </a:rPr>
              <a:t> про </a:t>
            </a:r>
            <a:r>
              <a:rPr lang="ru-RU" dirty="0" err="1">
                <a:ea typeface="+mn-lt"/>
                <a:cs typeface="+mn-lt"/>
              </a:rPr>
              <a:t>відкриття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 у </a:t>
            </a:r>
            <a:r>
              <a:rPr lang="ru-RU" dirty="0" err="1">
                <a:ea typeface="+mn-lt"/>
                <a:cs typeface="+mn-lt"/>
              </a:rPr>
              <a:t>справі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dirty="0" err="1">
                <a:ea typeface="+mn-lt"/>
                <a:cs typeface="+mn-lt"/>
              </a:rPr>
              <a:t>Треті</a:t>
            </a:r>
            <a:r>
              <a:rPr lang="ru-RU" dirty="0">
                <a:ea typeface="+mn-lt"/>
                <a:cs typeface="+mn-lt"/>
              </a:rPr>
              <a:t> особи </a:t>
            </a:r>
            <a:r>
              <a:rPr lang="ru-RU" dirty="0" err="1">
                <a:ea typeface="+mn-lt"/>
                <a:cs typeface="+mn-lt"/>
              </a:rPr>
              <a:t>мають</a:t>
            </a:r>
            <a:r>
              <a:rPr lang="ru-RU" dirty="0">
                <a:ea typeface="+mn-lt"/>
                <a:cs typeface="+mn-lt"/>
              </a:rPr>
              <a:t> право подати </a:t>
            </a:r>
            <a:r>
              <a:rPr lang="ru-RU" dirty="0" err="1">
                <a:ea typeface="+mn-lt"/>
                <a:cs typeface="+mn-lt"/>
              </a:rPr>
              <a:t>пояснення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щодо</a:t>
            </a:r>
            <a:r>
              <a:rPr lang="ru-RU" dirty="0">
                <a:ea typeface="+mn-lt"/>
                <a:cs typeface="+mn-lt"/>
              </a:rPr>
              <a:t> позову в строк, </a:t>
            </a:r>
            <a:r>
              <a:rPr lang="ru-RU" dirty="0" err="1">
                <a:ea typeface="+mn-lt"/>
                <a:cs typeface="+mn-lt"/>
              </a:rPr>
              <a:t>встановлений</a:t>
            </a:r>
            <a:r>
              <a:rPr lang="ru-RU" dirty="0">
                <a:ea typeface="+mn-lt"/>
                <a:cs typeface="+mn-lt"/>
              </a:rPr>
              <a:t> судом в </a:t>
            </a:r>
            <a:r>
              <a:rPr lang="ru-RU" dirty="0" err="1">
                <a:ea typeface="+mn-lt"/>
                <a:cs typeface="+mn-lt"/>
              </a:rPr>
              <a:t>ухвалі</a:t>
            </a:r>
            <a:r>
              <a:rPr lang="ru-RU" dirty="0">
                <a:ea typeface="+mn-lt"/>
                <a:cs typeface="+mn-lt"/>
              </a:rPr>
              <a:t> про </a:t>
            </a:r>
            <a:r>
              <a:rPr lang="ru-RU" dirty="0" err="1">
                <a:ea typeface="+mn-lt"/>
                <a:cs typeface="+mn-lt"/>
              </a:rPr>
              <a:t>відкриття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 у </a:t>
            </a:r>
            <a:r>
              <a:rPr lang="ru-RU" dirty="0" err="1">
                <a:ea typeface="+mn-lt"/>
                <a:cs typeface="+mn-lt"/>
              </a:rPr>
              <a:t>справі</a:t>
            </a:r>
            <a:r>
              <a:rPr lang="ru-RU" dirty="0">
                <a:ea typeface="+mn-lt"/>
                <a:cs typeface="+mn-lt"/>
              </a:rPr>
              <a:t>, а </a:t>
            </a:r>
            <a:r>
              <a:rPr lang="ru-RU" dirty="0" err="1">
                <a:ea typeface="+mn-lt"/>
                <a:cs typeface="+mn-lt"/>
              </a:rPr>
              <a:t>щодо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відзиву</a:t>
            </a:r>
            <a:r>
              <a:rPr lang="ru-RU" dirty="0">
                <a:ea typeface="+mn-lt"/>
                <a:cs typeface="+mn-lt"/>
              </a:rPr>
              <a:t> – </a:t>
            </a:r>
            <a:r>
              <a:rPr lang="ru-RU" dirty="0" err="1">
                <a:ea typeface="+mn-lt"/>
                <a:cs typeface="+mn-lt"/>
              </a:rPr>
              <a:t>протягом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b="1" dirty="0">
                <a:ea typeface="+mn-lt"/>
                <a:cs typeface="+mn-lt"/>
              </a:rPr>
              <a:t>десяти </a:t>
            </a:r>
            <a:r>
              <a:rPr lang="ru-RU" b="1" dirty="0" err="1">
                <a:ea typeface="+mn-lt"/>
                <a:cs typeface="+mn-lt"/>
              </a:rPr>
              <a:t>днів</a:t>
            </a:r>
            <a:r>
              <a:rPr lang="ru-RU" dirty="0">
                <a:ea typeface="+mn-lt"/>
                <a:cs typeface="+mn-lt"/>
              </a:rPr>
              <a:t> з дня </a:t>
            </a:r>
            <a:r>
              <a:rPr lang="ru-RU" dirty="0" err="1">
                <a:ea typeface="+mn-lt"/>
                <a:cs typeface="+mn-lt"/>
              </a:rPr>
              <a:t>його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отримання</a:t>
            </a:r>
            <a:r>
              <a:rPr lang="ru-RU" dirty="0">
                <a:ea typeface="+mn-lt"/>
                <a:cs typeface="+mn-lt"/>
              </a:rPr>
              <a:t>. 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6714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4FE38-8192-B49D-FBC8-560460979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AF646-8885-7ADE-199B-F3AB047C5E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b="1" err="1">
                <a:ea typeface="+mn-lt"/>
                <a:cs typeface="+mn-lt"/>
              </a:rPr>
              <a:t>Особливості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розгляду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справи</a:t>
            </a:r>
            <a:r>
              <a:rPr lang="ru-RU" b="1" dirty="0">
                <a:ea typeface="+mn-lt"/>
                <a:cs typeface="+mn-lt"/>
              </a:rPr>
              <a:t> у порядку </a:t>
            </a:r>
            <a:r>
              <a:rPr lang="ru-RU" b="1" err="1">
                <a:ea typeface="+mn-lt"/>
                <a:cs typeface="+mn-lt"/>
              </a:rPr>
              <a:t>спрощеного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позовного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провадження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визначає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стаття</a:t>
            </a:r>
            <a:r>
              <a:rPr lang="ru-RU" b="1" dirty="0">
                <a:ea typeface="+mn-lt"/>
                <a:cs typeface="+mn-lt"/>
              </a:rPr>
              <a:t> 252 ГПК. </a:t>
            </a:r>
            <a:r>
              <a:rPr lang="ru-RU" err="1">
                <a:ea typeface="+mn-lt"/>
                <a:cs typeface="+mn-lt"/>
              </a:rPr>
              <a:t>Згідно</a:t>
            </a:r>
            <a:r>
              <a:rPr lang="ru-RU" dirty="0">
                <a:ea typeface="+mn-lt"/>
                <a:cs typeface="+mn-lt"/>
              </a:rPr>
              <a:t> норм </a:t>
            </a:r>
            <a:r>
              <a:rPr lang="ru-RU" err="1">
                <a:ea typeface="+mn-lt"/>
                <a:cs typeface="+mn-lt"/>
              </a:rPr>
              <a:t>цієї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статті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розгляд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справи</a:t>
            </a:r>
            <a:r>
              <a:rPr lang="ru-RU" dirty="0">
                <a:ea typeface="+mn-lt"/>
                <a:cs typeface="+mn-lt"/>
              </a:rPr>
              <a:t> у порядку </a:t>
            </a:r>
            <a:r>
              <a:rPr lang="ru-RU" err="1">
                <a:ea typeface="+mn-lt"/>
                <a:cs typeface="+mn-lt"/>
              </a:rPr>
              <a:t>спрощеного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позовного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здійснюється</a:t>
            </a:r>
            <a:r>
              <a:rPr lang="ru-RU" dirty="0">
                <a:ea typeface="+mn-lt"/>
                <a:cs typeface="+mn-lt"/>
              </a:rPr>
              <a:t> судом за правилами, </a:t>
            </a:r>
            <a:r>
              <a:rPr lang="ru-RU" err="1">
                <a:ea typeface="+mn-lt"/>
                <a:cs typeface="+mn-lt"/>
              </a:rPr>
              <a:t>встановленими</a:t>
            </a:r>
            <a:r>
              <a:rPr lang="ru-RU" dirty="0">
                <a:ea typeface="+mn-lt"/>
                <a:cs typeface="+mn-lt"/>
              </a:rPr>
              <a:t> ГПК для </a:t>
            </a:r>
            <a:r>
              <a:rPr lang="ru-RU" err="1">
                <a:ea typeface="+mn-lt"/>
                <a:cs typeface="+mn-lt"/>
              </a:rPr>
              <a:t>розгляду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справи</a:t>
            </a:r>
            <a:r>
              <a:rPr lang="ru-RU" dirty="0">
                <a:ea typeface="+mn-lt"/>
                <a:cs typeface="+mn-lt"/>
              </a:rPr>
              <a:t> в порядку </a:t>
            </a:r>
            <a:r>
              <a:rPr lang="ru-RU" err="1">
                <a:ea typeface="+mn-lt"/>
                <a:cs typeface="+mn-lt"/>
              </a:rPr>
              <a:t>загального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позовного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, з </a:t>
            </a:r>
            <a:r>
              <a:rPr lang="ru-RU" err="1">
                <a:ea typeface="+mn-lt"/>
                <a:cs typeface="+mn-lt"/>
              </a:rPr>
              <a:t>особливостями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err="1">
                <a:ea typeface="+mn-lt"/>
                <a:cs typeface="+mn-lt"/>
              </a:rPr>
              <a:t>визначеними</a:t>
            </a:r>
            <a:r>
              <a:rPr lang="ru-RU" dirty="0">
                <a:ea typeface="+mn-lt"/>
                <a:cs typeface="+mn-lt"/>
              </a:rPr>
              <a:t> ГПК.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38471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6410B-7970-7860-3250-F1D6E3DEC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B24950-71BD-289C-F281-731EB5EE9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2400" err="1">
                <a:ea typeface="+mn-lt"/>
                <a:cs typeface="+mn-lt"/>
              </a:rPr>
              <a:t>Розгляд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справи</a:t>
            </a:r>
            <a:r>
              <a:rPr lang="ru-RU" sz="2400" dirty="0">
                <a:ea typeface="+mn-lt"/>
                <a:cs typeface="+mn-lt"/>
              </a:rPr>
              <a:t> по </a:t>
            </a:r>
            <a:r>
              <a:rPr lang="ru-RU" sz="2400" err="1">
                <a:ea typeface="+mn-lt"/>
                <a:cs typeface="+mn-lt"/>
              </a:rPr>
              <a:t>суті</a:t>
            </a:r>
            <a:r>
              <a:rPr lang="ru-RU" sz="2400" dirty="0">
                <a:ea typeface="+mn-lt"/>
                <a:cs typeface="+mn-lt"/>
              </a:rPr>
              <a:t> в порядку </a:t>
            </a:r>
            <a:r>
              <a:rPr lang="ru-RU" sz="2400" err="1">
                <a:ea typeface="+mn-lt"/>
                <a:cs typeface="+mn-lt"/>
              </a:rPr>
              <a:t>спрощеного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провадження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i="1" err="1">
                <a:ea typeface="+mn-lt"/>
                <a:cs typeface="+mn-lt"/>
              </a:rPr>
              <a:t>починається</a:t>
            </a:r>
            <a:r>
              <a:rPr lang="ru-RU" sz="2400" i="1" dirty="0">
                <a:ea typeface="+mn-lt"/>
                <a:cs typeface="+mn-lt"/>
              </a:rPr>
              <a:t> з </a:t>
            </a:r>
            <a:r>
              <a:rPr lang="ru-RU" sz="2400" i="1" err="1">
                <a:ea typeface="+mn-lt"/>
                <a:cs typeface="+mn-lt"/>
              </a:rPr>
              <a:t>відкриття</a:t>
            </a:r>
            <a:r>
              <a:rPr lang="ru-RU" sz="2400" i="1" dirty="0">
                <a:ea typeface="+mn-lt"/>
                <a:cs typeface="+mn-lt"/>
              </a:rPr>
              <a:t> </a:t>
            </a:r>
            <a:r>
              <a:rPr lang="ru-RU" sz="2400" i="1" err="1">
                <a:ea typeface="+mn-lt"/>
                <a:cs typeface="+mn-lt"/>
              </a:rPr>
              <a:t>першого</a:t>
            </a:r>
            <a:r>
              <a:rPr lang="ru-RU" sz="2400" i="1" dirty="0">
                <a:ea typeface="+mn-lt"/>
                <a:cs typeface="+mn-lt"/>
              </a:rPr>
              <a:t> судового </a:t>
            </a:r>
            <a:r>
              <a:rPr lang="ru-RU" sz="2400" i="1" err="1">
                <a:ea typeface="+mn-lt"/>
                <a:cs typeface="+mn-lt"/>
              </a:rPr>
              <a:t>засідання</a:t>
            </a:r>
            <a:r>
              <a:rPr lang="ru-RU" sz="2400" i="1" dirty="0">
                <a:ea typeface="+mn-lt"/>
                <a:cs typeface="+mn-lt"/>
              </a:rPr>
              <a:t>.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Підготовче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засідання</a:t>
            </a:r>
            <a:r>
              <a:rPr lang="ru-RU" sz="2400" dirty="0">
                <a:ea typeface="+mn-lt"/>
                <a:cs typeface="+mn-lt"/>
              </a:rPr>
              <a:t> при </a:t>
            </a:r>
            <a:r>
              <a:rPr lang="ru-RU" sz="2400" err="1">
                <a:ea typeface="+mn-lt"/>
                <a:cs typeface="+mn-lt"/>
              </a:rPr>
              <a:t>розгляді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справи</a:t>
            </a:r>
            <a:r>
              <a:rPr lang="ru-RU" sz="2400" dirty="0">
                <a:ea typeface="+mn-lt"/>
                <a:cs typeface="+mn-lt"/>
              </a:rPr>
              <a:t> у порядку </a:t>
            </a:r>
            <a:r>
              <a:rPr lang="ru-RU" sz="2400" err="1">
                <a:ea typeface="+mn-lt"/>
                <a:cs typeface="+mn-lt"/>
              </a:rPr>
              <a:t>спрощеного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провадження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i="1" dirty="0">
                <a:ea typeface="+mn-lt"/>
                <a:cs typeface="+mn-lt"/>
              </a:rPr>
              <a:t>не проводиться</a:t>
            </a:r>
            <a:r>
              <a:rPr lang="ru-RU" sz="2400" dirty="0">
                <a:ea typeface="+mn-lt"/>
                <a:cs typeface="+mn-lt"/>
              </a:rPr>
              <a:t>.</a:t>
            </a:r>
          </a:p>
          <a:p>
            <a:pPr marL="0" indent="0">
              <a:buNone/>
            </a:pPr>
            <a:r>
              <a:rPr lang="ru-RU" sz="2400" dirty="0">
                <a:ea typeface="+mn-lt"/>
                <a:cs typeface="+mn-lt"/>
              </a:rPr>
              <a:t> Перше </a:t>
            </a:r>
            <a:r>
              <a:rPr lang="ru-RU" sz="2400" err="1">
                <a:ea typeface="+mn-lt"/>
                <a:cs typeface="+mn-lt"/>
              </a:rPr>
              <a:t>судове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засідання</a:t>
            </a:r>
            <a:r>
              <a:rPr lang="ru-RU" sz="2400" dirty="0">
                <a:ea typeface="+mn-lt"/>
                <a:cs typeface="+mn-lt"/>
              </a:rPr>
              <a:t> у </a:t>
            </a:r>
            <a:r>
              <a:rPr lang="ru-RU" sz="2400" err="1">
                <a:ea typeface="+mn-lt"/>
                <a:cs typeface="+mn-lt"/>
              </a:rPr>
              <a:t>справі</a:t>
            </a:r>
            <a:r>
              <a:rPr lang="ru-RU" sz="2400" dirty="0">
                <a:ea typeface="+mn-lt"/>
                <a:cs typeface="+mn-lt"/>
              </a:rPr>
              <a:t> проводиться </a:t>
            </a:r>
            <a:r>
              <a:rPr lang="ru-RU" sz="2400" b="1" dirty="0">
                <a:ea typeface="+mn-lt"/>
                <a:cs typeface="+mn-lt"/>
              </a:rPr>
              <a:t>не </a:t>
            </a:r>
            <a:r>
              <a:rPr lang="ru-RU" sz="2400" b="1" err="1">
                <a:ea typeface="+mn-lt"/>
                <a:cs typeface="+mn-lt"/>
              </a:rPr>
              <a:t>пізніше</a:t>
            </a:r>
            <a:r>
              <a:rPr lang="ru-RU" sz="2400" b="1" dirty="0">
                <a:ea typeface="+mn-lt"/>
                <a:cs typeface="+mn-lt"/>
              </a:rPr>
              <a:t> </a:t>
            </a:r>
            <a:r>
              <a:rPr lang="ru-RU" sz="2400" b="1" err="1">
                <a:ea typeface="+mn-lt"/>
                <a:cs typeface="+mn-lt"/>
              </a:rPr>
              <a:t>тридцяти</a:t>
            </a:r>
            <a:r>
              <a:rPr lang="ru-RU" sz="2400" b="1" dirty="0">
                <a:ea typeface="+mn-lt"/>
                <a:cs typeface="+mn-lt"/>
              </a:rPr>
              <a:t> </a:t>
            </a:r>
            <a:r>
              <a:rPr lang="ru-RU" sz="2400" b="1" err="1">
                <a:ea typeface="+mn-lt"/>
                <a:cs typeface="+mn-lt"/>
              </a:rPr>
              <a:t>днів</a:t>
            </a:r>
            <a:r>
              <a:rPr lang="ru-RU" sz="2400" dirty="0">
                <a:ea typeface="+mn-lt"/>
                <a:cs typeface="+mn-lt"/>
              </a:rPr>
              <a:t> з дня </a:t>
            </a:r>
            <a:r>
              <a:rPr lang="ru-RU" sz="2400" err="1">
                <a:ea typeface="+mn-lt"/>
                <a:cs typeface="+mn-lt"/>
              </a:rPr>
              <a:t>відкриття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провадження</a:t>
            </a:r>
            <a:r>
              <a:rPr lang="ru-RU" sz="2400" dirty="0">
                <a:ea typeface="+mn-lt"/>
                <a:cs typeface="+mn-lt"/>
              </a:rPr>
              <a:t> у </a:t>
            </a:r>
            <a:r>
              <a:rPr lang="ru-RU" sz="2400" err="1">
                <a:ea typeface="+mn-lt"/>
                <a:cs typeface="+mn-lt"/>
              </a:rPr>
              <a:t>справі</a:t>
            </a:r>
            <a:r>
              <a:rPr lang="ru-RU" sz="2400" dirty="0">
                <a:ea typeface="+mn-lt"/>
                <a:cs typeface="+mn-lt"/>
              </a:rPr>
              <a:t>. За </a:t>
            </a:r>
            <a:r>
              <a:rPr lang="ru-RU" sz="2400" err="1">
                <a:ea typeface="+mn-lt"/>
                <a:cs typeface="+mn-lt"/>
              </a:rPr>
              <a:t>клопотанням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сторони</a:t>
            </a:r>
            <a:r>
              <a:rPr lang="ru-RU" sz="2400" dirty="0">
                <a:ea typeface="+mn-lt"/>
                <a:cs typeface="+mn-lt"/>
              </a:rPr>
              <a:t> суд </a:t>
            </a:r>
            <a:r>
              <a:rPr lang="ru-RU" sz="2400" err="1">
                <a:ea typeface="+mn-lt"/>
                <a:cs typeface="+mn-lt"/>
              </a:rPr>
              <a:t>може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відкласти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розгляд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справи</a:t>
            </a:r>
            <a:r>
              <a:rPr lang="ru-RU" sz="2400" dirty="0">
                <a:ea typeface="+mn-lt"/>
                <a:cs typeface="+mn-lt"/>
              </a:rPr>
              <a:t> з метою </a:t>
            </a:r>
            <a:r>
              <a:rPr lang="ru-RU" sz="2400" err="1">
                <a:ea typeface="+mn-lt"/>
                <a:cs typeface="+mn-lt"/>
              </a:rPr>
              <a:t>надання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додаткового</a:t>
            </a:r>
            <a:r>
              <a:rPr lang="ru-RU" sz="2400" dirty="0">
                <a:ea typeface="+mn-lt"/>
                <a:cs typeface="+mn-lt"/>
              </a:rPr>
              <a:t> часу для </a:t>
            </a:r>
            <a:r>
              <a:rPr lang="ru-RU" sz="2400" err="1">
                <a:ea typeface="+mn-lt"/>
                <a:cs typeface="+mn-lt"/>
              </a:rPr>
              <a:t>подання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відповіді</a:t>
            </a:r>
            <a:r>
              <a:rPr lang="ru-RU" sz="2400" dirty="0">
                <a:ea typeface="+mn-lt"/>
                <a:cs typeface="+mn-lt"/>
              </a:rPr>
              <a:t> на </a:t>
            </a:r>
            <a:r>
              <a:rPr lang="ru-RU" sz="2400" err="1">
                <a:ea typeface="+mn-lt"/>
                <a:cs typeface="+mn-lt"/>
              </a:rPr>
              <a:t>відзив</a:t>
            </a:r>
            <a:r>
              <a:rPr lang="ru-RU" sz="2400" dirty="0">
                <a:ea typeface="+mn-lt"/>
                <a:cs typeface="+mn-lt"/>
              </a:rPr>
              <a:t> та (</a:t>
            </a:r>
            <a:r>
              <a:rPr lang="ru-RU" sz="2400" err="1">
                <a:ea typeface="+mn-lt"/>
                <a:cs typeface="+mn-lt"/>
              </a:rPr>
              <a:t>або</a:t>
            </a:r>
            <a:r>
              <a:rPr lang="ru-RU" sz="2400" dirty="0">
                <a:ea typeface="+mn-lt"/>
                <a:cs typeface="+mn-lt"/>
              </a:rPr>
              <a:t>) </a:t>
            </a:r>
            <a:r>
              <a:rPr lang="ru-RU" sz="2400" err="1">
                <a:ea typeface="+mn-lt"/>
                <a:cs typeface="+mn-lt"/>
              </a:rPr>
              <a:t>заперечення</a:t>
            </a:r>
            <a:r>
              <a:rPr lang="ru-RU" sz="2400" dirty="0">
                <a:ea typeface="+mn-lt"/>
                <a:cs typeface="+mn-lt"/>
              </a:rPr>
              <a:t>, </a:t>
            </a:r>
            <a:r>
              <a:rPr lang="ru-RU" sz="2400" err="1">
                <a:ea typeface="+mn-lt"/>
                <a:cs typeface="+mn-lt"/>
              </a:rPr>
              <a:t>якщо</a:t>
            </a:r>
            <a:r>
              <a:rPr lang="ru-RU" sz="2400" dirty="0">
                <a:ea typeface="+mn-lt"/>
                <a:cs typeface="+mn-lt"/>
              </a:rPr>
              <a:t> вони не </a:t>
            </a:r>
            <a:r>
              <a:rPr lang="ru-RU" sz="2400" err="1">
                <a:ea typeface="+mn-lt"/>
                <a:cs typeface="+mn-lt"/>
              </a:rPr>
              <a:t>подані</a:t>
            </a:r>
            <a:r>
              <a:rPr lang="ru-RU" sz="2400" dirty="0">
                <a:ea typeface="+mn-lt"/>
                <a:cs typeface="+mn-lt"/>
              </a:rPr>
              <a:t> до </a:t>
            </a:r>
            <a:r>
              <a:rPr lang="ru-RU" sz="2400" err="1">
                <a:ea typeface="+mn-lt"/>
                <a:cs typeface="+mn-lt"/>
              </a:rPr>
              <a:t>першого</a:t>
            </a:r>
            <a:r>
              <a:rPr lang="ru-RU" sz="2400" dirty="0">
                <a:ea typeface="+mn-lt"/>
                <a:cs typeface="+mn-lt"/>
              </a:rPr>
              <a:t> судового </a:t>
            </a:r>
            <a:r>
              <a:rPr lang="ru-RU" sz="2400" err="1">
                <a:ea typeface="+mn-lt"/>
                <a:cs typeface="+mn-lt"/>
              </a:rPr>
              <a:t>засідання</a:t>
            </a:r>
            <a:r>
              <a:rPr lang="ru-RU" sz="2400" dirty="0">
                <a:ea typeface="+mn-lt"/>
                <a:cs typeface="+mn-lt"/>
              </a:rPr>
              <a:t> з </a:t>
            </a:r>
            <a:r>
              <a:rPr lang="ru-RU" sz="2400" err="1">
                <a:ea typeface="+mn-lt"/>
                <a:cs typeface="+mn-lt"/>
              </a:rPr>
              <a:t>поважних</a:t>
            </a:r>
            <a:r>
              <a:rPr lang="ru-RU" sz="2400" dirty="0">
                <a:ea typeface="+mn-lt"/>
                <a:cs typeface="+mn-lt"/>
              </a:rPr>
              <a:t> причин. </a:t>
            </a:r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val="25152302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6CBF9-ED48-254E-5D9F-4741D22A1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A0127-B1B3-4248-5483-405DA5A446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>
                <a:ea typeface="+mn-lt"/>
                <a:cs typeface="+mn-lt"/>
              </a:rPr>
              <a:t>Суд </a:t>
            </a:r>
            <a:r>
              <a:rPr lang="ru-RU" dirty="0" err="1">
                <a:ea typeface="+mn-lt"/>
                <a:cs typeface="+mn-lt"/>
              </a:rPr>
              <a:t>розглядає</a:t>
            </a:r>
            <a:r>
              <a:rPr lang="ru-RU" dirty="0">
                <a:ea typeface="+mn-lt"/>
                <a:cs typeface="+mn-lt"/>
              </a:rPr>
              <a:t> справу в порядку </a:t>
            </a:r>
            <a:r>
              <a:rPr lang="ru-RU" dirty="0" err="1">
                <a:ea typeface="+mn-lt"/>
                <a:cs typeface="+mn-lt"/>
              </a:rPr>
              <a:t>спрощеного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позовного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i="1" dirty="0">
                <a:ea typeface="+mn-lt"/>
                <a:cs typeface="+mn-lt"/>
              </a:rPr>
              <a:t>без </a:t>
            </a:r>
            <a:r>
              <a:rPr lang="ru-RU" i="1" dirty="0" err="1">
                <a:ea typeface="+mn-lt"/>
                <a:cs typeface="+mn-lt"/>
              </a:rPr>
              <a:t>повідомлення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учасників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справи</a:t>
            </a:r>
            <a:r>
              <a:rPr lang="ru-RU" i="1" dirty="0">
                <a:ea typeface="+mn-lt"/>
                <a:cs typeface="+mn-lt"/>
              </a:rPr>
              <a:t> за </a:t>
            </a:r>
            <a:r>
              <a:rPr lang="ru-RU" i="1" dirty="0" err="1">
                <a:ea typeface="+mn-lt"/>
                <a:cs typeface="+mn-lt"/>
              </a:rPr>
              <a:t>наявними</a:t>
            </a:r>
            <a:r>
              <a:rPr lang="ru-RU" i="1" dirty="0">
                <a:ea typeface="+mn-lt"/>
                <a:cs typeface="+mn-lt"/>
              </a:rPr>
              <a:t> у </a:t>
            </a:r>
            <a:r>
              <a:rPr lang="ru-RU" i="1" dirty="0" err="1">
                <a:ea typeface="+mn-lt"/>
                <a:cs typeface="+mn-lt"/>
              </a:rPr>
              <a:t>справі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матеріалами</a:t>
            </a:r>
            <a:r>
              <a:rPr lang="ru-RU" i="1" dirty="0">
                <a:ea typeface="+mn-lt"/>
                <a:cs typeface="+mn-lt"/>
              </a:rPr>
              <a:t>, за </a:t>
            </a:r>
            <a:r>
              <a:rPr lang="ru-RU" i="1" dirty="0" err="1">
                <a:ea typeface="+mn-lt"/>
                <a:cs typeface="+mn-lt"/>
              </a:rPr>
              <a:t>відсутності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клопотання</a:t>
            </a:r>
            <a:r>
              <a:rPr lang="ru-RU" i="1" dirty="0">
                <a:ea typeface="+mn-lt"/>
                <a:cs typeface="+mn-lt"/>
              </a:rPr>
              <a:t> будь-</a:t>
            </a:r>
            <a:r>
              <a:rPr lang="ru-RU" i="1" dirty="0" err="1">
                <a:ea typeface="+mn-lt"/>
                <a:cs typeface="+mn-lt"/>
              </a:rPr>
              <a:t>якої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із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сторін</a:t>
            </a:r>
            <a:r>
              <a:rPr lang="ru-RU" i="1" dirty="0">
                <a:ea typeface="+mn-lt"/>
                <a:cs typeface="+mn-lt"/>
              </a:rPr>
              <a:t> про </a:t>
            </a:r>
            <a:r>
              <a:rPr lang="ru-RU" i="1" dirty="0" err="1">
                <a:ea typeface="+mn-lt"/>
                <a:cs typeface="+mn-lt"/>
              </a:rPr>
              <a:t>інше</a:t>
            </a:r>
            <a:r>
              <a:rPr lang="ru-RU" i="1" dirty="0">
                <a:ea typeface="+mn-lt"/>
                <a:cs typeface="+mn-lt"/>
              </a:rPr>
              <a:t>.</a:t>
            </a:r>
            <a:r>
              <a:rPr lang="ru-RU" dirty="0">
                <a:ea typeface="+mn-lt"/>
                <a:cs typeface="+mn-lt"/>
              </a:rPr>
              <a:t> За </a:t>
            </a:r>
            <a:r>
              <a:rPr lang="ru-RU" dirty="0" err="1">
                <a:ea typeface="+mn-lt"/>
                <a:cs typeface="+mn-lt"/>
              </a:rPr>
              <a:t>клопотанням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однієї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із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сторін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з </a:t>
            </a:r>
            <a:r>
              <a:rPr lang="ru-RU" dirty="0" err="1">
                <a:ea typeface="+mn-lt"/>
                <a:cs typeface="+mn-lt"/>
              </a:rPr>
              <a:t>власної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ініціативи</a:t>
            </a:r>
            <a:r>
              <a:rPr lang="ru-RU" dirty="0">
                <a:ea typeface="+mn-lt"/>
                <a:cs typeface="+mn-lt"/>
              </a:rPr>
              <a:t> суду </a:t>
            </a:r>
            <a:r>
              <a:rPr lang="ru-RU" dirty="0" err="1">
                <a:ea typeface="+mn-lt"/>
                <a:cs typeface="+mn-lt"/>
              </a:rPr>
              <a:t>розгляд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справи</a:t>
            </a:r>
            <a:r>
              <a:rPr lang="ru-RU" dirty="0">
                <a:ea typeface="+mn-lt"/>
                <a:cs typeface="+mn-lt"/>
              </a:rPr>
              <a:t> проводиться в судовому </a:t>
            </a:r>
            <a:r>
              <a:rPr lang="ru-RU" dirty="0" err="1">
                <a:ea typeface="+mn-lt"/>
                <a:cs typeface="+mn-lt"/>
              </a:rPr>
              <a:t>засіданні</a:t>
            </a:r>
            <a:r>
              <a:rPr lang="ru-RU" dirty="0">
                <a:ea typeface="+mn-lt"/>
                <a:cs typeface="+mn-lt"/>
              </a:rPr>
              <a:t> з </a:t>
            </a:r>
            <a:r>
              <a:rPr lang="ru-RU" dirty="0" err="1">
                <a:ea typeface="+mn-lt"/>
                <a:cs typeface="+mn-lt"/>
              </a:rPr>
              <a:t>повідомленням</a:t>
            </a:r>
            <a:r>
              <a:rPr lang="ru-RU" dirty="0">
                <a:ea typeface="+mn-lt"/>
                <a:cs typeface="+mn-lt"/>
              </a:rPr>
              <a:t> (</a:t>
            </a:r>
            <a:r>
              <a:rPr lang="ru-RU" dirty="0" err="1">
                <a:ea typeface="+mn-lt"/>
                <a:cs typeface="+mn-lt"/>
              </a:rPr>
              <a:t>викликом</a:t>
            </a:r>
            <a:r>
              <a:rPr lang="ru-RU" dirty="0">
                <a:ea typeface="+mn-lt"/>
                <a:cs typeface="+mn-lt"/>
              </a:rPr>
              <a:t>) </a:t>
            </a:r>
            <a:r>
              <a:rPr lang="ru-RU" dirty="0" err="1">
                <a:ea typeface="+mn-lt"/>
                <a:cs typeface="+mn-lt"/>
              </a:rPr>
              <a:t>сторін</a:t>
            </a:r>
            <a:r>
              <a:rPr lang="ru-RU" dirty="0">
                <a:ea typeface="+mn-lt"/>
                <a:cs typeface="+mn-lt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6350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A8DC5-CBB3-9CE1-AFCF-C7A189C6C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EC482-5207-2303-36C1-2D5FF3054C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 err="1">
                <a:ea typeface="+mn-lt"/>
                <a:cs typeface="+mn-lt"/>
              </a:rPr>
              <a:t>Згідно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частини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другої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статті</a:t>
            </a:r>
            <a:r>
              <a:rPr lang="ru-RU" dirty="0">
                <a:ea typeface="+mn-lt"/>
                <a:cs typeface="+mn-lt"/>
              </a:rPr>
              <a:t> 12 ГПК </a:t>
            </a:r>
            <a:r>
              <a:rPr lang="ru-RU" i="1" dirty="0" err="1">
                <a:ea typeface="+mn-lt"/>
                <a:cs typeface="+mn-lt"/>
              </a:rPr>
              <a:t>наказне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провадження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застосовується</a:t>
            </a:r>
            <a:r>
              <a:rPr lang="ru-RU" i="1" dirty="0">
                <a:ea typeface="+mn-lt"/>
                <a:cs typeface="+mn-lt"/>
              </a:rPr>
              <a:t> у </a:t>
            </a:r>
            <a:r>
              <a:rPr lang="ru-RU" i="1" dirty="0" err="1">
                <a:ea typeface="+mn-lt"/>
                <a:cs typeface="+mn-lt"/>
              </a:rPr>
              <a:t>випадках</a:t>
            </a:r>
            <a:r>
              <a:rPr lang="ru-RU" i="1" dirty="0">
                <a:ea typeface="+mn-lt"/>
                <a:cs typeface="+mn-lt"/>
              </a:rPr>
              <a:t>, </a:t>
            </a:r>
            <a:r>
              <a:rPr lang="ru-RU" i="1" dirty="0" err="1">
                <a:ea typeface="+mn-lt"/>
                <a:cs typeface="+mn-lt"/>
              </a:rPr>
              <a:t>якщо</a:t>
            </a:r>
            <a:r>
              <a:rPr lang="ru-RU" i="1" dirty="0">
                <a:ea typeface="+mn-lt"/>
                <a:cs typeface="+mn-lt"/>
              </a:rPr>
              <a:t> предметом позову є </a:t>
            </a:r>
            <a:r>
              <a:rPr lang="ru-RU" i="1" dirty="0" err="1">
                <a:ea typeface="+mn-lt"/>
                <a:cs typeface="+mn-lt"/>
              </a:rPr>
              <a:t>стягнення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грошових</a:t>
            </a:r>
            <a:r>
              <a:rPr lang="ru-RU" i="1" dirty="0">
                <a:ea typeface="+mn-lt"/>
                <a:cs typeface="+mn-lt"/>
              </a:rPr>
              <a:t> сум у </a:t>
            </a:r>
            <a:r>
              <a:rPr lang="ru-RU" i="1" dirty="0" err="1">
                <a:ea typeface="+mn-lt"/>
                <a:cs typeface="+mn-lt"/>
              </a:rPr>
              <a:t>незначних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розмірах</a:t>
            </a:r>
            <a:r>
              <a:rPr lang="ru-RU" i="1" dirty="0">
                <a:ea typeface="+mn-lt"/>
                <a:cs typeface="+mn-lt"/>
              </a:rPr>
              <a:t>, </a:t>
            </a:r>
            <a:r>
              <a:rPr lang="ru-RU" i="1" dirty="0" err="1">
                <a:ea typeface="+mn-lt"/>
                <a:cs typeface="+mn-lt"/>
              </a:rPr>
              <a:t>щодо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яких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спір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відсутній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або</a:t>
            </a:r>
            <a:r>
              <a:rPr lang="ru-RU" i="1" dirty="0">
                <a:ea typeface="+mn-lt"/>
                <a:cs typeface="+mn-lt"/>
              </a:rPr>
              <a:t> про </a:t>
            </a:r>
            <a:r>
              <a:rPr lang="ru-RU" i="1" dirty="0" err="1">
                <a:ea typeface="+mn-lt"/>
                <a:cs typeface="+mn-lt"/>
              </a:rPr>
              <a:t>такий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спір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невідомо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заявнику</a:t>
            </a:r>
            <a:r>
              <a:rPr lang="ru-RU" i="1" dirty="0">
                <a:ea typeface="+mn-lt"/>
                <a:cs typeface="+mn-lt"/>
              </a:rPr>
              <a:t>. </a:t>
            </a:r>
            <a:r>
              <a:rPr lang="ru-RU" dirty="0">
                <a:ea typeface="+mn-lt"/>
                <a:cs typeface="+mn-lt"/>
              </a:rPr>
              <a:t>Головною </a:t>
            </a:r>
            <a:r>
              <a:rPr lang="ru-RU" dirty="0" err="1">
                <a:ea typeface="+mn-lt"/>
                <a:cs typeface="+mn-lt"/>
              </a:rPr>
              <a:t>умовою</a:t>
            </a:r>
            <a:r>
              <a:rPr lang="ru-RU" dirty="0">
                <a:ea typeface="+mn-lt"/>
                <a:cs typeface="+mn-lt"/>
              </a:rPr>
              <a:t> для </a:t>
            </a:r>
            <a:r>
              <a:rPr lang="ru-RU" dirty="0" err="1">
                <a:ea typeface="+mn-lt"/>
                <a:cs typeface="+mn-lt"/>
              </a:rPr>
              <a:t>застосування</a:t>
            </a:r>
            <a:r>
              <a:rPr lang="ru-RU" dirty="0">
                <a:ea typeface="+mn-lt"/>
                <a:cs typeface="+mn-lt"/>
              </a:rPr>
              <a:t> у </a:t>
            </a:r>
            <a:r>
              <a:rPr lang="ru-RU" dirty="0" err="1">
                <a:ea typeface="+mn-lt"/>
                <a:cs typeface="+mn-lt"/>
              </a:rPr>
              <a:t>господарському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судочинстві</a:t>
            </a:r>
            <a:r>
              <a:rPr lang="ru-RU" dirty="0">
                <a:ea typeface="+mn-lt"/>
                <a:cs typeface="+mn-lt"/>
              </a:rPr>
              <a:t> наказного </a:t>
            </a:r>
            <a:r>
              <a:rPr lang="ru-RU" dirty="0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dirty="0" err="1">
                <a:ea typeface="+mn-lt"/>
                <a:cs typeface="+mn-lt"/>
              </a:rPr>
              <a:t>видачі</a:t>
            </a:r>
            <a:r>
              <a:rPr lang="ru-RU" dirty="0">
                <a:ea typeface="+mn-lt"/>
                <a:cs typeface="+mn-lt"/>
              </a:rPr>
              <a:t> судового наказу є </a:t>
            </a:r>
            <a:r>
              <a:rPr lang="ru-RU" dirty="0" err="1">
                <a:ea typeface="+mn-lt"/>
                <a:cs typeface="+mn-lt"/>
              </a:rPr>
              <a:t>стягнення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грошової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заборгованості</a:t>
            </a:r>
            <a:r>
              <a:rPr lang="ru-RU" dirty="0">
                <a:ea typeface="+mn-lt"/>
                <a:cs typeface="+mn-lt"/>
              </a:rPr>
              <a:t> за договором, </a:t>
            </a:r>
            <a:r>
              <a:rPr lang="ru-RU" dirty="0" err="1">
                <a:ea typeface="+mn-lt"/>
                <a:cs typeface="+mn-lt"/>
              </a:rPr>
              <a:t>укладеним</a:t>
            </a:r>
            <a:r>
              <a:rPr lang="ru-RU" dirty="0">
                <a:ea typeface="+mn-lt"/>
                <a:cs typeface="+mn-lt"/>
              </a:rPr>
              <a:t> у </a:t>
            </a:r>
            <a:r>
              <a:rPr lang="ru-RU" dirty="0" err="1">
                <a:ea typeface="+mn-lt"/>
                <a:cs typeface="+mn-lt"/>
              </a:rPr>
              <a:t>письмовій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формі</a:t>
            </a:r>
            <a:r>
              <a:rPr lang="ru-RU" dirty="0">
                <a:ea typeface="+mn-lt"/>
                <a:cs typeface="+mn-lt"/>
              </a:rPr>
              <a:t> (в тому </a:t>
            </a:r>
            <a:r>
              <a:rPr lang="ru-RU" dirty="0" err="1">
                <a:ea typeface="+mn-lt"/>
                <a:cs typeface="+mn-lt"/>
              </a:rPr>
              <a:t>числі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електронній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формі</a:t>
            </a:r>
            <a:r>
              <a:rPr lang="ru-RU" dirty="0">
                <a:ea typeface="+mn-lt"/>
                <a:cs typeface="+mn-lt"/>
              </a:rPr>
              <a:t>), </a:t>
            </a:r>
            <a:r>
              <a:rPr lang="ru-RU" b="1" dirty="0" err="1">
                <a:ea typeface="+mn-lt"/>
                <a:cs typeface="+mn-lt"/>
              </a:rPr>
              <a:t>якщо</a:t>
            </a:r>
            <a:r>
              <a:rPr lang="ru-RU" b="1" dirty="0">
                <a:ea typeface="+mn-lt"/>
                <a:cs typeface="+mn-lt"/>
              </a:rPr>
              <a:t> сума </a:t>
            </a:r>
            <a:r>
              <a:rPr lang="ru-RU" b="1" dirty="0" err="1">
                <a:ea typeface="+mn-lt"/>
                <a:cs typeface="+mn-lt"/>
              </a:rPr>
              <a:t>вимог</a:t>
            </a:r>
            <a:r>
              <a:rPr lang="ru-RU" b="1" dirty="0">
                <a:ea typeface="+mn-lt"/>
                <a:cs typeface="+mn-lt"/>
              </a:rPr>
              <a:t> не </a:t>
            </a:r>
            <a:r>
              <a:rPr lang="ru-RU" b="1" dirty="0" err="1">
                <a:ea typeface="+mn-lt"/>
                <a:cs typeface="+mn-lt"/>
              </a:rPr>
              <a:t>перевищує</a:t>
            </a:r>
            <a:r>
              <a:rPr lang="ru-RU" b="1" dirty="0">
                <a:ea typeface="+mn-lt"/>
                <a:cs typeface="+mn-lt"/>
              </a:rPr>
              <a:t> 100 </a:t>
            </a:r>
            <a:r>
              <a:rPr lang="ru-RU" b="1" dirty="0" err="1">
                <a:ea typeface="+mn-lt"/>
                <a:cs typeface="+mn-lt"/>
              </a:rPr>
              <a:t>розмірів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dirty="0" err="1">
                <a:ea typeface="+mn-lt"/>
                <a:cs typeface="+mn-lt"/>
              </a:rPr>
              <a:t>прожиткового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dirty="0" err="1">
                <a:ea typeface="+mn-lt"/>
                <a:cs typeface="+mn-lt"/>
              </a:rPr>
              <a:t>мінімуму</a:t>
            </a:r>
            <a:r>
              <a:rPr lang="ru-RU" b="1" dirty="0">
                <a:ea typeface="+mn-lt"/>
                <a:cs typeface="+mn-lt"/>
              </a:rPr>
              <a:t> для </a:t>
            </a:r>
            <a:r>
              <a:rPr lang="ru-RU" b="1" dirty="0" err="1">
                <a:ea typeface="+mn-lt"/>
                <a:cs typeface="+mn-lt"/>
              </a:rPr>
              <a:t>працездатних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dirty="0" err="1">
                <a:ea typeface="+mn-lt"/>
                <a:cs typeface="+mn-lt"/>
              </a:rPr>
              <a:t>осіб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dirty="0">
                <a:ea typeface="+mn-lt"/>
                <a:cs typeface="+mn-lt"/>
              </a:rPr>
              <a:t>(ч. 1 ст. 148 ГПК).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34970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B2DEB-FB50-E1E2-CA3D-30EA2A2FC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4FF38F-CBE5-CA1D-EDDA-74EA7710A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ru-RU" sz="2400" i="1" dirty="0">
                <a:ea typeface="+mn-lt"/>
                <a:cs typeface="+mn-lt"/>
              </a:rPr>
              <a:t>Суд </a:t>
            </a:r>
            <a:r>
              <a:rPr lang="ru-RU" sz="2400" i="1" err="1">
                <a:ea typeface="+mn-lt"/>
                <a:cs typeface="+mn-lt"/>
              </a:rPr>
              <a:t>може</a:t>
            </a:r>
            <a:r>
              <a:rPr lang="ru-RU" sz="2400" i="1" dirty="0">
                <a:ea typeface="+mn-lt"/>
                <a:cs typeface="+mn-lt"/>
              </a:rPr>
              <a:t> </a:t>
            </a:r>
            <a:r>
              <a:rPr lang="ru-RU" sz="2400" i="1" err="1">
                <a:ea typeface="+mn-lt"/>
                <a:cs typeface="+mn-lt"/>
              </a:rPr>
              <a:t>відмовити</a:t>
            </a:r>
            <a:r>
              <a:rPr lang="ru-RU" sz="2400" i="1" dirty="0">
                <a:ea typeface="+mn-lt"/>
                <a:cs typeface="+mn-lt"/>
              </a:rPr>
              <a:t> в </a:t>
            </a:r>
            <a:r>
              <a:rPr lang="ru-RU" sz="2400" i="1" err="1">
                <a:ea typeface="+mn-lt"/>
                <a:cs typeface="+mn-lt"/>
              </a:rPr>
              <a:t>задоволенні</a:t>
            </a:r>
            <a:r>
              <a:rPr lang="ru-RU" sz="2400" i="1" dirty="0">
                <a:ea typeface="+mn-lt"/>
                <a:cs typeface="+mn-lt"/>
              </a:rPr>
              <a:t> </a:t>
            </a:r>
            <a:r>
              <a:rPr lang="ru-RU" sz="2400" i="1" err="1">
                <a:ea typeface="+mn-lt"/>
                <a:cs typeface="+mn-lt"/>
              </a:rPr>
              <a:t>клопотання</a:t>
            </a:r>
            <a:r>
              <a:rPr lang="ru-RU" sz="2400" i="1" dirty="0">
                <a:ea typeface="+mn-lt"/>
                <a:cs typeface="+mn-lt"/>
              </a:rPr>
              <a:t> </a:t>
            </a:r>
            <a:r>
              <a:rPr lang="ru-RU" sz="2400" i="1" err="1">
                <a:ea typeface="+mn-lt"/>
                <a:cs typeface="+mn-lt"/>
              </a:rPr>
              <a:t>сторони</a:t>
            </a:r>
            <a:r>
              <a:rPr lang="ru-RU" sz="2400" i="1" dirty="0">
                <a:ea typeface="+mn-lt"/>
                <a:cs typeface="+mn-lt"/>
              </a:rPr>
              <a:t> про </a:t>
            </a:r>
            <a:r>
              <a:rPr lang="ru-RU" sz="2400" i="1" err="1">
                <a:ea typeface="+mn-lt"/>
                <a:cs typeface="+mn-lt"/>
              </a:rPr>
              <a:t>розгляд</a:t>
            </a:r>
            <a:r>
              <a:rPr lang="ru-RU" sz="2400" i="1" dirty="0">
                <a:ea typeface="+mn-lt"/>
                <a:cs typeface="+mn-lt"/>
              </a:rPr>
              <a:t> </a:t>
            </a:r>
            <a:r>
              <a:rPr lang="ru-RU" sz="2400" i="1" err="1">
                <a:ea typeface="+mn-lt"/>
                <a:cs typeface="+mn-lt"/>
              </a:rPr>
              <a:t>справи</a:t>
            </a:r>
            <a:r>
              <a:rPr lang="ru-RU" sz="2400" i="1" dirty="0">
                <a:ea typeface="+mn-lt"/>
                <a:cs typeface="+mn-lt"/>
              </a:rPr>
              <a:t> в судовому </a:t>
            </a:r>
            <a:r>
              <a:rPr lang="ru-RU" sz="2400" i="1" err="1">
                <a:ea typeface="+mn-lt"/>
                <a:cs typeface="+mn-lt"/>
              </a:rPr>
              <a:t>засіданні</a:t>
            </a:r>
            <a:r>
              <a:rPr lang="ru-RU" sz="2400" i="1" dirty="0">
                <a:ea typeface="+mn-lt"/>
                <a:cs typeface="+mn-lt"/>
              </a:rPr>
              <a:t> з </a:t>
            </a:r>
            <a:r>
              <a:rPr lang="ru-RU" sz="2400" i="1" err="1">
                <a:ea typeface="+mn-lt"/>
                <a:cs typeface="+mn-lt"/>
              </a:rPr>
              <a:t>повідомленням</a:t>
            </a:r>
            <a:r>
              <a:rPr lang="ru-RU" sz="2400" i="1" dirty="0">
                <a:ea typeface="+mn-lt"/>
                <a:cs typeface="+mn-lt"/>
              </a:rPr>
              <a:t> </a:t>
            </a:r>
            <a:r>
              <a:rPr lang="ru-RU" sz="2400" i="1" err="1">
                <a:ea typeface="+mn-lt"/>
                <a:cs typeface="+mn-lt"/>
              </a:rPr>
              <a:t>сторін</a:t>
            </a:r>
            <a:r>
              <a:rPr lang="ru-RU" sz="2400" i="1" dirty="0">
                <a:ea typeface="+mn-lt"/>
                <a:cs typeface="+mn-lt"/>
              </a:rPr>
              <a:t> за </a:t>
            </a:r>
            <a:r>
              <a:rPr lang="ru-RU" sz="2400" i="1" err="1">
                <a:ea typeface="+mn-lt"/>
                <a:cs typeface="+mn-lt"/>
              </a:rPr>
              <a:t>одночасного</a:t>
            </a:r>
            <a:r>
              <a:rPr lang="ru-RU" sz="2400" i="1" dirty="0">
                <a:ea typeface="+mn-lt"/>
                <a:cs typeface="+mn-lt"/>
              </a:rPr>
              <a:t> </a:t>
            </a:r>
            <a:r>
              <a:rPr lang="ru-RU" sz="2400" i="1" err="1">
                <a:ea typeface="+mn-lt"/>
                <a:cs typeface="+mn-lt"/>
              </a:rPr>
              <a:t>існування</a:t>
            </a:r>
            <a:r>
              <a:rPr lang="ru-RU" sz="2400" i="1" dirty="0">
                <a:ea typeface="+mn-lt"/>
                <a:cs typeface="+mn-lt"/>
              </a:rPr>
              <a:t> таких умов:</a:t>
            </a:r>
            <a:r>
              <a:rPr lang="ru-RU" sz="2400" dirty="0">
                <a:ea typeface="+mn-lt"/>
                <a:cs typeface="+mn-lt"/>
              </a:rPr>
              <a:t> </a:t>
            </a:r>
            <a:endParaRPr lang="ru-RU" sz="2400"/>
          </a:p>
          <a:p>
            <a:r>
              <a:rPr lang="ru-RU" sz="2400" dirty="0">
                <a:ea typeface="+mn-lt"/>
                <a:cs typeface="+mn-lt"/>
              </a:rPr>
              <a:t>1) предметом позову є </a:t>
            </a:r>
            <a:r>
              <a:rPr lang="ru-RU" sz="2400" err="1">
                <a:ea typeface="+mn-lt"/>
                <a:cs typeface="+mn-lt"/>
              </a:rPr>
              <a:t>стягнення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грошової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суми</a:t>
            </a:r>
            <a:r>
              <a:rPr lang="ru-RU" sz="2400" dirty="0">
                <a:ea typeface="+mn-lt"/>
                <a:cs typeface="+mn-lt"/>
              </a:rPr>
              <a:t>, </a:t>
            </a:r>
            <a:r>
              <a:rPr lang="ru-RU" sz="2400" err="1">
                <a:ea typeface="+mn-lt"/>
                <a:cs typeface="+mn-lt"/>
              </a:rPr>
              <a:t>розмір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якої</a:t>
            </a:r>
            <a:r>
              <a:rPr lang="ru-RU" sz="2400" dirty="0">
                <a:ea typeface="+mn-lt"/>
                <a:cs typeface="+mn-lt"/>
              </a:rPr>
              <a:t> не </a:t>
            </a:r>
            <a:r>
              <a:rPr lang="ru-RU" sz="2400" err="1">
                <a:ea typeface="+mn-lt"/>
                <a:cs typeface="+mn-lt"/>
              </a:rPr>
              <a:t>перевищує</a:t>
            </a:r>
            <a:r>
              <a:rPr lang="ru-RU" sz="2400" dirty="0">
                <a:ea typeface="+mn-lt"/>
                <a:cs typeface="+mn-lt"/>
              </a:rPr>
              <a:t> ста </a:t>
            </a:r>
            <a:r>
              <a:rPr lang="ru-RU" sz="2400" err="1">
                <a:ea typeface="+mn-lt"/>
                <a:cs typeface="+mn-lt"/>
              </a:rPr>
              <a:t>розмірів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прожиткового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мінімуму</a:t>
            </a:r>
            <a:r>
              <a:rPr lang="ru-RU" sz="2400" dirty="0">
                <a:ea typeface="+mn-lt"/>
                <a:cs typeface="+mn-lt"/>
              </a:rPr>
              <a:t> для </a:t>
            </a:r>
            <a:r>
              <a:rPr lang="ru-RU" sz="2400" err="1">
                <a:ea typeface="+mn-lt"/>
                <a:cs typeface="+mn-lt"/>
              </a:rPr>
              <a:t>працездатних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осіб</a:t>
            </a:r>
            <a:r>
              <a:rPr lang="ru-RU" sz="2400" dirty="0">
                <a:ea typeface="+mn-lt"/>
                <a:cs typeface="+mn-lt"/>
              </a:rPr>
              <a:t>; </a:t>
            </a:r>
          </a:p>
          <a:p>
            <a:r>
              <a:rPr lang="ru-RU" sz="2400" dirty="0">
                <a:ea typeface="+mn-lt"/>
                <a:cs typeface="+mn-lt"/>
              </a:rPr>
              <a:t>2) характер </a:t>
            </a:r>
            <a:r>
              <a:rPr lang="ru-RU" sz="2400" err="1">
                <a:ea typeface="+mn-lt"/>
                <a:cs typeface="+mn-lt"/>
              </a:rPr>
              <a:t>спірних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правовідносин</a:t>
            </a:r>
            <a:r>
              <a:rPr lang="ru-RU" sz="2400" dirty="0">
                <a:ea typeface="+mn-lt"/>
                <a:cs typeface="+mn-lt"/>
              </a:rPr>
              <a:t> та предмет </a:t>
            </a:r>
            <a:r>
              <a:rPr lang="ru-RU" sz="2400" err="1">
                <a:ea typeface="+mn-lt"/>
                <a:cs typeface="+mn-lt"/>
              </a:rPr>
              <a:t>доказування</a:t>
            </a:r>
            <a:r>
              <a:rPr lang="ru-RU" sz="2400" dirty="0">
                <a:ea typeface="+mn-lt"/>
                <a:cs typeface="+mn-lt"/>
              </a:rPr>
              <a:t> у </a:t>
            </a:r>
            <a:r>
              <a:rPr lang="ru-RU" sz="2400" err="1">
                <a:ea typeface="+mn-lt"/>
                <a:cs typeface="+mn-lt"/>
              </a:rPr>
              <a:t>справі</a:t>
            </a:r>
            <a:r>
              <a:rPr lang="ru-RU" sz="2400" dirty="0">
                <a:ea typeface="+mn-lt"/>
                <a:cs typeface="+mn-lt"/>
              </a:rPr>
              <a:t> не </a:t>
            </a:r>
            <a:r>
              <a:rPr lang="ru-RU" sz="2400" err="1">
                <a:ea typeface="+mn-lt"/>
                <a:cs typeface="+mn-lt"/>
              </a:rPr>
              <a:t>вимагають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проведення</a:t>
            </a:r>
            <a:r>
              <a:rPr lang="ru-RU" sz="2400" dirty="0">
                <a:ea typeface="+mn-lt"/>
                <a:cs typeface="+mn-lt"/>
              </a:rPr>
              <a:t> судового </a:t>
            </a:r>
            <a:r>
              <a:rPr lang="ru-RU" sz="2400" err="1">
                <a:ea typeface="+mn-lt"/>
                <a:cs typeface="+mn-lt"/>
              </a:rPr>
              <a:t>засідання</a:t>
            </a:r>
            <a:r>
              <a:rPr lang="ru-RU" sz="2400" dirty="0">
                <a:ea typeface="+mn-lt"/>
                <a:cs typeface="+mn-lt"/>
              </a:rPr>
              <a:t> з </a:t>
            </a:r>
            <a:r>
              <a:rPr lang="ru-RU" sz="2400" err="1">
                <a:ea typeface="+mn-lt"/>
                <a:cs typeface="+mn-lt"/>
              </a:rPr>
              <a:t>повідомленням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сторін</a:t>
            </a:r>
            <a:r>
              <a:rPr lang="ru-RU" sz="2400" dirty="0">
                <a:ea typeface="+mn-lt"/>
                <a:cs typeface="+mn-lt"/>
              </a:rPr>
              <a:t> для </a:t>
            </a:r>
            <a:r>
              <a:rPr lang="ru-RU" sz="2400" err="1">
                <a:ea typeface="+mn-lt"/>
                <a:cs typeface="+mn-lt"/>
              </a:rPr>
              <a:t>повного</a:t>
            </a:r>
            <a:r>
              <a:rPr lang="ru-RU" sz="2400" dirty="0">
                <a:ea typeface="+mn-lt"/>
                <a:cs typeface="+mn-lt"/>
              </a:rPr>
              <a:t> та </a:t>
            </a:r>
            <a:r>
              <a:rPr lang="ru-RU" sz="2400" err="1">
                <a:ea typeface="+mn-lt"/>
                <a:cs typeface="+mn-lt"/>
              </a:rPr>
              <a:t>всебічного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встановлення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обставин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справи</a:t>
            </a:r>
            <a:r>
              <a:rPr lang="ru-RU" sz="2400" dirty="0">
                <a:ea typeface="+mn-lt"/>
                <a:cs typeface="+mn-lt"/>
              </a:rPr>
              <a:t>. </a:t>
            </a:r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val="14362011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43E86-513C-A5E1-1233-601AEDB8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99FC9-FC2A-609F-B2AF-C27B305B9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ru-RU" dirty="0" err="1">
                <a:ea typeface="+mn-lt"/>
                <a:cs typeface="+mn-lt"/>
              </a:rPr>
              <a:t>Клопотання</a:t>
            </a:r>
            <a:r>
              <a:rPr lang="ru-RU" dirty="0">
                <a:ea typeface="+mn-lt"/>
                <a:cs typeface="+mn-lt"/>
              </a:rPr>
              <a:t> про </a:t>
            </a:r>
            <a:r>
              <a:rPr lang="ru-RU" dirty="0" err="1">
                <a:ea typeface="+mn-lt"/>
                <a:cs typeface="+mn-lt"/>
              </a:rPr>
              <a:t>розгляд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справи</a:t>
            </a:r>
            <a:r>
              <a:rPr lang="ru-RU" dirty="0">
                <a:ea typeface="+mn-lt"/>
                <a:cs typeface="+mn-lt"/>
              </a:rPr>
              <a:t> у судовому </a:t>
            </a:r>
            <a:r>
              <a:rPr lang="ru-RU" dirty="0" err="1">
                <a:ea typeface="+mn-lt"/>
                <a:cs typeface="+mn-lt"/>
              </a:rPr>
              <a:t>засіданні</a:t>
            </a:r>
            <a:r>
              <a:rPr lang="ru-RU" dirty="0">
                <a:ea typeface="+mn-lt"/>
                <a:cs typeface="+mn-lt"/>
              </a:rPr>
              <a:t> з </a:t>
            </a:r>
            <a:r>
              <a:rPr lang="ru-RU" dirty="0" err="1">
                <a:ea typeface="+mn-lt"/>
                <a:cs typeface="+mn-lt"/>
              </a:rPr>
              <a:t>повідомленням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сторін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відповідач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має</a:t>
            </a:r>
            <a:r>
              <a:rPr lang="ru-RU" dirty="0">
                <a:ea typeface="+mn-lt"/>
                <a:cs typeface="+mn-lt"/>
              </a:rPr>
              <a:t> подати в строк для </a:t>
            </a:r>
            <a:r>
              <a:rPr lang="ru-RU" dirty="0" err="1">
                <a:ea typeface="+mn-lt"/>
                <a:cs typeface="+mn-lt"/>
              </a:rPr>
              <a:t>подання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відзиву</a:t>
            </a:r>
            <a:r>
              <a:rPr lang="ru-RU" dirty="0">
                <a:ea typeface="+mn-lt"/>
                <a:cs typeface="+mn-lt"/>
              </a:rPr>
              <a:t>, а </a:t>
            </a:r>
            <a:r>
              <a:rPr lang="ru-RU" dirty="0" err="1">
                <a:ea typeface="+mn-lt"/>
                <a:cs typeface="+mn-lt"/>
              </a:rPr>
              <a:t>позивач</a:t>
            </a:r>
            <a:r>
              <a:rPr lang="ru-RU" dirty="0">
                <a:ea typeface="+mn-lt"/>
                <a:cs typeface="+mn-lt"/>
              </a:rPr>
              <a:t> – разом з </a:t>
            </a:r>
            <a:r>
              <a:rPr lang="ru-RU" dirty="0" err="1">
                <a:ea typeface="+mn-lt"/>
                <a:cs typeface="+mn-lt"/>
              </a:rPr>
              <a:t>позовом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не </a:t>
            </a:r>
            <a:r>
              <a:rPr lang="ru-RU" dirty="0" err="1">
                <a:ea typeface="+mn-lt"/>
                <a:cs typeface="+mn-lt"/>
              </a:rPr>
              <a:t>пізніше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п’яти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днів</a:t>
            </a:r>
            <a:r>
              <a:rPr lang="ru-RU" dirty="0">
                <a:ea typeface="+mn-lt"/>
                <a:cs typeface="+mn-lt"/>
              </a:rPr>
              <a:t> з дня </a:t>
            </a:r>
            <a:r>
              <a:rPr lang="ru-RU" dirty="0" err="1">
                <a:ea typeface="+mn-lt"/>
                <a:cs typeface="+mn-lt"/>
              </a:rPr>
              <a:t>отримання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відзиву</a:t>
            </a:r>
            <a:r>
              <a:rPr lang="ru-RU" dirty="0">
                <a:ea typeface="+mn-lt"/>
                <a:cs typeface="+mn-lt"/>
              </a:rPr>
              <a:t>. При </a:t>
            </a:r>
            <a:r>
              <a:rPr lang="ru-RU" dirty="0" err="1">
                <a:ea typeface="+mn-lt"/>
                <a:cs typeface="+mn-lt"/>
              </a:rPr>
              <a:t>розгляді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справи</a:t>
            </a:r>
            <a:r>
              <a:rPr lang="ru-RU" dirty="0">
                <a:ea typeface="+mn-lt"/>
                <a:cs typeface="+mn-lt"/>
              </a:rPr>
              <a:t> у порядку </a:t>
            </a:r>
            <a:r>
              <a:rPr lang="ru-RU" dirty="0" err="1">
                <a:ea typeface="+mn-lt"/>
                <a:cs typeface="+mn-lt"/>
              </a:rPr>
              <a:t>спрощеного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 суд </a:t>
            </a:r>
            <a:r>
              <a:rPr lang="ru-RU" dirty="0" err="1">
                <a:ea typeface="+mn-lt"/>
                <a:cs typeface="+mn-lt"/>
              </a:rPr>
              <a:t>досліджує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докази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dirty="0" err="1">
                <a:ea typeface="+mn-lt"/>
                <a:cs typeface="+mn-lt"/>
              </a:rPr>
              <a:t>письмові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пояснення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викладені</a:t>
            </a:r>
            <a:r>
              <a:rPr lang="ru-RU" dirty="0">
                <a:ea typeface="+mn-lt"/>
                <a:cs typeface="+mn-lt"/>
              </a:rPr>
              <a:t> у </a:t>
            </a:r>
            <a:r>
              <a:rPr lang="ru-RU" dirty="0" err="1">
                <a:ea typeface="+mn-lt"/>
                <a:cs typeface="+mn-lt"/>
              </a:rPr>
              <a:t>заявах</a:t>
            </a:r>
            <a:r>
              <a:rPr lang="ru-RU" dirty="0">
                <a:ea typeface="+mn-lt"/>
                <a:cs typeface="+mn-lt"/>
              </a:rPr>
              <a:t> по </a:t>
            </a:r>
            <a:r>
              <a:rPr lang="ru-RU" dirty="0" err="1">
                <a:ea typeface="+mn-lt"/>
                <a:cs typeface="+mn-lt"/>
              </a:rPr>
              <a:t>суті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справи</a:t>
            </a:r>
            <a:r>
              <a:rPr lang="ru-RU" dirty="0">
                <a:ea typeface="+mn-lt"/>
                <a:cs typeface="+mn-lt"/>
              </a:rPr>
              <a:t>, а у </a:t>
            </a:r>
            <a:r>
              <a:rPr lang="ru-RU" dirty="0" err="1">
                <a:ea typeface="+mn-lt"/>
                <a:cs typeface="+mn-lt"/>
              </a:rPr>
              <a:t>випадку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розгляду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справи</a:t>
            </a:r>
            <a:r>
              <a:rPr lang="ru-RU" dirty="0">
                <a:ea typeface="+mn-lt"/>
                <a:cs typeface="+mn-lt"/>
              </a:rPr>
              <a:t> з </a:t>
            </a:r>
            <a:r>
              <a:rPr lang="ru-RU" dirty="0" err="1">
                <a:ea typeface="+mn-lt"/>
                <a:cs typeface="+mn-lt"/>
              </a:rPr>
              <a:t>повідомленням</a:t>
            </a:r>
            <a:r>
              <a:rPr lang="ru-RU" dirty="0">
                <a:ea typeface="+mn-lt"/>
                <a:cs typeface="+mn-lt"/>
              </a:rPr>
              <a:t> (</a:t>
            </a:r>
            <a:r>
              <a:rPr lang="ru-RU" dirty="0" err="1">
                <a:ea typeface="+mn-lt"/>
                <a:cs typeface="+mn-lt"/>
              </a:rPr>
              <a:t>викликом</a:t>
            </a:r>
            <a:r>
              <a:rPr lang="ru-RU" dirty="0">
                <a:ea typeface="+mn-lt"/>
                <a:cs typeface="+mn-lt"/>
              </a:rPr>
              <a:t>) </a:t>
            </a:r>
            <a:r>
              <a:rPr lang="ru-RU" dirty="0" err="1">
                <a:ea typeface="+mn-lt"/>
                <a:cs typeface="+mn-lt"/>
              </a:rPr>
              <a:t>учасників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справи</a:t>
            </a:r>
            <a:r>
              <a:rPr lang="ru-RU" dirty="0">
                <a:ea typeface="+mn-lt"/>
                <a:cs typeface="+mn-lt"/>
              </a:rPr>
              <a:t> – також </a:t>
            </a:r>
            <a:r>
              <a:rPr lang="ru-RU" dirty="0" err="1">
                <a:ea typeface="+mn-lt"/>
                <a:cs typeface="+mn-lt"/>
              </a:rPr>
              <a:t>заслуховує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їх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усні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пояснення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dirty="0" err="1">
                <a:ea typeface="+mn-lt"/>
                <a:cs typeface="+mn-lt"/>
              </a:rPr>
              <a:t>Судові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дебати</a:t>
            </a:r>
            <a:r>
              <a:rPr lang="ru-RU" dirty="0">
                <a:ea typeface="+mn-lt"/>
                <a:cs typeface="+mn-lt"/>
              </a:rPr>
              <a:t> не </a:t>
            </a:r>
            <a:r>
              <a:rPr lang="ru-RU" dirty="0" err="1">
                <a:ea typeface="+mn-lt"/>
                <a:cs typeface="+mn-lt"/>
              </a:rPr>
              <a:t>проводяться</a:t>
            </a:r>
            <a:r>
              <a:rPr lang="ru-RU" dirty="0">
                <a:ea typeface="+mn-lt"/>
                <a:cs typeface="+mn-lt"/>
              </a:rPr>
              <a:t>. При </a:t>
            </a:r>
            <a:r>
              <a:rPr lang="ru-RU" dirty="0" err="1">
                <a:ea typeface="+mn-lt"/>
                <a:cs typeface="+mn-lt"/>
              </a:rPr>
              <a:t>розгляді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справи</a:t>
            </a:r>
            <a:r>
              <a:rPr lang="ru-RU" dirty="0">
                <a:ea typeface="+mn-lt"/>
                <a:cs typeface="+mn-lt"/>
              </a:rPr>
              <a:t> у порядку </a:t>
            </a:r>
            <a:r>
              <a:rPr lang="ru-RU" dirty="0" err="1">
                <a:ea typeface="+mn-lt"/>
                <a:cs typeface="+mn-lt"/>
              </a:rPr>
              <a:t>спрощеного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свідки</a:t>
            </a:r>
            <a:r>
              <a:rPr lang="ru-RU" dirty="0">
                <a:ea typeface="+mn-lt"/>
                <a:cs typeface="+mn-lt"/>
              </a:rPr>
              <a:t> не </a:t>
            </a:r>
            <a:r>
              <a:rPr lang="ru-RU" dirty="0" err="1">
                <a:ea typeface="+mn-lt"/>
                <a:cs typeface="+mn-lt"/>
              </a:rPr>
              <a:t>викликаються</a:t>
            </a:r>
            <a:r>
              <a:rPr lang="ru-RU" dirty="0">
                <a:ea typeface="+mn-lt"/>
                <a:cs typeface="+mn-lt"/>
              </a:rPr>
              <a:t>. У </a:t>
            </a:r>
            <a:r>
              <a:rPr lang="ru-RU" dirty="0" err="1">
                <a:ea typeface="+mn-lt"/>
                <a:cs typeface="+mn-lt"/>
              </a:rPr>
              <a:t>випадку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якщо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обставини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викладені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свідком</a:t>
            </a:r>
            <a:r>
              <a:rPr lang="ru-RU" dirty="0">
                <a:ea typeface="+mn-lt"/>
                <a:cs typeface="+mn-lt"/>
              </a:rPr>
              <a:t> у </a:t>
            </a:r>
            <a:r>
              <a:rPr lang="ru-RU" dirty="0" err="1">
                <a:ea typeface="+mn-lt"/>
                <a:cs typeface="+mn-lt"/>
              </a:rPr>
              <a:t>заяві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суперечать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іншим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доказам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викликають</a:t>
            </a:r>
            <a:r>
              <a:rPr lang="ru-RU" dirty="0">
                <a:ea typeface="+mn-lt"/>
                <a:cs typeface="+mn-lt"/>
              </a:rPr>
              <a:t> у суду </a:t>
            </a:r>
            <a:r>
              <a:rPr lang="ru-RU" dirty="0" err="1">
                <a:ea typeface="+mn-lt"/>
                <a:cs typeface="+mn-lt"/>
              </a:rPr>
              <a:t>сумнів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щодо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їх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достовірності</a:t>
            </a:r>
            <a:r>
              <a:rPr lang="ru-RU" dirty="0">
                <a:ea typeface="+mn-lt"/>
                <a:cs typeface="+mn-lt"/>
              </a:rPr>
              <a:t>, суд не </a:t>
            </a:r>
            <a:r>
              <a:rPr lang="ru-RU" dirty="0" err="1">
                <a:ea typeface="+mn-lt"/>
                <a:cs typeface="+mn-lt"/>
              </a:rPr>
              <a:t>бере</a:t>
            </a:r>
            <a:r>
              <a:rPr lang="ru-RU" dirty="0">
                <a:ea typeface="+mn-lt"/>
                <a:cs typeface="+mn-lt"/>
              </a:rPr>
              <a:t> до </a:t>
            </a:r>
            <a:r>
              <a:rPr lang="ru-RU" dirty="0" err="1">
                <a:ea typeface="+mn-lt"/>
                <a:cs typeface="+mn-lt"/>
              </a:rPr>
              <a:t>уваги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показання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свідка</a:t>
            </a:r>
            <a:r>
              <a:rPr lang="ru-RU" dirty="0">
                <a:ea typeface="+mn-lt"/>
                <a:cs typeface="+mn-lt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21878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6186F-1AF8-2AA3-0201-5BDBCFEB1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B072E-3707-B474-2AA3-ED96EFD16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>
                <a:ea typeface="+mn-lt"/>
                <a:cs typeface="+mn-lt"/>
              </a:rPr>
              <a:t>Строк </a:t>
            </a:r>
            <a:r>
              <a:rPr lang="ru-RU" dirty="0" err="1">
                <a:ea typeface="+mn-lt"/>
                <a:cs typeface="+mn-lt"/>
              </a:rPr>
              <a:t>розгляду</a:t>
            </a:r>
            <a:r>
              <a:rPr lang="ru-RU" dirty="0">
                <a:ea typeface="+mn-lt"/>
                <a:cs typeface="+mn-lt"/>
              </a:rPr>
              <a:t> судом заяви про </a:t>
            </a:r>
            <a:r>
              <a:rPr lang="ru-RU" dirty="0" err="1">
                <a:ea typeface="+mn-lt"/>
                <a:cs typeface="+mn-lt"/>
              </a:rPr>
              <a:t>стягнення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неоспорюваної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заборгованості</a:t>
            </a:r>
            <a:r>
              <a:rPr lang="ru-RU" dirty="0">
                <a:ea typeface="+mn-lt"/>
                <a:cs typeface="+mn-lt"/>
              </a:rPr>
              <a:t> в порядку наказного </a:t>
            </a:r>
            <a:r>
              <a:rPr lang="ru-RU" dirty="0" err="1">
                <a:ea typeface="+mn-lt"/>
                <a:cs typeface="+mn-lt"/>
              </a:rPr>
              <a:t>провадження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складає</a:t>
            </a:r>
            <a:r>
              <a:rPr lang="ru-RU" b="1" dirty="0">
                <a:ea typeface="+mn-lt"/>
                <a:cs typeface="+mn-lt"/>
              </a:rPr>
              <a:t> 5 </a:t>
            </a:r>
            <a:r>
              <a:rPr lang="ru-RU" b="1" dirty="0" err="1">
                <a:ea typeface="+mn-lt"/>
                <a:cs typeface="+mn-lt"/>
              </a:rPr>
              <a:t>днів</a:t>
            </a:r>
            <a:r>
              <a:rPr lang="ru-RU" b="1" dirty="0">
                <a:ea typeface="+mn-lt"/>
                <a:cs typeface="+mn-lt"/>
              </a:rPr>
              <a:t>.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Розгляд</a:t>
            </a:r>
            <a:r>
              <a:rPr lang="ru-RU" dirty="0">
                <a:ea typeface="+mn-lt"/>
                <a:cs typeface="+mn-lt"/>
              </a:rPr>
              <a:t> заяви про </a:t>
            </a:r>
            <a:r>
              <a:rPr lang="ru-RU" dirty="0" err="1">
                <a:ea typeface="+mn-lt"/>
                <a:cs typeface="+mn-lt"/>
              </a:rPr>
              <a:t>видачу</a:t>
            </a:r>
            <a:r>
              <a:rPr lang="ru-RU" dirty="0">
                <a:ea typeface="+mn-lt"/>
                <a:cs typeface="+mn-lt"/>
              </a:rPr>
              <a:t> судового наказу проводиться без судового </a:t>
            </a:r>
            <a:r>
              <a:rPr lang="ru-RU" dirty="0" err="1">
                <a:ea typeface="+mn-lt"/>
                <a:cs typeface="+mn-lt"/>
              </a:rPr>
              <a:t>засідання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dirty="0" err="1">
                <a:ea typeface="+mn-lt"/>
                <a:cs typeface="+mn-lt"/>
              </a:rPr>
              <a:t>повідомлення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сторін</a:t>
            </a:r>
            <a:r>
              <a:rPr lang="ru-RU" dirty="0">
                <a:ea typeface="+mn-lt"/>
                <a:cs typeface="+mn-lt"/>
              </a:rPr>
              <a:t> (ч. 1 ст. 154 ГПК). </a:t>
            </a:r>
            <a:r>
              <a:rPr lang="ru-RU" dirty="0" err="1">
                <a:ea typeface="+mn-lt"/>
                <a:cs typeface="+mn-lt"/>
              </a:rPr>
              <a:t>Судовий</a:t>
            </a:r>
            <a:r>
              <a:rPr lang="ru-RU" dirty="0">
                <a:ea typeface="+mn-lt"/>
                <a:cs typeface="+mn-lt"/>
              </a:rPr>
              <a:t> наказ </a:t>
            </a:r>
            <a:r>
              <a:rPr lang="ru-RU" dirty="0" err="1">
                <a:ea typeface="+mn-lt"/>
                <a:cs typeface="+mn-lt"/>
              </a:rPr>
              <a:t>надсилається</a:t>
            </a:r>
            <a:r>
              <a:rPr lang="ru-RU" dirty="0">
                <a:ea typeface="+mn-lt"/>
                <a:cs typeface="+mn-lt"/>
              </a:rPr>
              <a:t> сторонам та </a:t>
            </a:r>
            <a:r>
              <a:rPr lang="ru-RU" dirty="0" err="1">
                <a:ea typeface="+mn-lt"/>
                <a:cs typeface="+mn-lt"/>
              </a:rPr>
              <a:t>може</a:t>
            </a:r>
            <a:r>
              <a:rPr lang="ru-RU" dirty="0">
                <a:ea typeface="+mn-lt"/>
                <a:cs typeface="+mn-lt"/>
              </a:rPr>
              <a:t> бути </a:t>
            </a:r>
            <a:r>
              <a:rPr lang="ru-RU" dirty="0" err="1">
                <a:ea typeface="+mn-lt"/>
                <a:cs typeface="+mn-lt"/>
              </a:rPr>
              <a:t>скасований</a:t>
            </a:r>
            <a:r>
              <a:rPr lang="ru-RU" dirty="0">
                <a:ea typeface="+mn-lt"/>
                <a:cs typeface="+mn-lt"/>
              </a:rPr>
              <a:t> судом на </a:t>
            </a:r>
            <a:r>
              <a:rPr lang="ru-RU" dirty="0" err="1">
                <a:ea typeface="+mn-lt"/>
                <a:cs typeface="+mn-lt"/>
              </a:rPr>
              <a:t>підставі</a:t>
            </a:r>
            <a:r>
              <a:rPr lang="ru-RU" dirty="0">
                <a:ea typeface="+mn-lt"/>
                <a:cs typeface="+mn-lt"/>
              </a:rPr>
              <a:t> заяви </a:t>
            </a:r>
            <a:r>
              <a:rPr lang="ru-RU" dirty="0" err="1">
                <a:ea typeface="+mn-lt"/>
                <a:cs typeface="+mn-lt"/>
              </a:rPr>
              <a:t>боржника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протягом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b="1" dirty="0">
                <a:ea typeface="+mn-lt"/>
                <a:cs typeface="+mn-lt"/>
              </a:rPr>
              <a:t>15 </a:t>
            </a:r>
            <a:r>
              <a:rPr lang="ru-RU" b="1" dirty="0" err="1">
                <a:ea typeface="+mn-lt"/>
                <a:cs typeface="+mn-lt"/>
              </a:rPr>
              <a:t>днів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dirty="0">
                <a:ea typeface="+mn-lt"/>
                <a:cs typeface="+mn-lt"/>
              </a:rPr>
              <a:t>з дня </a:t>
            </a:r>
            <a:r>
              <a:rPr lang="ru-RU" dirty="0" err="1">
                <a:ea typeface="+mn-lt"/>
                <a:cs typeface="+mn-lt"/>
              </a:rPr>
              <a:t>отримання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останнім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копії</a:t>
            </a:r>
            <a:r>
              <a:rPr lang="ru-RU" dirty="0">
                <a:ea typeface="+mn-lt"/>
                <a:cs typeface="+mn-lt"/>
              </a:rPr>
              <a:t> наказу та </a:t>
            </a:r>
            <a:r>
              <a:rPr lang="ru-RU" dirty="0" err="1">
                <a:ea typeface="+mn-lt"/>
                <a:cs typeface="+mn-lt"/>
              </a:rPr>
              <a:t>інших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документів</a:t>
            </a:r>
            <a:r>
              <a:rPr lang="ru-RU" dirty="0">
                <a:ea typeface="+mn-lt"/>
                <a:cs typeface="+mn-lt"/>
              </a:rPr>
              <a:t>. У </a:t>
            </a:r>
            <a:r>
              <a:rPr lang="ru-RU" dirty="0" err="1">
                <a:ea typeface="+mn-lt"/>
                <a:cs typeface="+mn-lt"/>
              </a:rPr>
              <a:t>разі</a:t>
            </a:r>
            <a:r>
              <a:rPr lang="ru-RU" dirty="0">
                <a:ea typeface="+mn-lt"/>
                <a:cs typeface="+mn-lt"/>
              </a:rPr>
              <a:t> не </a:t>
            </a:r>
            <a:r>
              <a:rPr lang="ru-RU" dirty="0" err="1">
                <a:ea typeface="+mn-lt"/>
                <a:cs typeface="+mn-lt"/>
              </a:rPr>
              <a:t>оскарження</a:t>
            </a:r>
            <a:r>
              <a:rPr lang="ru-RU" dirty="0">
                <a:ea typeface="+mn-lt"/>
                <a:cs typeface="+mn-lt"/>
              </a:rPr>
              <a:t> такого наказу </a:t>
            </a:r>
            <a:r>
              <a:rPr lang="ru-RU" dirty="0" err="1">
                <a:ea typeface="+mn-lt"/>
                <a:cs typeface="+mn-lt"/>
              </a:rPr>
              <a:t>боржником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він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набуває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чинності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протягом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b="1" dirty="0">
                <a:ea typeface="+mn-lt"/>
                <a:cs typeface="+mn-lt"/>
              </a:rPr>
              <a:t>20 </a:t>
            </a:r>
            <a:r>
              <a:rPr lang="ru-RU" b="1" dirty="0" err="1">
                <a:ea typeface="+mn-lt"/>
                <a:cs typeface="+mn-lt"/>
              </a:rPr>
              <a:t>днів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dirty="0">
                <a:ea typeface="+mn-lt"/>
                <a:cs typeface="+mn-lt"/>
              </a:rPr>
              <a:t>(ст. 157, 159 ГПК).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13709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9FEAF-081A-280F-1C7A-3F812115E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dirty="0">
                <a:ea typeface="+mj-lt"/>
                <a:cs typeface="+mj-lt"/>
              </a:rPr>
              <a:t>За результатами </a:t>
            </a:r>
            <a:r>
              <a:rPr lang="ru-RU" sz="4800" err="1">
                <a:ea typeface="+mj-lt"/>
                <a:cs typeface="+mj-lt"/>
              </a:rPr>
              <a:t>рішення</a:t>
            </a:r>
            <a:r>
              <a:rPr lang="ru-RU" sz="4800" dirty="0">
                <a:ea typeface="+mj-lt"/>
                <a:cs typeface="+mj-lt"/>
              </a:rPr>
              <a:t> </a:t>
            </a:r>
            <a:r>
              <a:rPr lang="ru-RU" sz="4800" err="1">
                <a:ea typeface="+mj-lt"/>
                <a:cs typeface="+mj-lt"/>
              </a:rPr>
              <a:t>господарського</a:t>
            </a:r>
            <a:r>
              <a:rPr lang="ru-RU" sz="4800" dirty="0">
                <a:ea typeface="+mj-lt"/>
                <a:cs typeface="+mj-lt"/>
              </a:rPr>
              <a:t> суду </a:t>
            </a:r>
            <a:r>
              <a:rPr lang="ru-RU" sz="4800" err="1">
                <a:ea typeface="+mj-lt"/>
                <a:cs typeface="+mj-lt"/>
              </a:rPr>
              <a:t>видається</a:t>
            </a:r>
            <a:r>
              <a:rPr lang="ru-RU" sz="4800" dirty="0">
                <a:ea typeface="+mj-lt"/>
                <a:cs typeface="+mj-lt"/>
              </a:rPr>
              <a:t> </a:t>
            </a:r>
            <a:r>
              <a:rPr lang="ru-RU" sz="4800" err="1">
                <a:ea typeface="+mj-lt"/>
                <a:cs typeface="+mj-lt"/>
              </a:rPr>
              <a:t>судовий</a:t>
            </a:r>
            <a:r>
              <a:rPr lang="ru-RU" dirty="0">
                <a:ea typeface="+mj-lt"/>
                <a:cs typeface="+mj-lt"/>
              </a:rPr>
              <a:t> наказ. </a:t>
            </a:r>
            <a:endParaRPr lang="ru-R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388F2-D8E4-4AC2-1CF6-8FC98BAA9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err="1">
                <a:ea typeface="+mn-lt"/>
                <a:cs typeface="+mn-lt"/>
              </a:rPr>
              <a:t>Підставами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видачі</a:t>
            </a:r>
            <a:r>
              <a:rPr lang="ru-RU" dirty="0">
                <a:ea typeface="+mn-lt"/>
                <a:cs typeface="+mn-lt"/>
              </a:rPr>
              <a:t> судового наказу є: </a:t>
            </a:r>
            <a:endParaRPr lang="ru-RU"/>
          </a:p>
          <a:p>
            <a:pPr marL="0" indent="0">
              <a:buNone/>
            </a:pPr>
            <a:r>
              <a:rPr lang="ru-RU" dirty="0">
                <a:ea typeface="+mn-lt"/>
                <a:cs typeface="+mn-lt"/>
              </a:rPr>
              <a:t>♦ </a:t>
            </a:r>
            <a:r>
              <a:rPr lang="ru-RU" dirty="0" err="1">
                <a:ea typeface="+mn-lt"/>
                <a:cs typeface="+mn-lt"/>
              </a:rPr>
              <a:t>договірний</a:t>
            </a:r>
            <a:r>
              <a:rPr lang="ru-RU" dirty="0">
                <a:ea typeface="+mn-lt"/>
                <a:cs typeface="+mn-lt"/>
              </a:rPr>
              <a:t> характер </a:t>
            </a:r>
            <a:r>
              <a:rPr lang="ru-RU" dirty="0" err="1">
                <a:ea typeface="+mn-lt"/>
                <a:cs typeface="+mn-lt"/>
              </a:rPr>
              <a:t>заборгованості</a:t>
            </a:r>
            <a:r>
              <a:rPr lang="ru-RU" dirty="0">
                <a:ea typeface="+mn-lt"/>
                <a:cs typeface="+mn-lt"/>
              </a:rPr>
              <a:t>; ♦ право </a:t>
            </a:r>
            <a:r>
              <a:rPr lang="ru-RU" dirty="0" err="1">
                <a:ea typeface="+mn-lt"/>
                <a:cs typeface="+mn-lt"/>
              </a:rPr>
              <a:t>вимоги</a:t>
            </a:r>
            <a:r>
              <a:rPr lang="ru-RU" dirty="0">
                <a:ea typeface="+mn-lt"/>
                <a:cs typeface="+mn-lt"/>
              </a:rPr>
              <a:t>; ♦ </a:t>
            </a:r>
            <a:r>
              <a:rPr lang="ru-RU" dirty="0" err="1">
                <a:ea typeface="+mn-lt"/>
                <a:cs typeface="+mn-lt"/>
              </a:rPr>
              <a:t>обмеження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грошової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суми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вимоги</a:t>
            </a:r>
            <a:r>
              <a:rPr lang="ru-RU" dirty="0">
                <a:ea typeface="+mn-lt"/>
                <a:cs typeface="+mn-lt"/>
              </a:rPr>
              <a:t>; ♦ </a:t>
            </a:r>
            <a:r>
              <a:rPr lang="ru-RU" dirty="0" err="1">
                <a:ea typeface="+mn-lt"/>
                <a:cs typeface="+mn-lt"/>
              </a:rPr>
              <a:t>нормативний</a:t>
            </a:r>
            <a:r>
              <a:rPr lang="ru-RU" dirty="0">
                <a:ea typeface="+mn-lt"/>
                <a:cs typeface="+mn-lt"/>
              </a:rPr>
              <a:t> характер </a:t>
            </a:r>
            <a:r>
              <a:rPr lang="ru-RU" dirty="0" err="1">
                <a:ea typeface="+mn-lt"/>
                <a:cs typeface="+mn-lt"/>
              </a:rPr>
              <a:t>вимоги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щодо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форми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dirty="0" err="1">
                <a:ea typeface="+mn-lt"/>
                <a:cs typeface="+mn-lt"/>
              </a:rPr>
              <a:t>змісту</a:t>
            </a:r>
            <a:r>
              <a:rPr lang="ru-RU" dirty="0">
                <a:ea typeface="+mn-lt"/>
                <a:cs typeface="+mn-lt"/>
              </a:rPr>
              <a:t> заяви; ♦ </a:t>
            </a:r>
            <a:r>
              <a:rPr lang="ru-RU" dirty="0" err="1">
                <a:ea typeface="+mn-lt"/>
                <a:cs typeface="+mn-lt"/>
              </a:rPr>
              <a:t>обов’язковість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сплати</a:t>
            </a:r>
            <a:r>
              <a:rPr lang="ru-RU" dirty="0">
                <a:ea typeface="+mn-lt"/>
                <a:cs typeface="+mn-lt"/>
              </a:rPr>
              <a:t> судового </a:t>
            </a:r>
            <a:r>
              <a:rPr lang="ru-RU" dirty="0" err="1">
                <a:ea typeface="+mn-lt"/>
                <a:cs typeface="+mn-lt"/>
              </a:rPr>
              <a:t>збору</a:t>
            </a:r>
            <a:r>
              <a:rPr lang="ru-RU" dirty="0">
                <a:ea typeface="+mn-lt"/>
                <a:cs typeface="+mn-lt"/>
              </a:rPr>
              <a:t>; ♦ </a:t>
            </a:r>
            <a:r>
              <a:rPr lang="ru-RU" dirty="0" err="1">
                <a:ea typeface="+mn-lt"/>
                <a:cs typeface="+mn-lt"/>
              </a:rPr>
              <a:t>процесуальний</a:t>
            </a:r>
            <a:r>
              <a:rPr lang="ru-RU" dirty="0">
                <a:ea typeface="+mn-lt"/>
                <a:cs typeface="+mn-lt"/>
              </a:rPr>
              <a:t> порядок </a:t>
            </a:r>
            <a:r>
              <a:rPr lang="ru-RU" dirty="0" err="1">
                <a:ea typeface="+mn-lt"/>
                <a:cs typeface="+mn-lt"/>
              </a:rPr>
              <a:t>розгляду</a:t>
            </a:r>
            <a:r>
              <a:rPr lang="ru-RU" dirty="0">
                <a:ea typeface="+mn-lt"/>
                <a:cs typeface="+mn-lt"/>
              </a:rPr>
              <a:t> заяви про </a:t>
            </a:r>
            <a:r>
              <a:rPr lang="ru-RU" dirty="0" err="1">
                <a:ea typeface="+mn-lt"/>
                <a:cs typeface="+mn-lt"/>
              </a:rPr>
              <a:t>видачу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відмову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dirty="0" err="1">
                <a:ea typeface="+mn-lt"/>
                <a:cs typeface="+mn-lt"/>
              </a:rPr>
              <a:t>скасування</a:t>
            </a:r>
            <a:r>
              <a:rPr lang="ru-RU" dirty="0">
                <a:ea typeface="+mn-lt"/>
                <a:cs typeface="+mn-lt"/>
              </a:rPr>
              <a:t> судового наказу; ♦ </a:t>
            </a:r>
            <a:r>
              <a:rPr lang="ru-RU" dirty="0" err="1">
                <a:ea typeface="+mn-lt"/>
                <a:cs typeface="+mn-lt"/>
              </a:rPr>
              <a:t>законний</a:t>
            </a:r>
            <a:r>
              <a:rPr lang="ru-RU" dirty="0">
                <a:ea typeface="+mn-lt"/>
                <a:cs typeface="+mn-lt"/>
              </a:rPr>
              <a:t> характер судового наказу. </a:t>
            </a:r>
            <a:endParaRPr lang="ru-RU"/>
          </a:p>
          <a:p>
            <a:r>
              <a:rPr lang="ru-RU" i="1" err="1">
                <a:ea typeface="+mn-lt"/>
                <a:cs typeface="+mn-lt"/>
              </a:rPr>
              <a:t>Підставою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err="1">
                <a:ea typeface="+mn-lt"/>
                <a:cs typeface="+mn-lt"/>
              </a:rPr>
              <a:t>стягнення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err="1">
                <a:ea typeface="+mn-lt"/>
                <a:cs typeface="+mn-lt"/>
              </a:rPr>
              <a:t>грошової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err="1">
                <a:ea typeface="+mn-lt"/>
                <a:cs typeface="+mn-lt"/>
              </a:rPr>
              <a:t>заборгованості</a:t>
            </a:r>
            <a:r>
              <a:rPr lang="ru-RU" i="1" dirty="0">
                <a:ea typeface="+mn-lt"/>
                <a:cs typeface="+mn-lt"/>
              </a:rPr>
              <a:t> на </a:t>
            </a:r>
            <a:r>
              <a:rPr lang="ru-RU" i="1" err="1">
                <a:ea typeface="+mn-lt"/>
                <a:cs typeface="+mn-lt"/>
              </a:rPr>
              <a:t>підставі</a:t>
            </a:r>
            <a:r>
              <a:rPr lang="ru-RU" i="1" dirty="0">
                <a:ea typeface="+mn-lt"/>
                <a:cs typeface="+mn-lt"/>
              </a:rPr>
              <a:t> судового наказу є </a:t>
            </a:r>
            <a:r>
              <a:rPr lang="ru-RU" i="1" err="1">
                <a:ea typeface="+mn-lt"/>
                <a:cs typeface="+mn-lt"/>
              </a:rPr>
              <a:t>норми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err="1">
                <a:ea typeface="+mn-lt"/>
                <a:cs typeface="+mn-lt"/>
              </a:rPr>
              <a:t>статті</a:t>
            </a:r>
            <a:r>
              <a:rPr lang="ru-RU" i="1" dirty="0">
                <a:ea typeface="+mn-lt"/>
                <a:cs typeface="+mn-lt"/>
              </a:rPr>
              <a:t> 147 ГПК та </a:t>
            </a:r>
            <a:r>
              <a:rPr lang="ru-RU" i="1" err="1">
                <a:ea typeface="+mn-lt"/>
                <a:cs typeface="+mn-lt"/>
              </a:rPr>
              <a:t>інших</a:t>
            </a:r>
            <a:r>
              <a:rPr lang="ru-RU" i="1" dirty="0">
                <a:ea typeface="+mn-lt"/>
                <a:cs typeface="+mn-lt"/>
              </a:rPr>
              <a:t> нормативно-</a:t>
            </a:r>
            <a:r>
              <a:rPr lang="ru-RU" i="1" err="1">
                <a:ea typeface="+mn-lt"/>
                <a:cs typeface="+mn-lt"/>
              </a:rPr>
              <a:t>правових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err="1">
                <a:ea typeface="+mn-lt"/>
                <a:cs typeface="+mn-lt"/>
              </a:rPr>
              <a:t>актів</a:t>
            </a:r>
            <a:r>
              <a:rPr lang="ru-RU" i="1" dirty="0">
                <a:ea typeface="+mn-lt"/>
                <a:cs typeface="+mn-lt"/>
              </a:rPr>
              <a:t>. </a:t>
            </a:r>
            <a:endParaRPr lang="ru-RU" i="1"/>
          </a:p>
        </p:txBody>
      </p:sp>
    </p:spTree>
    <p:extLst>
      <p:ext uri="{BB962C8B-B14F-4D97-AF65-F5344CB8AC3E}">
        <p14:creationId xmlns:p14="http://schemas.microsoft.com/office/powerpoint/2010/main" val="7740184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B0CDE-FE2F-107F-E09E-406BCE09D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C7D50-D31F-DD73-BF9B-6352D4E57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ru-RU" err="1">
                <a:ea typeface="+mn-lt"/>
                <a:cs typeface="+mn-lt"/>
              </a:rPr>
              <a:t>Згідно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частини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першої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статті</a:t>
            </a:r>
            <a:r>
              <a:rPr lang="ru-RU" dirty="0">
                <a:ea typeface="+mn-lt"/>
                <a:cs typeface="+mn-lt"/>
              </a:rPr>
              <a:t> 147 ГПК </a:t>
            </a:r>
            <a:r>
              <a:rPr lang="ru-RU" err="1">
                <a:ea typeface="+mn-lt"/>
                <a:cs typeface="+mn-lt"/>
              </a:rPr>
              <a:t>судовий</a:t>
            </a:r>
            <a:r>
              <a:rPr lang="ru-RU" dirty="0">
                <a:ea typeface="+mn-lt"/>
                <a:cs typeface="+mn-lt"/>
              </a:rPr>
              <a:t> наказ є особливою формою судового </a:t>
            </a:r>
            <a:r>
              <a:rPr lang="ru-RU" err="1">
                <a:ea typeface="+mn-lt"/>
                <a:cs typeface="+mn-lt"/>
              </a:rPr>
              <a:t>рішення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err="1">
                <a:ea typeface="+mn-lt"/>
                <a:cs typeface="+mn-lt"/>
              </a:rPr>
              <a:t>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видається</a:t>
            </a:r>
            <a:r>
              <a:rPr lang="ru-RU" dirty="0">
                <a:ea typeface="+mn-lt"/>
                <a:cs typeface="+mn-lt"/>
              </a:rPr>
              <a:t> судом за результатами </a:t>
            </a:r>
            <a:r>
              <a:rPr lang="ru-RU" err="1">
                <a:ea typeface="+mn-lt"/>
                <a:cs typeface="+mn-lt"/>
              </a:rPr>
              <a:t>розгляду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вимог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err="1">
                <a:ea typeface="+mn-lt"/>
                <a:cs typeface="+mn-lt"/>
              </a:rPr>
              <a:t>передбачених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статтею</a:t>
            </a:r>
            <a:r>
              <a:rPr lang="ru-RU" dirty="0">
                <a:ea typeface="+mn-lt"/>
                <a:cs typeface="+mn-lt"/>
              </a:rPr>
              <a:t> 148 ГПК. </a:t>
            </a:r>
            <a:r>
              <a:rPr lang="ru-RU" err="1">
                <a:ea typeface="+mn-lt"/>
                <a:cs typeface="+mn-lt"/>
              </a:rPr>
              <a:t>Із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заявою</a:t>
            </a:r>
            <a:r>
              <a:rPr lang="ru-RU" dirty="0">
                <a:ea typeface="+mn-lt"/>
                <a:cs typeface="+mn-lt"/>
              </a:rPr>
              <a:t> про </a:t>
            </a:r>
            <a:r>
              <a:rPr lang="ru-RU" err="1">
                <a:ea typeface="+mn-lt"/>
                <a:cs typeface="+mn-lt"/>
              </a:rPr>
              <a:t>видачу</a:t>
            </a:r>
            <a:r>
              <a:rPr lang="ru-RU" dirty="0">
                <a:ea typeface="+mn-lt"/>
                <a:cs typeface="+mn-lt"/>
              </a:rPr>
              <a:t> судового наказу </a:t>
            </a:r>
            <a:r>
              <a:rPr lang="ru-RU" err="1">
                <a:ea typeface="+mn-lt"/>
                <a:cs typeface="+mn-lt"/>
              </a:rPr>
              <a:t>може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звернутися</a:t>
            </a:r>
            <a:r>
              <a:rPr lang="ru-RU" dirty="0">
                <a:ea typeface="+mn-lt"/>
                <a:cs typeface="+mn-lt"/>
              </a:rPr>
              <a:t> особа, </a:t>
            </a:r>
            <a:r>
              <a:rPr lang="ru-RU" err="1">
                <a:ea typeface="+mn-lt"/>
                <a:cs typeface="+mn-lt"/>
              </a:rPr>
              <a:t>якій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належить</a:t>
            </a:r>
            <a:r>
              <a:rPr lang="ru-RU" dirty="0">
                <a:ea typeface="+mn-lt"/>
                <a:cs typeface="+mn-lt"/>
              </a:rPr>
              <a:t> право </a:t>
            </a:r>
            <a:r>
              <a:rPr lang="ru-RU" err="1">
                <a:ea typeface="+mn-lt"/>
                <a:cs typeface="+mn-lt"/>
              </a:rPr>
              <a:t>вимоги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err="1">
                <a:ea typeface="+mn-lt"/>
                <a:cs typeface="+mn-lt"/>
              </a:rPr>
              <a:t>Заявником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err="1">
                <a:ea typeface="+mn-lt"/>
                <a:cs typeface="+mn-lt"/>
              </a:rPr>
              <a:t>боржником</a:t>
            </a:r>
            <a:r>
              <a:rPr lang="ru-RU" dirty="0">
                <a:ea typeface="+mn-lt"/>
                <a:cs typeface="+mn-lt"/>
              </a:rPr>
              <a:t> в наказному </a:t>
            </a:r>
            <a:r>
              <a:rPr lang="ru-RU" err="1">
                <a:ea typeface="+mn-lt"/>
                <a:cs typeface="+mn-lt"/>
              </a:rPr>
              <a:t>провадженні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можуть</a:t>
            </a:r>
            <a:r>
              <a:rPr lang="ru-RU" dirty="0">
                <a:ea typeface="+mn-lt"/>
                <a:cs typeface="+mn-lt"/>
              </a:rPr>
              <a:t> бути </a:t>
            </a:r>
            <a:r>
              <a:rPr lang="ru-RU" err="1">
                <a:ea typeface="+mn-lt"/>
                <a:cs typeface="+mn-lt"/>
              </a:rPr>
              <a:t>юридичні</a:t>
            </a:r>
            <a:r>
              <a:rPr lang="ru-RU" dirty="0">
                <a:ea typeface="+mn-lt"/>
                <a:cs typeface="+mn-lt"/>
              </a:rPr>
              <a:t> особи та </a:t>
            </a:r>
            <a:r>
              <a:rPr lang="ru-RU" err="1">
                <a:ea typeface="+mn-lt"/>
                <a:cs typeface="+mn-lt"/>
              </a:rPr>
              <a:t>фізичні</a:t>
            </a:r>
            <a:r>
              <a:rPr lang="ru-RU" dirty="0">
                <a:ea typeface="+mn-lt"/>
                <a:cs typeface="+mn-lt"/>
              </a:rPr>
              <a:t> особи – </a:t>
            </a:r>
            <a:r>
              <a:rPr lang="ru-RU" err="1">
                <a:ea typeface="+mn-lt"/>
                <a:cs typeface="+mn-lt"/>
              </a:rPr>
              <a:t>підприємці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err="1">
                <a:ea typeface="+mn-lt"/>
                <a:cs typeface="+mn-lt"/>
              </a:rPr>
              <a:t>Судовий</a:t>
            </a:r>
            <a:r>
              <a:rPr lang="ru-RU" dirty="0">
                <a:ea typeface="+mn-lt"/>
                <a:cs typeface="+mn-lt"/>
              </a:rPr>
              <a:t> наказ </a:t>
            </a:r>
            <a:r>
              <a:rPr lang="ru-RU" err="1">
                <a:ea typeface="+mn-lt"/>
                <a:cs typeface="+mn-lt"/>
              </a:rPr>
              <a:t>підлягає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виконанню</a:t>
            </a:r>
            <a:r>
              <a:rPr lang="ru-RU" dirty="0">
                <a:ea typeface="+mn-lt"/>
                <a:cs typeface="+mn-lt"/>
              </a:rPr>
              <a:t> за правилами, </a:t>
            </a:r>
            <a:r>
              <a:rPr lang="ru-RU" err="1">
                <a:ea typeface="+mn-lt"/>
                <a:cs typeface="+mn-lt"/>
              </a:rPr>
              <a:t>встановленими</a:t>
            </a:r>
            <a:r>
              <a:rPr lang="ru-RU" dirty="0">
                <a:ea typeface="+mn-lt"/>
                <a:cs typeface="+mn-lt"/>
              </a:rPr>
              <a:t> законом для </a:t>
            </a:r>
            <a:r>
              <a:rPr lang="ru-RU" err="1">
                <a:ea typeface="+mn-lt"/>
                <a:cs typeface="+mn-lt"/>
              </a:rPr>
              <a:t>виконання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судових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рішень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err="1">
                <a:ea typeface="+mn-lt"/>
                <a:cs typeface="+mn-lt"/>
              </a:rPr>
              <a:t>Судовий</a:t>
            </a:r>
            <a:r>
              <a:rPr lang="ru-RU" dirty="0">
                <a:ea typeface="+mn-lt"/>
                <a:cs typeface="+mn-lt"/>
              </a:rPr>
              <a:t> наказ будучи особливою формою судового </a:t>
            </a:r>
            <a:r>
              <a:rPr lang="ru-RU" err="1">
                <a:ea typeface="+mn-lt"/>
                <a:cs typeface="+mn-lt"/>
              </a:rPr>
              <a:t>рішення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err="1">
                <a:ea typeface="+mn-lt"/>
                <a:cs typeface="+mn-lt"/>
              </a:rPr>
              <a:t>обмежений</a:t>
            </a:r>
            <a:r>
              <a:rPr lang="ru-RU" dirty="0">
                <a:ea typeface="+mn-lt"/>
                <a:cs typeface="+mn-lt"/>
              </a:rPr>
              <a:t> сумою </a:t>
            </a:r>
            <a:r>
              <a:rPr lang="ru-RU" i="1" err="1">
                <a:ea typeface="+mn-lt"/>
                <a:cs typeface="+mn-lt"/>
              </a:rPr>
              <a:t>грошової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err="1">
                <a:ea typeface="+mn-lt"/>
                <a:cs typeface="+mn-lt"/>
              </a:rPr>
              <a:t>вимоги</a:t>
            </a:r>
            <a:r>
              <a:rPr lang="ru-RU" i="1" dirty="0">
                <a:ea typeface="+mn-lt"/>
                <a:cs typeface="+mn-lt"/>
              </a:rPr>
              <a:t>, яка не </a:t>
            </a:r>
            <a:r>
              <a:rPr lang="ru-RU" i="1" err="1">
                <a:ea typeface="+mn-lt"/>
                <a:cs typeface="+mn-lt"/>
              </a:rPr>
              <a:t>може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err="1">
                <a:ea typeface="+mn-lt"/>
                <a:cs typeface="+mn-lt"/>
              </a:rPr>
              <a:t>перевищувати</a:t>
            </a:r>
            <a:r>
              <a:rPr lang="ru-RU" i="1" dirty="0">
                <a:ea typeface="+mn-lt"/>
                <a:cs typeface="+mn-lt"/>
              </a:rPr>
              <a:t> ста </a:t>
            </a:r>
            <a:r>
              <a:rPr lang="ru-RU" i="1" err="1">
                <a:ea typeface="+mn-lt"/>
                <a:cs typeface="+mn-lt"/>
              </a:rPr>
              <a:t>розмірів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err="1">
                <a:ea typeface="+mn-lt"/>
                <a:cs typeface="+mn-lt"/>
              </a:rPr>
              <a:t>прожиткового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err="1">
                <a:ea typeface="+mn-lt"/>
                <a:cs typeface="+mn-lt"/>
              </a:rPr>
              <a:t>мінімуму</a:t>
            </a:r>
            <a:r>
              <a:rPr lang="ru-RU" i="1" dirty="0">
                <a:ea typeface="+mn-lt"/>
                <a:cs typeface="+mn-lt"/>
              </a:rPr>
              <a:t> для </a:t>
            </a:r>
            <a:r>
              <a:rPr lang="ru-RU" i="1" err="1">
                <a:ea typeface="+mn-lt"/>
                <a:cs typeface="+mn-lt"/>
              </a:rPr>
              <a:t>працездатних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err="1">
                <a:ea typeface="+mn-lt"/>
                <a:cs typeface="+mn-lt"/>
              </a:rPr>
              <a:t>осіб</a:t>
            </a:r>
            <a:r>
              <a:rPr lang="ru-RU" i="1" dirty="0">
                <a:ea typeface="+mn-lt"/>
                <a:cs typeface="+mn-lt"/>
              </a:rPr>
              <a:t>. 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9890438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9D0EF-FE28-DE64-1979-3D3EC71C3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AD009-79B5-A747-DD2E-F802906BC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 err="1">
                <a:ea typeface="+mn-lt"/>
                <a:cs typeface="+mn-lt"/>
              </a:rPr>
              <a:t>Зокрема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судовий</a:t>
            </a:r>
            <a:r>
              <a:rPr lang="ru-RU" dirty="0">
                <a:ea typeface="+mn-lt"/>
                <a:cs typeface="+mn-lt"/>
              </a:rPr>
              <a:t> наказ </a:t>
            </a:r>
            <a:r>
              <a:rPr lang="ru-RU" dirty="0" err="1">
                <a:ea typeface="+mn-lt"/>
                <a:cs typeface="+mn-lt"/>
              </a:rPr>
              <a:t>може</a:t>
            </a:r>
            <a:r>
              <a:rPr lang="ru-RU" dirty="0">
                <a:ea typeface="+mn-lt"/>
                <a:cs typeface="+mn-lt"/>
              </a:rPr>
              <a:t> бути видано </a:t>
            </a:r>
            <a:r>
              <a:rPr lang="ru-RU" dirty="0" err="1">
                <a:ea typeface="+mn-lt"/>
                <a:cs typeface="+mn-lt"/>
              </a:rPr>
              <a:t>тільки</a:t>
            </a:r>
            <a:r>
              <a:rPr lang="ru-RU" dirty="0">
                <a:ea typeface="+mn-lt"/>
                <a:cs typeface="+mn-lt"/>
              </a:rPr>
              <a:t> за </a:t>
            </a:r>
            <a:r>
              <a:rPr lang="ru-RU" dirty="0" err="1">
                <a:ea typeface="+mn-lt"/>
                <a:cs typeface="+mn-lt"/>
              </a:rPr>
              <a:t>вимогами</a:t>
            </a:r>
            <a:r>
              <a:rPr lang="ru-RU" dirty="0">
                <a:ea typeface="+mn-lt"/>
                <a:cs typeface="+mn-lt"/>
              </a:rPr>
              <a:t> про </a:t>
            </a:r>
            <a:r>
              <a:rPr lang="ru-RU" dirty="0" err="1">
                <a:ea typeface="+mn-lt"/>
                <a:cs typeface="+mn-lt"/>
              </a:rPr>
              <a:t>стягнення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грошової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заборгованості</a:t>
            </a:r>
            <a:r>
              <a:rPr lang="ru-RU" dirty="0">
                <a:ea typeface="+mn-lt"/>
                <a:cs typeface="+mn-lt"/>
              </a:rPr>
              <a:t> за договором, </a:t>
            </a:r>
            <a:r>
              <a:rPr lang="ru-RU" dirty="0" err="1">
                <a:ea typeface="+mn-lt"/>
                <a:cs typeface="+mn-lt"/>
              </a:rPr>
              <a:t>укладеним</a:t>
            </a:r>
            <a:r>
              <a:rPr lang="ru-RU" dirty="0">
                <a:ea typeface="+mn-lt"/>
                <a:cs typeface="+mn-lt"/>
              </a:rPr>
              <a:t> у </a:t>
            </a:r>
            <a:r>
              <a:rPr lang="ru-RU" dirty="0" err="1">
                <a:ea typeface="+mn-lt"/>
                <a:cs typeface="+mn-lt"/>
              </a:rPr>
              <a:t>письмовій</a:t>
            </a:r>
            <a:r>
              <a:rPr lang="ru-RU" dirty="0">
                <a:ea typeface="+mn-lt"/>
                <a:cs typeface="+mn-lt"/>
              </a:rPr>
              <a:t> (в тому </a:t>
            </a:r>
            <a:r>
              <a:rPr lang="ru-RU" dirty="0" err="1">
                <a:ea typeface="+mn-lt"/>
                <a:cs typeface="+mn-lt"/>
              </a:rPr>
              <a:t>числі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електронній</a:t>
            </a:r>
            <a:r>
              <a:rPr lang="ru-RU" dirty="0">
                <a:ea typeface="+mn-lt"/>
                <a:cs typeface="+mn-lt"/>
              </a:rPr>
              <a:t>) </a:t>
            </a:r>
            <a:r>
              <a:rPr lang="ru-RU" dirty="0" err="1">
                <a:ea typeface="+mn-lt"/>
                <a:cs typeface="+mn-lt"/>
              </a:rPr>
              <a:t>формі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якщо</a:t>
            </a:r>
            <a:r>
              <a:rPr lang="ru-RU" dirty="0">
                <a:ea typeface="+mn-lt"/>
                <a:cs typeface="+mn-lt"/>
              </a:rPr>
              <a:t> сума </a:t>
            </a:r>
            <a:r>
              <a:rPr lang="ru-RU" dirty="0" err="1">
                <a:ea typeface="+mn-lt"/>
                <a:cs typeface="+mn-lt"/>
              </a:rPr>
              <a:t>вимоги</a:t>
            </a:r>
            <a:r>
              <a:rPr lang="ru-RU" dirty="0">
                <a:ea typeface="+mn-lt"/>
                <a:cs typeface="+mn-lt"/>
              </a:rPr>
              <a:t> не </a:t>
            </a:r>
            <a:r>
              <a:rPr lang="ru-RU" dirty="0" err="1">
                <a:ea typeface="+mn-lt"/>
                <a:cs typeface="+mn-lt"/>
              </a:rPr>
              <a:t>перевищує</a:t>
            </a:r>
            <a:r>
              <a:rPr lang="ru-RU" dirty="0">
                <a:ea typeface="+mn-lt"/>
                <a:cs typeface="+mn-lt"/>
              </a:rPr>
              <a:t> ста </a:t>
            </a:r>
            <a:r>
              <a:rPr lang="ru-RU" dirty="0" err="1">
                <a:ea typeface="+mn-lt"/>
                <a:cs typeface="+mn-lt"/>
              </a:rPr>
              <a:t>розмірів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прожиткового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мінімуму</a:t>
            </a:r>
            <a:r>
              <a:rPr lang="ru-RU" dirty="0">
                <a:ea typeface="+mn-lt"/>
                <a:cs typeface="+mn-lt"/>
              </a:rPr>
              <a:t> для </a:t>
            </a:r>
            <a:r>
              <a:rPr lang="ru-RU" dirty="0" err="1">
                <a:ea typeface="+mn-lt"/>
                <a:cs typeface="+mn-lt"/>
              </a:rPr>
              <a:t>працездатних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осіб</a:t>
            </a:r>
            <a:r>
              <a:rPr lang="ru-RU" dirty="0">
                <a:ea typeface="+mn-lt"/>
                <a:cs typeface="+mn-lt"/>
              </a:rPr>
              <a:t>. Особа </a:t>
            </a:r>
            <a:r>
              <a:rPr lang="ru-RU" dirty="0" err="1">
                <a:ea typeface="+mn-lt"/>
                <a:cs typeface="+mn-lt"/>
              </a:rPr>
              <a:t>має</a:t>
            </a:r>
            <a:r>
              <a:rPr lang="ru-RU" dirty="0">
                <a:ea typeface="+mn-lt"/>
                <a:cs typeface="+mn-lt"/>
              </a:rPr>
              <a:t> право </a:t>
            </a:r>
            <a:r>
              <a:rPr lang="ru-RU" dirty="0" err="1">
                <a:ea typeface="+mn-lt"/>
                <a:cs typeface="+mn-lt"/>
              </a:rPr>
              <a:t>звернутися</a:t>
            </a:r>
            <a:r>
              <a:rPr lang="ru-RU" dirty="0">
                <a:ea typeface="+mn-lt"/>
                <a:cs typeface="+mn-lt"/>
              </a:rPr>
              <a:t> до суду з </a:t>
            </a:r>
            <a:r>
              <a:rPr lang="ru-RU" dirty="0" err="1">
                <a:ea typeface="+mn-lt"/>
                <a:cs typeface="+mn-lt"/>
              </a:rPr>
              <a:t>вимогами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визначеними</a:t>
            </a:r>
            <a:r>
              <a:rPr lang="ru-RU" dirty="0">
                <a:ea typeface="+mn-lt"/>
                <a:cs typeface="+mn-lt"/>
              </a:rPr>
              <a:t> у </a:t>
            </a:r>
            <a:r>
              <a:rPr lang="ru-RU" dirty="0" err="1">
                <a:ea typeface="+mn-lt"/>
                <a:cs typeface="+mn-lt"/>
              </a:rPr>
              <a:t>частині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першій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цієї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статті</a:t>
            </a:r>
            <a:r>
              <a:rPr lang="ru-RU" dirty="0">
                <a:ea typeface="+mn-lt"/>
                <a:cs typeface="+mn-lt"/>
              </a:rPr>
              <a:t>, в наказному </a:t>
            </a:r>
            <a:r>
              <a:rPr lang="ru-RU" dirty="0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спрощеному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позовному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провадженні</a:t>
            </a:r>
            <a:r>
              <a:rPr lang="ru-RU" dirty="0">
                <a:ea typeface="+mn-lt"/>
                <a:cs typeface="+mn-lt"/>
              </a:rPr>
              <a:t> на </a:t>
            </a:r>
            <a:r>
              <a:rPr lang="ru-RU" dirty="0" err="1">
                <a:ea typeface="+mn-lt"/>
                <a:cs typeface="+mn-lt"/>
              </a:rPr>
              <a:t>свій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вибір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dirty="0" err="1">
                <a:ea typeface="+mn-lt"/>
                <a:cs typeface="+mn-lt"/>
              </a:rPr>
              <a:t>Заява</a:t>
            </a:r>
            <a:r>
              <a:rPr lang="ru-RU" dirty="0">
                <a:ea typeface="+mn-lt"/>
                <a:cs typeface="+mn-lt"/>
              </a:rPr>
              <a:t> про </a:t>
            </a:r>
            <a:r>
              <a:rPr lang="ru-RU" dirty="0" err="1">
                <a:ea typeface="+mn-lt"/>
                <a:cs typeface="+mn-lt"/>
              </a:rPr>
              <a:t>видачу</a:t>
            </a:r>
            <a:r>
              <a:rPr lang="ru-RU" dirty="0">
                <a:ea typeface="+mn-lt"/>
                <a:cs typeface="+mn-lt"/>
              </a:rPr>
              <a:t> судового наказу, </a:t>
            </a:r>
            <a:r>
              <a:rPr lang="ru-RU" dirty="0" err="1">
                <a:ea typeface="+mn-lt"/>
                <a:cs typeface="+mn-lt"/>
              </a:rPr>
              <a:t>згідно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статті</a:t>
            </a:r>
            <a:r>
              <a:rPr lang="ru-RU" dirty="0">
                <a:ea typeface="+mn-lt"/>
                <a:cs typeface="+mn-lt"/>
              </a:rPr>
              <a:t> 149 ГПК </a:t>
            </a:r>
            <a:r>
              <a:rPr lang="ru-RU" dirty="0" err="1">
                <a:ea typeface="+mn-lt"/>
                <a:cs typeface="+mn-lt"/>
              </a:rPr>
              <a:t>подається</a:t>
            </a:r>
            <a:r>
              <a:rPr lang="ru-RU" dirty="0">
                <a:ea typeface="+mn-lt"/>
                <a:cs typeface="+mn-lt"/>
              </a:rPr>
              <a:t> до суду </a:t>
            </a:r>
            <a:r>
              <a:rPr lang="ru-RU" dirty="0" err="1">
                <a:ea typeface="+mn-lt"/>
                <a:cs typeface="+mn-lt"/>
              </a:rPr>
              <a:t>першої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інстанції</a:t>
            </a:r>
            <a:r>
              <a:rPr lang="ru-RU" dirty="0">
                <a:ea typeface="+mn-lt"/>
                <a:cs typeface="+mn-lt"/>
              </a:rPr>
              <a:t> за </a:t>
            </a:r>
            <a:r>
              <a:rPr lang="ru-RU" dirty="0" err="1">
                <a:ea typeface="+mn-lt"/>
                <a:cs typeface="+mn-lt"/>
              </a:rPr>
              <a:t>загальними</a:t>
            </a:r>
            <a:r>
              <a:rPr lang="ru-RU" dirty="0">
                <a:ea typeface="+mn-lt"/>
                <a:cs typeface="+mn-lt"/>
              </a:rPr>
              <a:t> правилами </a:t>
            </a:r>
            <a:r>
              <a:rPr lang="ru-RU" dirty="0" err="1">
                <a:ea typeface="+mn-lt"/>
                <a:cs typeface="+mn-lt"/>
              </a:rPr>
              <a:t>підсудності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встановленими</a:t>
            </a:r>
            <a:r>
              <a:rPr lang="ru-RU" dirty="0">
                <a:ea typeface="+mn-lt"/>
                <a:cs typeface="+mn-lt"/>
              </a:rPr>
              <a:t> ГПК для </a:t>
            </a:r>
            <a:r>
              <a:rPr lang="ru-RU" dirty="0" err="1">
                <a:ea typeface="+mn-lt"/>
                <a:cs typeface="+mn-lt"/>
              </a:rPr>
              <a:t>подання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позовної</a:t>
            </a:r>
            <a:r>
              <a:rPr lang="ru-RU" dirty="0">
                <a:ea typeface="+mn-lt"/>
                <a:cs typeface="+mn-lt"/>
              </a:rPr>
              <a:t> заяви.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14276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813FD-ABFB-A59F-77A6-B8F3DF5EB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B2BF2-674E-CEE2-CFD1-B28FBEBD5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ru-RU" i="1" dirty="0" err="1">
                <a:ea typeface="+mn-lt"/>
                <a:cs typeface="+mn-lt"/>
              </a:rPr>
              <a:t>Вимоги</a:t>
            </a:r>
            <a:r>
              <a:rPr lang="ru-RU" i="1" dirty="0">
                <a:ea typeface="+mn-lt"/>
                <a:cs typeface="+mn-lt"/>
              </a:rPr>
              <a:t> до </a:t>
            </a:r>
            <a:r>
              <a:rPr lang="ru-RU" i="1" dirty="0" err="1">
                <a:ea typeface="+mn-lt"/>
                <a:cs typeface="+mn-lt"/>
              </a:rPr>
              <a:t>форми</a:t>
            </a:r>
            <a:r>
              <a:rPr lang="ru-RU" i="1" dirty="0">
                <a:ea typeface="+mn-lt"/>
                <a:cs typeface="+mn-lt"/>
              </a:rPr>
              <a:t> і </a:t>
            </a:r>
            <a:r>
              <a:rPr lang="ru-RU" i="1" dirty="0" err="1">
                <a:ea typeface="+mn-lt"/>
                <a:cs typeface="+mn-lt"/>
              </a:rPr>
              <a:t>змісту</a:t>
            </a:r>
            <a:r>
              <a:rPr lang="ru-RU" i="1" dirty="0">
                <a:ea typeface="+mn-lt"/>
                <a:cs typeface="+mn-lt"/>
              </a:rPr>
              <a:t> заяви про </a:t>
            </a:r>
            <a:r>
              <a:rPr lang="ru-RU" i="1" dirty="0" err="1">
                <a:ea typeface="+mn-lt"/>
                <a:cs typeface="+mn-lt"/>
              </a:rPr>
              <a:t>видачу</a:t>
            </a:r>
            <a:r>
              <a:rPr lang="ru-RU" i="1" dirty="0">
                <a:ea typeface="+mn-lt"/>
                <a:cs typeface="+mn-lt"/>
              </a:rPr>
              <a:t> судового наказу </a:t>
            </a:r>
            <a:r>
              <a:rPr lang="ru-RU" i="1" dirty="0" err="1">
                <a:ea typeface="+mn-lt"/>
                <a:cs typeface="+mn-lt"/>
              </a:rPr>
              <a:t>визначає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стаття</a:t>
            </a:r>
            <a:r>
              <a:rPr lang="ru-RU" i="1" dirty="0">
                <a:ea typeface="+mn-lt"/>
                <a:cs typeface="+mn-lt"/>
              </a:rPr>
              <a:t> 150 ГПК. </a:t>
            </a:r>
            <a:r>
              <a:rPr lang="ru-RU" i="1" dirty="0" err="1">
                <a:ea typeface="+mn-lt"/>
                <a:cs typeface="+mn-lt"/>
              </a:rPr>
              <a:t>Заява</a:t>
            </a:r>
            <a:r>
              <a:rPr lang="ru-RU" i="1" dirty="0">
                <a:ea typeface="+mn-lt"/>
                <a:cs typeface="+mn-lt"/>
              </a:rPr>
              <a:t> про </a:t>
            </a:r>
            <a:r>
              <a:rPr lang="ru-RU" i="1" dirty="0" err="1">
                <a:ea typeface="+mn-lt"/>
                <a:cs typeface="+mn-lt"/>
              </a:rPr>
              <a:t>видачу</a:t>
            </a:r>
            <a:r>
              <a:rPr lang="ru-RU" i="1" dirty="0">
                <a:ea typeface="+mn-lt"/>
                <a:cs typeface="+mn-lt"/>
              </a:rPr>
              <a:t> судового наказу </a:t>
            </a:r>
            <a:r>
              <a:rPr lang="ru-RU" i="1" dirty="0" err="1">
                <a:ea typeface="+mn-lt"/>
                <a:cs typeface="+mn-lt"/>
              </a:rPr>
              <a:t>подається</a:t>
            </a:r>
            <a:r>
              <a:rPr lang="ru-RU" i="1" dirty="0">
                <a:ea typeface="+mn-lt"/>
                <a:cs typeface="+mn-lt"/>
              </a:rPr>
              <a:t> до суду у </a:t>
            </a:r>
            <a:r>
              <a:rPr lang="ru-RU" i="1" dirty="0" err="1">
                <a:ea typeface="+mn-lt"/>
                <a:cs typeface="+mn-lt"/>
              </a:rPr>
              <a:t>письмовій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формі</a:t>
            </a:r>
            <a:r>
              <a:rPr lang="ru-RU" i="1" dirty="0">
                <a:ea typeface="+mn-lt"/>
                <a:cs typeface="+mn-lt"/>
              </a:rPr>
              <a:t> та </a:t>
            </a:r>
            <a:r>
              <a:rPr lang="ru-RU" i="1" dirty="0" err="1">
                <a:ea typeface="+mn-lt"/>
                <a:cs typeface="+mn-lt"/>
              </a:rPr>
              <a:t>підписується</a:t>
            </a:r>
            <a:r>
              <a:rPr lang="ru-RU" i="1" dirty="0">
                <a:ea typeface="+mn-lt"/>
                <a:cs typeface="+mn-lt"/>
              </a:rPr>
              <a:t> </a:t>
            </a:r>
            <a:r>
              <a:rPr lang="ru-RU" i="1" dirty="0" err="1">
                <a:ea typeface="+mn-lt"/>
                <a:cs typeface="+mn-lt"/>
              </a:rPr>
              <a:t>заявником</a:t>
            </a:r>
            <a:r>
              <a:rPr lang="ru-RU" i="1" dirty="0">
                <a:ea typeface="+mn-lt"/>
                <a:cs typeface="+mn-lt"/>
              </a:rPr>
              <a:t>. </a:t>
            </a:r>
            <a:endParaRPr lang="ru-RU" dirty="0">
              <a:ea typeface="+mn-lt"/>
              <a:cs typeface="+mn-lt"/>
            </a:endParaRPr>
          </a:p>
          <a:p>
            <a:r>
              <a:rPr lang="ru-RU" b="1" dirty="0">
                <a:ea typeface="+mn-lt"/>
                <a:cs typeface="+mn-lt"/>
              </a:rPr>
              <a:t>У </a:t>
            </a:r>
            <a:r>
              <a:rPr lang="ru-RU" b="1" dirty="0" err="1">
                <a:ea typeface="+mn-lt"/>
                <a:cs typeface="+mn-lt"/>
              </a:rPr>
              <a:t>заяві</a:t>
            </a:r>
            <a:r>
              <a:rPr lang="ru-RU" b="1" dirty="0">
                <a:ea typeface="+mn-lt"/>
                <a:cs typeface="+mn-lt"/>
              </a:rPr>
              <a:t> повинно бути </a:t>
            </a:r>
            <a:r>
              <a:rPr lang="ru-RU" b="1" dirty="0" err="1">
                <a:ea typeface="+mn-lt"/>
                <a:cs typeface="+mn-lt"/>
              </a:rPr>
              <a:t>зазначено</a:t>
            </a:r>
            <a:r>
              <a:rPr lang="ru-RU" b="1" dirty="0">
                <a:ea typeface="+mn-lt"/>
                <a:cs typeface="+mn-lt"/>
              </a:rPr>
              <a:t>: </a:t>
            </a:r>
            <a:r>
              <a:rPr lang="ru-RU" dirty="0">
                <a:ea typeface="+mn-lt"/>
                <a:cs typeface="+mn-lt"/>
              </a:rPr>
              <a:t>1) </a:t>
            </a:r>
            <a:r>
              <a:rPr lang="ru-RU" dirty="0" err="1">
                <a:ea typeface="+mn-lt"/>
                <a:cs typeface="+mn-lt"/>
              </a:rPr>
              <a:t>найменування</a:t>
            </a:r>
            <a:r>
              <a:rPr lang="ru-RU" dirty="0">
                <a:ea typeface="+mn-lt"/>
                <a:cs typeface="+mn-lt"/>
              </a:rPr>
              <a:t> суду, до </a:t>
            </a:r>
            <a:r>
              <a:rPr lang="ru-RU" dirty="0" err="1">
                <a:ea typeface="+mn-lt"/>
                <a:cs typeface="+mn-lt"/>
              </a:rPr>
              <a:t>якого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подається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заява</a:t>
            </a:r>
            <a:r>
              <a:rPr lang="ru-RU" dirty="0">
                <a:ea typeface="+mn-lt"/>
                <a:cs typeface="+mn-lt"/>
              </a:rPr>
              <a:t>; </a:t>
            </a:r>
          </a:p>
          <a:p>
            <a:r>
              <a:rPr lang="ru-RU" dirty="0">
                <a:ea typeface="+mn-lt"/>
                <a:cs typeface="+mn-lt"/>
              </a:rPr>
              <a:t>2) </a:t>
            </a:r>
            <a:r>
              <a:rPr lang="ru-RU" dirty="0" err="1">
                <a:ea typeface="+mn-lt"/>
                <a:cs typeface="+mn-lt"/>
              </a:rPr>
              <a:t>повне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найменування</a:t>
            </a:r>
            <a:r>
              <a:rPr lang="ru-RU" dirty="0">
                <a:ea typeface="+mn-lt"/>
                <a:cs typeface="+mn-lt"/>
              </a:rPr>
              <a:t> (для </a:t>
            </a:r>
            <a:r>
              <a:rPr lang="ru-RU" dirty="0" err="1">
                <a:ea typeface="+mn-lt"/>
                <a:cs typeface="+mn-lt"/>
              </a:rPr>
              <a:t>юридичних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осіб</a:t>
            </a:r>
            <a:r>
              <a:rPr lang="ru-RU" dirty="0">
                <a:ea typeface="+mn-lt"/>
                <a:cs typeface="+mn-lt"/>
              </a:rPr>
              <a:t>) </a:t>
            </a:r>
            <a:r>
              <a:rPr lang="ru-RU" dirty="0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ім’я</a:t>
            </a:r>
            <a:r>
              <a:rPr lang="ru-RU" dirty="0">
                <a:ea typeface="+mn-lt"/>
                <a:cs typeface="+mn-lt"/>
              </a:rPr>
              <a:t> (</a:t>
            </a:r>
            <a:r>
              <a:rPr lang="ru-RU" dirty="0" err="1">
                <a:ea typeface="+mn-lt"/>
                <a:cs typeface="+mn-lt"/>
              </a:rPr>
              <a:t>прізвище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ім’я</a:t>
            </a:r>
            <a:r>
              <a:rPr lang="ru-RU" dirty="0">
                <a:ea typeface="+mn-lt"/>
                <a:cs typeface="+mn-lt"/>
              </a:rPr>
              <a:t> та по </a:t>
            </a:r>
            <a:r>
              <a:rPr lang="ru-RU" dirty="0" err="1">
                <a:ea typeface="+mn-lt"/>
                <a:cs typeface="+mn-lt"/>
              </a:rPr>
              <a:t>батькові</a:t>
            </a:r>
            <a:r>
              <a:rPr lang="ru-RU" dirty="0">
                <a:ea typeface="+mn-lt"/>
                <a:cs typeface="+mn-lt"/>
              </a:rPr>
              <a:t>) (для </a:t>
            </a:r>
            <a:r>
              <a:rPr lang="ru-RU" dirty="0" err="1">
                <a:ea typeface="+mn-lt"/>
                <a:cs typeface="+mn-lt"/>
              </a:rPr>
              <a:t>фізичних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осіб</a:t>
            </a:r>
            <a:r>
              <a:rPr lang="ru-RU" dirty="0">
                <a:ea typeface="+mn-lt"/>
                <a:cs typeface="+mn-lt"/>
              </a:rPr>
              <a:t>) </a:t>
            </a:r>
            <a:r>
              <a:rPr lang="ru-RU" dirty="0" err="1">
                <a:ea typeface="+mn-lt"/>
                <a:cs typeface="+mn-lt"/>
              </a:rPr>
              <a:t>заявника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dirty="0" err="1">
                <a:ea typeface="+mn-lt"/>
                <a:cs typeface="+mn-lt"/>
              </a:rPr>
              <a:t>боржника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їх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місцезнаходження</a:t>
            </a:r>
            <a:r>
              <a:rPr lang="ru-RU" dirty="0">
                <a:ea typeface="+mn-lt"/>
                <a:cs typeface="+mn-lt"/>
              </a:rPr>
              <a:t> (для </a:t>
            </a:r>
            <a:r>
              <a:rPr lang="ru-RU" dirty="0" err="1">
                <a:ea typeface="+mn-lt"/>
                <a:cs typeface="+mn-lt"/>
              </a:rPr>
              <a:t>юридичних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осіб</a:t>
            </a:r>
            <a:r>
              <a:rPr lang="ru-RU" dirty="0">
                <a:ea typeface="+mn-lt"/>
                <a:cs typeface="+mn-lt"/>
              </a:rPr>
              <a:t>) </a:t>
            </a:r>
            <a:r>
              <a:rPr lang="ru-RU" dirty="0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місце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проживання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ідентифікаційний</a:t>
            </a:r>
            <a:r>
              <a:rPr lang="ru-RU" dirty="0">
                <a:ea typeface="+mn-lt"/>
                <a:cs typeface="+mn-lt"/>
              </a:rPr>
              <a:t> код </a:t>
            </a:r>
            <a:r>
              <a:rPr lang="ru-RU" dirty="0" err="1">
                <a:ea typeface="+mn-lt"/>
                <a:cs typeface="+mn-lt"/>
              </a:rPr>
              <a:t>юридичної</a:t>
            </a:r>
            <a:r>
              <a:rPr lang="ru-RU" dirty="0">
                <a:ea typeface="+mn-lt"/>
                <a:cs typeface="+mn-lt"/>
              </a:rPr>
              <a:t> особи в </a:t>
            </a:r>
            <a:r>
              <a:rPr lang="ru-RU" dirty="0" err="1">
                <a:ea typeface="+mn-lt"/>
                <a:cs typeface="+mn-lt"/>
              </a:rPr>
              <a:t>Єдиному</a:t>
            </a:r>
            <a:r>
              <a:rPr lang="ru-RU" dirty="0">
                <a:ea typeface="+mn-lt"/>
                <a:cs typeface="+mn-lt"/>
              </a:rPr>
              <a:t> державному </a:t>
            </a:r>
            <a:r>
              <a:rPr lang="ru-RU" dirty="0" err="1">
                <a:ea typeface="+mn-lt"/>
                <a:cs typeface="+mn-lt"/>
              </a:rPr>
              <a:t>реєстрі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підприємств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dirty="0" err="1">
                <a:ea typeface="+mn-lt"/>
                <a:cs typeface="+mn-lt"/>
              </a:rPr>
              <a:t>організацій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України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заявника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dirty="0" err="1">
                <a:ea typeface="+mn-lt"/>
                <a:cs typeface="+mn-lt"/>
              </a:rPr>
              <a:t>боржника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реєстраційний</a:t>
            </a:r>
            <a:r>
              <a:rPr lang="ru-RU" dirty="0">
                <a:ea typeface="+mn-lt"/>
                <a:cs typeface="+mn-lt"/>
              </a:rPr>
              <a:t> номер </a:t>
            </a:r>
            <a:r>
              <a:rPr lang="ru-RU" dirty="0" err="1">
                <a:ea typeface="+mn-lt"/>
                <a:cs typeface="+mn-lt"/>
              </a:rPr>
              <a:t>облікової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картки</a:t>
            </a:r>
            <a:r>
              <a:rPr lang="ru-RU" dirty="0">
                <a:ea typeface="+mn-lt"/>
                <a:cs typeface="+mn-lt"/>
              </a:rPr>
              <a:t> платника </a:t>
            </a:r>
            <a:r>
              <a:rPr lang="ru-RU" dirty="0" err="1">
                <a:ea typeface="+mn-lt"/>
                <a:cs typeface="+mn-lt"/>
              </a:rPr>
              <a:t>податків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заявника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dirty="0" err="1">
                <a:ea typeface="+mn-lt"/>
                <a:cs typeface="+mn-lt"/>
              </a:rPr>
              <a:t>боржника</a:t>
            </a:r>
            <a:r>
              <a:rPr lang="ru-RU" dirty="0">
                <a:ea typeface="+mn-lt"/>
                <a:cs typeface="+mn-lt"/>
              </a:rPr>
              <a:t> (для </a:t>
            </a:r>
            <a:r>
              <a:rPr lang="ru-RU" dirty="0" err="1">
                <a:ea typeface="+mn-lt"/>
                <a:cs typeface="+mn-lt"/>
              </a:rPr>
              <a:t>фізичних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осіб</a:t>
            </a:r>
            <a:r>
              <a:rPr lang="ru-RU" dirty="0">
                <a:ea typeface="+mn-lt"/>
                <a:cs typeface="+mn-lt"/>
              </a:rPr>
              <a:t>) за </a:t>
            </a:r>
            <a:r>
              <a:rPr lang="ru-RU" dirty="0" err="1">
                <a:ea typeface="+mn-lt"/>
                <a:cs typeface="+mn-lt"/>
              </a:rPr>
              <a:t>його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наявності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номер і </a:t>
            </a:r>
            <a:r>
              <a:rPr lang="ru-RU" dirty="0" err="1">
                <a:ea typeface="+mn-lt"/>
                <a:cs typeface="+mn-lt"/>
              </a:rPr>
              <a:t>серію</a:t>
            </a:r>
            <a:r>
              <a:rPr lang="ru-RU" dirty="0">
                <a:ea typeface="+mn-lt"/>
                <a:cs typeface="+mn-lt"/>
              </a:rPr>
              <a:t> паспорта </a:t>
            </a:r>
            <a:r>
              <a:rPr lang="ru-RU" dirty="0" err="1">
                <a:ea typeface="+mn-lt"/>
                <a:cs typeface="+mn-lt"/>
              </a:rPr>
              <a:t>заявника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dirty="0" err="1">
                <a:ea typeface="+mn-lt"/>
                <a:cs typeface="+mn-lt"/>
              </a:rPr>
              <a:t>боржника</a:t>
            </a:r>
            <a:r>
              <a:rPr lang="ru-RU" dirty="0">
                <a:ea typeface="+mn-lt"/>
                <a:cs typeface="+mn-lt"/>
              </a:rPr>
              <a:t> (для </a:t>
            </a:r>
            <a:r>
              <a:rPr lang="ru-RU" dirty="0" err="1">
                <a:ea typeface="+mn-lt"/>
                <a:cs typeface="+mn-lt"/>
              </a:rPr>
              <a:t>фізичних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осіб</a:t>
            </a:r>
            <a:r>
              <a:rPr lang="ru-RU" dirty="0">
                <a:ea typeface="+mn-lt"/>
                <a:cs typeface="+mn-lt"/>
              </a:rPr>
              <a:t> – </a:t>
            </a:r>
            <a:r>
              <a:rPr lang="ru-RU" dirty="0" err="1">
                <a:ea typeface="+mn-lt"/>
                <a:cs typeface="+mn-lt"/>
              </a:rPr>
              <a:t>громадян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України</a:t>
            </a:r>
            <a:r>
              <a:rPr lang="ru-RU" dirty="0">
                <a:ea typeface="+mn-lt"/>
                <a:cs typeface="+mn-lt"/>
              </a:rPr>
              <a:t>), </a:t>
            </a:r>
            <a:r>
              <a:rPr lang="ru-RU" dirty="0" err="1">
                <a:ea typeface="+mn-lt"/>
                <a:cs typeface="+mn-lt"/>
              </a:rPr>
              <a:t>вказівку</a:t>
            </a:r>
            <a:r>
              <a:rPr lang="ru-RU" dirty="0">
                <a:ea typeface="+mn-lt"/>
                <a:cs typeface="+mn-lt"/>
              </a:rPr>
              <a:t> на статус </a:t>
            </a:r>
            <a:r>
              <a:rPr lang="ru-RU" dirty="0" err="1">
                <a:ea typeface="+mn-lt"/>
                <a:cs typeface="+mn-lt"/>
              </a:rPr>
              <a:t>фізичної</a:t>
            </a:r>
            <a:r>
              <a:rPr lang="ru-RU" dirty="0">
                <a:ea typeface="+mn-lt"/>
                <a:cs typeface="+mn-lt"/>
              </a:rPr>
              <a:t> особи – </a:t>
            </a:r>
            <a:r>
              <a:rPr lang="ru-RU" dirty="0" err="1">
                <a:ea typeface="+mn-lt"/>
                <a:cs typeface="+mn-lt"/>
              </a:rPr>
              <a:t>підприємця</a:t>
            </a:r>
            <a:r>
              <a:rPr lang="ru-RU" dirty="0">
                <a:ea typeface="+mn-lt"/>
                <a:cs typeface="+mn-lt"/>
              </a:rPr>
              <a:t> (для </a:t>
            </a:r>
            <a:r>
              <a:rPr lang="ru-RU" dirty="0" err="1">
                <a:ea typeface="+mn-lt"/>
                <a:cs typeface="+mn-lt"/>
              </a:rPr>
              <a:t>фізичних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осіб</a:t>
            </a:r>
            <a:r>
              <a:rPr lang="ru-RU" dirty="0">
                <a:ea typeface="+mn-lt"/>
                <a:cs typeface="+mn-lt"/>
              </a:rPr>
              <a:t> – </a:t>
            </a:r>
            <a:r>
              <a:rPr lang="ru-RU" dirty="0" err="1">
                <a:ea typeface="+mn-lt"/>
                <a:cs typeface="+mn-lt"/>
              </a:rPr>
              <a:t>підприємців</a:t>
            </a:r>
            <a:r>
              <a:rPr lang="ru-RU" dirty="0">
                <a:ea typeface="+mn-lt"/>
                <a:cs typeface="+mn-lt"/>
              </a:rPr>
              <a:t>), а також </a:t>
            </a:r>
            <a:r>
              <a:rPr lang="ru-RU" dirty="0" err="1">
                <a:ea typeface="+mn-lt"/>
                <a:cs typeface="+mn-lt"/>
              </a:rPr>
              <a:t>офіційні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електронні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адреси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dirty="0" err="1">
                <a:ea typeface="+mn-lt"/>
                <a:cs typeface="+mn-lt"/>
              </a:rPr>
              <a:t>інші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дані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якщо</a:t>
            </a:r>
            <a:r>
              <a:rPr lang="ru-RU" dirty="0">
                <a:ea typeface="+mn-lt"/>
                <a:cs typeface="+mn-lt"/>
              </a:rPr>
              <a:t> вони </a:t>
            </a:r>
            <a:r>
              <a:rPr lang="ru-RU" dirty="0" err="1">
                <a:ea typeface="+mn-lt"/>
                <a:cs typeface="+mn-lt"/>
              </a:rPr>
              <a:t>відомі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заявнику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які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ідентифікують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боржника</a:t>
            </a:r>
            <a:r>
              <a:rPr lang="ru-RU" dirty="0">
                <a:ea typeface="+mn-lt"/>
                <a:cs typeface="+mn-lt"/>
              </a:rPr>
              <a:t>;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37611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xtaposeVTI">
  <a:themeElements>
    <a:clrScheme name="JuxtaposeVTI">
      <a:dk1>
        <a:sysClr val="windowText" lastClr="000000"/>
      </a:dk1>
      <a:lt1>
        <a:sysClr val="window" lastClr="FFFFFF"/>
      </a:lt1>
      <a:dk2>
        <a:srgbClr val="3F3F3F"/>
      </a:dk2>
      <a:lt2>
        <a:srgbClr val="F8F7F5"/>
      </a:lt2>
      <a:accent1>
        <a:srgbClr val="F99700"/>
      </a:accent1>
      <a:accent2>
        <a:srgbClr val="00BAC7"/>
      </a:accent2>
      <a:accent3>
        <a:srgbClr val="FF5C21"/>
      </a:accent3>
      <a:accent4>
        <a:srgbClr val="6F7EFD"/>
      </a:accent4>
      <a:accent5>
        <a:srgbClr val="ACACAC"/>
      </a:accent5>
      <a:accent6>
        <a:srgbClr val="737373"/>
      </a:accent6>
      <a:hlink>
        <a:srgbClr val="0099FF"/>
      </a:hlink>
      <a:folHlink>
        <a:srgbClr val="868686"/>
      </a:folHlink>
    </a:clrScheme>
    <a:fontScheme name="JuxtaposeVTI">
      <a:majorFont>
        <a:latin typeface="Franklin Gothic Demi Cond" panose="020B0706030402020204"/>
        <a:ea typeface=""/>
        <a:cs typeface=""/>
      </a:majorFont>
      <a:minorFont>
        <a:latin typeface="Franklin Gothic Medium" panose="020B0603020102020204"/>
        <a:ea typeface=""/>
        <a:cs typeface=""/>
      </a:minorFont>
    </a:fontScheme>
    <a:fmtScheme name="Juxtapose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B0236716-CA63-41C1-B6AD-997AE15F064B}" vid="{0E0AE8FC-D493-434E-BDCC-ED5FFB2DAEE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JuxtaposeVTI</vt:lpstr>
      <vt:lpstr>ТЕМА 5. Наказне та спрощене провадження. </vt:lpstr>
      <vt:lpstr>План</vt:lpstr>
      <vt:lpstr>Судовий наказ як особлива форма судового рішення</vt:lpstr>
      <vt:lpstr>PowerPoint Presentation</vt:lpstr>
      <vt:lpstr>PowerPoint Presentation</vt:lpstr>
      <vt:lpstr>За результатами рішення господарського суду видається судовий наказ. </vt:lpstr>
      <vt:lpstr>PowerPoint Presentation</vt:lpstr>
      <vt:lpstr>PowerPoint Presentation</vt:lpstr>
      <vt:lpstr>PowerPoint Presentation</vt:lpstr>
      <vt:lpstr>PowerPoint Presentation</vt:lpstr>
      <vt:lpstr>До заяви про видачу судового наказу додаються: </vt:lpstr>
      <vt:lpstr>Суддя відмовляє у видачі судового наказу, якщо: </vt:lpstr>
      <vt:lpstr>PowerPoint Presentation</vt:lpstr>
      <vt:lpstr>2. Наслідки відмови у видачі судового наказу визначає стаття 153 ГПК. </vt:lpstr>
      <vt:lpstr>У той же час з підстав, передбачених пунктами 3–6 частини першої статті 152 ГПК, а саме: </vt:lpstr>
      <vt:lpstr>Розгляд заяв про видачу судового наказу здійснюється відповідно до приписів статті 154 ГПК. </vt:lpstr>
      <vt:lpstr>У судовому наказі зазначаються: </vt:lpstr>
      <vt:lpstr>PowerPoint Presentation</vt:lpstr>
      <vt:lpstr>PowerPoint Presentation</vt:lpstr>
      <vt:lpstr>PowerPoint Presentation</vt:lpstr>
      <vt:lpstr>Наслідки скасування та набрання судовим наказом законної сили </vt:lpstr>
      <vt:lpstr>PowerPoint Presentation</vt:lpstr>
      <vt:lpstr>Заява про скасування судового наказу має містити: </vt:lpstr>
      <vt:lpstr>До заяви про скасування судового наказу додаються: </vt:lpstr>
      <vt:lpstr>PowerPoint Presentation</vt:lpstr>
      <vt:lpstr>PowerPoint Presentation</vt:lpstr>
      <vt:lpstr>3. Справи, що розглядаються в порядку спрощеного позовного провадження.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4. Особливості подання заяв та розгляду справи у порядку спрощеного позовного провадження.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243</cp:revision>
  <dcterms:created xsi:type="dcterms:W3CDTF">2025-05-29T09:51:40Z</dcterms:created>
  <dcterms:modified xsi:type="dcterms:W3CDTF">2025-05-29T11:04:32Z</dcterms:modified>
</cp:coreProperties>
</file>