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0"/>
  </p:notesMasterIdLst>
  <p:sldIdLst>
    <p:sldId id="258" r:id="rId2"/>
    <p:sldId id="259" r:id="rId3"/>
    <p:sldId id="262" r:id="rId4"/>
    <p:sldId id="260" r:id="rId5"/>
    <p:sldId id="263" r:id="rId6"/>
    <p:sldId id="264" r:id="rId7"/>
    <p:sldId id="265" r:id="rId8"/>
    <p:sldId id="266" r:id="rId9"/>
    <p:sldId id="267" r:id="rId10"/>
    <p:sldId id="272" r:id="rId11"/>
    <p:sldId id="261" r:id="rId12"/>
    <p:sldId id="273" r:id="rId13"/>
    <p:sldId id="274" r:id="rId14"/>
    <p:sldId id="275" r:id="rId15"/>
    <p:sldId id="269" r:id="rId16"/>
    <p:sldId id="276" r:id="rId17"/>
    <p:sldId id="270" r:id="rId18"/>
    <p:sldId id="277" r:id="rId19"/>
    <p:sldId id="278" r:id="rId20"/>
    <p:sldId id="287" r:id="rId21"/>
    <p:sldId id="282" r:id="rId22"/>
    <p:sldId id="283" r:id="rId23"/>
    <p:sldId id="284" r:id="rId24"/>
    <p:sldId id="280" r:id="rId25"/>
    <p:sldId id="281" r:id="rId26"/>
    <p:sldId id="285" r:id="rId27"/>
    <p:sldId id="271" r:id="rId28"/>
    <p:sldId id="286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74" autoAdjust="0"/>
    <p:restoredTop sz="94598" autoAdjust="0"/>
  </p:normalViewPr>
  <p:slideViewPr>
    <p:cSldViewPr>
      <p:cViewPr>
        <p:scale>
          <a:sx n="100" d="100"/>
          <a:sy n="100" d="100"/>
        </p:scale>
        <p:origin x="-444" y="-2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6" Type="http://schemas.openxmlformats.org/officeDocument/2006/relationships/image" Target="../media/image50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image" Target="../media/image32.wmf"/><Relationship Id="rId7" Type="http://schemas.openxmlformats.org/officeDocument/2006/relationships/image" Target="../media/image36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Relationship Id="rId9" Type="http://schemas.openxmlformats.org/officeDocument/2006/relationships/image" Target="../media/image3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D0F2-976F-418E-8410-9E5DDAA05E15}" type="datetimeFigureOut">
              <a:rPr lang="uk-UA" smtClean="0"/>
              <a:t>26.02.2021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0E7B9-BBF7-48F4-87A6-B60852335D08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49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0681-B6B7-4CD5-B2C8-EE1D112C4D18}" type="datetime1">
              <a:rPr lang="ru-RU" smtClean="0"/>
              <a:t>26.02.2021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D507-B0D6-4109-99AD-63BC6C3393ED}" type="datetime1">
              <a:rPr lang="ru-RU" smtClean="0"/>
              <a:t>26.02.2021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E26C-4715-40BD-BE80-4A601E84E803}" type="datetime1">
              <a:rPr lang="ru-RU" smtClean="0"/>
              <a:t>26.02.2021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8419-0312-4D4D-BDB5-DDE864C8DB5A}" type="datetime1">
              <a:rPr lang="ru-RU" smtClean="0"/>
              <a:t>26.02.2021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7F61-448D-4EE4-A29C-186244813DA4}" type="datetime1">
              <a:rPr lang="ru-RU" smtClean="0"/>
              <a:t>26.02.2021</a:t>
            </a:fld>
            <a:endParaRPr lang="ru-RU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A499-50F7-4DDE-8396-E2232FEE5759}" type="datetime1">
              <a:rPr lang="ru-RU" smtClean="0"/>
              <a:t>26.02.2021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128E-A303-4E33-9CE5-DF54B859370A}" type="datetime1">
              <a:rPr lang="ru-RU" smtClean="0"/>
              <a:t>26.02.2021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0AF2-10F7-4A1D-95F5-D7196D7C5760}" type="datetime1">
              <a:rPr lang="ru-RU" smtClean="0"/>
              <a:t>26.02.2021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4843-09A7-4ED0-8ACE-82350FD19F71}" type="datetime1">
              <a:rPr lang="ru-RU" smtClean="0"/>
              <a:t>26.02.2021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7C4-C484-488E-8B93-A340EED0F10F}" type="datetime1">
              <a:rPr lang="ru-RU" smtClean="0"/>
              <a:t>26.02.2021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0C4C-88EB-4E1C-9156-3744B450C81F}" type="datetime1">
              <a:rPr lang="ru-RU" smtClean="0"/>
              <a:t>26.02.2021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F2C201-20F0-4F13-AB0D-6AECD71FBD0A}" type="datetime1">
              <a:rPr lang="ru-RU" smtClean="0"/>
              <a:t>26.02.2021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5.bin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3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4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26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34.bin"/><Relationship Id="rId18" Type="http://schemas.openxmlformats.org/officeDocument/2006/relationships/oleObject" Target="../embeddings/oleObject37.bin"/><Relationship Id="rId3" Type="http://schemas.openxmlformats.org/officeDocument/2006/relationships/oleObject" Target="../embeddings/oleObject29.bin"/><Relationship Id="rId21" Type="http://schemas.openxmlformats.org/officeDocument/2006/relationships/oleObject" Target="../embeddings/oleObject3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4.wmf"/><Relationship Id="rId17" Type="http://schemas.openxmlformats.org/officeDocument/2006/relationships/image" Target="../media/image3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6.bin"/><Relationship Id="rId20" Type="http://schemas.openxmlformats.org/officeDocument/2006/relationships/oleObject" Target="../embeddings/oleObject38.bin"/><Relationship Id="rId1" Type="http://schemas.openxmlformats.org/officeDocument/2006/relationships/vmlDrawing" Target="../drawings/vmlDrawing9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5" Type="http://schemas.openxmlformats.org/officeDocument/2006/relationships/oleObject" Target="../embeddings/oleObject35.bin"/><Relationship Id="rId23" Type="http://schemas.openxmlformats.org/officeDocument/2006/relationships/oleObject" Target="../embeddings/oleObject40.bin"/><Relationship Id="rId10" Type="http://schemas.openxmlformats.org/officeDocument/2006/relationships/image" Target="../media/image33.wmf"/><Relationship Id="rId19" Type="http://schemas.openxmlformats.org/officeDocument/2006/relationships/image" Target="../media/image37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2.bin"/><Relationship Id="rId14" Type="http://schemas.openxmlformats.org/officeDocument/2006/relationships/image" Target="../media/image35.wmf"/><Relationship Id="rId22" Type="http://schemas.openxmlformats.org/officeDocument/2006/relationships/image" Target="../media/image38.w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40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41.wmf"/><Relationship Id="rId9" Type="http://schemas.openxmlformats.org/officeDocument/2006/relationships/oleObject" Target="../embeddings/oleObject45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13" Type="http://schemas.openxmlformats.org/officeDocument/2006/relationships/oleObject" Target="../embeddings/oleObject51.bin"/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12" Type="http://schemas.openxmlformats.org/officeDocument/2006/relationships/image" Target="../media/image49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0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6.wmf"/><Relationship Id="rId11" Type="http://schemas.openxmlformats.org/officeDocument/2006/relationships/oleObject" Target="../embeddings/oleObject50.bin"/><Relationship Id="rId5" Type="http://schemas.openxmlformats.org/officeDocument/2006/relationships/oleObject" Target="../embeddings/oleObject47.bin"/><Relationship Id="rId15" Type="http://schemas.openxmlformats.org/officeDocument/2006/relationships/oleObject" Target="../embeddings/oleObject53.bin"/><Relationship Id="rId10" Type="http://schemas.openxmlformats.org/officeDocument/2006/relationships/image" Target="../media/image48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49.bin"/><Relationship Id="rId14" Type="http://schemas.openxmlformats.org/officeDocument/2006/relationships/oleObject" Target="../embeddings/oleObject52.bin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g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2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5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uk-UA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</a:t>
            </a:r>
            <a:r>
              <a:rPr lang="ru-RU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П’ЮТЕРН</a:t>
            </a:r>
            <a:r>
              <a:rPr lang="uk-UA" sz="4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ГРАФІКА</a:t>
            </a:r>
            <a:endParaRPr lang="uk-UA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" name="Rectangle 5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Rectangle 5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1" name="Rectangle 6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3" name="Rectangle 6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" name="Rectangle 6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" name="Rectangle 7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" name="Rectangle 7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9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" name="Rectangle 9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4" name="Rectangle 9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" name="Rectangle 10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2" name="Rectangle 1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4" name="Rectangle 1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6" name="Rectangle 1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8" name="Rectangle 1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0" name="Rectangle 13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2" name="Rectangle 1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4" name="Rectangle 142"/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6" name="Rectangle 14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8" name="Rectangle 17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0" name="Rectangle 18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113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</a:t>
            </a:r>
            <a:r>
              <a:rPr lang="uk-UA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Кіруса-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Тепер сформулюємо послідовність дій реалізації цього метода.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uk-UA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Покладається</a:t>
            </a: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uk-UA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, </a:t>
            </a:r>
            <a:r>
              <a:rPr lang="uk-UA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uk-UA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ці параметри після закінчення роботи алгоритму не зміняться, те відрізок є цілком видимим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(рисунок в центрі);</a:t>
            </a:r>
            <a:r>
              <a:rPr lang="uk-UA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Для всіх ребер вікна обчислити параметр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формулою (3.1).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Значення параметра, що  не задовольняють умові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 розгляду виключаються, ртс.12.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занести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 нижнього  списку, 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верхнього,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лівий рисунок.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2114398"/>
              </p:ext>
            </p:extLst>
          </p:nvPr>
        </p:nvGraphicFramePr>
        <p:xfrm>
          <a:off x="3203848" y="2492896"/>
          <a:ext cx="648072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82" name="Формула" r:id="rId3" imgW="495085" imgH="241195" progId="Equation.3">
                  <p:embed/>
                </p:oleObj>
              </mc:Choice>
              <mc:Fallback>
                <p:oleObj name="Формула" r:id="rId3" imgW="495085" imgH="241195" progId="Equation.3">
                  <p:embed/>
                  <p:pic>
                    <p:nvPicPr>
                      <p:cNvPr id="0" name="Объект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848" y="2492896"/>
                        <a:ext cx="648072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872660"/>
              </p:ext>
            </p:extLst>
          </p:nvPr>
        </p:nvGraphicFramePr>
        <p:xfrm>
          <a:off x="4139952" y="2492896"/>
          <a:ext cx="576064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83" name="Формула" r:id="rId5" imgW="419040" imgH="241200" progId="Equation.3">
                  <p:embed/>
                </p:oleObj>
              </mc:Choice>
              <mc:Fallback>
                <p:oleObj name="Формула" r:id="rId5" imgW="419040" imgH="241200" progId="Equation.3">
                  <p:embed/>
                  <p:pic>
                    <p:nvPicPr>
                      <p:cNvPr id="0" name="Объект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2492896"/>
                        <a:ext cx="576064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0409469"/>
              </p:ext>
            </p:extLst>
          </p:nvPr>
        </p:nvGraphicFramePr>
        <p:xfrm>
          <a:off x="3923928" y="4365104"/>
          <a:ext cx="864096" cy="3345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84" name="Формула" r:id="rId7" imgW="583947" imgH="190417" progId="Equation.3">
                  <p:embed/>
                </p:oleObj>
              </mc:Choice>
              <mc:Fallback>
                <p:oleObj name="Формула" r:id="rId7" imgW="583947" imgH="190417" progId="Equation.3">
                  <p:embed/>
                  <p:pic>
                    <p:nvPicPr>
                      <p:cNvPr id="0" name="Объект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4365104"/>
                        <a:ext cx="864096" cy="3345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7491642"/>
              </p:ext>
            </p:extLst>
          </p:nvPr>
        </p:nvGraphicFramePr>
        <p:xfrm>
          <a:off x="1475656" y="5229200"/>
          <a:ext cx="936104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85" name="Формула" r:id="rId9" imgW="583947" imgH="241195" progId="Equation.3">
                  <p:embed/>
                </p:oleObj>
              </mc:Choice>
              <mc:Fallback>
                <p:oleObj name="Формула" r:id="rId9" imgW="583947" imgH="241195" progId="Equation.3">
                  <p:embed/>
                  <p:pic>
                    <p:nvPicPr>
                      <p:cNvPr id="0" name="Объект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5229200"/>
                        <a:ext cx="936104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3072779"/>
              </p:ext>
            </p:extLst>
          </p:nvPr>
        </p:nvGraphicFramePr>
        <p:xfrm>
          <a:off x="1412875" y="5589588"/>
          <a:ext cx="914400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86" name="Формула" r:id="rId11" imgW="571320" imgH="241200" progId="Equation.3">
                  <p:embed/>
                </p:oleObj>
              </mc:Choice>
              <mc:Fallback>
                <p:oleObj name="Формула" r:id="rId11" imgW="571320" imgH="2412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2875" y="5589588"/>
                        <a:ext cx="914400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46485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</a:t>
            </a:r>
            <a:r>
              <a:rPr lang="uk-UA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Кіруса-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Бека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204864"/>
            <a:ext cx="6293900" cy="28821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5615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</a:t>
            </a:r>
            <a:r>
              <a:rPr lang="uk-UA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Кіруса-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закінченні роботи алгоритму після проходу усі сторін багатокутника з нижнього списку вибирається максимальне значення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а з верхнього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мінімальне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які визначають кінцеві точки видимого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відрізка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(лівий рисунок).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Випадок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відповідає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цілком невидимому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відрізкові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правий рисунок.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7366549"/>
              </p:ext>
            </p:extLst>
          </p:nvPr>
        </p:nvGraphicFramePr>
        <p:xfrm>
          <a:off x="4283968" y="2348880"/>
          <a:ext cx="265112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4" name="Формула" r:id="rId3" imgW="203040" imgH="241200" progId="Equation.3">
                  <p:embed/>
                </p:oleObj>
              </mc:Choice>
              <mc:Fallback>
                <p:oleObj name="Формула" r:id="rId3" imgW="203040" imgH="2412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968" y="2348880"/>
                        <a:ext cx="265112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2666138"/>
              </p:ext>
            </p:extLst>
          </p:nvPr>
        </p:nvGraphicFramePr>
        <p:xfrm>
          <a:off x="827584" y="2852936"/>
          <a:ext cx="231775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5" name="Формула" r:id="rId5" imgW="177480" imgH="241200" progId="Equation.3">
                  <p:embed/>
                </p:oleObj>
              </mc:Choice>
              <mc:Fallback>
                <p:oleObj name="Формула" r:id="rId5" imgW="177480" imgH="2412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2852936"/>
                        <a:ext cx="231775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5097430"/>
              </p:ext>
            </p:extLst>
          </p:nvPr>
        </p:nvGraphicFramePr>
        <p:xfrm>
          <a:off x="2195736" y="4077072"/>
          <a:ext cx="696912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6" name="Формула" r:id="rId7" imgW="533160" imgH="241200" progId="Equation.3">
                  <p:embed/>
                </p:oleObj>
              </mc:Choice>
              <mc:Fallback>
                <p:oleObj name="Формула" r:id="rId7" imgW="533160" imgH="2412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4077072"/>
                        <a:ext cx="696912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1734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ВІДТИНАННЯ БАГАТОКУТНИКІВ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2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Результатом </a:t>
            </a:r>
            <a:r>
              <a:rPr lang="uk-UA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роботи алгоритму відтинання повинен бути один або декілька замкнених багатокутників. При цьому можуть бути додані нові ребра, а ті, що є або збережені, або вилучені. Суттєвим є те , що границі вікна які не обмежують видиму частину, багатокутника, який відсікається, не повинні міститися у результаті. Якщо це не виконується, то можлива некоректне зафарбування границь. </a:t>
            </a:r>
            <a:endParaRPr lang="ru-RU" sz="2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7242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ВІДТИНАННЯ БАГАТОКУТНИКІВ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Безпосереднє застосування для цієї цілі алгоритмів відтинання відрізків може привести до некоректних результатів, коли результатом буде набір не зв’язаних між собою відрізків, рис. 13.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30729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</a:t>
            </a:r>
            <a:r>
              <a:rPr lang="uk-UA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Сазерленда-Ходжмена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005064"/>
            <a:ext cx="7632848" cy="21333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755576" y="1988840"/>
            <a:ext cx="763284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Цей алгоритм відтинання </a:t>
            </a:r>
            <a:r>
              <a:rPr lang="uk-UA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довільного багатокутника опуклим вікном полягає в тому , що багатокутник відтинається(далі робочий багатокутник) всіма сторонами вікна по черзі</a:t>
            </a:r>
            <a:endParaRPr lang="ru-RU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97947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</a:t>
            </a:r>
            <a:r>
              <a:rPr lang="uk-UA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Сазерленда-Ходжмена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Нехай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півплощина     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розташована праворуч від сторони вікна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при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його обході по годинній стрілці, а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-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ребро робочого багатокутника. Очевидно, що можливо всього чотири ситуації орієнтації ребра  відносно області, рис 15: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вхідне ребро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         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;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внутрішнє ребро: 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;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вихідне ребро: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;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зовнішнє ребро: і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не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належать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9588277"/>
              </p:ext>
            </p:extLst>
          </p:nvPr>
        </p:nvGraphicFramePr>
        <p:xfrm>
          <a:off x="3635896" y="1700808"/>
          <a:ext cx="288032" cy="3059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06" name="Формула" r:id="rId3" imgW="164885" imgH="164885" progId="Equation.3">
                  <p:embed/>
                </p:oleObj>
              </mc:Choice>
              <mc:Fallback>
                <p:oleObj name="Формула" r:id="rId3" imgW="164885" imgH="164885" progId="Equation.3">
                  <p:embed/>
                  <p:pic>
                    <p:nvPicPr>
                      <p:cNvPr id="0" name="Объект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1700808"/>
                        <a:ext cx="288032" cy="3059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1665212"/>
              </p:ext>
            </p:extLst>
          </p:nvPr>
        </p:nvGraphicFramePr>
        <p:xfrm>
          <a:off x="2771800" y="2060848"/>
          <a:ext cx="576064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07" name="Формула" r:id="rId5" imgW="355446" imgH="228501" progId="Equation.3">
                  <p:embed/>
                </p:oleObj>
              </mc:Choice>
              <mc:Fallback>
                <p:oleObj name="Формула" r:id="rId5" imgW="355446" imgH="228501" progId="Equation.3">
                  <p:embed/>
                  <p:pic>
                    <p:nvPicPr>
                      <p:cNvPr id="0" name="Объект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800" y="2060848"/>
                        <a:ext cx="576064" cy="3600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5926410"/>
              </p:ext>
            </p:extLst>
          </p:nvPr>
        </p:nvGraphicFramePr>
        <p:xfrm>
          <a:off x="1115616" y="2420888"/>
          <a:ext cx="576064" cy="3726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08" name="Формула" r:id="rId7" imgW="406224" imgH="228501" progId="Equation.3">
                  <p:embed/>
                </p:oleObj>
              </mc:Choice>
              <mc:Fallback>
                <p:oleObj name="Формула" r:id="rId7" imgW="406224" imgH="228501" progId="Equation.3">
                  <p:embed/>
                  <p:pic>
                    <p:nvPicPr>
                      <p:cNvPr id="0" name="Объект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2420888"/>
                        <a:ext cx="576064" cy="3726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3967397"/>
              </p:ext>
            </p:extLst>
          </p:nvPr>
        </p:nvGraphicFramePr>
        <p:xfrm>
          <a:off x="2987824" y="3573016"/>
          <a:ext cx="792088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09" name="Формула" r:id="rId9" imgW="520474" imgH="241195" progId="Equation.3">
                  <p:embed/>
                </p:oleObj>
              </mc:Choice>
              <mc:Fallback>
                <p:oleObj name="Формула" r:id="rId9" imgW="520474" imgH="241195" progId="Equation.3">
                  <p:embed/>
                  <p:pic>
                    <p:nvPicPr>
                      <p:cNvPr id="0" name="Объект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3573016"/>
                        <a:ext cx="792088" cy="4320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9878344"/>
              </p:ext>
            </p:extLst>
          </p:nvPr>
        </p:nvGraphicFramePr>
        <p:xfrm>
          <a:off x="4211960" y="3573016"/>
          <a:ext cx="892299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10" name="Формула" r:id="rId11" imgW="672808" imgH="241195" progId="Equation.3">
                  <p:embed/>
                </p:oleObj>
              </mc:Choice>
              <mc:Fallback>
                <p:oleObj name="Формула" r:id="rId11" imgW="672808" imgH="241195" progId="Equation.3">
                  <p:embed/>
                  <p:pic>
                    <p:nvPicPr>
                      <p:cNvPr id="0" name="Объект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960" y="3573016"/>
                        <a:ext cx="892299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8423706"/>
              </p:ext>
            </p:extLst>
          </p:nvPr>
        </p:nvGraphicFramePr>
        <p:xfrm>
          <a:off x="3707904" y="4005064"/>
          <a:ext cx="288032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11" name="Формула" r:id="rId13" imgW="203112" imgH="241195" progId="Equation.3">
                  <p:embed/>
                </p:oleObj>
              </mc:Choice>
              <mc:Fallback>
                <p:oleObj name="Формула" r:id="rId13" imgW="203112" imgH="241195" progId="Equation.3">
                  <p:embed/>
                  <p:pic>
                    <p:nvPicPr>
                      <p:cNvPr id="0" name="Объект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4005064"/>
                        <a:ext cx="288032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0860200"/>
              </p:ext>
            </p:extLst>
          </p:nvPr>
        </p:nvGraphicFramePr>
        <p:xfrm>
          <a:off x="4283968" y="4005064"/>
          <a:ext cx="8921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12" name="Формула" r:id="rId15" imgW="672808" imgH="241195" progId="Equation.3">
                  <p:embed/>
                </p:oleObj>
              </mc:Choice>
              <mc:Fallback>
                <p:oleObj name="Формула" r:id="rId15" imgW="672808" imgH="241195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3968" y="4005064"/>
                        <a:ext cx="892175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5934030"/>
              </p:ext>
            </p:extLst>
          </p:nvPr>
        </p:nvGraphicFramePr>
        <p:xfrm>
          <a:off x="3378200" y="4437063"/>
          <a:ext cx="6889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13" name="Формула" r:id="rId16" imgW="520560" imgH="241200" progId="Equation.3">
                  <p:embed/>
                </p:oleObj>
              </mc:Choice>
              <mc:Fallback>
                <p:oleObj name="Формула" r:id="rId16" imgW="520560" imgH="241200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8200" y="4437063"/>
                        <a:ext cx="688975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Объект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8124761"/>
              </p:ext>
            </p:extLst>
          </p:nvPr>
        </p:nvGraphicFramePr>
        <p:xfrm>
          <a:off x="4692650" y="4437063"/>
          <a:ext cx="9842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14" name="Формула" r:id="rId18" imgW="647640" imgH="241200" progId="Equation.3">
                  <p:embed/>
                </p:oleObj>
              </mc:Choice>
              <mc:Fallback>
                <p:oleObj name="Формула" r:id="rId18" imgW="647640" imgH="2412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2650" y="4437063"/>
                        <a:ext cx="98425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Объект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0504272"/>
              </p:ext>
            </p:extLst>
          </p:nvPr>
        </p:nvGraphicFramePr>
        <p:xfrm>
          <a:off x="3707904" y="4869160"/>
          <a:ext cx="287338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15" name="Формула" r:id="rId20" imgW="203112" imgH="241195" progId="Equation.3">
                  <p:embed/>
                </p:oleObj>
              </mc:Choice>
              <mc:Fallback>
                <p:oleObj name="Формула" r:id="rId20" imgW="203112" imgH="241195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4869160"/>
                        <a:ext cx="287338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Объект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5689484"/>
              </p:ext>
            </p:extLst>
          </p:nvPr>
        </p:nvGraphicFramePr>
        <p:xfrm>
          <a:off x="4122738" y="4868863"/>
          <a:ext cx="466725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16" name="Формула" r:id="rId21" imgW="330120" imgH="241200" progId="Equation.3">
                  <p:embed/>
                </p:oleObj>
              </mc:Choice>
              <mc:Fallback>
                <p:oleObj name="Формула" r:id="rId21" imgW="330120" imgH="2412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2738" y="4868863"/>
                        <a:ext cx="466725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3588026"/>
              </p:ext>
            </p:extLst>
          </p:nvPr>
        </p:nvGraphicFramePr>
        <p:xfrm>
          <a:off x="6588224" y="4869160"/>
          <a:ext cx="288925" cy="306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17" name="Формула" r:id="rId23" imgW="164885" imgH="164885" progId="Equation.3">
                  <p:embed/>
                </p:oleObj>
              </mc:Choice>
              <mc:Fallback>
                <p:oleObj name="Формула" r:id="rId23" imgW="164885" imgH="164885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224" y="4869160"/>
                        <a:ext cx="288925" cy="306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747345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</a:t>
            </a:r>
            <a:r>
              <a:rPr lang="uk-UA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Сазерленда-Ходжмена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988840"/>
            <a:ext cx="2888232" cy="2702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637893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</a:t>
            </a:r>
            <a:r>
              <a:rPr lang="uk-UA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Сазерленда-Ходжмена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Випадок, коли ребро збігається зі стороною вікна, аналізується окремо. Для побудови результату формується список робочих вершин багатокутника, що будується в такий спосіб.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випадку, коли вершина стартового ребра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вона заноситься в список, у противному випадку початковий список є порожнім.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8396779"/>
              </p:ext>
            </p:extLst>
          </p:nvPr>
        </p:nvGraphicFramePr>
        <p:xfrm>
          <a:off x="7020272" y="3645024"/>
          <a:ext cx="6889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6" name="Формула" r:id="rId3" imgW="520560" imgH="241200" progId="Equation.3">
                  <p:embed/>
                </p:oleObj>
              </mc:Choice>
              <mc:Fallback>
                <p:oleObj name="Формула" r:id="rId3" imgW="520560" imgH="241200" progId="Equation.3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20272" y="3645024"/>
                        <a:ext cx="688975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01279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</a:t>
            </a:r>
            <a:r>
              <a:rPr lang="uk-UA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Сазерленда-Ходжмена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ситуації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список поповнюється точкою перетину ребра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зі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стороною вікна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і вершиною       .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випадках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список поповнюється тільки одною точкою – вершиною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точкою перетину, відповідно.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ситуації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список не змінюється.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 dirty="0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6101773"/>
              </p:ext>
            </p:extLst>
          </p:nvPr>
        </p:nvGraphicFramePr>
        <p:xfrm>
          <a:off x="1763688" y="2060848"/>
          <a:ext cx="648072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0" name="Формула" r:id="rId3" imgW="508000" imgH="241300" progId="Equation.3">
                  <p:embed/>
                </p:oleObj>
              </mc:Choice>
              <mc:Fallback>
                <p:oleObj name="Формула" r:id="rId3" imgW="508000" imgH="241300" progId="Equation.3">
                  <p:embed/>
                  <p:pic>
                    <p:nvPicPr>
                      <p:cNvPr id="0" name="Объект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2060848"/>
                        <a:ext cx="648072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5197171"/>
              </p:ext>
            </p:extLst>
          </p:nvPr>
        </p:nvGraphicFramePr>
        <p:xfrm>
          <a:off x="5076056" y="2060848"/>
          <a:ext cx="576064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1" name="Формула" r:id="rId5" imgW="444307" imgH="241195" progId="Equation.3">
                  <p:embed/>
                </p:oleObj>
              </mc:Choice>
              <mc:Fallback>
                <p:oleObj name="Формула" r:id="rId5" imgW="444307" imgH="241195" progId="Equation.3">
                  <p:embed/>
                  <p:pic>
                    <p:nvPicPr>
                      <p:cNvPr id="0" name="Объект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2060848"/>
                        <a:ext cx="576064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4000672"/>
              </p:ext>
            </p:extLst>
          </p:nvPr>
        </p:nvGraphicFramePr>
        <p:xfrm>
          <a:off x="7380312" y="2060848"/>
          <a:ext cx="466725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2" name="Формула" r:id="rId7" imgW="330120" imgH="241200" progId="Equation.3">
                  <p:embed/>
                </p:oleObj>
              </mc:Choice>
              <mc:Fallback>
                <p:oleObj name="Формула" r:id="rId7" imgW="330120" imgH="241200" progId="Equation.3">
                  <p:embed/>
                  <p:pic>
                    <p:nvPicPr>
                      <p:cNvPr id="0" name="Объект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0312" y="2060848"/>
                        <a:ext cx="466725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7908023"/>
              </p:ext>
            </p:extLst>
          </p:nvPr>
        </p:nvGraphicFramePr>
        <p:xfrm>
          <a:off x="3707904" y="2852936"/>
          <a:ext cx="466725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3" name="Формула" r:id="rId9" imgW="330057" imgH="241195" progId="Equation.3">
                  <p:embed/>
                </p:oleObj>
              </mc:Choice>
              <mc:Fallback>
                <p:oleObj name="Формула" r:id="rId9" imgW="330057" imgH="241195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2852936"/>
                        <a:ext cx="466725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72852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ЛЕКЦІЯ 1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</a:t>
            </a:r>
            <a:r>
              <a:rPr lang="uk-UA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Кіруса-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Бека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Відтинання багатокутників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</a:t>
            </a:r>
            <a:r>
              <a:rPr lang="uk-UA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Сазерленда-Ходжмена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 </a:t>
            </a:r>
            <a:r>
              <a:rPr lang="uk-UA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Вейлера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uk-UA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Азертона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846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</a:t>
            </a:r>
            <a:r>
              <a:rPr lang="uk-UA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Сазерленда-Ходжмена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 dirty="0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5809" y="2986991"/>
            <a:ext cx="3152381" cy="1752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79390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 </a:t>
            </a:r>
            <a:r>
              <a:rPr lang="uk-UA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Вейлера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uk-UA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Азертона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 </a:t>
            </a:r>
            <a:r>
              <a:rPr lang="uk-UA" b="1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Вейлера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uk-UA" b="1" i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Азертона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є найбільш загальним із всіх алгоритмів цього класу і дозволяє одержати відсікання довільного багатокутника довільним (не опуклим) вікном.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Нехай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кожний з багатокутників заданий списком вершин, причому таким чином, що при русі за списком вершин у порядку їхнього завдання внутрішня область багатокутника знаходиться праворуч від границі.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09737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 </a:t>
            </a:r>
            <a:r>
              <a:rPr lang="uk-UA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Вейлера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uk-UA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Азертона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 випадку перетинання границь і багатокутника, що відтинається, і вікна виникають точки двох типів: 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вхідні точки, коли орієнтоване ребро робочого багатокутника входить у вікно;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вихідні точки, коли ребро робочого багатокутника виходить з області вікна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Попередньо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формуються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списки вершин вікна і робочого багатокутника і визначаються всі точки перетину. Ці списки доповнюються новими вершинами - координатами точок перетину.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33746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 </a:t>
            </a:r>
            <a:r>
              <a:rPr lang="uk-UA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Вейлера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uk-UA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Азертона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цьому, якщо точка перетину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знаходиться на ребрі, що з'єднує вершини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і     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послідовність точок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,     перетворюється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послідовність 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Встановлюються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двосторонні зв'язки між однойменними точками перетину в списках вершин робочого багатокутника і вікна. Точки торкання і випадок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 ребро одного багатокутника співпадає з частиною другого перетинами не вважаються.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4491795"/>
              </p:ext>
            </p:extLst>
          </p:nvPr>
        </p:nvGraphicFramePr>
        <p:xfrm>
          <a:off x="4644008" y="2060848"/>
          <a:ext cx="233363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3" name="Формула" r:id="rId3" imgW="164880" imgH="241200" progId="Equation.3">
                  <p:embed/>
                </p:oleObj>
              </mc:Choice>
              <mc:Fallback>
                <p:oleObj name="Формула" r:id="rId3" imgW="164880" imgH="2412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4008" y="2060848"/>
                        <a:ext cx="233363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4785032"/>
              </p:ext>
            </p:extLst>
          </p:nvPr>
        </p:nvGraphicFramePr>
        <p:xfrm>
          <a:off x="5508104" y="1700808"/>
          <a:ext cx="341313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4" name="Формула" r:id="rId5" imgW="241200" imgH="241200" progId="Equation.3">
                  <p:embed/>
                </p:oleObj>
              </mc:Choice>
              <mc:Fallback>
                <p:oleObj name="Формула" r:id="rId5" imgW="241200" imgH="2412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1700808"/>
                        <a:ext cx="341313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048942"/>
              </p:ext>
            </p:extLst>
          </p:nvPr>
        </p:nvGraphicFramePr>
        <p:xfrm>
          <a:off x="5076056" y="2060848"/>
          <a:ext cx="287337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5" name="Формула" r:id="rId7" imgW="203040" imgH="266400" progId="Equation.3">
                  <p:embed/>
                </p:oleObj>
              </mc:Choice>
              <mc:Fallback>
                <p:oleObj name="Формула" r:id="rId7" imgW="203040" imgH="2664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2060848"/>
                        <a:ext cx="287337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4778520"/>
              </p:ext>
            </p:extLst>
          </p:nvPr>
        </p:nvGraphicFramePr>
        <p:xfrm>
          <a:off x="1619672" y="2420888"/>
          <a:ext cx="233363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6" name="Формула" r:id="rId9" imgW="164880" imgH="241200" progId="Equation.3">
                  <p:embed/>
                </p:oleObj>
              </mc:Choice>
              <mc:Fallback>
                <p:oleObj name="Формула" r:id="rId9" imgW="164880" imgH="2412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2420888"/>
                        <a:ext cx="233363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7335979"/>
              </p:ext>
            </p:extLst>
          </p:nvPr>
        </p:nvGraphicFramePr>
        <p:xfrm>
          <a:off x="2051720" y="2420888"/>
          <a:ext cx="287337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7" name="Формула" r:id="rId11" imgW="203040" imgH="266400" progId="Equation.3">
                  <p:embed/>
                </p:oleObj>
              </mc:Choice>
              <mc:Fallback>
                <p:oleObj name="Формула" r:id="rId11" imgW="203040" imgH="2664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2420888"/>
                        <a:ext cx="287337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9589261"/>
              </p:ext>
            </p:extLst>
          </p:nvPr>
        </p:nvGraphicFramePr>
        <p:xfrm>
          <a:off x="827584" y="2852936"/>
          <a:ext cx="233363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8" name="Формула" r:id="rId13" imgW="164957" imgH="241091" progId="Equation.3">
                  <p:embed/>
                </p:oleObj>
              </mc:Choice>
              <mc:Fallback>
                <p:oleObj name="Формула" r:id="rId13" imgW="164957" imgH="241091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2852936"/>
                        <a:ext cx="233363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3603172"/>
              </p:ext>
            </p:extLst>
          </p:nvPr>
        </p:nvGraphicFramePr>
        <p:xfrm>
          <a:off x="1691680" y="2852936"/>
          <a:ext cx="287338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79" name="Формула" r:id="rId14" imgW="203024" imgH="266469" progId="Equation.3">
                  <p:embed/>
                </p:oleObj>
              </mc:Choice>
              <mc:Fallback>
                <p:oleObj name="Формула" r:id="rId14" imgW="203024" imgH="266469" progId="Equation.3">
                  <p:embed/>
                  <p:pic>
                    <p:nvPicPr>
                      <p:cNvPr id="0" name="Объект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2852936"/>
                        <a:ext cx="287338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9106461"/>
              </p:ext>
            </p:extLst>
          </p:nvPr>
        </p:nvGraphicFramePr>
        <p:xfrm>
          <a:off x="1187624" y="2852936"/>
          <a:ext cx="341313" cy="382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80" name="Формула" r:id="rId15" imgW="241200" imgH="241200" progId="Equation.3">
                  <p:embed/>
                </p:oleObj>
              </mc:Choice>
              <mc:Fallback>
                <p:oleObj name="Формула" r:id="rId15" imgW="241200" imgH="2412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2852936"/>
                        <a:ext cx="341313" cy="382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142544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 </a:t>
            </a:r>
            <a:r>
              <a:rPr lang="uk-UA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Вейлера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uk-UA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Азертона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 dirty="0"/>
          </a:p>
        </p:txBody>
      </p:sp>
      <p:pic>
        <p:nvPicPr>
          <p:cNvPr id="19458" name="Picture 2" descr="C:\Users\Владелец\Pictures\kg0262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2780928"/>
            <a:ext cx="4464496" cy="2016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81152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 </a:t>
            </a:r>
            <a:r>
              <a:rPr lang="uk-UA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Вейлера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uk-UA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Азертона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 dirty="0"/>
          </a:p>
        </p:txBody>
      </p:sp>
      <p:pic>
        <p:nvPicPr>
          <p:cNvPr id="20482" name="Picture 2" descr="C:\Users\Владелец\Pictures\kg0263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204864"/>
            <a:ext cx="4241254" cy="2235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4119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 </a:t>
            </a:r>
            <a:r>
              <a:rPr lang="uk-UA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Вейлера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uk-UA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Азертона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26</a:t>
            </a:fld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Визначення частини оброблюваного багатокутника, що потрапила у вікно виконується в такий спосіб: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Знаходиться вхідна точка і заноситься у список результатів. Далі рухаємося по вершинах робочого багатокутника поки не зустрінеться наступна точка перетину. Всі пройдені точки заносяться в результат; використовуючи двосторонній зв'язок точок перетину і переходимо на перегляд списку вершин вікна. Рух по вершинах вікна продовжується до наступної точки перетину.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26083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 </a:t>
            </a:r>
            <a:r>
              <a:rPr lang="uk-UA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Вейлера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uk-UA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Азертона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27</a:t>
            </a:fld>
            <a:endParaRPr lang="ru-RU" dirty="0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3" y="2276872"/>
            <a:ext cx="4042804" cy="23434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611268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Алгоритм  </a:t>
            </a:r>
            <a:r>
              <a:rPr lang="uk-UA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Вейлера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uk-UA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Азертона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рис.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вершини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робочого багатокутника і вікна позначені відповідно великими і маленькими буквами, а точки перетину їх сторін цифрами. З рисунку видно, що вершина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точка торкання , і вершини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які утворюють спільне ребро, у список перетинів не входять. Для цієї задачі відповідні списки мають вигляд: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Список робочого багатокутника 	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A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 E F G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Список вікна 			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a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1 b c 2 3 d e f a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Список результат 				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2 3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 E F G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4 1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0171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</a:t>
            </a:r>
            <a:r>
              <a:rPr lang="uk-UA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Кіруса-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Бека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Цей метод відтинання </a:t>
            </a:r>
            <a:r>
              <a:rPr lang="uk-UA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відрізка довільним опуклим вікном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побудований на наступній властивості опуклих багатокутників. Нехай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внутрішня нормаль до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uk-UA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-ої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границі багатокутника, 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точка на цій границі, то вектор, утворений як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спрямований усередину області при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зовні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області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     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при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збігається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границею.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0900001"/>
              </p:ext>
            </p:extLst>
          </p:nvPr>
        </p:nvGraphicFramePr>
        <p:xfrm>
          <a:off x="4499992" y="2636912"/>
          <a:ext cx="360040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6" name="Формула" r:id="rId3" imgW="177480" imgH="241200" progId="Equation.3">
                  <p:embed/>
                </p:oleObj>
              </mc:Choice>
              <mc:Fallback>
                <p:oleObj name="Формула" r:id="rId3" imgW="177480" imgH="241200" progId="Equation.3">
                  <p:embed/>
                  <p:pic>
                    <p:nvPicPr>
                      <p:cNvPr id="0" name="Объект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9992" y="2636912"/>
                        <a:ext cx="360040" cy="3600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5056396"/>
              </p:ext>
            </p:extLst>
          </p:nvPr>
        </p:nvGraphicFramePr>
        <p:xfrm>
          <a:off x="2267744" y="3645024"/>
          <a:ext cx="2664296" cy="4541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7" name="Формула" r:id="rId5" imgW="1676400" imgH="241300" progId="Equation.3">
                  <p:embed/>
                </p:oleObj>
              </mc:Choice>
              <mc:Fallback>
                <p:oleObj name="Формула" r:id="rId5" imgW="1676400" imgH="2413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3645024"/>
                        <a:ext cx="2664296" cy="4541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0077397"/>
              </p:ext>
            </p:extLst>
          </p:nvPr>
        </p:nvGraphicFramePr>
        <p:xfrm>
          <a:off x="6300192" y="4725144"/>
          <a:ext cx="777999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8" name="Формула" r:id="rId7" imgW="558558" imgH="241195" progId="Equation.3">
                  <p:embed/>
                </p:oleObj>
              </mc:Choice>
              <mc:Fallback>
                <p:oleObj name="Формула" r:id="rId7" imgW="558558" imgH="241195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0192" y="4725144"/>
                        <a:ext cx="777999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1145073"/>
              </p:ext>
            </p:extLst>
          </p:nvPr>
        </p:nvGraphicFramePr>
        <p:xfrm>
          <a:off x="2483768" y="5085184"/>
          <a:ext cx="844550" cy="382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9" name="Формула" r:id="rId9" imgW="545760" imgH="241200" progId="Equation.3">
                  <p:embed/>
                </p:oleObj>
              </mc:Choice>
              <mc:Fallback>
                <p:oleObj name="Формула" r:id="rId9" imgW="545760" imgH="2412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5085184"/>
                        <a:ext cx="844550" cy="382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0209626"/>
              </p:ext>
            </p:extLst>
          </p:nvPr>
        </p:nvGraphicFramePr>
        <p:xfrm>
          <a:off x="1475656" y="5445224"/>
          <a:ext cx="792088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0" name="Формула" r:id="rId11" imgW="558720" imgH="241200" progId="Equation.3">
                  <p:embed/>
                </p:oleObj>
              </mc:Choice>
              <mc:Fallback>
                <p:oleObj name="Формула" r:id="rId11" imgW="558720" imgH="241200" progId="Equation.3">
                  <p:embed/>
                  <p:pic>
                    <p:nvPicPr>
                      <p:cNvPr id="0" name="Объект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656" y="5445224"/>
                        <a:ext cx="792088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Объект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0793883"/>
              </p:ext>
            </p:extLst>
          </p:nvPr>
        </p:nvGraphicFramePr>
        <p:xfrm>
          <a:off x="3707904" y="2204864"/>
          <a:ext cx="312291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1" name="Формула" r:id="rId13" imgW="164880" imgH="241200" progId="Equation.3">
                  <p:embed/>
                </p:oleObj>
              </mc:Choice>
              <mc:Fallback>
                <p:oleObj name="Формула" r:id="rId13" imgW="164880" imgH="241200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2204864"/>
                        <a:ext cx="312291" cy="4320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0299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</a:t>
            </a:r>
            <a:r>
              <a:rPr lang="uk-UA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Кіруса-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Бека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204864"/>
            <a:ext cx="4111335" cy="2246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2611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</a:t>
            </a:r>
            <a:r>
              <a:rPr lang="uk-UA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Кіруса-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останньому випадку кінець вектора належить як границі так і відрізку і точка перетину відрізка з ребром вікна визначиться з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умови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позначити                ,               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 для параметра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маємо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417865"/>
              </p:ext>
            </p:extLst>
          </p:nvPr>
        </p:nvGraphicFramePr>
        <p:xfrm>
          <a:off x="3275856" y="3717032"/>
          <a:ext cx="1152128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0" name="Формула" r:id="rId3" imgW="838200" imgH="241300" progId="Equation.3">
                  <p:embed/>
                </p:oleObj>
              </mc:Choice>
              <mc:Fallback>
                <p:oleObj name="Формула" r:id="rId3" imgW="838200" imgH="241300" progId="Equation.3">
                  <p:embed/>
                  <p:pic>
                    <p:nvPicPr>
                      <p:cNvPr id="0" name="Объект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5856" y="3717032"/>
                        <a:ext cx="1152128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0501178"/>
              </p:ext>
            </p:extLst>
          </p:nvPr>
        </p:nvGraphicFramePr>
        <p:xfrm>
          <a:off x="4644008" y="3717032"/>
          <a:ext cx="1126232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1" name="Формула" r:id="rId5" imgW="838200" imgH="241300" progId="Equation.3">
                  <p:embed/>
                </p:oleObj>
              </mc:Choice>
              <mc:Fallback>
                <p:oleObj name="Формула" r:id="rId5" imgW="838200" imgH="241300" progId="Equation.3">
                  <p:embed/>
                  <p:pic>
                    <p:nvPicPr>
                      <p:cNvPr id="0" name="Объект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4008" y="3717032"/>
                        <a:ext cx="1126232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1724232"/>
              </p:ext>
            </p:extLst>
          </p:nvPr>
        </p:nvGraphicFramePr>
        <p:xfrm>
          <a:off x="2555776" y="2924944"/>
          <a:ext cx="2952328" cy="4541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2" name="Формула" r:id="rId7" imgW="1892300" imgH="241300" progId="Equation.3">
                  <p:embed/>
                </p:oleObj>
              </mc:Choice>
              <mc:Fallback>
                <p:oleObj name="Формула" r:id="rId7" imgW="1892300" imgH="241300" progId="Equation.3">
                  <p:embed/>
                  <p:pic>
                    <p:nvPicPr>
                      <p:cNvPr id="0" name="Объект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2924944"/>
                        <a:ext cx="2952328" cy="4541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0874790"/>
              </p:ext>
            </p:extLst>
          </p:nvPr>
        </p:nvGraphicFramePr>
        <p:xfrm>
          <a:off x="3563888" y="4509120"/>
          <a:ext cx="1224136" cy="7833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93" name="Формула" r:id="rId9" imgW="698197" imgH="495085" progId="Equation.3">
                  <p:embed/>
                </p:oleObj>
              </mc:Choice>
              <mc:Fallback>
                <p:oleObj name="Формула" r:id="rId9" imgW="698197" imgH="495085" progId="Equation.3">
                  <p:embed/>
                  <p:pic>
                    <p:nvPicPr>
                      <p:cNvPr id="0" name="Объект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4509120"/>
                        <a:ext cx="1224136" cy="7833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98182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</a:t>
            </a:r>
            <a:r>
              <a:rPr lang="uk-UA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Кіруса-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Задача відтинання формально полягає в визначенні точок коректного перетину відрізка з стороною вікна, Тобто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точка перетину повинна одночасно належати і відрізку і стороні вікна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цьому методі безпосередньо перевіряється тільки одна умова –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точка перетину повинна належати 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відрізку              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цьому кроці більшість перетинів відкидаються, а ті що лишились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(вибір коректного перетину  </a:t>
            </a:r>
            <a:r>
              <a:rPr lang="uk-UA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зі </a:t>
            </a:r>
            <a:r>
              <a:rPr lang="uk-UA" b="1" i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стороною </a:t>
            </a:r>
            <a:r>
              <a:rPr lang="uk-UA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вікна </a:t>
            </a:r>
            <a:r>
              <a:rPr lang="uk-UA" b="1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аналізуються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спеціальним чином.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5213753"/>
              </p:ext>
            </p:extLst>
          </p:nvPr>
        </p:nvGraphicFramePr>
        <p:xfrm>
          <a:off x="2267744" y="3933056"/>
          <a:ext cx="86360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2" name="Формула" r:id="rId3" imgW="583947" imgH="190417" progId="Equation.3">
                  <p:embed/>
                </p:oleObj>
              </mc:Choice>
              <mc:Fallback>
                <p:oleObj name="Формула" r:id="rId3" imgW="583947" imgH="190417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3933056"/>
                        <a:ext cx="863600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99605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</a:t>
            </a:r>
            <a:r>
              <a:rPr lang="uk-UA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Кіруса-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Коли відрізок вироджується в точку маємо ситуацію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цьому випадку  положення точки відносно вікна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визначається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величиною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саме: точка буде поза, усередині або на границі вікна якщо величина  буде відповідно менша, більша або рівна нулеві.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&lt;0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поза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вікном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&gt;0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всередині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вікна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=0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границі вікна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2072279"/>
              </p:ext>
            </p:extLst>
          </p:nvPr>
        </p:nvGraphicFramePr>
        <p:xfrm>
          <a:off x="3131840" y="1988840"/>
          <a:ext cx="936104" cy="3821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7" name="Формула" r:id="rId3" imgW="583947" imgH="241195" progId="Equation.3">
                  <p:embed/>
                </p:oleObj>
              </mc:Choice>
              <mc:Fallback>
                <p:oleObj name="Формула" r:id="rId3" imgW="583947" imgH="241195" progId="Equation.3">
                  <p:embed/>
                  <p:pic>
                    <p:nvPicPr>
                      <p:cNvPr id="0" name="Объект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1988840"/>
                        <a:ext cx="936104" cy="3821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9737371"/>
              </p:ext>
            </p:extLst>
          </p:nvPr>
        </p:nvGraphicFramePr>
        <p:xfrm>
          <a:off x="971600" y="4941168"/>
          <a:ext cx="648072" cy="5261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8" name="Формула" r:id="rId5" imgW="304668" imgH="241195" progId="Equation.3">
                  <p:embed/>
                </p:oleObj>
              </mc:Choice>
              <mc:Fallback>
                <p:oleObj name="Формула" r:id="rId5" imgW="304668" imgH="241195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4941168"/>
                        <a:ext cx="648072" cy="52615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3574064"/>
              </p:ext>
            </p:extLst>
          </p:nvPr>
        </p:nvGraphicFramePr>
        <p:xfrm>
          <a:off x="4499992" y="2780928"/>
          <a:ext cx="647700" cy="525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9" name="Формула" r:id="rId7" imgW="304668" imgH="241195" progId="Equation.3">
                  <p:embed/>
                </p:oleObj>
              </mc:Choice>
              <mc:Fallback>
                <p:oleObj name="Формула" r:id="rId7" imgW="304668" imgH="241195" progId="Equation.3">
                  <p:embed/>
                  <p:pic>
                    <p:nvPicPr>
                      <p:cNvPr id="0" name="Объект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9992" y="2780928"/>
                        <a:ext cx="647700" cy="5254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47444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</a:t>
            </a:r>
            <a:r>
              <a:rPr lang="uk-UA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Кіруса-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Нормалі до границі визначаються з умови рівності нулю скалярного добутку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</a:t>
            </a: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містить дві невідомі компоненти вектора нормалі. Постільки необхідно знати тільки напрямок вектора, поклавши наприклад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маємо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формула непридатна в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особливих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випадках, коли напрямок ребра співпадає з однією з координатних осей.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2934968"/>
              </p:ext>
            </p:extLst>
          </p:nvPr>
        </p:nvGraphicFramePr>
        <p:xfrm>
          <a:off x="2843808" y="2564904"/>
          <a:ext cx="1679823" cy="4827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5" name="Формула" r:id="rId3" imgW="1244060" imgH="266584" progId="Equation.3">
                  <p:embed/>
                </p:oleObj>
              </mc:Choice>
              <mc:Fallback>
                <p:oleObj name="Формула" r:id="rId3" imgW="1244060" imgH="266584" progId="Equation.3">
                  <p:embed/>
                  <p:pic>
                    <p:nvPicPr>
                      <p:cNvPr id="0" name="Объект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3808" y="2564904"/>
                        <a:ext cx="1679823" cy="4827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0070208"/>
              </p:ext>
            </p:extLst>
          </p:nvPr>
        </p:nvGraphicFramePr>
        <p:xfrm>
          <a:off x="3707904" y="4221088"/>
          <a:ext cx="1080120" cy="7398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6" name="Формула" r:id="rId5" imgW="748975" imgH="520474" progId="Equation.3">
                  <p:embed/>
                </p:oleObj>
              </mc:Choice>
              <mc:Fallback>
                <p:oleObj name="Формула" r:id="rId5" imgW="748975" imgH="520474" progId="Equation.3">
                  <p:embed/>
                  <p:pic>
                    <p:nvPicPr>
                      <p:cNvPr id="0" name="Объект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4221088"/>
                        <a:ext cx="1080120" cy="73989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433397"/>
              </p:ext>
            </p:extLst>
          </p:nvPr>
        </p:nvGraphicFramePr>
        <p:xfrm>
          <a:off x="3923928" y="3861048"/>
          <a:ext cx="648072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7" name="Формула" r:id="rId7" imgW="457002" imgH="266584" progId="Equation.3">
                  <p:embed/>
                </p:oleObj>
              </mc:Choice>
              <mc:Fallback>
                <p:oleObj name="Формула" r:id="rId7" imgW="457002" imgH="266584" progId="Equation.3">
                  <p:embed/>
                  <p:pic>
                    <p:nvPicPr>
                      <p:cNvPr id="0" name="Объект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3928" y="3861048"/>
                        <a:ext cx="648072" cy="3600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88065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 </a:t>
            </a:r>
            <a:r>
              <a:rPr lang="uk-UA" b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Кіруса-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Бека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Тоді коли границя вікна паралельна осі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Ox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відповідно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маємо наступні вектора нормалі (0,1) і (1,0). Перевірка, чи буде знайдена нормаль внутрішньою, проводиться за допомогою аналізу знаку скалярного добутку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 як і раніше поточна границя задається вершинами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uk-UA" baseline="-25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скалярний добуток буде додатний, то нормаль є внутрішньою. У противному випадку знаки компонент нормалі слід змінити на протилежні.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3586858"/>
              </p:ext>
            </p:extLst>
          </p:nvPr>
        </p:nvGraphicFramePr>
        <p:xfrm>
          <a:off x="4427984" y="3068960"/>
          <a:ext cx="968375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3" name="Формула" r:id="rId3" imgW="596880" imgH="241200" progId="Equation.3">
                  <p:embed/>
                </p:oleObj>
              </mc:Choice>
              <mc:Fallback>
                <p:oleObj name="Формула" r:id="rId3" imgW="596880" imgH="241200" progId="Equation.3">
                  <p:embed/>
                  <p:pic>
                    <p:nvPicPr>
                      <p:cNvPr id="0" name="Объект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7984" y="3068960"/>
                        <a:ext cx="968375" cy="45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9624269"/>
              </p:ext>
            </p:extLst>
          </p:nvPr>
        </p:nvGraphicFramePr>
        <p:xfrm>
          <a:off x="6444208" y="3501008"/>
          <a:ext cx="360040" cy="4316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4" name="Формула" r:id="rId5" imgW="164880" imgH="241200" progId="Equation.3">
                  <p:embed/>
                </p:oleObj>
              </mc:Choice>
              <mc:Fallback>
                <p:oleObj name="Формула" r:id="rId5" imgW="164880" imgH="241200" progId="Equation.3">
                  <p:embed/>
                  <p:pic>
                    <p:nvPicPr>
                      <p:cNvPr id="0" name="Объект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4208" y="3501008"/>
                        <a:ext cx="360040" cy="4316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9899242"/>
              </p:ext>
            </p:extLst>
          </p:nvPr>
        </p:nvGraphicFramePr>
        <p:xfrm>
          <a:off x="6876256" y="3501008"/>
          <a:ext cx="417537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5" name="Формула" r:id="rId7" imgW="291960" imgH="241200" progId="Equation.3">
                  <p:embed/>
                </p:oleObj>
              </mc:Choice>
              <mc:Fallback>
                <p:oleObj name="Формула" r:id="rId7" imgW="291960" imgH="241200" progId="Equation.3">
                  <p:embed/>
                  <p:pic>
                    <p:nvPicPr>
                      <p:cNvPr id="0" name="Объект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6256" y="3501008"/>
                        <a:ext cx="417537" cy="390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6304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ркет">
  <a:themeElements>
    <a:clrScheme name="Другая 1">
      <a:dk1>
        <a:sysClr val="windowText" lastClr="000000"/>
      </a:dk1>
      <a:lt1>
        <a:sysClr val="window" lastClr="FFFFFF"/>
      </a:lt1>
      <a:dk2>
        <a:srgbClr val="00B0F0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1968</TotalTime>
  <Words>1135</Words>
  <Application>Microsoft Office PowerPoint</Application>
  <PresentationFormat>Экран (4:3)</PresentationFormat>
  <Paragraphs>135</Paragraphs>
  <Slides>28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0" baseType="lpstr">
      <vt:lpstr>Паркет</vt:lpstr>
      <vt:lpstr>Формула</vt:lpstr>
      <vt:lpstr>КОМП’ЮТЕРНА ГРАФІКА</vt:lpstr>
      <vt:lpstr>ЛЕКЦІЯ 1</vt:lpstr>
      <vt:lpstr>Метод Кіруса- Бека</vt:lpstr>
      <vt:lpstr>Метод Кіруса- Бека</vt:lpstr>
      <vt:lpstr>Метод Кіруса- Бека</vt:lpstr>
      <vt:lpstr>Метод Кіруса- Бека</vt:lpstr>
      <vt:lpstr>Метод Кіруса- Бека</vt:lpstr>
      <vt:lpstr>Метод Кіруса- Бека</vt:lpstr>
      <vt:lpstr>Метод Кіруса- Бека</vt:lpstr>
      <vt:lpstr>     Метод Кіруса- Бека</vt:lpstr>
      <vt:lpstr>Метод Кіруса- Бека</vt:lpstr>
      <vt:lpstr> Метод Кіруса- Бека</vt:lpstr>
      <vt:lpstr>ВІДТИНАННЯ БАГАТОКУТНИКІВ</vt:lpstr>
      <vt:lpstr>ВІДТИНАННЯ БАГАТОКУТНИКІВ</vt:lpstr>
      <vt:lpstr>Алгоритм Сазерленда-Ходжмена</vt:lpstr>
      <vt:lpstr>Алгоритм Сазерленда-Ходжмена</vt:lpstr>
      <vt:lpstr>Алгоритм Сазерленда-Ходжмена</vt:lpstr>
      <vt:lpstr>Алгоритм Сазерленда-Ходжмена</vt:lpstr>
      <vt:lpstr>Алгоритм Сазерленда-Ходжмена</vt:lpstr>
      <vt:lpstr>Алгоритм Сазерленда-Ходжмена</vt:lpstr>
      <vt:lpstr>Алгоритм  Вейлера – Азертона</vt:lpstr>
      <vt:lpstr>Алгоритм  Вейлера – Азертона</vt:lpstr>
      <vt:lpstr>Алгоритм  Вейлера – Азертона</vt:lpstr>
      <vt:lpstr>Алгоритм  Вейлера – Азертона</vt:lpstr>
      <vt:lpstr>Алгоритм  Вейлера – Азертона</vt:lpstr>
      <vt:lpstr>Алгоритм  Вейлера – Азертона</vt:lpstr>
      <vt:lpstr>Алгоритм  Вейлера – Азертона</vt:lpstr>
      <vt:lpstr>Алгоритм  Вейлера – Азертона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конфликтов </dc:title>
  <dc:creator>Валерий И. Заяц</dc:creator>
  <cp:lastModifiedBy>Владелец</cp:lastModifiedBy>
  <cp:revision>178</cp:revision>
  <dcterms:created xsi:type="dcterms:W3CDTF">2018-09-10T07:12:08Z</dcterms:created>
  <dcterms:modified xsi:type="dcterms:W3CDTF">2021-02-26T19:01:46Z</dcterms:modified>
</cp:coreProperties>
</file>