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CBFF1-827B-47DD-9D5B-575F1807755E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C588-AB46-40C2-BFCF-D585C23A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6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77D17F7-8A77-40E3-91F3-A1477020F30C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10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00392" cy="4221088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None/>
            </a:pP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Колекції генетичних ресурсів культурних рослин дозволять: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завершити в найкоротші строки перше відновлення та безпечну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дубликацію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існуючих колекцій видів поза межами їх розповсюдження;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здійснювати збір і вивчення зразків рослин, які можуть бути використані для нарощування виробництва продовольства, шляхом проведення спільних заходів;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зберегти та раціонально використовувати в місцях розповсюдження, господарствах, а також поза межами розповсюдження генетичних ресурсів рослин для забезпечення продовольством та розвитку сільського господарства;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забезпечити сталий розвиток сільського господарства.</a:t>
            </a:r>
          </a:p>
        </p:txBody>
      </p:sp>
      <p:pic>
        <p:nvPicPr>
          <p:cNvPr id="10242" name="Picture 2" descr="https://upload.wikimedia.org/wikipedia/commons/thumb/5/5c/Spice_plants_Kiev_botanica.jpg/220px-Spice_plants_Kiev_bota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143380"/>
            <a:ext cx="6048672" cy="2592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rgbClr val="FF9900"/>
                </a:solidFill>
              </a:rPr>
              <a:t>М</a:t>
            </a:r>
            <a:r>
              <a:rPr lang="uk-UA" sz="3600" b="1" dirty="0" smtClean="0">
                <a:solidFill>
                  <a:srgbClr val="FF9900"/>
                </a:solidFill>
              </a:rPr>
              <a:t>і</a:t>
            </a:r>
            <a:r>
              <a:rPr lang="en-GB" sz="3600" b="1" dirty="0" err="1" smtClean="0">
                <a:solidFill>
                  <a:srgbClr val="FF9900"/>
                </a:solidFill>
              </a:rPr>
              <a:t>кробн</a:t>
            </a:r>
            <a:r>
              <a:rPr lang="uk-UA" sz="3600" b="1" dirty="0" smtClean="0">
                <a:solidFill>
                  <a:srgbClr val="FF9900"/>
                </a:solidFill>
              </a:rPr>
              <a:t>і</a:t>
            </a:r>
            <a:r>
              <a:rPr lang="en-GB" sz="3600" b="1" dirty="0" smtClean="0">
                <a:solidFill>
                  <a:srgbClr val="FF9900"/>
                </a:solidFill>
              </a:rPr>
              <a:t> </a:t>
            </a:r>
            <a:r>
              <a:rPr lang="en-GB" sz="3600" b="1" dirty="0" err="1" smtClean="0">
                <a:solidFill>
                  <a:srgbClr val="FF9900"/>
                </a:solidFill>
              </a:rPr>
              <a:t>генетич</a:t>
            </a:r>
            <a:r>
              <a:rPr lang="uk-UA" sz="3600" b="1" dirty="0" smtClean="0">
                <a:solidFill>
                  <a:srgbClr val="FF9900"/>
                </a:solidFill>
              </a:rPr>
              <a:t>ні</a:t>
            </a:r>
            <a:r>
              <a:rPr lang="en-GB" sz="3600" b="1" dirty="0" smtClean="0">
                <a:solidFill>
                  <a:srgbClr val="FF9900"/>
                </a:solidFill>
              </a:rPr>
              <a:t> </a:t>
            </a:r>
            <a:r>
              <a:rPr lang="en-GB" sz="3600" b="1" dirty="0" err="1" smtClean="0">
                <a:solidFill>
                  <a:srgbClr val="FF9900"/>
                </a:solidFill>
              </a:rPr>
              <a:t>ресурс</a:t>
            </a:r>
            <a:r>
              <a:rPr lang="uk-UA" sz="3600" b="1" dirty="0" smtClean="0">
                <a:solidFill>
                  <a:srgbClr val="FF9900"/>
                </a:solidFill>
              </a:rPr>
              <a:t>и</a:t>
            </a:r>
            <a:r>
              <a:rPr lang="en-GB" sz="4000" dirty="0" smtClean="0"/>
              <a:t>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spcBef>
                <a:spcPts val="45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800" b="1" dirty="0" smtClean="0"/>
          </a:p>
          <a:p>
            <a:pPr eaLnBrk="1" hangingPunct="1">
              <a:spcBef>
                <a:spcPts val="45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800" b="1" dirty="0" smtClean="0"/>
          </a:p>
        </p:txBody>
      </p:sp>
      <p:sp>
        <p:nvSpPr>
          <p:cNvPr id="17412" name="Oval 3"/>
          <p:cNvSpPr>
            <a:spLocks noChangeArrowheads="1"/>
          </p:cNvSpPr>
          <p:nvPr/>
        </p:nvSpPr>
        <p:spPr bwMode="auto">
          <a:xfrm>
            <a:off x="900113" y="1619250"/>
            <a:ext cx="3505200" cy="1371600"/>
          </a:xfrm>
          <a:prstGeom prst="ellipse">
            <a:avLst/>
          </a:prstGeom>
          <a:solidFill>
            <a:srgbClr val="FF33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FF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FF"/>
                </a:solidFill>
                <a:latin typeface="Georgia" pitchFamily="18" charset="0"/>
              </a:rPr>
              <a:t>     </a:t>
            </a:r>
            <a:r>
              <a:rPr lang="en-GB" b="1" dirty="0" err="1" smtClean="0">
                <a:solidFill>
                  <a:srgbClr val="0000FF"/>
                </a:solidFill>
                <a:latin typeface="Georgia" pitchFamily="18" charset="0"/>
              </a:rPr>
              <a:t>ПАТОГЕНН</a:t>
            </a: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І</a:t>
            </a:r>
            <a:r>
              <a:rPr lang="en-GB" b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 algn="ctr">
              <a:buClr>
                <a:srgbClr val="0000FF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rgbClr val="0000FF"/>
                </a:solidFill>
                <a:latin typeface="Georgia" pitchFamily="18" charset="0"/>
              </a:rPr>
              <a:t>М</a:t>
            </a: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І</a:t>
            </a:r>
            <a:r>
              <a:rPr lang="en-GB" b="1" dirty="0" err="1" smtClean="0">
                <a:solidFill>
                  <a:srgbClr val="0000FF"/>
                </a:solidFill>
                <a:latin typeface="Georgia" pitchFamily="18" charset="0"/>
              </a:rPr>
              <a:t>КРООРГАН</a:t>
            </a: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І</a:t>
            </a:r>
            <a:r>
              <a:rPr lang="en-GB" b="1" dirty="0" err="1" smtClean="0">
                <a:solidFill>
                  <a:srgbClr val="0000FF"/>
                </a:solidFill>
                <a:latin typeface="Georgia" pitchFamily="18" charset="0"/>
              </a:rPr>
              <a:t>ЗМ</a:t>
            </a: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И</a:t>
            </a:r>
            <a:endParaRPr lang="en-GB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4267200" y="1524000"/>
            <a:ext cx="3733800" cy="2286000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99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ТИПОВ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sz="1300" b="1" dirty="0" smtClean="0">
                <a:solidFill>
                  <a:srgbClr val="000099"/>
                </a:solidFill>
                <a:latin typeface="Georgia" pitchFamily="18" charset="0"/>
              </a:rPr>
              <a:t>  М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КРОООРГАН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ЗМ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И</a:t>
            </a:r>
            <a:r>
              <a:rPr lang="en-GB" sz="1300" b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</a:p>
          <a:p>
            <a:pPr algn="ctr">
              <a:buClr>
                <a:srgbClr val="000099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ДЛЯ</a:t>
            </a:r>
            <a:r>
              <a:rPr lang="en-GB" sz="1300" b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ВИВ</a:t>
            </a: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ЧЕН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Н</a:t>
            </a:r>
            <a:r>
              <a:rPr lang="en-GB" sz="1300" b="1" dirty="0" smtClean="0">
                <a:solidFill>
                  <a:srgbClr val="000099"/>
                </a:solidFill>
                <a:latin typeface="Georgia" pitchFamily="18" charset="0"/>
              </a:rPr>
              <a:t>Я</a:t>
            </a:r>
          </a:p>
          <a:p>
            <a:pPr algn="ctr">
              <a:buClr>
                <a:srgbClr val="000099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ПРИРОДНОГО</a:t>
            </a:r>
            <a:endParaRPr lang="en-GB" sz="13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buClr>
                <a:srgbClr val="000099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 dirty="0" smtClean="0">
                <a:solidFill>
                  <a:srgbClr val="000099"/>
                </a:solidFill>
                <a:latin typeface="Georgia" pitchFamily="18" charset="0"/>
              </a:rPr>
              <a:t>  Б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ОР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ЗНО</a:t>
            </a:r>
            <a:r>
              <a:rPr lang="uk-UA" sz="1300" b="1" dirty="0" err="1" smtClean="0">
                <a:solidFill>
                  <a:srgbClr val="000099"/>
                </a:solidFill>
                <a:latin typeface="Georgia" pitchFamily="18" charset="0"/>
              </a:rPr>
              <a:t>МАНІТТЯ</a:t>
            </a:r>
            <a:endParaRPr lang="en-GB" sz="13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buClr>
                <a:srgbClr val="000099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3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2286000" y="3429000"/>
            <a:ext cx="5486400" cy="2895600"/>
          </a:xfrm>
          <a:prstGeom prst="ellipse">
            <a:avLst/>
          </a:prstGeom>
          <a:solidFill>
            <a:srgbClr val="00CC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99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rgbClr val="000099"/>
                </a:solidFill>
                <a:latin typeface="Georgia" pitchFamily="18" charset="0"/>
              </a:rPr>
              <a:t>М</a:t>
            </a:r>
            <a:r>
              <a:rPr lang="uk-UA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b="1" dirty="0" err="1" smtClean="0">
                <a:solidFill>
                  <a:srgbClr val="000099"/>
                </a:solidFill>
                <a:latin typeface="Georgia" pitchFamily="18" charset="0"/>
              </a:rPr>
              <a:t>КРОБН</a:t>
            </a:r>
            <a:r>
              <a:rPr lang="uk-UA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b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en-GB" b="1" dirty="0" err="1" smtClean="0">
                <a:solidFill>
                  <a:srgbClr val="000099"/>
                </a:solidFill>
                <a:latin typeface="Georgia" pitchFamily="18" charset="0"/>
              </a:rPr>
              <a:t>ГЕНЕТИЧ</a:t>
            </a:r>
            <a:r>
              <a:rPr lang="uk-UA" b="1" dirty="0" smtClean="0">
                <a:solidFill>
                  <a:srgbClr val="000099"/>
                </a:solidFill>
                <a:latin typeface="Georgia" pitchFamily="18" charset="0"/>
              </a:rPr>
              <a:t>НІ</a:t>
            </a:r>
            <a:r>
              <a:rPr lang="en-GB" b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en-GB" b="1" dirty="0" err="1" smtClean="0">
                <a:solidFill>
                  <a:srgbClr val="000099"/>
                </a:solidFill>
                <a:latin typeface="Georgia" pitchFamily="18" charset="0"/>
              </a:rPr>
              <a:t>РЕСУРС</a:t>
            </a:r>
            <a:r>
              <a:rPr lang="uk-UA" b="1" dirty="0" smtClean="0">
                <a:solidFill>
                  <a:srgbClr val="000099"/>
                </a:solidFill>
                <a:latin typeface="Georgia" pitchFamily="18" charset="0"/>
              </a:rPr>
              <a:t>И</a:t>
            </a:r>
            <a:r>
              <a:rPr lang="en-GB" b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</a:p>
          <a:p>
            <a:pPr algn="ctr">
              <a:buClr>
                <a:srgbClr val="000099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 smtClean="0">
                <a:solidFill>
                  <a:srgbClr val="000099"/>
                </a:solidFill>
                <a:latin typeface="Georgia" pitchFamily="18" charset="0"/>
              </a:rPr>
              <a:t>ДЛЯ</a:t>
            </a:r>
            <a:r>
              <a:rPr lang="en-GB" b="1" dirty="0" smtClean="0">
                <a:solidFill>
                  <a:srgbClr val="000099"/>
                </a:solidFill>
                <a:latin typeface="Georgia" pitchFamily="18" charset="0"/>
              </a:rPr>
              <a:t> Б</a:t>
            </a:r>
            <a:r>
              <a:rPr lang="uk-UA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b="1" dirty="0" err="1" smtClean="0">
                <a:solidFill>
                  <a:srgbClr val="000099"/>
                </a:solidFill>
                <a:latin typeface="Georgia" pitchFamily="18" charset="0"/>
              </a:rPr>
              <a:t>ОТЕХНОЛОГ</a:t>
            </a:r>
            <a:r>
              <a:rPr lang="uk-UA" b="1" dirty="0" smtClean="0">
                <a:solidFill>
                  <a:srgbClr val="000099"/>
                </a:solidFill>
                <a:latin typeface="Georgia" pitchFamily="18" charset="0"/>
              </a:rPr>
              <a:t>ІЇ</a:t>
            </a:r>
            <a:endParaRPr lang="en-GB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2133600" y="2590800"/>
            <a:ext cx="2438400" cy="1143000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FF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FF"/>
                </a:solidFill>
                <a:latin typeface="Georgia" pitchFamily="18" charset="0"/>
              </a:rPr>
              <a:t>     </a:t>
            </a:r>
            <a:r>
              <a:rPr lang="en-GB" sz="1500" b="1" dirty="0" err="1" smtClean="0">
                <a:solidFill>
                  <a:srgbClr val="0000FF"/>
                </a:solidFill>
                <a:latin typeface="Georgia" pitchFamily="18" charset="0"/>
              </a:rPr>
              <a:t>ЗОО</a:t>
            </a:r>
            <a:r>
              <a:rPr lang="en-GB" sz="1500" b="1" dirty="0" smtClean="0">
                <a:solidFill>
                  <a:srgbClr val="0000FF"/>
                </a:solidFill>
                <a:latin typeface="Georgia" pitchFamily="18" charset="0"/>
              </a:rPr>
              <a:t>- </a:t>
            </a:r>
          </a:p>
          <a:p>
            <a:pPr algn="ctr">
              <a:buClr>
                <a:srgbClr val="0000FF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1500" b="1" dirty="0" smtClean="0">
                <a:solidFill>
                  <a:srgbClr val="0000FF"/>
                </a:solidFill>
                <a:latin typeface="Georgia" pitchFamily="18" charset="0"/>
              </a:rPr>
              <a:t>ТА</a:t>
            </a:r>
            <a:r>
              <a:rPr lang="en-GB" sz="1500" b="1" dirty="0" smtClean="0">
                <a:solidFill>
                  <a:srgbClr val="0000FF"/>
                </a:solidFill>
                <a:latin typeface="Georgia" pitchFamily="18" charset="0"/>
              </a:rPr>
              <a:t> Ф</a:t>
            </a:r>
            <a:r>
              <a:rPr lang="uk-UA" sz="1500" b="1" dirty="0" smtClean="0">
                <a:solidFill>
                  <a:srgbClr val="0000FF"/>
                </a:solidFill>
                <a:latin typeface="Georgia" pitchFamily="18" charset="0"/>
              </a:rPr>
              <a:t>І</a:t>
            </a:r>
            <a:r>
              <a:rPr lang="en-GB" sz="1500" b="1" dirty="0" err="1" smtClean="0">
                <a:solidFill>
                  <a:srgbClr val="0000FF"/>
                </a:solidFill>
                <a:latin typeface="Georgia" pitchFamily="18" charset="0"/>
              </a:rPr>
              <a:t>ТОПАТОГЕНН</a:t>
            </a:r>
            <a:r>
              <a:rPr lang="uk-UA" sz="1500" b="1" dirty="0" smtClean="0">
                <a:solidFill>
                  <a:srgbClr val="0000FF"/>
                </a:solidFill>
                <a:latin typeface="Georgia" pitchFamily="18" charset="0"/>
              </a:rPr>
              <a:t>І</a:t>
            </a:r>
            <a:r>
              <a:rPr lang="en-GB" sz="1500" b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 algn="ctr">
              <a:buClr>
                <a:srgbClr val="0000FF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b="1" dirty="0" smtClean="0">
                <a:solidFill>
                  <a:srgbClr val="0000FF"/>
                </a:solidFill>
                <a:latin typeface="Georgia" pitchFamily="18" charset="0"/>
              </a:rPr>
              <a:t>М</a:t>
            </a:r>
            <a:r>
              <a:rPr lang="uk-UA" sz="1500" b="1" dirty="0" smtClean="0">
                <a:solidFill>
                  <a:srgbClr val="0000FF"/>
                </a:solidFill>
                <a:latin typeface="Georgia" pitchFamily="18" charset="0"/>
              </a:rPr>
              <a:t>І</a:t>
            </a:r>
            <a:r>
              <a:rPr lang="en-GB" sz="1500" b="1" dirty="0" err="1" smtClean="0">
                <a:solidFill>
                  <a:srgbClr val="0000FF"/>
                </a:solidFill>
                <a:latin typeface="Georgia" pitchFamily="18" charset="0"/>
              </a:rPr>
              <a:t>КРООРГАН</a:t>
            </a:r>
            <a:r>
              <a:rPr lang="uk-UA" sz="1500" b="1" dirty="0" smtClean="0">
                <a:solidFill>
                  <a:srgbClr val="0000FF"/>
                </a:solidFill>
                <a:latin typeface="Georgia" pitchFamily="18" charset="0"/>
              </a:rPr>
              <a:t>І</a:t>
            </a:r>
            <a:r>
              <a:rPr lang="en-GB" sz="1500" b="1" dirty="0" err="1" smtClean="0">
                <a:solidFill>
                  <a:srgbClr val="0000FF"/>
                </a:solidFill>
                <a:latin typeface="Georgia" pitchFamily="18" charset="0"/>
              </a:rPr>
              <a:t>ЗМ</a:t>
            </a:r>
            <a:r>
              <a:rPr lang="uk-UA" sz="1500" b="1" dirty="0" smtClean="0">
                <a:solidFill>
                  <a:srgbClr val="0000FF"/>
                </a:solidFill>
                <a:latin typeface="Georgia" pitchFamily="18" charset="0"/>
              </a:rPr>
              <a:t>И</a:t>
            </a:r>
            <a:endParaRPr lang="en-GB" sz="15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145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B050"/>
                </a:solidFill>
              </a:rPr>
              <a:t>Національна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колекція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генетичних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ресурсів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рослин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України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6876256" cy="268368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 smtClean="0"/>
              <a:t>Генофонд зернобобових культур Національного центру генетичних ресурсів рослин України включає: </a:t>
            </a:r>
            <a:r>
              <a:rPr lang="uk-UA" dirty="0" smtClean="0">
                <a:solidFill>
                  <a:schemeClr val="accent3"/>
                </a:solidFill>
              </a:rPr>
              <a:t>2421</a:t>
            </a:r>
            <a:r>
              <a:rPr lang="uk-UA" dirty="0" smtClean="0"/>
              <a:t> зразків гороху, </a:t>
            </a:r>
            <a:r>
              <a:rPr lang="uk-UA" dirty="0" smtClean="0">
                <a:solidFill>
                  <a:schemeClr val="tx2"/>
                </a:solidFill>
              </a:rPr>
              <a:t>2046</a:t>
            </a:r>
            <a:r>
              <a:rPr lang="uk-UA" dirty="0" smtClean="0"/>
              <a:t> зразків </a:t>
            </a:r>
            <a:r>
              <a:rPr lang="uk-UA" dirty="0" smtClean="0"/>
              <a:t>сої, </a:t>
            </a:r>
            <a:r>
              <a:rPr lang="uk-UA" dirty="0" smtClean="0">
                <a:solidFill>
                  <a:srgbClr val="0070C0"/>
                </a:solidFill>
              </a:rPr>
              <a:t>2054</a:t>
            </a:r>
            <a:r>
              <a:rPr lang="uk-UA" dirty="0" smtClean="0"/>
              <a:t> зразків квасолі,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1770</a:t>
            </a:r>
            <a:r>
              <a:rPr lang="uk-UA" dirty="0" smtClean="0"/>
              <a:t> зразків </a:t>
            </a:r>
            <a:r>
              <a:rPr lang="uk-UA" dirty="0" err="1" smtClean="0"/>
              <a:t>нута</a:t>
            </a:r>
            <a:r>
              <a:rPr lang="uk-UA" dirty="0" smtClean="0"/>
              <a:t> та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1014</a:t>
            </a:r>
            <a:r>
              <a:rPr lang="uk-UA" dirty="0" smtClean="0"/>
              <a:t> зразків сочевиці, активно використовується при створенні нових високопродуктивних, </a:t>
            </a:r>
            <a:r>
              <a:rPr lang="uk-UA" dirty="0" err="1" smtClean="0"/>
              <a:t>конкурентоспособних</a:t>
            </a:r>
            <a:r>
              <a:rPr lang="uk-UA" dirty="0" smtClean="0"/>
              <a:t> сортів зернобобових культур. За останні роки при створенні нових перспективних сортів </a:t>
            </a:r>
            <a:r>
              <a:rPr lang="uk-UA" dirty="0" err="1" smtClean="0"/>
              <a:t>украінськими</a:t>
            </a:r>
            <a:r>
              <a:rPr lang="uk-UA" dirty="0" smtClean="0"/>
              <a:t> селекціонерами були використані 26 зразків гороху, 20 — </a:t>
            </a:r>
            <a:r>
              <a:rPr lang="uk-UA" dirty="0" smtClean="0"/>
              <a:t>сої, </a:t>
            </a:r>
            <a:r>
              <a:rPr lang="uk-UA" dirty="0" smtClean="0"/>
              <a:t>6 — квасолі, 5 — </a:t>
            </a:r>
            <a:r>
              <a:rPr lang="uk-UA" dirty="0" err="1" smtClean="0"/>
              <a:t>нута</a:t>
            </a:r>
            <a:r>
              <a:rPr lang="uk-UA" dirty="0" smtClean="0"/>
              <a:t> та 9 зразків сочевиці. </a:t>
            </a:r>
            <a:endParaRPr lang="uk-UA" dirty="0"/>
          </a:p>
        </p:txBody>
      </p:sp>
      <p:pic>
        <p:nvPicPr>
          <p:cNvPr id="27650" name="Picture 2" descr="http://www.rastenievodstvo.com/files/images/goro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38328"/>
            <a:ext cx="3492896" cy="261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img-fotki.yandex.ru/get/32/oksankagut.10/0_17257_7b7de12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21088"/>
            <a:ext cx="29627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zenslim.ru/sites/default/files/resize/uploads/haricot-9-270x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1814" y="1484784"/>
            <a:ext cx="220218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214282" y="285728"/>
            <a:ext cx="3857652" cy="2928958"/>
          </a:xfrm>
        </p:spPr>
        <p:txBody>
          <a:bodyPr/>
          <a:lstStyle/>
          <a:p>
            <a:r>
              <a:rPr lang="uk-UA" sz="2000" dirty="0" smtClean="0"/>
              <a:t>На сьогодні у світі існує біля 1400 банків насіння. </a:t>
            </a:r>
            <a:r>
              <a:rPr lang="uk-UA" sz="2000" dirty="0" err="1" smtClean="0"/>
              <a:t>Найграндіозніший</a:t>
            </a:r>
            <a:r>
              <a:rPr lang="uk-UA" sz="2000" dirty="0" smtClean="0"/>
              <a:t> проект – нове </a:t>
            </a:r>
            <a:r>
              <a:rPr lang="uk-UA" sz="2000" dirty="0" smtClean="0"/>
              <a:t>всесвітнє </a:t>
            </a:r>
            <a:r>
              <a:rPr lang="uk-UA" sz="2000" dirty="0" smtClean="0"/>
              <a:t>сховище насіння.</a:t>
            </a:r>
          </a:p>
          <a:p>
            <a:r>
              <a:rPr lang="uk-UA" sz="2000" dirty="0" smtClean="0"/>
              <a:t>У світових колекціях насіння тривалий час при постійних умовах зберігаються мільйони самого різноманітного насіння.</a:t>
            </a:r>
          </a:p>
          <a:p>
            <a:endParaRPr lang="ru-RU" dirty="0" smtClean="0"/>
          </a:p>
        </p:txBody>
      </p:sp>
      <p:pic>
        <p:nvPicPr>
          <p:cNvPr id="5" name="Місце для вмісту 4" descr="Seed-Vault_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67836" y="214290"/>
            <a:ext cx="4298492" cy="5500726"/>
          </a:xfrm>
        </p:spPr>
      </p:pic>
      <p:pic>
        <p:nvPicPr>
          <p:cNvPr id="6" name="Місце для зображення 17" descr="Seed-Vault_014.jpg"/>
          <p:cNvPicPr>
            <a:picLocks noChangeAspect="1"/>
          </p:cNvPicPr>
          <p:nvPr/>
        </p:nvPicPr>
        <p:blipFill>
          <a:blip r:embed="rId3" cstate="print"/>
          <a:srcRect t="5501" b="5501"/>
          <a:stretch>
            <a:fillRect/>
          </a:stretch>
        </p:blipFill>
        <p:spPr>
          <a:xfrm>
            <a:off x="142844" y="3364056"/>
            <a:ext cx="4357718" cy="316925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32723"/>
            <a:ext cx="7543800" cy="215265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Ботанічні сади світу </a:t>
            </a:r>
            <a:b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їх роль </a:t>
            </a:r>
            <a:b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збереженні рослин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029">
            <a:off x="28131" y="3448613"/>
            <a:ext cx="3171778" cy="3171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204">
            <a:off x="2965684" y="3364880"/>
            <a:ext cx="3154172" cy="3154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251">
            <a:off x="5516115" y="3668527"/>
            <a:ext cx="3455030" cy="2985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7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336800"/>
            <a:ext cx="6119812" cy="4391025"/>
          </a:xfrm>
        </p:spPr>
      </p:pic>
      <p:sp>
        <p:nvSpPr>
          <p:cNvPr id="3075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76416"/>
          </a:xfrm>
        </p:spPr>
        <p:txBody>
          <a:bodyPr/>
          <a:lstStyle/>
          <a:p>
            <a:pPr eaLnBrk="1" hangingPunct="1"/>
            <a:r>
              <a:rPr lang="uk-UA" sz="2000" b="1" dirty="0" smtClean="0">
                <a:solidFill>
                  <a:schemeClr val="tx1"/>
                </a:solidFill>
              </a:rPr>
              <a:t>Інтродукція</a:t>
            </a:r>
            <a:r>
              <a:rPr lang="uk-UA" sz="2000" dirty="0" smtClean="0">
                <a:solidFill>
                  <a:schemeClr val="tx1"/>
                </a:solidFill>
              </a:rPr>
              <a:t>  ( </a:t>
            </a:r>
            <a:r>
              <a:rPr lang="uk-UA" sz="2000" i="1" dirty="0" err="1" smtClean="0">
                <a:solidFill>
                  <a:schemeClr val="tx1"/>
                </a:solidFill>
              </a:rPr>
              <a:t>Introductio</a:t>
            </a:r>
            <a:r>
              <a:rPr lang="uk-UA" sz="2000" dirty="0" smtClean="0">
                <a:solidFill>
                  <a:schemeClr val="tx1"/>
                </a:solidFill>
              </a:rPr>
              <a:t> — «введення») — навмисне або випадкове переселення особин якого-небудь біологічного виду  за межи </a:t>
            </a:r>
            <a:r>
              <a:rPr lang="uk-UA" sz="2000" dirty="0" err="1" smtClean="0">
                <a:solidFill>
                  <a:schemeClr val="tx1"/>
                </a:solidFill>
              </a:rPr>
              <a:t>природнього</a:t>
            </a:r>
            <a:r>
              <a:rPr lang="uk-UA" sz="2000" dirty="0" smtClean="0">
                <a:solidFill>
                  <a:schemeClr val="tx1"/>
                </a:solidFill>
              </a:rPr>
              <a:t> ареалу в нові для нього міста існування.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</a:rPr>
              <a:t>Приклади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</a:rPr>
              <a:t>рослин-інтродуцентів</a:t>
            </a:r>
            <a:r>
              <a:rPr lang="ru-RU" sz="3100" b="1" dirty="0" smtClean="0">
                <a:latin typeface="Times New Roman" pitchFamily="18" charset="0"/>
              </a:rPr>
              <a:t>:</a:t>
            </a:r>
            <a:br>
              <a:rPr lang="ru-RU" sz="3100" b="1" dirty="0" smtClean="0">
                <a:latin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</a:rPr>
              <a:t>Айлант </a:t>
            </a:r>
            <a:r>
              <a:rPr lang="ru-RU" sz="3100" b="1" dirty="0" err="1" smtClean="0">
                <a:latin typeface="Times New Roman" pitchFamily="18" charset="0"/>
              </a:rPr>
              <a:t>височайший</a:t>
            </a:r>
            <a:r>
              <a:rPr lang="ru-RU" sz="3100" b="1" dirty="0" smtClean="0">
                <a:latin typeface="Times New Roman" pitchFamily="18" charset="0"/>
              </a:rPr>
              <a:t> - </a:t>
            </a:r>
            <a:r>
              <a:rPr lang="ru-RU" sz="3100" b="1" i="1" dirty="0" err="1" smtClean="0">
                <a:latin typeface="Times New Roman" pitchFamily="18" charset="0"/>
              </a:rPr>
              <a:t>Ailanthus</a:t>
            </a:r>
            <a:r>
              <a:rPr lang="ru-RU" sz="3100" b="1" i="1" dirty="0" smtClean="0">
                <a:latin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</a:rPr>
              <a:t>altissima</a:t>
            </a:r>
            <a:r>
              <a:rPr lang="ru-RU" sz="3100" b="1" i="1" dirty="0" smtClean="0"/>
              <a:t> </a:t>
            </a:r>
            <a:br>
              <a:rPr lang="ru-RU" sz="3100" b="1" i="1" dirty="0" smtClean="0"/>
            </a:br>
            <a:r>
              <a:rPr lang="ru-RU" sz="3100" b="1" dirty="0" err="1" smtClean="0">
                <a:latin typeface="Times New Roman" pitchFamily="18" charset="0"/>
              </a:rPr>
              <a:t>Елодея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</a:rPr>
              <a:t>канадська</a:t>
            </a:r>
            <a:r>
              <a:rPr lang="ru-RU" sz="3100" b="1" dirty="0" smtClean="0">
                <a:latin typeface="Times New Roman" pitchFamily="18" charset="0"/>
              </a:rPr>
              <a:t>- </a:t>
            </a:r>
            <a:r>
              <a:rPr lang="ru-RU" sz="3100" b="1" i="1" dirty="0" err="1" smtClean="0">
                <a:latin typeface="Times New Roman" pitchFamily="18" charset="0"/>
              </a:rPr>
              <a:t>Elodea</a:t>
            </a:r>
            <a:r>
              <a:rPr lang="ru-RU" sz="3100" b="1" i="1" dirty="0" smtClean="0">
                <a:latin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</a:rPr>
              <a:t>canadensis</a:t>
            </a:r>
            <a:r>
              <a:rPr lang="ru-RU" sz="3100" b="1" i="1" dirty="0" smtClean="0"/>
              <a:t> 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2857496"/>
            <a:ext cx="4038600" cy="3268667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8198" name="Picture 12" descr="ailanthus_altissima_big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563562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Elodea canadensis dekussive blaetter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86190"/>
            <a:ext cx="3341169" cy="25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err="1" smtClean="0">
                <a:latin typeface="Times New Roman" pitchFamily="18" charset="0"/>
              </a:rPr>
              <a:t>Приклади</a:t>
            </a:r>
            <a:r>
              <a:rPr lang="ru-RU" sz="3600" b="1" dirty="0" smtClean="0">
                <a:latin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</a:rPr>
              <a:t>тварин-інтродуцентів</a:t>
            </a:r>
            <a:r>
              <a:rPr lang="ru-RU" sz="3600" b="1" dirty="0" smtClean="0">
                <a:latin typeface="Times New Roman" pitchFamily="18" charset="0"/>
              </a:rPr>
              <a:t>: </a:t>
            </a:r>
            <a:br>
              <a:rPr lang="ru-RU" sz="3600" b="1" dirty="0" smtClean="0">
                <a:latin typeface="Times New Roman" pitchFamily="18" charset="0"/>
              </a:rPr>
            </a:br>
            <a:r>
              <a:rPr lang="uk-UA" sz="3600" dirty="0" smtClean="0"/>
              <a:t>Білка </a:t>
            </a:r>
            <a:r>
              <a:rPr lang="uk-UA" sz="3600" dirty="0" err="1" smtClean="0"/>
              <a:t>телеутка</a:t>
            </a:r>
            <a:r>
              <a:rPr lang="uk-UA" sz="3600" dirty="0" smtClean="0"/>
              <a:t>, або білка сибірська (</a:t>
            </a:r>
            <a:r>
              <a:rPr lang="uk-UA" sz="3600" i="1" dirty="0" err="1" smtClean="0"/>
              <a:t>Sciurus</a:t>
            </a:r>
            <a:r>
              <a:rPr lang="uk-UA" sz="3600" i="1" dirty="0" smtClean="0"/>
              <a:t> </a:t>
            </a:r>
            <a:r>
              <a:rPr lang="uk-UA" sz="3600" i="1" dirty="0" err="1" smtClean="0"/>
              <a:t>vulgaris</a:t>
            </a:r>
            <a:r>
              <a:rPr lang="uk-UA" sz="3600" i="1" dirty="0" smtClean="0"/>
              <a:t> </a:t>
            </a:r>
            <a:r>
              <a:rPr lang="uk-UA" sz="3600" i="1" dirty="0" err="1" smtClean="0"/>
              <a:t>exalbidus</a:t>
            </a:r>
            <a:r>
              <a:rPr lang="uk-UA" sz="3600" i="1" dirty="0" smtClean="0"/>
              <a:t>)</a:t>
            </a:r>
            <a:r>
              <a:rPr lang="uk-UA" sz="4000" i="1" dirty="0" smtClean="0"/>
              <a:t> </a:t>
            </a:r>
            <a:endParaRPr lang="ru-RU" sz="4000" i="1" dirty="0" smtClean="0"/>
          </a:p>
        </p:txBody>
      </p:sp>
      <p:pic>
        <p:nvPicPr>
          <p:cNvPr id="13315" name="Picture 6" descr="729px-MattiParkkonen_Orav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1" y="1670340"/>
            <a:ext cx="7143773" cy="504796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000" dirty="0" smtClean="0"/>
              <a:t>(</a:t>
            </a:r>
            <a:r>
              <a:rPr lang="uk-UA" sz="4000" i="1" dirty="0" err="1" smtClean="0"/>
              <a:t>Cervus</a:t>
            </a:r>
            <a:r>
              <a:rPr lang="uk-UA" sz="4000" i="1" dirty="0" smtClean="0"/>
              <a:t> </a:t>
            </a:r>
            <a:r>
              <a:rPr lang="uk-UA" sz="4000" i="1" dirty="0" err="1" smtClean="0"/>
              <a:t>elaphus</a:t>
            </a:r>
            <a:r>
              <a:rPr lang="uk-UA" sz="4000" dirty="0" smtClean="0"/>
              <a:t>) </a:t>
            </a:r>
            <a:endParaRPr lang="ru-RU" sz="4000" dirty="0" smtClean="0"/>
          </a:p>
        </p:txBody>
      </p:sp>
      <p:pic>
        <p:nvPicPr>
          <p:cNvPr id="9219" name="Picture 6" descr="800px-Dortmund-Zoo-IMG_5518-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477963"/>
            <a:ext cx="7929562" cy="5346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8229600" cy="15001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Зоопарки світу 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їх роль 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збереженні тварин</a:t>
            </a: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uk-UA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56749">
            <a:off x="245267" y="3780944"/>
            <a:ext cx="3793565" cy="248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484497">
            <a:off x="4069735" y="3258052"/>
            <a:ext cx="4757742" cy="2764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270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Національна колекція генетичних ресурсів рослин України</vt:lpstr>
      <vt:lpstr>Презентация PowerPoint</vt:lpstr>
      <vt:lpstr>Ботанічні сади світу  та їх роль  у збереженні рослин</vt:lpstr>
      <vt:lpstr>Інтродукція  ( Introductio — «введення») — навмисне або випадкове переселення особин якого-небудь біологічного виду  за межи природнього ареалу в нові для нього міста існування. </vt:lpstr>
      <vt:lpstr> Приклади рослин-інтродуцентів: Айлант височайший - Ailanthus altissima  Елодея канадська- Elodea canadensis </vt:lpstr>
      <vt:lpstr>Приклади тварин-інтродуцентів:  Білка телеутка, або білка сибірська (Sciurus vulgaris exalbidus) </vt:lpstr>
      <vt:lpstr>(Cervus elaphus) </vt:lpstr>
      <vt:lpstr>Зоопарки світу  та їх роль  у збереженні тварин</vt:lpstr>
      <vt:lpstr>Мікробні генетичні ресурси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12</cp:revision>
  <dcterms:modified xsi:type="dcterms:W3CDTF">2025-11-24T16:53:52Z</dcterms:modified>
</cp:coreProperties>
</file>