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notesMasterIdLst>
    <p:notesMasterId r:id="rId12"/>
  </p:notesMasterIdLst>
  <p:sldIdLst>
    <p:sldId id="256" r:id="rId3"/>
    <p:sldId id="296" r:id="rId4"/>
    <p:sldId id="259" r:id="rId5"/>
    <p:sldId id="260" r:id="rId6"/>
    <p:sldId id="263" r:id="rId7"/>
    <p:sldId id="264" r:id="rId8"/>
    <p:sldId id="286" r:id="rId9"/>
    <p:sldId id="289" r:id="rId10"/>
    <p:sldId id="270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00"/>
    <a:srgbClr val="FFFFFF"/>
    <a:srgbClr val="FFCC66"/>
    <a:srgbClr val="99FF33"/>
    <a:srgbClr val="3333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5E4DE7-7C43-47DA-86ED-3DD31D41F8C2}" type="datetimeFigureOut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F0430C-562A-467D-98F1-2F57FE535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15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Образец заголовка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6046-959E-48FD-B53F-1C147139E7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21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E582-57BF-4DB8-94BC-6AF84CAC23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84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8280-4F23-46A3-B957-18D7C70696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36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BFEF3-D8ED-498B-A321-F5291BF0E3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9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223A-902E-410F-A1EF-DA32D1A467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0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27CCF-2292-4158-8A9D-B004CB3CC0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08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A253-B33E-4B7B-978A-58AE5E3A77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09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B814-1B31-4F82-8A37-2388F484FD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69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90DE-8DD2-4B56-A51C-B1496E2303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536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00C9-9535-48D0-BC2E-31D0C3D674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571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EC028-DC41-4CE9-9F44-076A358041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83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F106-647F-4E5B-97E2-76375FAF8B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06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FB19-8079-4590-AE02-134F1DC15A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179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2F947-9B49-4E43-83F0-64D6FFF465E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61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03225-9C84-4A56-AFD6-12F7F2C2D5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886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2079-9510-4FAE-8B02-CB97E51727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78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9D3E-B428-4DB6-8467-9A891CD12D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54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57E3-6952-4BAF-9104-9510464303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D87D-B7AA-47AE-B17B-44A449120C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40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CC8F-C10A-4019-94BA-B97A8F1BB0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7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813E-4BBD-4411-9BC0-1511FD5B8D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8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87F3-F4F2-45CD-B9DC-C133D187CD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6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09D6-6421-4F75-81A5-743C243479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52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6621-D0C9-44EB-97C6-BE19D59819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2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2BB339A-3AE7-41E2-827D-9C371B9796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F9321E9-EE3B-4E81-AF4B-D84B14E9E1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П</a:t>
            </a:r>
            <a:r>
              <a:rPr lang="uk-UA" sz="4000" dirty="0" smtClean="0"/>
              <a:t>аразитологія та Гельмінтологія</a:t>
            </a:r>
            <a:endParaRPr lang="es-ES" sz="4000" b="1" i="1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marL="457200" lvl="1" indent="0" eaLnBrk="1" hangingPunct="1">
              <a:spcBef>
                <a:spcPct val="30000"/>
              </a:spcBef>
              <a:buNone/>
              <a:defRPr/>
            </a:pPr>
            <a:r>
              <a:rPr lang="uk-UA" altLang="zh-CN" sz="3200" dirty="0" smtClean="0">
                <a:ea typeface="宋体" pitchFamily="2" charset="-122"/>
              </a:rPr>
              <a:t>Презентація курсу</a:t>
            </a:r>
            <a:r>
              <a:rPr lang="es-ES" altLang="zh-CN" sz="3200" dirty="0" smtClean="0">
                <a:ea typeface="宋体" pitchFamily="2" charset="-122"/>
              </a:rPr>
              <a:t> </a:t>
            </a:r>
            <a:endParaRPr lang="uk-UA" altLang="zh-CN" sz="3200" dirty="0" smtClean="0">
              <a:ea typeface="宋体" pitchFamily="2" charset="-122"/>
            </a:endParaRPr>
          </a:p>
          <a:p>
            <a:pPr marL="457200" lvl="1" indent="0" eaLnBrk="1" hangingPunct="1">
              <a:spcBef>
                <a:spcPct val="30000"/>
              </a:spcBef>
              <a:buNone/>
              <a:defRPr/>
            </a:pPr>
            <a:r>
              <a:rPr lang="ru-RU" sz="3200" b="1" dirty="0" err="1" smtClean="0">
                <a:effectLst/>
              </a:rPr>
              <a:t>Викладач</a:t>
            </a:r>
            <a:r>
              <a:rPr lang="ru-RU" sz="3200" b="1" dirty="0">
                <a:effectLst/>
              </a:rPr>
              <a:t>: Сарабєєв В.Л. </a:t>
            </a:r>
            <a:r>
              <a:rPr lang="ru-RU" sz="3200" b="1" smtClean="0">
                <a:effectLst/>
              </a:rPr>
              <a:t>доктор. </a:t>
            </a:r>
            <a:r>
              <a:rPr lang="ru-RU" sz="3200" b="1" dirty="0" err="1">
                <a:effectLst/>
              </a:rPr>
              <a:t>біол</a:t>
            </a:r>
            <a:r>
              <a:rPr lang="ru-RU" sz="3200" b="1" dirty="0">
                <a:effectLst/>
              </a:rPr>
              <a:t>. наук, доц.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Паразитологія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effectLst/>
              </a:rPr>
              <a:t>це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комплексна </a:t>
            </a:r>
            <a:r>
              <a:rPr lang="ru-RU" sz="2400" dirty="0" err="1">
                <a:effectLst/>
              </a:rPr>
              <a:t>біологічна</a:t>
            </a:r>
            <a:r>
              <a:rPr lang="ru-RU" sz="2400" dirty="0">
                <a:effectLst/>
              </a:rPr>
              <a:t> наука про </a:t>
            </a:r>
            <a:r>
              <a:rPr lang="ru-RU" sz="2400" dirty="0" err="1">
                <a:effectLst/>
              </a:rPr>
              <a:t>паразитичні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організми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їх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взаємовідносини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хазяїнами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навколишнім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середовищем</a:t>
            </a:r>
            <a:r>
              <a:rPr lang="ru-RU" sz="2400" dirty="0">
                <a:effectLst/>
              </a:rPr>
              <a:t>. </a:t>
            </a:r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Паразитизм є </a:t>
            </a:r>
            <a:r>
              <a:rPr lang="ru-RU" sz="2400" dirty="0" err="1">
                <a:effectLst/>
              </a:rPr>
              <a:t>надзвичайно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поширеним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явищем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природі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ще</a:t>
            </a:r>
            <a:r>
              <a:rPr lang="ru-RU" sz="2400" dirty="0">
                <a:effectLst/>
              </a:rPr>
              <a:t> на початку 80-х </a:t>
            </a:r>
            <a:r>
              <a:rPr lang="ru-RU" sz="2400" dirty="0" err="1">
                <a:effectLst/>
              </a:rPr>
              <a:t>років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було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підраховано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понад</a:t>
            </a:r>
            <a:r>
              <a:rPr lang="ru-RU" sz="2400" dirty="0">
                <a:effectLst/>
              </a:rPr>
              <a:t> 70% </a:t>
            </a:r>
            <a:r>
              <a:rPr lang="ru-RU" sz="2400" dirty="0" err="1">
                <a:effectLst/>
              </a:rPr>
              <a:t>всіх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видів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тварин</a:t>
            </a:r>
            <a:r>
              <a:rPr lang="ru-RU" sz="2400" dirty="0">
                <a:effectLst/>
              </a:rPr>
              <a:t> є </a:t>
            </a:r>
            <a:r>
              <a:rPr lang="ru-RU" sz="2400" dirty="0" err="1">
                <a:effectLst/>
              </a:rPr>
              <a:t>паразитичними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організмами</a:t>
            </a:r>
            <a:r>
              <a:rPr lang="ru-RU" sz="2400" dirty="0">
                <a:effectLst/>
              </a:rPr>
              <a:t>. </a:t>
            </a:r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Теоретичною </a:t>
            </a:r>
            <a:r>
              <a:rPr lang="ru-RU" sz="2400" dirty="0">
                <a:effectLst/>
              </a:rPr>
              <a:t>базою </a:t>
            </a:r>
            <a:r>
              <a:rPr lang="ru-RU" sz="2400" dirty="0" err="1">
                <a:effectLst/>
              </a:rPr>
              <a:t>паразитології</a:t>
            </a:r>
            <a:r>
              <a:rPr lang="ru-RU" sz="2400" dirty="0">
                <a:effectLst/>
              </a:rPr>
              <a:t> є </a:t>
            </a:r>
            <a:r>
              <a:rPr lang="ru-RU" sz="2400" dirty="0" err="1">
                <a:effectLst/>
              </a:rPr>
              <a:t>загальна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паразитологія</a:t>
            </a:r>
            <a:r>
              <a:rPr lang="ru-RU" sz="2400" dirty="0">
                <a:effectLst/>
              </a:rPr>
              <a:t>. </a:t>
            </a:r>
            <a:endParaRPr lang="ru-RU" sz="2400" dirty="0" smtClean="0">
              <a:effectLst/>
            </a:endParaRPr>
          </a:p>
          <a:p>
            <a:r>
              <a:rPr lang="ru-RU" sz="2400" b="1" i="1" dirty="0" smtClean="0">
                <a:effectLst/>
              </a:rPr>
              <a:t>Мета</a:t>
            </a:r>
            <a:r>
              <a:rPr lang="ru-RU" sz="2400" b="1" i="1" dirty="0">
                <a:effectLst/>
              </a:rPr>
              <a:t> </a:t>
            </a:r>
            <a:r>
              <a:rPr lang="ru-RU" sz="2400" dirty="0">
                <a:effectLst/>
              </a:rPr>
              <a:t>курсу</a:t>
            </a:r>
            <a:r>
              <a:rPr lang="ru-RU" sz="2400" b="1" i="1" dirty="0">
                <a:effectLst/>
              </a:rPr>
              <a:t> – </a:t>
            </a:r>
            <a:r>
              <a:rPr lang="ru-RU" sz="2400" dirty="0" err="1">
                <a:effectLst/>
              </a:rPr>
              <a:t>надати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знання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щодо</a:t>
            </a:r>
            <a:r>
              <a:rPr lang="ru-RU" sz="2400" dirty="0">
                <a:effectLst/>
              </a:rPr>
              <a:t> основ </a:t>
            </a:r>
            <a:r>
              <a:rPr lang="ru-RU" sz="2400" dirty="0" err="1">
                <a:effectLst/>
              </a:rPr>
              <a:t>загальної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паразитології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місця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паразитів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тваринному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світі</a:t>
            </a:r>
            <a:r>
              <a:rPr lang="ru-RU" sz="2400" dirty="0">
                <a:effectLst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31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4450"/>
            <a:ext cx="6265863" cy="6754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Паразитоїди</a:t>
            </a:r>
            <a:endParaRPr lang="es-ES" smtClean="0"/>
          </a:p>
        </p:txBody>
      </p:sp>
      <p:pic>
        <p:nvPicPr>
          <p:cNvPr id="14339" name="Picture 4" descr="pieris_para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63913"/>
            <a:ext cx="55086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3203575" y="4797425"/>
            <a:ext cx="1584325" cy="12954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30188" y="4724400"/>
            <a:ext cx="31892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Личинки паразитоіда, що виходять з мертвої гусениці ріпного біляна (</a:t>
            </a:r>
            <a:r>
              <a:rPr lang="uk-UA" sz="2400" i="1"/>
              <a:t>Pieris rapae</a:t>
            </a:r>
            <a:r>
              <a:rPr lang="uk-UA" sz="2400"/>
              <a:t>)</a:t>
            </a:r>
            <a:endParaRPr lang="es-ES" sz="2400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5435600" y="1557338"/>
            <a:ext cx="3457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Паразитоїд фруктової мухи – наїзник </a:t>
            </a:r>
            <a:r>
              <a:rPr lang="es-ES" sz="2400" i="1"/>
              <a:t>Diachasmimorpha kraussi</a:t>
            </a:r>
          </a:p>
        </p:txBody>
      </p:sp>
      <p:pic>
        <p:nvPicPr>
          <p:cNvPr id="14343" name="Picture 10" descr="Parasitoid-D-krauss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/>
          <a:stretch>
            <a:fillRect/>
          </a:stretch>
        </p:blipFill>
        <p:spPr>
          <a:xfrm>
            <a:off x="0" y="1125538"/>
            <a:ext cx="4392613" cy="342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AutoShape 12"/>
          <p:cNvSpPr>
            <a:spLocks noChangeArrowheads="1"/>
          </p:cNvSpPr>
          <p:nvPr/>
        </p:nvSpPr>
        <p:spPr bwMode="auto">
          <a:xfrm rot="10800000">
            <a:off x="3708400" y="1700213"/>
            <a:ext cx="1584325" cy="12954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Mixozoa-M-cephalus-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580063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Mixozoa-M-cephalus-f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9" b="37430"/>
          <a:stretch>
            <a:fillRect/>
          </a:stretch>
        </p:blipFill>
        <p:spPr bwMode="auto">
          <a:xfrm>
            <a:off x="0" y="4748213"/>
            <a:ext cx="558006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9"/>
          <p:cNvSpPr>
            <a:spLocks noChangeShapeType="1"/>
          </p:cNvSpPr>
          <p:nvPr/>
        </p:nvSpPr>
        <p:spPr bwMode="auto">
          <a:xfrm>
            <a:off x="-36513" y="4797425"/>
            <a:ext cx="5651501" cy="0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79388" y="333375"/>
            <a:ext cx="82804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ЯВИЩЕ ПАРАЗИТИЗМУ</a:t>
            </a:r>
          </a:p>
          <a:p>
            <a:pPr>
              <a:defRPr/>
            </a:pPr>
            <a:r>
              <a:rPr lang="uk-UA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Мікрофотогріфії ураженого плавнику кефалі лобаня міксоспоридією роду </a:t>
            </a:r>
            <a:r>
              <a:rPr lang="en-US" sz="24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Myxobolus</a:t>
            </a:r>
            <a:endParaRPr lang="es-ES" sz="2400" i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38" name="Picture 14" descr="cysta3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363" y="4198938"/>
            <a:ext cx="3576637" cy="2659062"/>
          </a:xfrm>
          <a:noFill/>
          <a:ln w="762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Line 12"/>
          <p:cNvSpPr>
            <a:spLocks noChangeShapeType="1"/>
          </p:cNvSpPr>
          <p:nvPr/>
        </p:nvSpPr>
        <p:spPr bwMode="auto">
          <a:xfrm flipV="1">
            <a:off x="4211638" y="4005263"/>
            <a:ext cx="1728787" cy="1511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>
            <a:off x="1979613" y="2205038"/>
            <a:ext cx="3960812" cy="16557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16"/>
          <p:cNvSpPr>
            <a:spLocks noChangeShapeType="1"/>
          </p:cNvSpPr>
          <p:nvPr/>
        </p:nvSpPr>
        <p:spPr bwMode="auto">
          <a:xfrm flipH="1" flipV="1">
            <a:off x="6011863" y="4005263"/>
            <a:ext cx="360362" cy="792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8"/>
          <p:cNvSpPr>
            <a:spLocks noChangeShapeType="1"/>
          </p:cNvSpPr>
          <p:nvPr/>
        </p:nvSpPr>
        <p:spPr bwMode="auto">
          <a:xfrm flipV="1">
            <a:off x="6227763" y="3789363"/>
            <a:ext cx="865187" cy="2374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9"/>
          <p:cNvSpPr>
            <a:spLocks noChangeShapeType="1"/>
          </p:cNvSpPr>
          <p:nvPr/>
        </p:nvSpPr>
        <p:spPr bwMode="auto">
          <a:xfrm flipH="1" flipV="1">
            <a:off x="7235825" y="3789363"/>
            <a:ext cx="792163" cy="10795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20"/>
          <p:cNvSpPr>
            <a:spLocks noChangeShapeType="1"/>
          </p:cNvSpPr>
          <p:nvPr/>
        </p:nvSpPr>
        <p:spPr bwMode="auto">
          <a:xfrm flipV="1">
            <a:off x="6948488" y="3860800"/>
            <a:ext cx="215900" cy="2663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5848350" y="2246313"/>
            <a:ext cx="3044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Цисти (А) та спори міксоспоридій (Б)</a:t>
            </a:r>
            <a:endParaRPr lang="es-ES" sz="2400"/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5867400" y="3497263"/>
            <a:ext cx="42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3200"/>
              <a:t>А</a:t>
            </a:r>
            <a:endParaRPr lang="es-ES" sz="3200"/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6946900" y="3281363"/>
            <a:ext cx="423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3200"/>
              <a:t>Б</a:t>
            </a: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he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25500"/>
            <a:ext cx="9036050" cy="605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>
          <a:xfrm>
            <a:off x="2643188" y="5718175"/>
            <a:ext cx="6500812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i="1" dirty="0" err="1" smtClean="0">
                <a:ea typeface="宋体" pitchFamily="2" charset="-122"/>
              </a:rPr>
              <a:t>Haemobaphes</a:t>
            </a:r>
            <a:r>
              <a:rPr lang="en-US" altLang="zh-CN" sz="2400" i="1" dirty="0" smtClean="0">
                <a:ea typeface="宋体" pitchFamily="2" charset="-122"/>
              </a:rPr>
              <a:t> </a:t>
            </a:r>
            <a:r>
              <a:rPr lang="en-US" altLang="zh-CN" sz="2400" i="1" dirty="0" err="1" smtClean="0">
                <a:ea typeface="宋体" pitchFamily="2" charset="-122"/>
              </a:rPr>
              <a:t>diceraus</a:t>
            </a:r>
            <a:r>
              <a:rPr lang="en-US" altLang="zh-CN" sz="2400" i="1" dirty="0" smtClean="0">
                <a:ea typeface="宋体" pitchFamily="2" charset="-122"/>
              </a:rPr>
              <a:t> </a:t>
            </a:r>
            <a:r>
              <a:rPr lang="uk-UA" altLang="zh-CN" sz="2400" i="1" dirty="0" smtClean="0"/>
              <a:t>— </a:t>
            </a:r>
            <a:r>
              <a:rPr lang="uk-UA" altLang="zh-CN" sz="2400" dirty="0" smtClean="0"/>
              <a:t>паразитичний </a:t>
            </a:r>
            <a:r>
              <a:rPr lang="uk-UA" altLang="zh-CN" sz="2400" dirty="0" err="1" smtClean="0"/>
              <a:t>веслоногий</a:t>
            </a:r>
            <a:r>
              <a:rPr lang="uk-UA" altLang="zh-CN" sz="2400" dirty="0" smtClean="0"/>
              <a:t> рак із родини </a:t>
            </a:r>
            <a:r>
              <a:rPr lang="en-US" altLang="zh-CN" sz="2400" dirty="0" err="1" smtClean="0">
                <a:ea typeface="宋体" pitchFamily="2" charset="-122"/>
              </a:rPr>
              <a:t>Lernaeoceridae</a:t>
            </a:r>
            <a:r>
              <a:rPr lang="uk-UA" altLang="zh-CN" sz="2400" dirty="0" smtClean="0"/>
              <a:t>. </a:t>
            </a:r>
            <a:endParaRPr lang="es-ES" sz="2400" dirty="0" smtClean="0"/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71500" y="214313"/>
            <a:ext cx="8572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3200"/>
              <a:t>З особливостями локалізації паразита в організмі хазяїна пов'язані два основні типи паразитизму: зовнішній і внутрішній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9425"/>
          </a:xfrm>
        </p:spPr>
        <p:txBody>
          <a:bodyPr/>
          <a:lstStyle/>
          <a:p>
            <a:pPr>
              <a:defRPr/>
            </a:pPr>
            <a:r>
              <a:rPr lang="uk-UA" sz="2800" dirty="0" smtClean="0"/>
              <a:t>Паразитизм є явищем давнім і загальним, адже кожен живий організм може виконувати роль хазяїна або паразита. Зауважимо, що паразитизм з'явився одночасно з появою гетеротрофних організмів. Ймовірно, що усталення зовнішнього і внутрішнього паразитизму йшло різними шляхами, а стимулами, які діяли у напрямі еволюції вільноіснуючих організмів до паразитизму, слугували добування їжі, пошук сховища, так само як звичайний спосіб життя за відповідних обставин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smtClean="0"/>
              <a:t>СТАНОВЛЕННЯ СИСТЕМИ ПАРАЗИТ-ХАЗЯЇН</a:t>
            </a:r>
            <a:endParaRPr lang="ru-RU" sz="2800" smtClean="0"/>
          </a:p>
        </p:txBody>
      </p:sp>
      <p:sp>
        <p:nvSpPr>
          <p:cNvPr id="27651" name="Содержимое 5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5286375"/>
          </a:xfrm>
        </p:spPr>
        <p:txBody>
          <a:bodyPr/>
          <a:lstStyle/>
          <a:p>
            <a:pPr indent="0" algn="just">
              <a:spcBef>
                <a:spcPct val="0"/>
              </a:spcBef>
            </a:pPr>
            <a:r>
              <a:rPr lang="uk-UA" sz="2400" smtClean="0"/>
              <a:t>Становлення паразитизму</a:t>
            </a:r>
            <a:r>
              <a:rPr lang="en-US" sz="2400" smtClean="0"/>
              <a:t> </a:t>
            </a:r>
            <a:r>
              <a:rPr lang="uk-UA" sz="2400" smtClean="0"/>
              <a:t>не є однобічним явищем, в якому бере участь тільки організм майбутнього паразита. Цей процес водночас є формуванням взаємовідносин двох організмів — паразита і хазяїна або, як прийнято говорити, становленням системи паразит—хазяїн. </a:t>
            </a:r>
            <a:endParaRPr lang="en-US" sz="2400" smtClean="0"/>
          </a:p>
          <a:p>
            <a:pPr indent="0" algn="just">
              <a:spcBef>
                <a:spcPct val="0"/>
              </a:spcBef>
            </a:pPr>
            <a:r>
              <a:rPr lang="uk-UA" sz="2400" smtClean="0"/>
              <a:t>Перші контакти паразита з хазяїном у розвитку нової системи переважно закінчуються смертю одного з них, проте частіше смертю паразита, який перетравлюється або знищується завдяки захисній реакції хазяїна. Це саме трапляється і в ситуації, коли паразит стикається з абсолютно новим хазяїном. Хоча частіше за таких нових контактів гине паразит, більш помітні випадки, коли гине хазяїн.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WordArt 6"/>
          <p:cNvSpPr>
            <a:spLocks noChangeArrowheads="1" noChangeShapeType="1" noTextEdit="1"/>
          </p:cNvSpPr>
          <p:nvPr/>
        </p:nvSpPr>
        <p:spPr bwMode="auto">
          <a:xfrm>
            <a:off x="1763713" y="1484313"/>
            <a:ext cx="5761037" cy="3816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Дякую за увагу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</p:bld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3957</TotalTime>
  <Words>316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Impact</vt:lpstr>
      <vt:lpstr>Tahoma</vt:lpstr>
      <vt:lpstr>Wingdings</vt:lpstr>
      <vt:lpstr>Орбита</vt:lpstr>
      <vt:lpstr>Оформление по умолчанию</vt:lpstr>
      <vt:lpstr>Паразитологія та Гельмінтологія</vt:lpstr>
      <vt:lpstr>Паразитологія</vt:lpstr>
      <vt:lpstr>Презентация PowerPoint</vt:lpstr>
      <vt:lpstr>Паразитоїди</vt:lpstr>
      <vt:lpstr>Презентация PowerPoint</vt:lpstr>
      <vt:lpstr>Haemobaphes diceraus — паразитичний веслоногий рак із родини Lernaeoceridae. </vt:lpstr>
      <vt:lpstr>Презентация PowerPoint</vt:lpstr>
      <vt:lpstr>СТАНОВЛЕННЯ СИСТЕМИ ПАРАЗИТ-ХАЗЯЇН</vt:lpstr>
      <vt:lpstr>Презентация PowerPoint</vt:lpstr>
    </vt:vector>
  </TitlesOfParts>
  <Company>znu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ЛЕКЦІЇ №2 Взаємовідносини тварин.</dc:title>
  <dc:creator>Sarabeev</dc:creator>
  <cp:lastModifiedBy>X</cp:lastModifiedBy>
  <cp:revision>90</cp:revision>
  <dcterms:created xsi:type="dcterms:W3CDTF">2007-09-18T16:14:56Z</dcterms:created>
  <dcterms:modified xsi:type="dcterms:W3CDTF">2021-11-09T15:24:46Z</dcterms:modified>
</cp:coreProperties>
</file>