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3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frm=1&amp;source=images&amp;cd=&amp;cad=rja&amp;docid=lD_pVK7Ws71hAM&amp;tbnid=l1PY977dQ4Wz_M:&amp;ved=0CAUQjRw&amp;url=http://www.theguardian.com/education/2008/aug/06/sats.primaryschools&amp;ei=AEOJUtCGNIGc0AXC-4CQDQ&amp;bvm=bv.56643336,d.ZGU&amp;psig=AFQjCNFcKv-D9bRiUJ7y1C4-CJ_5YInL_A&amp;ust=13848136881591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frm=1&amp;source=images&amp;cd=&amp;cad=rja&amp;docid=rjZvzLsyDH53tM&amp;tbnid=OgNYn1CIApoxjM:&amp;ved=0CAUQjRw&amp;url=http://ru.123rf.com/photo_1557730_schoolboys-at-a-lesson-at-school.html&amp;ei=ZkOJUoDPLu-R0QWkmYHYBg&amp;bvm=bv.56643336,d.ZGU&amp;psig=AFQjCNFcKv-D9bRiUJ7y1C4-CJ_5YInL_A&amp;ust=13848136881591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ua/url?sa=i&amp;rct=j&amp;q=&amp;esrc=s&amp;frm=1&amp;source=images&amp;cd=&amp;cad=rja&amp;docid=SUIiSQMREVF4SM&amp;tbnid=fHprrpKKMou21M:&amp;ved=0CAUQjRw&amp;url=http://schoolua.blox.ua/2010/09/Yak-shkolyari-rozumiyut-istoriyu-kumedno.html&amp;ei=ZUSJUriSJcjI0wWp7oGYAg&amp;bvm=bv.56643336,d.ZGU&amp;psig=AFQjCNEcpfVueqIETaKoScT9VLtUVJlwqQ&amp;ust=13848139298413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frm=1&amp;source=images&amp;cd=&amp;cad=rja&amp;docid=72wzjm474lBRiM&amp;tbnid=C_lVVFt-gJqESM:&amp;ved=0CAUQjRw&amp;url=http://www.honeywellnow.com/2010/11/18/honeywell-finds-that-better-school-buildings-improve-student-achievement/&amp;ei=8kGJUtPNE6rB0QWTuIGQBA&amp;bvm=bv.56643336,d.ZG4&amp;psig=AFQjCNGqjdcmzqXpGwaA0OWJ3T-uXD1riA&amp;ust=138481339953080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21739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uk-UA" sz="24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uk-UA" sz="2400" b="1" dirty="0" smtClean="0">
                <a:solidFill>
                  <a:srgbClr val="FF0000"/>
                </a:solidFill>
                <a:cs typeface="Aharoni" pitchFamily="2" charset="-79"/>
              </a:rPr>
              <a:t> «МЕТОДИ І ПРИЙОМИ УСНОГО ПОВІДОМЛЕННЯ МАТЕРІАЛУ»</a:t>
            </a:r>
            <a:endParaRPr lang="ru-RU" sz="2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4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365104"/>
            <a:ext cx="7632848" cy="13681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Бесіда є діалогічним методом навчання, вона супутник історичного викладу.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Бесіда є одним з активних методів навчання.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Отже, вона являється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язковим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елементом уроку історії і саме вона забезпечує розумовий та моральний розвиток учня.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static.com/images?q=tbn:ANd9GcQZwLuZqdP_s-Szyz2TCb_vThOaBzIJKYLdoWQ18cY44wlBnPbX7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74" y="1124744"/>
            <a:ext cx="5760640" cy="32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128792" cy="928464"/>
          </a:xfrm>
        </p:spPr>
        <p:txBody>
          <a:bodyPr>
            <a:normAutofit/>
          </a:bodyPr>
          <a:lstStyle/>
          <a:p>
            <a:pPr lvl="0"/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навчання і зміст історичної освіти України</a:t>
            </a:r>
            <a:b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7344816" cy="331236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«Метод </a:t>
            </a:r>
            <a:r>
              <a:rPr lang="uk-UA" dirty="0"/>
              <a:t>навчання</a:t>
            </a:r>
            <a:r>
              <a:rPr lang="uk-UA" dirty="0" smtClean="0"/>
              <a:t>» являє собою </a:t>
            </a:r>
            <a:r>
              <a:rPr lang="uk-UA" dirty="0"/>
              <a:t>упорядкований спосіб взаємопов'язаної діяльності вчителя і </a:t>
            </a:r>
            <a:r>
              <a:rPr lang="uk-UA" dirty="0" smtClean="0"/>
              <a:t>учнів, спрямований </a:t>
            </a:r>
            <a:r>
              <a:rPr lang="uk-UA" dirty="0"/>
              <a:t>на досягнення цілей і завдань шкільної історичної </a:t>
            </a:r>
            <a:r>
              <a:rPr lang="uk-UA" dirty="0" smtClean="0"/>
              <a:t>освіти.</a:t>
            </a:r>
          </a:p>
          <a:p>
            <a:pPr algn="just"/>
            <a:r>
              <a:rPr lang="uk-UA" dirty="0" smtClean="0"/>
              <a:t>Методи навчання в дидактиці характеризуються проблемою класифікації, тобто розподілу </a:t>
            </a:r>
            <a:r>
              <a:rPr lang="uk-UA" dirty="0"/>
              <a:t>предметів, понять на класи, групи </a:t>
            </a:r>
            <a:r>
              <a:rPr lang="uk-UA" dirty="0" smtClean="0"/>
              <a:t> </a:t>
            </a:r>
            <a:r>
              <a:rPr lang="uk-UA" dirty="0"/>
              <a:t>за спільними ознаками, </a:t>
            </a:r>
            <a:r>
              <a:rPr lang="uk-UA" dirty="0" smtClean="0"/>
              <a:t>властивостями, згідно якій вирізняють багато різновидів методів, але ми зосередимо увагу на усталеній в дидактичній науці класифікації.</a:t>
            </a:r>
          </a:p>
          <a:p>
            <a:pPr algn="just"/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72033"/>
              </p:ext>
            </p:extLst>
          </p:nvPr>
        </p:nvGraphicFramePr>
        <p:xfrm>
          <a:off x="251520" y="332656"/>
          <a:ext cx="8712968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1512168"/>
                <a:gridCol w="1584176"/>
                <a:gridCol w="1800200"/>
                <a:gridCol w="2016224"/>
              </a:tblGrid>
              <a:tr h="504056">
                <a:tc gridSpan="5">
                  <a:txBody>
                    <a:bodyPr/>
                    <a:lstStyle/>
                    <a:p>
                      <a:pPr indent="142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Методи навчання історії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70" marR="416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544"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Пояснювально-ілюстративний метод - 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 повідомляє готову інформацію різними засобами, а учні сприймають, усвідомлюють і фіксують у пам'яті цю інформацію. (розповідь, пояснення, опис, характеристика, використання наочності.)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670" marR="41670" marT="0" marB="0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Репродуктивний метод </a:t>
                      </a:r>
                      <a:r>
                        <a:rPr lang="uk-UA" sz="1400" dirty="0">
                          <a:effectLst/>
                        </a:rPr>
                        <a:t>(завдяки ньому учень відтворює інформацію. Це може проходити за допомогою вправ, завдань, контрольна бесіда.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70" marR="41670" marT="0" marB="0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</a:rPr>
                        <a:t>Метод проблемного викладання - </a:t>
                      </a:r>
                      <a:r>
                        <a:rPr lang="uk-UA" sz="1400" dirty="0">
                          <a:effectLst/>
                        </a:rPr>
                        <a:t>вчитель висуває, формулює проблему, сам її розв'язує, показуючи шлях розв'язання в ЇЇ справжніх, але доступних для розуміння учнів суперечностях, розкриває хід думки в процесі розв'язання проблеми.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70" marR="41670" marT="0" marB="0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</a:rPr>
                        <a:t>Дослідницький метод </a:t>
                      </a:r>
                      <a:r>
                        <a:rPr lang="uk-UA" sz="1200" dirty="0">
                          <a:effectLst/>
                        </a:rPr>
                        <a:t>передбачає творче засвоєння знань, виконує досить важливі функції. Він покликаний, забезпечити теоретичне використання знань;оволодіти методами наукового пізнання в процесі пошуку цих методів і використання їх; сприяє формуванню рис творчої діяльності; є умовою формування інтересу, потреби в такій діяльності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70" marR="41670" marT="0" marB="0"/>
                </a:tc>
                <a:tc>
                  <a:txBody>
                    <a:bodyPr/>
                    <a:lstStyle/>
                    <a:p>
                      <a:pPr indent="142875">
                        <a:lnSpc>
                          <a:spcPct val="115000"/>
                        </a:lnSpc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</a:rPr>
                        <a:t>Частково-пошуковий метод </a:t>
                      </a:r>
                      <a:r>
                        <a:rPr lang="uk-UA" sz="1400" dirty="0">
                          <a:effectLst/>
                        </a:rPr>
                        <a:t>— полягає в таких ознаках: знання учням необхідно здобувати самостійно; учитель організовує не повідомлення чи виклад знань, а пошук нових знань з допомогою різноманітних засобів; учні під керівництвом учителя самостійно розмірковують, розв'язують пізнавальні міцні знання.</a:t>
                      </a:r>
                      <a:endParaRPr lang="ru-RU" sz="1400" dirty="0">
                        <a:effectLst/>
                      </a:endParaRPr>
                    </a:p>
                    <a:p>
                      <a:pPr indent="142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70" marR="416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0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49073"/>
              </p:ext>
            </p:extLst>
          </p:nvPr>
        </p:nvGraphicFramePr>
        <p:xfrm>
          <a:off x="971600" y="1052736"/>
          <a:ext cx="7272807" cy="4680520"/>
        </p:xfrm>
        <a:graphic>
          <a:graphicData uri="http://schemas.openxmlformats.org/drawingml/2006/table">
            <a:tbl>
              <a:tblPr firstCol="1" lastCol="1" bandRow="1" bandCol="1">
                <a:tableStyleId>{5C22544A-7EE6-4342-B048-85BDC9FD1C3A}</a:tableStyleId>
              </a:tblPr>
              <a:tblGrid>
                <a:gridCol w="1758788"/>
                <a:gridCol w="1762929"/>
                <a:gridCol w="1875545"/>
                <a:gridCol w="1875545"/>
              </a:tblGrid>
              <a:tr h="663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dirty="0">
                          <a:solidFill>
                            <a:srgbClr val="C00000"/>
                          </a:solidFill>
                          <a:effectLst/>
                        </a:rPr>
                        <a:t>Зміст історичної освіти в Україні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Знання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Уміння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Творчість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Цінності</a:t>
                      </a: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807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2000" dirty="0" smtClean="0">
                          <a:effectLst/>
                        </a:rPr>
                        <a:t>Як?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2000" dirty="0" smtClean="0">
                          <a:effectLst/>
                        </a:rPr>
                        <a:t>Чому?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2000" smtClean="0">
                          <a:effectLst/>
                        </a:rPr>
                        <a:t>Навіщо?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933056"/>
            <a:ext cx="7488832" cy="20162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uk-UA" dirty="0"/>
              <a:t>м</a:t>
            </a:r>
            <a:r>
              <a:rPr lang="uk-UA" dirty="0" smtClean="0"/>
              <a:t>етод </a:t>
            </a:r>
            <a:r>
              <a:rPr lang="uk-UA" dirty="0"/>
              <a:t>на­вчання історії - це впорядкований спосіб взаємодії учасників навчаль­ного процесу, спрямований на досягнення цілей і завдань шкільної історичної освіти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Основний зміст історичної освіти зводиться до чотирьох компонентів – знання, уміння, творчість, цінності. Саме це повинно сформувати в учнів історія, </a:t>
            </a:r>
            <a:r>
              <a:rPr lang="uk-UA" dirty="0"/>
              <a:t>щ</a:t>
            </a:r>
            <a:r>
              <a:rPr lang="uk-UA" dirty="0" smtClean="0"/>
              <a:t>об виховати самостійного, творчо та критично мислячого громадянина суспільства.</a:t>
            </a:r>
            <a:endParaRPr lang="ru-RU" dirty="0"/>
          </a:p>
        </p:txBody>
      </p:sp>
      <p:pic>
        <p:nvPicPr>
          <p:cNvPr id="3074" name="Picture 2" descr="http://us.123rf.com/400wm/400/400/genlady/genlady0708/genlady070800012/1557730-schoolboys-at-a-lesson-at-sch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55468"/>
            <a:ext cx="494069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2474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cs typeface="Aharoni" pitchFamily="2" charset="-79"/>
              </a:rPr>
              <a:t>План </a:t>
            </a:r>
            <a:r>
              <a:rPr lang="uk-UA" sz="2400" b="1" dirty="0" smtClean="0">
                <a:cs typeface="Aharoni" pitchFamily="2" charset="-79"/>
              </a:rPr>
              <a:t>:</a:t>
            </a:r>
            <a:endParaRPr lang="ru-RU" sz="2400" b="1" dirty="0">
              <a:cs typeface="Aharoni" pitchFamily="2" charset="-79"/>
            </a:endParaRPr>
          </a:p>
          <a:p>
            <a:pPr marL="342900" lvl="0" indent="-342900" algn="just" fontAlgn="base" hangingPunct="0">
              <a:buFontTx/>
              <a:buChar char="-"/>
            </a:pP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Вимоги до історичного матеріалу.</a:t>
            </a:r>
          </a:p>
          <a:p>
            <a:pPr marL="342900" lvl="0" indent="-342900" algn="just" fontAlgn="base" hangingPunct="0">
              <a:buFontTx/>
              <a:buChar char="-"/>
            </a:pP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  <a:p>
            <a:pPr marL="342900" lvl="0" indent="-342900" algn="just" fontAlgn="base" hangingPunct="0">
              <a:buFontTx/>
              <a:buChar char="-"/>
            </a:pP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Бесіда на уроці історії.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  <a:p>
            <a:pPr marL="342900" lvl="0" indent="-342900" algn="just" fontAlgn="base" hangingPunct="0">
              <a:buFontTx/>
              <a:buChar char="-"/>
            </a:pPr>
            <a:endParaRPr lang="uk-UA" sz="2400" dirty="0" smtClean="0">
              <a:solidFill>
                <a:srgbClr val="FF0000"/>
              </a:solidFill>
              <a:cs typeface="Aharoni" pitchFamily="2" charset="-79"/>
            </a:endParaRPr>
          </a:p>
          <a:p>
            <a:pPr marL="342900" lvl="0" indent="-342900" algn="just" fontAlgn="base" hangingPunct="0">
              <a:buFontTx/>
              <a:buChar char="-"/>
            </a:pPr>
            <a:r>
              <a:rPr lang="uk-UA" sz="2400" dirty="0" smtClean="0">
                <a:solidFill>
                  <a:srgbClr val="FF0000"/>
                </a:solidFill>
                <a:cs typeface="Aharoni" pitchFamily="2" charset="-79"/>
              </a:rPr>
              <a:t>Методи навчання і зміст історичної освіти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4803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93610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Вимоги до історичного матеріалу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132856"/>
            <a:ext cx="2754660" cy="3600400"/>
          </a:xfrm>
        </p:spPr>
        <p:txBody>
          <a:bodyPr>
            <a:normAutofit fontScale="62500" lnSpcReduction="20000"/>
          </a:bodyPr>
          <a:lstStyle/>
          <a:p>
            <a:r>
              <a:rPr lang="uk-UA" sz="2000" dirty="0" smtClean="0"/>
              <a:t>Загалом, існують два види усного викладання вчителем матеріалу, а саме, контекстне розуміння, тобто усвідомлення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язку</a:t>
            </a:r>
            <a:r>
              <a:rPr lang="uk-UA" sz="2000" dirty="0" smtClean="0"/>
              <a:t> між фактами та структурне розуміння – яке полягає в усвідомленні логічного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язку</a:t>
            </a:r>
            <a:r>
              <a:rPr lang="uk-UA" sz="2000" dirty="0" smtClean="0"/>
              <a:t> матеріалу в цілому.</a:t>
            </a:r>
            <a:endParaRPr lang="en-US" sz="2000" dirty="0" smtClean="0"/>
          </a:p>
          <a:p>
            <a:r>
              <a:rPr lang="uk-UA" sz="2000" dirty="0" smtClean="0"/>
              <a:t>Для того, щоб досягти блискучої структури викладання, потрібно орієнтуватися на комплекс вимог до подання матеріалу.</a:t>
            </a:r>
            <a:endParaRPr lang="en-US" sz="2000" dirty="0" smtClean="0"/>
          </a:p>
          <a:p>
            <a:endParaRPr lang="ru-RU" dirty="0"/>
          </a:p>
        </p:txBody>
      </p:sp>
      <p:pic>
        <p:nvPicPr>
          <p:cNvPr id="4098" name="Picture 2" descr="http://schoolua.blox.ua/resource/fileXODiV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4590156" cy="38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46331"/>
              </p:ext>
            </p:extLst>
          </p:nvPr>
        </p:nvGraphicFramePr>
        <p:xfrm>
          <a:off x="971601" y="1124745"/>
          <a:ext cx="7128792" cy="4760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792"/>
              </a:tblGrid>
              <a:tr h="284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</a:rPr>
                        <a:t>Основні вимоги до історичного матеріалу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23" marR="60323" marT="0" marB="0"/>
                </a:tc>
              </a:tr>
              <a:tr h="8635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Необхідно правильно організувати слухання матеріалу, а саме треба поставити завдання уроку,створити мотивуючу ситуацію, викликати інтерес, зазначити шляхи до розуміння й засвоєння матеріалу.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323" marR="60323" marT="0" marB="0"/>
                </a:tc>
              </a:tr>
              <a:tr h="804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Треба правильно побудувати виклад – бо матеріал є зрозумілішим, якщо  він має чітку логічну структуру, план, класифікація.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323" marR="60323" marT="0" marB="0"/>
                </a:tc>
              </a:tr>
              <a:tr h="804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Звертатися до </a:t>
                      </a: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мисленевого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огляду, відтворювати логічні зв’язки  у стислому вигляді.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323" marR="60323" marT="0" marB="0"/>
                </a:tc>
              </a:tr>
              <a:tr h="7822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Використовувати логічні схеми.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323" marR="60323" marT="0" marB="0"/>
                </a:tc>
              </a:tr>
              <a:tr h="11901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Вміти вести організацію керівництвом записом, щоб уловити основні думки уроку, підкреслити головні позиції інтонацією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323" marR="603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11518"/>
              </p:ext>
            </p:extLst>
          </p:nvPr>
        </p:nvGraphicFramePr>
        <p:xfrm>
          <a:off x="971600" y="1052736"/>
          <a:ext cx="7056784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784"/>
              </a:tblGrid>
              <a:tr h="11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</a:rPr>
                        <a:t>Вимоги до викладу матеріалу з точки зору специфіки історії, як загального предмету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</a:tr>
              <a:tr h="7994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Дотримуватися принципу історизму.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3" marR="66583" marT="0" marB="0"/>
                </a:tc>
              </a:tr>
              <a:tr h="10761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Показувати виникнення нового історичного явища та висвітлювати вивчення причин, змін, закономірностей суспільного розвитку. Створення проблемних завдань.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3" marR="66583" marT="0" marB="0"/>
                </a:tc>
              </a:tr>
              <a:tr h="16156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 оцінки, яка передбачає співвіднесення реальності з певним ідеалом, виділення негативних або позитивний рис і т.д. Оцінка може бути історичною, якщо визначають вплив події в часі і просторі, існує оцінка моралі – з норм притаманних сьогоденню, або певній епосі, наукова оцінка передбачає визначення явища як прогресивного або регресивного.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3" marR="66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9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2276872"/>
            <a:ext cx="7200800" cy="3384376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Таким чином, під час викладу матеріалу треба показати, що було раніше,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стало тепер, чому відбулися зміни, до чого вони привели – позитивного чи негативного.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 час викладу матеріалу треба дотримуватися загально-дидактичних вимог і вимог щодо викладу саме історичного матеріалу, які передбачають розгляд змін у суспільстві та їх оцінку.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Бесіда на уроці історії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3384376" cy="3600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2000" dirty="0"/>
              <a:t>Бесіда — метод словесного обговорення матеріалу, що вивчається, – найпоширеніша в навчанні. її завдання полягає в тому, щоб, по-перше, за допомогою цілеспрямованих і вміло поставлених запитань актуалізувати відомі учням знання, по-друге, досягти засвоєння ними нових знань шляхом самостійних обмірковувань, узагальнень та інших розумових </a:t>
            </a:r>
            <a:r>
              <a:rPr lang="uk-UA" sz="2000" dirty="0" smtClean="0"/>
              <a:t>операцій…</a:t>
            </a:r>
            <a:endParaRPr lang="ru-RU" sz="2000" dirty="0"/>
          </a:p>
        </p:txBody>
      </p:sp>
      <p:pic>
        <p:nvPicPr>
          <p:cNvPr id="1026" name="Picture 2" descr="http://www.honeywellnow.com/wp-content/uploads/2010/11/sch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624819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16154"/>
              </p:ext>
            </p:extLst>
          </p:nvPr>
        </p:nvGraphicFramePr>
        <p:xfrm>
          <a:off x="827584" y="908723"/>
          <a:ext cx="7416824" cy="5223141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7416824"/>
              </a:tblGrid>
              <a:tr h="648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Вимоги до бесіди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  <a:tr h="9361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Перш ніж розпочати бесіду до неї необхідно ретельно підготуватися, фахівцю треба вміти правильно формулювати запитання, обмірковувати їх формулювання.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  <a:tr h="72946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треба ставити загальних запитань.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  <a:tr h="7147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Запитання у бесіді повинні стосуватися суттєвих сторін історичного процесу, подій, явищ, а саме висвітлення причин, результатів, наслідків, порівнянь того чи іншого вища.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  <a:tr h="6596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запитанні повинно бути поставлено одне завдання аби не заплутати учня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  <a:tr h="7395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вітається використання альтернативних запитань як основних наприклад, так або ні?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  <a:tr h="669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/>
                        <a:buChar char="-"/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Питання повинні бути не каверзними, й вони повинні утворювати ланцюжок, шлях який веде поставленої мети.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0" marR="569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5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84"/>
            <a:ext cx="4193624" cy="36004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082925"/>
            <a:ext cx="21955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904807"/>
            <a:ext cx="2194560" cy="104838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30993"/>
              </p:ext>
            </p:extLst>
          </p:nvPr>
        </p:nvGraphicFramePr>
        <p:xfrm>
          <a:off x="971600" y="1124744"/>
          <a:ext cx="7128792" cy="457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8792"/>
              </a:tblGrid>
              <a:tr h="531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</a:rPr>
                        <a:t>Види бесід ( за дидактичною метою)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/>
                </a:tc>
              </a:tr>
              <a:tr h="735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Вступна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бесіда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покликана на мотивацію учнівської діяльності, її мета полягає у актуалізації знань.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/>
                </a:tc>
              </a:tr>
              <a:tr h="89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бесіда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орієнтується на з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ясування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ступеню оволодіння навчальним матеріалом.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/>
                </a:tc>
              </a:tr>
              <a:tr h="85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Аналітично-узагальнююча 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бесіда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її завдання полягає у осмисленні матеріалу, заглибленні й розширенні знань.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/>
                </a:tc>
              </a:tr>
              <a:tr h="844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Підсумкова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бесіда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покликана підвести учнів до нового матеріалу.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/>
                </a:tc>
              </a:tr>
              <a:tr h="66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Еврестична</a:t>
                      </a:r>
                      <a:r>
                        <a:rPr lang="uk-UA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бесіда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використовується для розвитку пізнавальних здібностей.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7160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237</TotalTime>
  <Words>919</Words>
  <Application>Microsoft Office PowerPoint</Application>
  <PresentationFormat>Екран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Кутюр</vt:lpstr>
      <vt:lpstr>  «МЕТОДИ І ПРИЙОМИ УСНОГО ПОВІДОМЛЕННЯ МАТЕРІАЛУ»</vt:lpstr>
      <vt:lpstr>Презентація PowerPoint</vt:lpstr>
      <vt:lpstr>Вимоги до історичного матеріалу</vt:lpstr>
      <vt:lpstr>Презентація PowerPoint</vt:lpstr>
      <vt:lpstr>Презентація PowerPoint</vt:lpstr>
      <vt:lpstr>Презентація PowerPoint</vt:lpstr>
      <vt:lpstr>Бесіда на уроці історії</vt:lpstr>
      <vt:lpstr>Презентація PowerPoint</vt:lpstr>
      <vt:lpstr>Презентація PowerPoint</vt:lpstr>
      <vt:lpstr>Презентація PowerPoint</vt:lpstr>
      <vt:lpstr>Методи навчання і зміст історичної освіти України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Настена</dc:creator>
  <cp:lastModifiedBy>Сергій Терно</cp:lastModifiedBy>
  <cp:revision>31</cp:revision>
  <dcterms:created xsi:type="dcterms:W3CDTF">2013-05-23T14:47:15Z</dcterms:created>
  <dcterms:modified xsi:type="dcterms:W3CDTF">2014-09-20T20:01:23Z</dcterms:modified>
</cp:coreProperties>
</file>