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2" r:id="rId9"/>
    <p:sldId id="266" r:id="rId10"/>
    <p:sldId id="267" r:id="rId11"/>
    <p:sldId id="264" r:id="rId12"/>
    <p:sldId id="268" r:id="rId13"/>
    <p:sldId id="270" r:id="rId14"/>
    <p:sldId id="265" r:id="rId15"/>
    <p:sldId id="269" r:id="rId16"/>
    <p:sldId id="275" r:id="rId17"/>
    <p:sldId id="271" r:id="rId18"/>
    <p:sldId id="272" r:id="rId19"/>
    <p:sldId id="273" r:id="rId20"/>
    <p:sldId id="274" r:id="rId21"/>
    <p:sldId id="277" r:id="rId22"/>
    <p:sldId id="278" r:id="rId23"/>
    <p:sldId id="294" r:id="rId24"/>
    <p:sldId id="295" r:id="rId25"/>
    <p:sldId id="296" r:id="rId26"/>
    <p:sldId id="276" r:id="rId27"/>
    <p:sldId id="279" r:id="rId28"/>
    <p:sldId id="280" r:id="rId29"/>
    <p:sldId id="281" r:id="rId30"/>
    <p:sldId id="282" r:id="rId31"/>
    <p:sldId id="283" r:id="rId32"/>
    <p:sldId id="284" r:id="rId33"/>
    <p:sldId id="285" r:id="rId34"/>
    <p:sldId id="288" r:id="rId35"/>
    <p:sldId id="289" r:id="rId36"/>
    <p:sldId id="291" r:id="rId37"/>
    <p:sldId id="292" r:id="rId38"/>
    <p:sldId id="293" r:id="rId39"/>
    <p:sldId id="286" r:id="rId40"/>
    <p:sldId id="287" r:id="rId41"/>
    <p:sldId id="290" r:id="rId42"/>
    <p:sldId id="297" r:id="rId43"/>
    <p:sldId id="298" r:id="rId44"/>
    <p:sldId id="299" r:id="rId45"/>
    <p:sldId id="300" r:id="rId46"/>
    <p:sldId id="301" r:id="rId47"/>
    <p:sldId id="302" r:id="rId48"/>
    <p:sldId id="309" r:id="rId49"/>
    <p:sldId id="308" r:id="rId50"/>
    <p:sldId id="310" r:id="rId51"/>
    <p:sldId id="311" r:id="rId52"/>
    <p:sldId id="312" r:id="rId53"/>
    <p:sldId id="313" r:id="rId54"/>
    <p:sldId id="314" r:id="rId55"/>
    <p:sldId id="316" r:id="rId56"/>
    <p:sldId id="318" r:id="rId57"/>
    <p:sldId id="315" r:id="rId58"/>
    <p:sldId id="317" r:id="rId59"/>
    <p:sldId id="319" r:id="rId60"/>
    <p:sldId id="320" r:id="rId61"/>
    <p:sldId id="322" r:id="rId62"/>
    <p:sldId id="321" r:id="rId63"/>
    <p:sldId id="323" r:id="rId64"/>
    <p:sldId id="325" r:id="rId65"/>
    <p:sldId id="324" r:id="rId66"/>
    <p:sldId id="303" r:id="rId67"/>
    <p:sldId id="304" r:id="rId68"/>
    <p:sldId id="305" r:id="rId69"/>
    <p:sldId id="306" r:id="rId70"/>
    <p:sldId id="326" r:id="rId71"/>
    <p:sldId id="328" r:id="rId72"/>
    <p:sldId id="307" r:id="rId73"/>
    <p:sldId id="327" r:id="rId74"/>
    <p:sldId id="329" r:id="rId75"/>
    <p:sldId id="331" r:id="rId76"/>
    <p:sldId id="330" r:id="rId77"/>
    <p:sldId id="333" r:id="rId78"/>
    <p:sldId id="332" r:id="rId79"/>
    <p:sldId id="335" r:id="rId80"/>
    <p:sldId id="334" r:id="rId81"/>
    <p:sldId id="336" r:id="rId82"/>
    <p:sldId id="337" r:id="rId83"/>
    <p:sldId id="338" r:id="rId84"/>
    <p:sldId id="339" r:id="rId85"/>
    <p:sldId id="340" r:id="rId86"/>
    <p:sldId id="350" r:id="rId87"/>
    <p:sldId id="351" r:id="rId88"/>
    <p:sldId id="352" r:id="rId89"/>
    <p:sldId id="353" r:id="rId90"/>
    <p:sldId id="354" r:id="rId91"/>
    <p:sldId id="355" r:id="rId92"/>
    <p:sldId id="356" r:id="rId93"/>
    <p:sldId id="357" r:id="rId94"/>
    <p:sldId id="341" r:id="rId95"/>
    <p:sldId id="343" r:id="rId96"/>
    <p:sldId id="344" r:id="rId97"/>
    <p:sldId id="342" r:id="rId98"/>
    <p:sldId id="345" r:id="rId99"/>
    <p:sldId id="346" r:id="rId100"/>
    <p:sldId id="347" r:id="rId101"/>
    <p:sldId id="348" r:id="rId102"/>
    <p:sldId id="349"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A91EE7E-5018-4CFF-A83B-3E74C11B6558}"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407917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155677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229782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062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319096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A91EE7E-5018-4CFF-A83B-3E74C11B6558}"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385432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A91EE7E-5018-4CFF-A83B-3E74C11B6558}"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195872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A91EE7E-5018-4CFF-A83B-3E74C11B6558}"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1752790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A91EE7E-5018-4CFF-A83B-3E74C11B6558}"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254061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A91EE7E-5018-4CFF-A83B-3E74C11B6558}"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89799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A91EE7E-5018-4CFF-A83B-3E74C11B6558}"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243321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335045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A91EE7E-5018-4CFF-A83B-3E74C11B6558}" type="datetimeFigureOut">
              <a:rPr lang="ru-RU" smtClean="0"/>
              <a:t>12.04.2024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349916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A91EE7E-5018-4CFF-A83B-3E74C11B6558}"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126016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1EE7E-5018-4CFF-A83B-3E74C11B6558}" type="datetimeFigureOut">
              <a:rPr lang="ru-RU" smtClean="0"/>
              <a:t>12.04.2024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377631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350101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91EE7E-5018-4CFF-A83B-3E74C11B6558}"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DACE6B-C470-4AD3-9FE8-842DD4FCD686}" type="slidenum">
              <a:rPr lang="ru-RU" smtClean="0"/>
              <a:t>‹#›</a:t>
            </a:fld>
            <a:endParaRPr lang="ru-RU"/>
          </a:p>
        </p:txBody>
      </p:sp>
    </p:spTree>
    <p:extLst>
      <p:ext uri="{BB962C8B-B14F-4D97-AF65-F5344CB8AC3E}">
        <p14:creationId xmlns:p14="http://schemas.microsoft.com/office/powerpoint/2010/main" val="130101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A91EE7E-5018-4CFF-A83B-3E74C11B6558}" type="datetimeFigureOut">
              <a:rPr lang="ru-RU" smtClean="0"/>
              <a:t>12.04.2024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CDACE6B-C470-4AD3-9FE8-842DD4FCD686}" type="slidenum">
              <a:rPr lang="ru-RU" smtClean="0"/>
              <a:t>‹#›</a:t>
            </a:fld>
            <a:endParaRPr lang="ru-RU"/>
          </a:p>
        </p:txBody>
      </p:sp>
    </p:spTree>
    <p:extLst>
      <p:ext uri="{BB962C8B-B14F-4D97-AF65-F5344CB8AC3E}">
        <p14:creationId xmlns:p14="http://schemas.microsoft.com/office/powerpoint/2010/main" val="273445926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1"/>
            <a:ext cx="12192000" cy="923635"/>
          </a:xfrm>
        </p:spPr>
        <p:txBody>
          <a:bodyPr>
            <a:normAutofit/>
          </a:bodyPr>
          <a:lstStyle/>
          <a:p>
            <a:r>
              <a:rPr lang="uk-UA" sz="3000" dirty="0">
                <a:highlight>
                  <a:srgbClr val="FFFF00"/>
                </a:highlight>
              </a:rPr>
              <a:t>Лекція 5</a:t>
            </a:r>
            <a:r>
              <a:rPr lang="uk-UA" sz="3000" dirty="0"/>
              <a:t>. </a:t>
            </a:r>
            <a:r>
              <a:rPr lang="uk-UA" sz="3000" dirty="0">
                <a:solidFill>
                  <a:srgbClr val="FF0000"/>
                </a:solidFill>
                <a:highlight>
                  <a:srgbClr val="008080"/>
                </a:highlight>
              </a:rPr>
              <a:t>Розвиток європейської ідеї в умовах початкового етапу  економічної інтеграції</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23636"/>
            <a:ext cx="12192000" cy="5934363"/>
          </a:xfrm>
        </p:spPr>
        <p:txBody>
          <a:bodyPr>
            <a:normAutofit fontScale="32500" lnSpcReduction="20000"/>
          </a:bodyPr>
          <a:lstStyle/>
          <a:p>
            <a:r>
              <a:rPr lang="uk-UA" sz="6800" b="1" i="1" u="sng" dirty="0">
                <a:highlight>
                  <a:srgbClr val="0000FF"/>
                </a:highlight>
                <a:latin typeface="Arial" panose="020B0604020202020204" pitchFamily="34" charset="0"/>
                <a:cs typeface="Arial" panose="020B0604020202020204" pitchFamily="34" charset="0"/>
              </a:rPr>
              <a:t>Питання для обговорення:</a:t>
            </a:r>
          </a:p>
          <a:p>
            <a:pPr algn="just"/>
            <a:r>
              <a:rPr lang="uk-UA" sz="6800" b="1" dirty="0">
                <a:latin typeface="Arial" panose="020B0604020202020204" pitchFamily="34" charset="0"/>
                <a:cs typeface="Arial" panose="020B0604020202020204" pitchFamily="34" charset="0"/>
              </a:rPr>
              <a:t>1.	Ідеї федералізації європейського простору </a:t>
            </a:r>
            <a:r>
              <a:rPr lang="uk-UA" sz="6800" b="1" dirty="0" err="1">
                <a:latin typeface="Arial" panose="020B0604020202020204" pitchFamily="34" charset="0"/>
                <a:cs typeface="Arial" panose="020B0604020202020204" pitchFamily="34" charset="0"/>
              </a:rPr>
              <a:t>Альтьєро</a:t>
            </a:r>
            <a:r>
              <a:rPr lang="uk-UA" sz="6800" b="1" dirty="0">
                <a:latin typeface="Arial" panose="020B0604020202020204" pitchFamily="34" charset="0"/>
                <a:cs typeface="Arial" panose="020B0604020202020204" pitchFamily="34" charset="0"/>
              </a:rPr>
              <a:t> </a:t>
            </a:r>
            <a:r>
              <a:rPr lang="uk-UA" sz="6800" b="1" dirty="0" err="1">
                <a:latin typeface="Arial" panose="020B0604020202020204" pitchFamily="34" charset="0"/>
                <a:cs typeface="Arial" panose="020B0604020202020204" pitchFamily="34" charset="0"/>
              </a:rPr>
              <a:t>Спінеллі</a:t>
            </a:r>
            <a:r>
              <a:rPr lang="uk-UA" sz="6800" b="1" dirty="0">
                <a:latin typeface="Arial" panose="020B0604020202020204" pitchFamily="34" charset="0"/>
                <a:cs typeface="Arial" panose="020B0604020202020204" pitchFamily="34" charset="0"/>
              </a:rPr>
              <a:t> і </a:t>
            </a:r>
            <a:r>
              <a:rPr lang="uk-UA" sz="6800" b="1" dirty="0" err="1">
                <a:latin typeface="Arial" panose="020B0604020202020204" pitchFamily="34" charset="0"/>
                <a:cs typeface="Arial" panose="020B0604020202020204" pitchFamily="34" charset="0"/>
              </a:rPr>
              <a:t>Ернесто</a:t>
            </a:r>
            <a:r>
              <a:rPr lang="uk-UA" sz="6800" b="1" dirty="0">
                <a:latin typeface="Arial" panose="020B0604020202020204" pitchFamily="34" charset="0"/>
                <a:cs typeface="Arial" panose="020B0604020202020204" pitchFamily="34" charset="0"/>
              </a:rPr>
              <a:t> Россі у «Маніфесті </a:t>
            </a:r>
            <a:r>
              <a:rPr lang="uk-UA" sz="6800" b="1" dirty="0" err="1">
                <a:latin typeface="Arial" panose="020B0604020202020204" pitchFamily="34" charset="0"/>
                <a:cs typeface="Arial" panose="020B0604020202020204" pitchFamily="34" charset="0"/>
              </a:rPr>
              <a:t>Вентотене</a:t>
            </a:r>
            <a:r>
              <a:rPr lang="uk-UA" sz="6800" b="1" dirty="0">
                <a:latin typeface="Arial" panose="020B0604020202020204" pitchFamily="34" charset="0"/>
                <a:cs typeface="Arial" panose="020B0604020202020204" pitchFamily="34" charset="0"/>
              </a:rPr>
              <a:t>». </a:t>
            </a:r>
          </a:p>
          <a:p>
            <a:pPr algn="just"/>
            <a:r>
              <a:rPr lang="uk-UA" sz="6800" b="1" dirty="0">
                <a:latin typeface="Arial" panose="020B0604020202020204" pitchFamily="34" charset="0"/>
                <a:cs typeface="Arial" panose="020B0604020202020204" pitchFamily="34" charset="0"/>
              </a:rPr>
              <a:t>2.	Ідея «Сполучених Штатів Європи» В. Черчилля 1946 р. Федералістська група «Рух за об’єднану Європу» 1947 р., очолювана В. Черчиллем. </a:t>
            </a:r>
          </a:p>
          <a:p>
            <a:pPr algn="just"/>
            <a:r>
              <a:rPr lang="uk-UA" sz="6800" b="1" dirty="0">
                <a:latin typeface="Arial" panose="020B0604020202020204" pitchFamily="34" charset="0"/>
                <a:cs typeface="Arial" panose="020B0604020202020204" pitchFamily="34" charset="0"/>
              </a:rPr>
              <a:t>3.	Конгрес Союзу Європейських федералістів (1947 р., </a:t>
            </a:r>
            <a:r>
              <a:rPr lang="uk-UA" sz="6800" b="1" dirty="0" err="1">
                <a:latin typeface="Arial" panose="020B0604020202020204" pitchFamily="34" charset="0"/>
                <a:cs typeface="Arial" panose="020B0604020202020204" pitchFamily="34" charset="0"/>
              </a:rPr>
              <a:t>Монтрьє</a:t>
            </a:r>
            <a:r>
              <a:rPr lang="uk-UA" sz="6800" b="1" dirty="0">
                <a:latin typeface="Arial" panose="020B0604020202020204" pitchFamily="34" charset="0"/>
                <a:cs typeface="Arial" panose="020B0604020202020204" pitchFamily="34" charset="0"/>
              </a:rPr>
              <a:t>). Конгрес «Руху за єдину Європу» (1948 р., Гаага). </a:t>
            </a:r>
          </a:p>
          <a:p>
            <a:pPr algn="just"/>
            <a:r>
              <a:rPr lang="uk-UA" sz="6800" b="1" dirty="0">
                <a:latin typeface="Arial" panose="020B0604020202020204" pitchFamily="34" charset="0"/>
                <a:cs typeface="Arial" panose="020B0604020202020204" pitchFamily="34" charset="0"/>
              </a:rPr>
              <a:t>4.	Утворення 5 травня 1949 р. Ради Європи. Рішення про створення окремого Західноєвропейського союзу (1948 р., Брюсельський договір).</a:t>
            </a:r>
          </a:p>
          <a:p>
            <a:pPr algn="just"/>
            <a:r>
              <a:rPr lang="uk-UA" sz="6800" b="1" dirty="0">
                <a:latin typeface="Arial" panose="020B0604020202020204" pitchFamily="34" charset="0"/>
                <a:cs typeface="Arial" panose="020B0604020202020204" pitchFamily="34" charset="0"/>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 </a:t>
            </a:r>
          </a:p>
          <a:p>
            <a:pPr algn="just"/>
            <a:r>
              <a:rPr lang="uk-UA" sz="6800" b="1" dirty="0">
                <a:latin typeface="Arial" panose="020B0604020202020204" pitchFamily="34" charset="0"/>
                <a:cs typeface="Arial" panose="020B0604020202020204" pitchFamily="34" charset="0"/>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a:p>
            <a:pPr algn="just"/>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46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normAutofit/>
          </a:bodyPr>
          <a:lstStyle/>
          <a:p>
            <a:pPr algn="just"/>
            <a:r>
              <a:rPr lang="uk-UA" sz="3100" b="1" i="1" dirty="0">
                <a:solidFill>
                  <a:srgbClr val="FFFF00"/>
                </a:solidFill>
                <a:latin typeface="Arial" panose="020B0604020202020204" pitchFamily="34" charset="0"/>
                <a:cs typeface="Arial" panose="020B0604020202020204" pitchFamily="34" charset="0"/>
              </a:rPr>
              <a:t>До моменту своєї смерті </a:t>
            </a:r>
            <a:r>
              <a:rPr lang="uk-UA" sz="3100" b="1" i="1" dirty="0" err="1">
                <a:solidFill>
                  <a:srgbClr val="FFFF00"/>
                </a:solidFill>
                <a:latin typeface="Arial" panose="020B0604020202020204" pitchFamily="34" charset="0"/>
                <a:cs typeface="Arial" panose="020B0604020202020204" pitchFamily="34" charset="0"/>
              </a:rPr>
              <a:t>Альтьєро</a:t>
            </a:r>
            <a:r>
              <a:rPr lang="uk-UA" sz="3100" b="1" i="1" dirty="0">
                <a:solidFill>
                  <a:srgbClr val="FFFF00"/>
                </a:solidFill>
                <a:latin typeface="Arial" panose="020B0604020202020204" pitchFamily="34" charset="0"/>
                <a:cs typeface="Arial" panose="020B0604020202020204" pitchFamily="34" charset="0"/>
              </a:rPr>
              <a:t> </a:t>
            </a:r>
            <a:r>
              <a:rPr lang="uk-UA" sz="3100" b="1" i="1" dirty="0" err="1">
                <a:solidFill>
                  <a:srgbClr val="FFFF00"/>
                </a:solidFill>
                <a:latin typeface="Arial" panose="020B0604020202020204" pitchFamily="34" charset="0"/>
                <a:cs typeface="Arial" panose="020B0604020202020204" pitchFamily="34" charset="0"/>
              </a:rPr>
              <a:t>Спінеллі</a:t>
            </a:r>
            <a:r>
              <a:rPr lang="uk-UA" sz="3100" b="1" i="1" dirty="0">
                <a:solidFill>
                  <a:srgbClr val="FFFF00"/>
                </a:solidFill>
                <a:latin typeface="Arial" panose="020B0604020202020204" pitchFamily="34" charset="0"/>
                <a:cs typeface="Arial" panose="020B0604020202020204" pitchFamily="34" charset="0"/>
              </a:rPr>
              <a:t> був членом Європейської комісії протягом шести років, членом Європейського парламенту протягом десяти років, аж до своєї смерті, а також був директором Римського інституту міжнародних відносин.</a:t>
            </a:r>
          </a:p>
          <a:p>
            <a:pPr algn="just"/>
            <a:r>
              <a:rPr lang="uk-UA" sz="3100" b="1" i="1" dirty="0">
                <a:solidFill>
                  <a:srgbClr val="FFFF00"/>
                </a:solidFill>
                <a:latin typeface="Arial" panose="020B0604020202020204" pitchFamily="34" charset="0"/>
                <a:cs typeface="Arial" panose="020B0604020202020204" pitchFamily="34" charset="0"/>
              </a:rPr>
              <a:t>Головна будівля Європейського парламенту в Брюсселі названа на його честь.</a:t>
            </a:r>
          </a:p>
          <a:p>
            <a:pPr algn="just"/>
            <a:r>
              <a:rPr lang="uk-UA" sz="3100" b="1" i="1" dirty="0">
                <a:solidFill>
                  <a:srgbClr val="FFFF00"/>
                </a:solidFill>
                <a:latin typeface="Arial" panose="020B0604020202020204" pitchFamily="34" charset="0"/>
                <a:cs typeface="Arial" panose="020B0604020202020204" pitchFamily="34" charset="0"/>
              </a:rPr>
              <a:t>1987–1988 навчальний рік у Коледжі Європи був названий на честь </a:t>
            </a:r>
            <a:r>
              <a:rPr lang="uk-UA" sz="3100" b="1" i="1" dirty="0" err="1">
                <a:solidFill>
                  <a:srgbClr val="FFFF00"/>
                </a:solidFill>
                <a:latin typeface="Arial" panose="020B0604020202020204" pitchFamily="34" charset="0"/>
                <a:cs typeface="Arial" panose="020B0604020202020204" pitchFamily="34" charset="0"/>
              </a:rPr>
              <a:t>Альтьєро</a:t>
            </a:r>
            <a:r>
              <a:rPr lang="uk-UA" sz="3100" b="1" i="1" dirty="0">
                <a:solidFill>
                  <a:srgbClr val="FFFF00"/>
                </a:solidFill>
                <a:latin typeface="Arial" panose="020B0604020202020204" pitchFamily="34" charset="0"/>
                <a:cs typeface="Arial" panose="020B0604020202020204" pitchFamily="34" charset="0"/>
              </a:rPr>
              <a:t> </a:t>
            </a:r>
            <a:r>
              <a:rPr lang="uk-UA" sz="3100" b="1" i="1" dirty="0" err="1">
                <a:solidFill>
                  <a:srgbClr val="FFFF00"/>
                </a:solidFill>
                <a:latin typeface="Arial" panose="020B0604020202020204" pitchFamily="34" charset="0"/>
                <a:cs typeface="Arial" panose="020B0604020202020204" pitchFamily="34" charset="0"/>
              </a:rPr>
              <a:t>Спінеллі</a:t>
            </a:r>
            <a:r>
              <a:rPr lang="uk-UA" sz="3100" b="1" i="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5114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sz="2800" b="1" dirty="0">
                <a:latin typeface="Arial" panose="020B0604020202020204" pitchFamily="34" charset="0"/>
                <a:cs typeface="Arial" panose="020B0604020202020204" pitchFamily="34" charset="0"/>
              </a:rPr>
              <a:t>Відтак, у 1950-х рр. на теренах Західної Європи було сформовано три інтеграційні утворення. Це стало свідченням різнорідності інтересів країн-учасниць і своєрідним перехідним етапом на шляху більш глибокої інтеграції, котра відбувалась із різною інтенсивністю в окремих напрямках. Відповідно до установчих документів, перехідний період мав тривати 12 років і передбачав три етапи: 1958–1961 рр., 1962–1965 рр. та  1966–1969 рр. </a:t>
            </a:r>
          </a:p>
          <a:p>
            <a:pPr algn="just"/>
            <a:r>
              <a:rPr lang="uk-UA" sz="2800" b="1" dirty="0">
                <a:latin typeface="Arial" panose="020B0604020202020204" pitchFamily="34" charset="0"/>
                <a:cs typeface="Arial" panose="020B0604020202020204" pitchFamily="34" charset="0"/>
              </a:rPr>
              <a:t>Певний час створені у 1951 та 1957 рр. інтеграційні об’єднання – «Європейські економічні співтовариства» (ЄЕС) – існували окремо, проте поступово інституційна структура співтовариств об’єднувалась і, зрештою, повне злиття відбулось 1967 р. </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842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b="1" dirty="0">
                <a:latin typeface="Arial" panose="020B0604020202020204" pitchFamily="34" charset="0"/>
                <a:cs typeface="Arial" panose="020B0604020202020204" pitchFamily="34" charset="0"/>
              </a:rPr>
              <a:t>Загалом, угоди про створення ЄЕС передбачали заходи, котрі надовго визначили як напрямки інтеграційних процесів у Європі, так і характер дискусій щодо сучасного стану та перспектив інтеграції: </a:t>
            </a:r>
          </a:p>
          <a:p>
            <a:pPr algn="just"/>
            <a:r>
              <a:rPr lang="uk-UA" b="1" dirty="0">
                <a:latin typeface="Arial" panose="020B0604020202020204" pitchFamily="34" charset="0"/>
                <a:cs typeface="Arial" panose="020B0604020202020204" pitchFamily="34" charset="0"/>
              </a:rPr>
              <a:t>•  запровадження в рамках співтовариства принципу чотирьох основних свобод: вільне пересування людей, товарів, послуг та капіталів; </a:t>
            </a:r>
          </a:p>
          <a:p>
            <a:pPr algn="just"/>
            <a:r>
              <a:rPr lang="uk-UA" b="1" dirty="0">
                <a:latin typeface="Arial" panose="020B0604020202020204" pitchFamily="34" charset="0"/>
                <a:cs typeface="Arial" panose="020B0604020202020204" pitchFamily="34" charset="0"/>
              </a:rPr>
              <a:t>•  узгоджена митна політика відносно країн, що не є членами співтовариства; </a:t>
            </a:r>
          </a:p>
          <a:p>
            <a:pPr algn="just"/>
            <a:r>
              <a:rPr lang="uk-UA" b="1" dirty="0">
                <a:latin typeface="Arial" panose="020B0604020202020204" pitchFamily="34" charset="0"/>
                <a:cs typeface="Arial" panose="020B0604020202020204" pitchFamily="34" charset="0"/>
              </a:rPr>
              <a:t>•  узгодження політики у галузі сільського господарства («Спільна сільськогосподарська політика»), а також транспорту; </a:t>
            </a:r>
          </a:p>
          <a:p>
            <a:pPr algn="just"/>
            <a:r>
              <a:rPr lang="uk-UA" b="1" dirty="0">
                <a:latin typeface="Arial" panose="020B0604020202020204" pitchFamily="34" charset="0"/>
                <a:cs typeface="Arial" panose="020B0604020202020204" pitchFamily="34" charset="0"/>
              </a:rPr>
              <a:t>•  координація та узгодження антимонопольної політики країн-членів спільноти; </a:t>
            </a:r>
          </a:p>
          <a:p>
            <a:pPr algn="just"/>
            <a:r>
              <a:rPr lang="uk-UA" b="1" dirty="0">
                <a:latin typeface="Arial" panose="020B0604020202020204" pitchFamily="34" charset="0"/>
                <a:cs typeface="Arial" panose="020B0604020202020204" pitchFamily="34" charset="0"/>
              </a:rPr>
              <a:t>• поступове зближення </a:t>
            </a:r>
            <a:r>
              <a:rPr lang="ru-RU" b="1" dirty="0" err="1">
                <a:latin typeface="Arial" panose="020B0604020202020204" pitchFamily="34" charset="0"/>
                <a:cs typeface="Arial" panose="020B0604020202020204" pitchFamily="34" charset="0"/>
              </a:rPr>
              <a:t>головних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положень</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економічного</a:t>
            </a:r>
            <a:r>
              <a:rPr lang="ru-RU" b="1" dirty="0">
                <a:latin typeface="Arial" panose="020B0604020202020204" pitchFamily="34" charset="0"/>
                <a:cs typeface="Arial" panose="020B0604020202020204" pitchFamily="34" charset="0"/>
              </a:rPr>
              <a:t> й </a:t>
            </a:r>
            <a:r>
              <a:rPr lang="ru-RU" b="1" dirty="0" err="1">
                <a:latin typeface="Arial" panose="020B0604020202020204" pitchFamily="34" charset="0"/>
                <a:cs typeface="Arial" panose="020B0604020202020204" pitchFamily="34" charset="0"/>
              </a:rPr>
              <a:t>соціального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законодавства</a:t>
            </a:r>
            <a:r>
              <a:rPr lang="ru-RU" b="1" dirty="0">
                <a:latin typeface="Arial" panose="020B0604020202020204" pitchFamily="34" charset="0"/>
                <a:cs typeface="Arial" panose="020B0604020202020204" pitchFamily="34" charset="0"/>
              </a:rPr>
              <a:t>. </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5342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ru-RU" b="1" dirty="0">
                <a:latin typeface="Arial" panose="020B0604020202020204" pitchFamily="34" charset="0"/>
                <a:cs typeface="Arial" panose="020B0604020202020204" pitchFamily="34" charset="0"/>
              </a:rPr>
              <a:t>Також </a:t>
            </a:r>
            <a:r>
              <a:rPr lang="ru-RU" b="1" dirty="0" err="1">
                <a:latin typeface="Arial" panose="020B0604020202020204" pitchFamily="34" charset="0"/>
                <a:cs typeface="Arial" panose="020B0604020202020204" pitchFamily="34" charset="0"/>
              </a:rPr>
              <a:t>слід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наголосити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що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важливим</a:t>
            </a:r>
            <a:r>
              <a:rPr lang="ru-RU" b="1" dirty="0">
                <a:latin typeface="Arial" panose="020B0604020202020204" pitchFamily="34" charset="0"/>
                <a:cs typeface="Arial" panose="020B0604020202020204" pitchFamily="34" charset="0"/>
              </a:rPr>
              <a:t> результатом </a:t>
            </a:r>
            <a:r>
              <a:rPr lang="ru-RU" b="1" dirty="0" err="1">
                <a:latin typeface="Arial" panose="020B0604020202020204" pitchFamily="34" charset="0"/>
                <a:cs typeface="Arial" panose="020B0604020202020204" pitchFamily="34" charset="0"/>
              </a:rPr>
              <a:t>першого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етапу</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практичної</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діяльності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Європейських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економічних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співтовариств</a:t>
            </a:r>
            <a:r>
              <a:rPr lang="ru-RU" b="1" dirty="0">
                <a:latin typeface="Arial" panose="020B0604020202020204" pitchFamily="34" charset="0"/>
                <a:cs typeface="Arial" panose="020B0604020202020204" pitchFamily="34" charset="0"/>
              </a:rPr>
              <a:t> стало </a:t>
            </a:r>
            <a:r>
              <a:rPr lang="ru-RU" b="1" dirty="0" err="1">
                <a:latin typeface="Arial" panose="020B0604020202020204" pitchFamily="34" charset="0"/>
                <a:cs typeface="Arial" panose="020B0604020202020204" pitchFamily="34" charset="0"/>
              </a:rPr>
              <a:t>поступове</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формування</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системи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європейського</a:t>
            </a:r>
            <a:r>
              <a:rPr lang="ru-RU" b="1" dirty="0">
                <a:latin typeface="Arial" panose="020B0604020202020204" pitchFamily="34" charset="0"/>
                <a:cs typeface="Arial" panose="020B0604020202020204" pitchFamily="34" charset="0"/>
              </a:rPr>
              <a:t> права, </a:t>
            </a:r>
            <a:r>
              <a:rPr lang="ru-RU" b="1" dirty="0" err="1">
                <a:latin typeface="Arial" panose="020B0604020202020204" pitchFamily="34" charset="0"/>
                <a:cs typeface="Arial" panose="020B0604020202020204" pitchFamily="34" charset="0"/>
              </a:rPr>
              <a:t>що</a:t>
            </a:r>
            <a:r>
              <a:rPr lang="ru-RU" b="1" dirty="0">
                <a:latin typeface="Arial" panose="020B0604020202020204" pitchFamily="34" charset="0"/>
                <a:cs typeface="Arial" panose="020B0604020202020204" pitchFamily="34" charset="0"/>
              </a:rPr>
              <a:t> мало </a:t>
            </a:r>
            <a:r>
              <a:rPr lang="ru-RU" b="1" dirty="0" err="1">
                <a:latin typeface="Arial" panose="020B0604020202020204" pitchFamily="34" charset="0"/>
                <a:cs typeface="Arial" panose="020B0604020202020204" pitchFamily="34" charset="0"/>
              </a:rPr>
              <a:t>переваги</a:t>
            </a:r>
            <a:r>
              <a:rPr lang="ru-RU" b="1" dirty="0">
                <a:latin typeface="Arial" panose="020B0604020202020204" pitchFamily="34" charset="0"/>
                <a:cs typeface="Arial" panose="020B0604020202020204" pitchFamily="34" charset="0"/>
              </a:rPr>
              <a:t> над </a:t>
            </a:r>
            <a:r>
              <a:rPr lang="ru-RU" b="1" dirty="0" err="1">
                <a:latin typeface="Arial" panose="020B0604020202020204" pitchFamily="34" charset="0"/>
                <a:cs typeface="Arial" panose="020B0604020202020204" pitchFamily="34" charset="0"/>
              </a:rPr>
              <a:t>національним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Спершу</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ці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норми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виникали</a:t>
            </a:r>
            <a:r>
              <a:rPr lang="ru-RU" b="1" dirty="0">
                <a:latin typeface="Arial" panose="020B0604020202020204" pitchFamily="34" charset="0"/>
                <a:cs typeface="Arial" panose="020B0604020202020204" pitchFamily="34" charset="0"/>
              </a:rPr>
              <a:t> у тих </a:t>
            </a:r>
            <a:r>
              <a:rPr lang="ru-RU" b="1" dirty="0" err="1">
                <a:latin typeface="Arial" panose="020B0604020202020204" pitchFamily="34" charset="0"/>
                <a:cs typeface="Arial" panose="020B0604020202020204" pitchFamily="34" charset="0"/>
              </a:rPr>
              <a:t>галузях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котрі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зазнали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впливу</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процесу</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інтеграції</a:t>
            </a:r>
            <a:r>
              <a:rPr lang="ru-RU" b="1" dirty="0">
                <a:latin typeface="Arial" panose="020B0604020202020204" pitchFamily="34" charset="0"/>
                <a:cs typeface="Arial" panose="020B0604020202020204" pitchFamily="34" charset="0"/>
              </a:rPr>
              <a:t>. На </a:t>
            </a:r>
            <a:r>
              <a:rPr lang="ru-RU" b="1" dirty="0" err="1">
                <a:latin typeface="Arial" panose="020B0604020202020204" pitchFamily="34" charset="0"/>
                <a:cs typeface="Arial" panose="020B0604020202020204" pitchFamily="34" charset="0"/>
              </a:rPr>
              <a:t>цей</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період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припадає</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створення</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Європейського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соціального</a:t>
            </a:r>
            <a:r>
              <a:rPr lang="ru-RU" b="1" dirty="0">
                <a:latin typeface="Arial" panose="020B0604020202020204" pitchFamily="34" charset="0"/>
                <a:cs typeface="Arial" panose="020B0604020202020204" pitchFamily="34" charset="0"/>
              </a:rPr>
              <a:t> фонду, </a:t>
            </a:r>
            <a:r>
              <a:rPr lang="ru-RU" b="1" dirty="0" err="1">
                <a:latin typeface="Arial" panose="020B0604020202020204" pitchFamily="34" charset="0"/>
                <a:cs typeface="Arial" panose="020B0604020202020204" pitchFamily="34" charset="0"/>
              </a:rPr>
              <a:t>котрий</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регулював</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питання</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зайнятості</a:t>
            </a:r>
            <a:r>
              <a:rPr lang="ru-RU" b="1" dirty="0">
                <a:latin typeface="Arial" panose="020B0604020202020204" pitchFamily="34" charset="0"/>
                <a:cs typeface="Arial" panose="020B0604020202020204" pitchFamily="34" charset="0"/>
              </a:rPr>
              <a:t> у рамках ЄЕС, та </a:t>
            </a:r>
            <a:r>
              <a:rPr lang="ru-RU" b="1" dirty="0" err="1">
                <a:latin typeface="Arial" panose="020B0604020202020204" pitchFamily="34" charset="0"/>
                <a:cs typeface="Arial" panose="020B0604020202020204" pitchFamily="34" charset="0"/>
              </a:rPr>
              <a:t>Європейського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інвестиційного</a:t>
            </a:r>
            <a:r>
              <a:rPr lang="ru-RU" b="1" dirty="0">
                <a:latin typeface="Arial" panose="020B0604020202020204" pitchFamily="34" charset="0"/>
                <a:cs typeface="Arial" panose="020B0604020202020204" pitchFamily="34" charset="0"/>
              </a:rPr>
              <a:t> банку, </a:t>
            </a:r>
            <a:r>
              <a:rPr lang="ru-RU" b="1" dirty="0" err="1">
                <a:latin typeface="Arial" panose="020B0604020202020204" pitchFamily="34" charset="0"/>
                <a:cs typeface="Arial" panose="020B0604020202020204" pitchFamily="34" charset="0"/>
              </a:rPr>
              <a:t>що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здійснював</a:t>
            </a:r>
            <a:r>
              <a:rPr lang="ru-RU" b="1" dirty="0">
                <a:latin typeface="Arial" panose="020B0604020202020204" pitchFamily="34" charset="0"/>
                <a:cs typeface="Arial" panose="020B0604020202020204" pitchFamily="34" charset="0"/>
              </a:rPr>
              <a:t> контроль за </a:t>
            </a:r>
            <a:r>
              <a:rPr lang="ru-RU" b="1" dirty="0" err="1">
                <a:latin typeface="Arial" panose="020B0604020202020204" pitchFamily="34" charset="0"/>
                <a:cs typeface="Arial" panose="020B0604020202020204" pitchFamily="34" charset="0"/>
              </a:rPr>
              <a:t>експортом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капіталу</a:t>
            </a:r>
            <a:r>
              <a:rPr lang="ru-RU" b="1" dirty="0">
                <a:latin typeface="Arial" panose="020B0604020202020204" pitchFamily="34" charset="0"/>
                <a:cs typeface="Arial" panose="020B0604020202020204" pitchFamily="34" charset="0"/>
              </a:rPr>
              <a:t>. </a:t>
            </a:r>
          </a:p>
          <a:p>
            <a:pPr algn="just"/>
            <a:r>
              <a:rPr lang="ru-RU" b="1" dirty="0" err="1">
                <a:latin typeface="Arial" panose="020B0604020202020204" pitchFamily="34" charset="0"/>
                <a:cs typeface="Arial" panose="020B0604020202020204" pitchFamily="34" charset="0"/>
              </a:rPr>
              <a:t>Відтак</a:t>
            </a:r>
            <a:r>
              <a:rPr lang="ru-RU" b="1" dirty="0">
                <a:latin typeface="Arial" panose="020B0604020202020204" pitchFamily="34" charset="0"/>
                <a:cs typeface="Arial" panose="020B0604020202020204" pitchFamily="34" charset="0"/>
              </a:rPr>
              <a:t>, у перше </a:t>
            </a:r>
            <a:r>
              <a:rPr lang="ru-RU" b="1" dirty="0" err="1">
                <a:latin typeface="Arial" panose="020B0604020202020204" pitchFamily="34" charset="0"/>
                <a:cs typeface="Arial" panose="020B0604020202020204" pitchFamily="34" charset="0"/>
              </a:rPr>
              <a:t>повоєнне</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десятиліття</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було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започатковано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новий</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етап</a:t>
            </a:r>
            <a:r>
              <a:rPr lang="ru-RU" b="1" dirty="0">
                <a:latin typeface="Arial" panose="020B0604020202020204" pitchFamily="34" charset="0"/>
                <a:cs typeface="Arial" panose="020B0604020202020204" pitchFamily="34" charset="0"/>
              </a:rPr>
              <a:t> у </a:t>
            </a:r>
            <a:r>
              <a:rPr lang="ru-RU" b="1" dirty="0" err="1">
                <a:latin typeface="Arial" panose="020B0604020202020204" pitchFamily="34" charset="0"/>
                <a:cs typeface="Arial" panose="020B0604020202020204" pitchFamily="34" charset="0"/>
              </a:rPr>
              <a:t>історії</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взаємовідносин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країн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Західної</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Європи</a:t>
            </a:r>
            <a:r>
              <a:rPr lang="ru-RU" b="1" dirty="0">
                <a:latin typeface="Arial" panose="020B0604020202020204" pitchFamily="34" charset="0"/>
                <a:cs typeface="Arial" panose="020B0604020202020204" pitchFamily="34" charset="0"/>
              </a:rPr>
              <a:t> – </a:t>
            </a:r>
            <a:r>
              <a:rPr lang="ru-RU" b="1" dirty="0" err="1">
                <a:latin typeface="Arial" panose="020B0604020202020204" pitchFamily="34" charset="0"/>
                <a:cs typeface="Arial" panose="020B0604020202020204" pitchFamily="34" charset="0"/>
              </a:rPr>
              <a:t>перехід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від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жорсткої</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конкуренції</a:t>
            </a:r>
            <a:r>
              <a:rPr lang="ru-RU" b="1" dirty="0">
                <a:latin typeface="Arial" panose="020B0604020202020204" pitchFamily="34" charset="0"/>
                <a:cs typeface="Arial" panose="020B0604020202020204" pitchFamily="34" charset="0"/>
              </a:rPr>
              <a:t> до </a:t>
            </a:r>
            <a:r>
              <a:rPr lang="ru-RU" b="1" dirty="0" err="1">
                <a:latin typeface="Arial" panose="020B0604020202020204" pitchFamily="34" charset="0"/>
                <a:cs typeface="Arial" panose="020B0604020202020204" pitchFamily="34" charset="0"/>
              </a:rPr>
              <a:t>співробітництва</a:t>
            </a:r>
            <a:r>
              <a:rPr lang="ru-RU" b="1" dirty="0">
                <a:latin typeface="Arial" panose="020B0604020202020204" pitchFamily="34" charset="0"/>
                <a:cs typeface="Arial" panose="020B0604020202020204" pitchFamily="34" charset="0"/>
              </a:rPr>
              <a:t> у </a:t>
            </a:r>
            <a:r>
              <a:rPr lang="ru-RU" b="1" dirty="0" err="1">
                <a:latin typeface="Arial" panose="020B0604020202020204" pitchFamily="34" charset="0"/>
                <a:cs typeface="Arial" panose="020B0604020202020204" pitchFamily="34" charset="0"/>
              </a:rPr>
              <a:t>стратегічних</a:t>
            </a:r>
            <a:r>
              <a:rPr lang="ru-RU" b="1" dirty="0">
                <a:latin typeface="Arial" panose="020B0604020202020204" pitchFamily="34" charset="0"/>
                <a:cs typeface="Arial" panose="020B0604020202020204" pitchFamily="34" charset="0"/>
              </a:rPr>
              <a:t> сферах. </a:t>
            </a:r>
            <a:r>
              <a:rPr lang="ru-RU" b="1" dirty="0" err="1">
                <a:latin typeface="Arial" panose="020B0604020202020204" pitchFamily="34" charset="0"/>
                <a:cs typeface="Arial" panose="020B0604020202020204" pitchFamily="34" charset="0"/>
              </a:rPr>
              <a:t>Це</a:t>
            </a:r>
            <a:r>
              <a:rPr lang="ru-RU" b="1" dirty="0">
                <a:latin typeface="Arial" panose="020B0604020202020204" pitchFamily="34" charset="0"/>
                <a:cs typeface="Arial" panose="020B0604020202020204" pitchFamily="34" charset="0"/>
              </a:rPr>
              <a:t> стало </a:t>
            </a:r>
            <a:r>
              <a:rPr lang="ru-RU" b="1" dirty="0" err="1">
                <a:latin typeface="Arial" panose="020B0604020202020204" pitchFamily="34" charset="0"/>
                <a:cs typeface="Arial" panose="020B0604020202020204" pitchFamily="34" charset="0"/>
              </a:rPr>
              <a:t>відображенням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об’єктивних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історичних</a:t>
            </a:r>
            <a:r>
              <a:rPr lang="ru-RU" b="1" dirty="0">
                <a:latin typeface="Arial" panose="020B0604020202020204" pitchFamily="34" charset="0"/>
                <a:cs typeface="Arial" panose="020B0604020202020204" pitchFamily="34" charset="0"/>
              </a:rPr>
              <a:t> умов та </a:t>
            </a:r>
            <a:r>
              <a:rPr lang="ru-RU" b="1" dirty="0" err="1">
                <a:latin typeface="Arial" panose="020B0604020202020204" pitchFamily="34" charset="0"/>
                <a:cs typeface="Arial" panose="020B0604020202020204" pitchFamily="34" charset="0"/>
              </a:rPr>
              <a:t>наслідком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тривалих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активних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дискусій</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щодо</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можливості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об’єднання</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європейських</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країн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котрі</a:t>
            </a:r>
            <a:r>
              <a:rPr lang="ru-RU" b="1" dirty="0">
                <a:latin typeface="Arial" panose="020B0604020202020204" pitchFamily="34" charset="0"/>
                <a:cs typeface="Arial" panose="020B0604020202020204" pitchFamily="34" charset="0"/>
              </a:rPr>
              <a:t> в </a:t>
            </a:r>
            <a:r>
              <a:rPr lang="ru-RU" b="1" dirty="0" err="1">
                <a:latin typeface="Arial" panose="020B0604020202020204" pitchFamily="34" charset="0"/>
                <a:cs typeface="Arial" panose="020B0604020202020204" pitchFamily="34" charset="0"/>
              </a:rPr>
              <a:t>історичній</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ретроспективі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мали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століття</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конфліктів</a:t>
            </a:r>
            <a:r>
              <a:rPr lang="ru-RU" b="1" dirty="0">
                <a:latin typeface="Arial" panose="020B0604020202020204" pitchFamily="34" charset="0"/>
                <a:cs typeface="Arial" panose="020B0604020202020204" pitchFamily="34" charset="0"/>
              </a:rPr>
              <a:t> та </a:t>
            </a:r>
            <a:r>
              <a:rPr lang="ru-RU" b="1" dirty="0" err="1">
                <a:latin typeface="Arial" panose="020B0604020202020204" pitchFamily="34" charset="0"/>
                <a:cs typeface="Arial" panose="020B0604020202020204" pitchFamily="34" charset="0"/>
              </a:rPr>
              <a:t>воєн</a:t>
            </a:r>
            <a:r>
              <a:rPr lang="ru-RU" b="1" dirty="0">
                <a:latin typeface="Arial" panose="020B0604020202020204" pitchFamily="34" charset="0"/>
                <a:cs typeface="Arial" panose="020B0604020202020204" pitchFamily="34" charset="0"/>
              </a:rPr>
              <a:t>.</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06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1" y="1191491"/>
            <a:ext cx="8977745" cy="5666508"/>
          </a:xfrm>
        </p:spPr>
        <p:txBody>
          <a:bodyPr>
            <a:normAutofit/>
          </a:bodyPr>
          <a:lstStyle/>
          <a:p>
            <a:pPr algn="just"/>
            <a:r>
              <a:rPr lang="uk-UA" sz="2800" b="1" dirty="0">
                <a:latin typeface="Arial" panose="020B0604020202020204" pitchFamily="34" charset="0"/>
                <a:cs typeface="Arial" panose="020B0604020202020204" pitchFamily="34" charset="0"/>
              </a:rPr>
              <a:t>Як і передбачав А. </a:t>
            </a:r>
            <a:r>
              <a:rPr lang="uk-UA" sz="2800" b="1" dirty="0" err="1">
                <a:latin typeface="Arial" panose="020B0604020202020204" pitchFamily="34" charset="0"/>
                <a:cs typeface="Arial" panose="020B0604020202020204" pitchFamily="34" charset="0"/>
              </a:rPr>
              <a:t>Спінеллі</a:t>
            </a:r>
            <a:r>
              <a:rPr lang="uk-UA" sz="2800" b="1" dirty="0">
                <a:latin typeface="Arial" panose="020B0604020202020204" pitchFamily="34" charset="0"/>
                <a:cs typeface="Arial" panose="020B0604020202020204" pitchFamily="34" charset="0"/>
              </a:rPr>
              <a:t>, справу об’єднання Європи взяли до своїх рук провідні політичні діячі повоєнного часу. Вагому роль у цьому процесі відіграв В. Черчилль.</a:t>
            </a:r>
          </a:p>
          <a:p>
            <a:r>
              <a:rPr lang="uk-UA" sz="2800" b="1" dirty="0">
                <a:latin typeface="Arial" panose="020B0604020202020204" pitchFamily="34" charset="0"/>
                <a:cs typeface="Arial" panose="020B0604020202020204" pitchFamily="34" charset="0"/>
              </a:rPr>
              <a:t> </a:t>
            </a:r>
            <a:r>
              <a:rPr lang="uk-UA" sz="2800" b="1" dirty="0">
                <a:solidFill>
                  <a:srgbClr val="FFFF00"/>
                </a:solidFill>
                <a:highlight>
                  <a:srgbClr val="800000"/>
                </a:highlight>
                <a:latin typeface="Arial" panose="020B0604020202020204" pitchFamily="34" charset="0"/>
                <a:cs typeface="Arial" panose="020B0604020202020204" pitchFamily="34" charset="0"/>
              </a:rPr>
              <a:t>Сер </a:t>
            </a:r>
            <a:r>
              <a:rPr lang="uk-UA" sz="2800" b="1" dirty="0" err="1">
                <a:solidFill>
                  <a:srgbClr val="FFFF00"/>
                </a:solidFill>
                <a:highlight>
                  <a:srgbClr val="800000"/>
                </a:highlight>
                <a:latin typeface="Arial" panose="020B0604020202020204" pitchFamily="34" charset="0"/>
                <a:cs typeface="Arial" panose="020B0604020202020204" pitchFamily="34" charset="0"/>
              </a:rPr>
              <a:t>Вінстон</a:t>
            </a:r>
            <a:r>
              <a:rPr lang="uk-UA" sz="2800" b="1" dirty="0">
                <a:solidFill>
                  <a:srgbClr val="FFFF00"/>
                </a:solidFill>
                <a:highlight>
                  <a:srgbClr val="800000"/>
                </a:highlight>
                <a:latin typeface="Arial" panose="020B0604020202020204" pitchFamily="34" charset="0"/>
                <a:cs typeface="Arial" panose="020B0604020202020204" pitchFamily="34" charset="0"/>
              </a:rPr>
              <a:t> Леонард Спенсер-Черчилль</a:t>
            </a:r>
          </a:p>
          <a:p>
            <a:r>
              <a:rPr lang="uk-UA" sz="2800" b="1" dirty="0">
                <a:solidFill>
                  <a:srgbClr val="FFFF00"/>
                </a:solidFill>
                <a:highlight>
                  <a:srgbClr val="800000"/>
                </a:highlight>
                <a:latin typeface="Arial" panose="020B0604020202020204" pitchFamily="34" charset="0"/>
                <a:cs typeface="Arial" panose="020B0604020202020204" pitchFamily="34" charset="0"/>
              </a:rPr>
              <a:t>		(1874-1</a:t>
            </a:r>
            <a:r>
              <a:rPr lang="en-US" sz="2800" b="1" dirty="0">
                <a:solidFill>
                  <a:srgbClr val="FFFF00"/>
                </a:solidFill>
                <a:highlight>
                  <a:srgbClr val="800000"/>
                </a:highlight>
                <a:latin typeface="Arial" panose="020B0604020202020204" pitchFamily="34" charset="0"/>
                <a:cs typeface="Arial" panose="020B0604020202020204" pitchFamily="34" charset="0"/>
              </a:rPr>
              <a:t>9</a:t>
            </a:r>
            <a:r>
              <a:rPr lang="uk-UA" sz="2800" b="1" dirty="0">
                <a:solidFill>
                  <a:srgbClr val="FFFF00"/>
                </a:solidFill>
                <a:highlight>
                  <a:srgbClr val="800000"/>
                </a:highlight>
                <a:latin typeface="Arial" panose="020B0604020202020204" pitchFamily="34" charset="0"/>
                <a:cs typeface="Arial" panose="020B0604020202020204" pitchFamily="34" charset="0"/>
              </a:rPr>
              <a:t>65)</a:t>
            </a:r>
            <a:r>
              <a:rPr lang="uk-UA" sz="2800" b="1" dirty="0">
                <a:highlight>
                  <a:srgbClr val="FF0000"/>
                </a:highlight>
                <a:latin typeface="Arial" panose="020B0604020202020204" pitchFamily="34" charset="0"/>
                <a:cs typeface="Arial" panose="020B0604020202020204" pitchFamily="34" charset="0"/>
              </a:rPr>
              <a:t>	</a:t>
            </a:r>
          </a:p>
        </p:txBody>
      </p:sp>
      <p:pic>
        <p:nvPicPr>
          <p:cNvPr id="5" name="Рисунок 4">
            <a:extLst>
              <a:ext uri="{FF2B5EF4-FFF2-40B4-BE49-F238E27FC236}">
                <a16:creationId xmlns:a16="http://schemas.microsoft.com/office/drawing/2014/main" id="{15CAD789-B058-B442-D8A3-9AB4F8F7F193}"/>
              </a:ext>
            </a:extLst>
          </p:cNvPr>
          <p:cNvPicPr>
            <a:picLocks noChangeAspect="1"/>
          </p:cNvPicPr>
          <p:nvPr/>
        </p:nvPicPr>
        <p:blipFill>
          <a:blip r:embed="rId2"/>
          <a:stretch>
            <a:fillRect/>
          </a:stretch>
        </p:blipFill>
        <p:spPr>
          <a:xfrm>
            <a:off x="9073355" y="839224"/>
            <a:ext cx="2612448" cy="3426917"/>
          </a:xfrm>
          <a:prstGeom prst="rect">
            <a:avLst/>
          </a:prstGeom>
        </p:spPr>
      </p:pic>
      <p:pic>
        <p:nvPicPr>
          <p:cNvPr id="6" name="Рисунок 5">
            <a:extLst>
              <a:ext uri="{FF2B5EF4-FFF2-40B4-BE49-F238E27FC236}">
                <a16:creationId xmlns:a16="http://schemas.microsoft.com/office/drawing/2014/main" id="{43FE3330-C60A-45E7-1C67-7800DC07577C}"/>
              </a:ext>
            </a:extLst>
          </p:cNvPr>
          <p:cNvPicPr>
            <a:picLocks noChangeAspect="1"/>
          </p:cNvPicPr>
          <p:nvPr/>
        </p:nvPicPr>
        <p:blipFill>
          <a:blip r:embed="rId3"/>
          <a:stretch>
            <a:fillRect/>
          </a:stretch>
        </p:blipFill>
        <p:spPr>
          <a:xfrm>
            <a:off x="133495" y="4183748"/>
            <a:ext cx="1859507" cy="2554323"/>
          </a:xfrm>
          <a:prstGeom prst="rect">
            <a:avLst/>
          </a:prstGeom>
        </p:spPr>
      </p:pic>
      <p:pic>
        <p:nvPicPr>
          <p:cNvPr id="7" name="Рисунок 6">
            <a:extLst>
              <a:ext uri="{FF2B5EF4-FFF2-40B4-BE49-F238E27FC236}">
                <a16:creationId xmlns:a16="http://schemas.microsoft.com/office/drawing/2014/main" id="{7E042B2B-72D7-F019-AF29-31654D0F461B}"/>
              </a:ext>
            </a:extLst>
          </p:cNvPr>
          <p:cNvPicPr>
            <a:picLocks noChangeAspect="1"/>
          </p:cNvPicPr>
          <p:nvPr/>
        </p:nvPicPr>
        <p:blipFill>
          <a:blip r:embed="rId4"/>
          <a:stretch>
            <a:fillRect/>
          </a:stretch>
        </p:blipFill>
        <p:spPr>
          <a:xfrm>
            <a:off x="6052011" y="4183748"/>
            <a:ext cx="2515147" cy="2515147"/>
          </a:xfrm>
          <a:prstGeom prst="rect">
            <a:avLst/>
          </a:prstGeom>
        </p:spPr>
      </p:pic>
      <p:pic>
        <p:nvPicPr>
          <p:cNvPr id="4" name="Рисунок 3">
            <a:extLst>
              <a:ext uri="{FF2B5EF4-FFF2-40B4-BE49-F238E27FC236}">
                <a16:creationId xmlns:a16="http://schemas.microsoft.com/office/drawing/2014/main" id="{485C4A38-231F-A889-C9D5-DA379DA7DCB7}"/>
              </a:ext>
            </a:extLst>
          </p:cNvPr>
          <p:cNvPicPr>
            <a:picLocks noChangeAspect="1"/>
          </p:cNvPicPr>
          <p:nvPr/>
        </p:nvPicPr>
        <p:blipFill>
          <a:blip r:embed="rId5"/>
          <a:stretch>
            <a:fillRect/>
          </a:stretch>
        </p:blipFill>
        <p:spPr>
          <a:xfrm>
            <a:off x="8700654" y="4305317"/>
            <a:ext cx="3357851" cy="2515147"/>
          </a:xfrm>
          <a:prstGeom prst="rect">
            <a:avLst/>
          </a:prstGeom>
        </p:spPr>
      </p:pic>
      <p:pic>
        <p:nvPicPr>
          <p:cNvPr id="8" name="Рисунок 7">
            <a:extLst>
              <a:ext uri="{FF2B5EF4-FFF2-40B4-BE49-F238E27FC236}">
                <a16:creationId xmlns:a16="http://schemas.microsoft.com/office/drawing/2014/main" id="{03B619BA-68DE-59A0-03E2-690AFD6DC68F}"/>
              </a:ext>
            </a:extLst>
          </p:cNvPr>
          <p:cNvPicPr>
            <a:picLocks noChangeAspect="1"/>
          </p:cNvPicPr>
          <p:nvPr/>
        </p:nvPicPr>
        <p:blipFill>
          <a:blip r:embed="rId6"/>
          <a:stretch>
            <a:fillRect/>
          </a:stretch>
        </p:blipFill>
        <p:spPr>
          <a:xfrm>
            <a:off x="2492763" y="4618183"/>
            <a:ext cx="3185624" cy="2119888"/>
          </a:xfrm>
          <a:prstGeom prst="rect">
            <a:avLst/>
          </a:prstGeom>
        </p:spPr>
      </p:pic>
    </p:spTree>
    <p:extLst>
      <p:ext uri="{BB962C8B-B14F-4D97-AF65-F5344CB8AC3E}">
        <p14:creationId xmlns:p14="http://schemas.microsoft.com/office/powerpoint/2010/main" val="276099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034473"/>
            <a:ext cx="12192000" cy="5823526"/>
          </a:xfrm>
        </p:spPr>
        <p:txBody>
          <a:bodyPr>
            <a:normAutofit/>
          </a:bodyPr>
          <a:lstStyle/>
          <a:p>
            <a:pPr algn="just"/>
            <a:r>
              <a:rPr lang="uk-UA" sz="2600" b="1" dirty="0">
                <a:latin typeface="Arial" panose="020B0604020202020204" pitchFamily="34" charset="0"/>
                <a:cs typeface="Arial" panose="020B0604020202020204" pitchFamily="34" charset="0"/>
              </a:rPr>
              <a:t>Після аншлюсу Німеччини і Австрії 12 березня </a:t>
            </a:r>
            <a:r>
              <a:rPr lang="uk-UA" sz="2600" b="1" dirty="0">
                <a:highlight>
                  <a:srgbClr val="800000"/>
                </a:highlight>
                <a:latin typeface="Arial" panose="020B0604020202020204" pitchFamily="34" charset="0"/>
                <a:cs typeface="Arial" panose="020B0604020202020204" pitchFamily="34" charset="0"/>
              </a:rPr>
              <a:t>1938 р.</a:t>
            </a:r>
            <a:r>
              <a:rPr lang="uk-UA" sz="2600" b="1" dirty="0">
                <a:latin typeface="Arial" panose="020B0604020202020204" pitchFamily="34" charset="0"/>
                <a:cs typeface="Arial" panose="020B0604020202020204" pitchFamily="34" charset="0"/>
              </a:rPr>
              <a:t> В. Черчилль вже </a:t>
            </a:r>
            <a:r>
              <a:rPr lang="uk-UA" sz="2600" b="1" dirty="0">
                <a:highlight>
                  <a:srgbClr val="800000"/>
                </a:highlight>
                <a:latin typeface="Arial" panose="020B0604020202020204" pitchFamily="34" charset="0"/>
                <a:cs typeface="Arial" panose="020B0604020202020204" pitchFamily="34" charset="0"/>
              </a:rPr>
              <a:t>9 травня</a:t>
            </a:r>
            <a:r>
              <a:rPr lang="uk-UA" sz="2600" b="1" dirty="0">
                <a:latin typeface="Arial" panose="020B0604020202020204" pitchFamily="34" charset="0"/>
                <a:cs typeface="Arial" panose="020B0604020202020204" pitchFamily="34" charset="0"/>
              </a:rPr>
              <a:t> того ж року пропонував  «зібрати в Європі десяток добре озброєних держав для контрнаступу проти агресії», однак «...нам не треба йти на уклін до Радянської Росії». </a:t>
            </a:r>
          </a:p>
          <a:p>
            <a:pPr algn="just"/>
            <a:r>
              <a:rPr lang="uk-UA" sz="2600" b="1" dirty="0">
                <a:latin typeface="Arial" panose="020B0604020202020204" pitchFamily="34" charset="0"/>
                <a:cs typeface="Arial" panose="020B0604020202020204" pitchFamily="34" charset="0"/>
              </a:rPr>
              <a:t>Натомість у промові в палаті громад 5 жовтня 1938 р. з приводу мюнхенської змови, яка покінчила з незалежністю Чехословаччини, </a:t>
            </a:r>
            <a:r>
              <a:rPr lang="uk-UA" sz="2600" b="1" dirty="0" err="1">
                <a:latin typeface="Arial" panose="020B0604020202020204" pitchFamily="34" charset="0"/>
                <a:cs typeface="Arial" panose="020B0604020202020204" pitchFamily="34" charset="0"/>
              </a:rPr>
              <a:t>В.Черчилль</a:t>
            </a:r>
            <a:r>
              <a:rPr lang="uk-UA" sz="2600" b="1" dirty="0">
                <a:latin typeface="Arial" panose="020B0604020202020204" pitchFamily="34" charset="0"/>
                <a:cs typeface="Arial" panose="020B0604020202020204" pitchFamily="34" charset="0"/>
              </a:rPr>
              <a:t> попереджав, що «ми повинні бути готові до того, що всі країни Центральної і Східної Європи намагатимуться оговорити собі якомога кращі умови у нацистської могутності, яка святкує перемогу. Система союзів в Центральній Європі, на яку спиралась Франція для збереження своєї безпеки, зметена...».</a:t>
            </a:r>
          </a:p>
        </p:txBody>
      </p:sp>
    </p:spTree>
    <p:extLst>
      <p:ext uri="{BB962C8B-B14F-4D97-AF65-F5344CB8AC3E}">
        <p14:creationId xmlns:p14="http://schemas.microsoft.com/office/powerpoint/2010/main" val="81289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26835"/>
            <a:ext cx="12192000" cy="5731163"/>
          </a:xfrm>
        </p:spPr>
        <p:txBody>
          <a:bodyPr>
            <a:normAutofit fontScale="92500"/>
          </a:bodyPr>
          <a:lstStyle/>
          <a:p>
            <a:pPr algn="just"/>
            <a:r>
              <a:rPr lang="uk-UA" sz="3200" b="1" dirty="0">
                <a:latin typeface="Arial" panose="020B0604020202020204" pitchFamily="34" charset="0"/>
                <a:cs typeface="Arial" panose="020B0604020202020204" pitchFamily="34" charset="0"/>
              </a:rPr>
              <a:t>Він пропонував об’єднати мирну Європу навколо Великої Британії та Франції, адже, на думку Черчилля, «...інстинкт самозбереження не дасть нам купити невірну безпеку ціною руйнації й підкорення Європи». </a:t>
            </a:r>
          </a:p>
          <a:p>
            <a:pPr algn="just"/>
            <a:r>
              <a:rPr lang="uk-UA" sz="3200" b="1" dirty="0">
                <a:latin typeface="Arial" panose="020B0604020202020204" pitchFamily="34" charset="0"/>
                <a:cs typeface="Arial" panose="020B0604020202020204" pitchFamily="34" charset="0"/>
              </a:rPr>
              <a:t>В </a:t>
            </a:r>
            <a:r>
              <a:rPr lang="uk-UA" sz="3200" b="1" dirty="0">
                <a:highlight>
                  <a:srgbClr val="800000"/>
                </a:highlight>
                <a:latin typeface="Arial" panose="020B0604020202020204" pitchFamily="34" charset="0"/>
                <a:cs typeface="Arial" panose="020B0604020202020204" pitchFamily="34" charset="0"/>
              </a:rPr>
              <a:t>червні 1940 р.</a:t>
            </a:r>
            <a:r>
              <a:rPr lang="uk-UA" sz="3200" b="1" dirty="0">
                <a:latin typeface="Arial" panose="020B0604020202020204" pitchFamily="34" charset="0"/>
                <a:cs typeface="Arial" panose="020B0604020202020204" pitchFamily="34" charset="0"/>
              </a:rPr>
              <a:t> </a:t>
            </a:r>
            <a:r>
              <a:rPr lang="uk-UA" sz="3200" b="1" dirty="0" err="1">
                <a:latin typeface="Arial" panose="020B0604020202020204" pitchFamily="34" charset="0"/>
                <a:cs typeface="Arial" panose="020B0604020202020204" pitchFamily="34" charset="0"/>
              </a:rPr>
              <a:t>У.Черчілль</a:t>
            </a:r>
            <a:r>
              <a:rPr lang="uk-UA" sz="3200" b="1" dirty="0">
                <a:latin typeface="Arial" panose="020B0604020202020204" pitchFamily="34" charset="0"/>
                <a:cs typeface="Arial" panose="020B0604020202020204" pitchFamily="34" charset="0"/>
              </a:rPr>
              <a:t> пропонував створити </a:t>
            </a:r>
            <a:r>
              <a:rPr lang="uk-UA" sz="3200" b="1" dirty="0" err="1">
                <a:latin typeface="Arial" panose="020B0604020202020204" pitchFamily="34" charset="0"/>
                <a:cs typeface="Arial" panose="020B0604020202020204" pitchFamily="34" charset="0"/>
              </a:rPr>
              <a:t>британсько</a:t>
            </a:r>
            <a:r>
              <a:rPr lang="uk-UA" sz="3200" b="1" dirty="0">
                <a:latin typeface="Arial" panose="020B0604020202020204" pitchFamily="34" charset="0"/>
                <a:cs typeface="Arial" panose="020B0604020202020204" pitchFamily="34" charset="0"/>
              </a:rPr>
              <a:t>-французький державний союз зі спільною конституцією, парламентом, єдиним урядом та збройними силами. Завдяки цьому Британія могла б отримати ресурси французької імперії та потужний французький військово-морський флот. Однак 22 червня 1940 р. Франція капітулювала.</a:t>
            </a:r>
          </a:p>
        </p:txBody>
      </p:sp>
    </p:spTree>
    <p:extLst>
      <p:ext uri="{BB962C8B-B14F-4D97-AF65-F5344CB8AC3E}">
        <p14:creationId xmlns:p14="http://schemas.microsoft.com/office/powerpoint/2010/main" val="46776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a:bodyPr>
          <a:lstStyle/>
          <a:p>
            <a:pPr algn="just"/>
            <a:r>
              <a:rPr lang="uk-UA" sz="2800" b="1" dirty="0">
                <a:latin typeface="Arial" panose="020B0604020202020204" pitchFamily="34" charset="0"/>
                <a:cs typeface="Arial" panose="020B0604020202020204" pitchFamily="34" charset="0"/>
              </a:rPr>
              <a:t>23 травня 1945 р. Черчилль пішов у відставку. Бажання взяти політичний реванш вселяло додаткову енергію в 71-річного </a:t>
            </a:r>
            <a:r>
              <a:rPr lang="uk-UA" sz="2800" b="1" dirty="0" err="1">
                <a:latin typeface="Arial" panose="020B0604020202020204" pitchFamily="34" charset="0"/>
                <a:cs typeface="Arial" panose="020B0604020202020204" pitchFamily="34" charset="0"/>
              </a:rPr>
              <a:t>В.Черчилля</a:t>
            </a:r>
            <a:r>
              <a:rPr lang="uk-UA" sz="2800" b="1" dirty="0">
                <a:latin typeface="Arial" panose="020B0604020202020204" pitchFamily="34" charset="0"/>
                <a:cs typeface="Arial" panose="020B0604020202020204" pitchFamily="34" charset="0"/>
              </a:rPr>
              <a:t>.</a:t>
            </a:r>
          </a:p>
          <a:p>
            <a:pPr algn="just"/>
            <a:r>
              <a:rPr lang="uk-UA" sz="2800" b="1" dirty="0">
                <a:latin typeface="Arial" panose="020B0604020202020204" pitchFamily="34" charset="0"/>
                <a:cs typeface="Arial" panose="020B0604020202020204" pitchFamily="34" charset="0"/>
              </a:rPr>
              <a:t>Він замислювався над майбутнім Європи ще впродовж війни: </a:t>
            </a:r>
          </a:p>
          <a:p>
            <a:pPr algn="just"/>
            <a:r>
              <a:rPr lang="uk-UA" sz="2800" b="1" dirty="0">
                <a:latin typeface="Arial" panose="020B0604020202020204" pitchFamily="34" charset="0"/>
                <a:cs typeface="Arial" panose="020B0604020202020204" pitchFamily="34" charset="0"/>
              </a:rPr>
              <a:t>«</a:t>
            </a:r>
            <a:r>
              <a:rPr lang="uk-UA" sz="2800" b="1" dirty="0">
                <a:highlight>
                  <a:srgbClr val="800000"/>
                </a:highlight>
                <a:latin typeface="Arial" panose="020B0604020202020204" pitchFamily="34" charset="0"/>
                <a:cs typeface="Arial" panose="020B0604020202020204" pitchFamily="34" charset="0"/>
              </a:rPr>
              <a:t>В Європі закладено більшість причин, які призвели до обох світових війн. Європу населяють історично </a:t>
            </a:r>
            <a:r>
              <a:rPr lang="uk-UA" sz="2800" b="1" dirty="0" err="1">
                <a:highlight>
                  <a:srgbClr val="800000"/>
                </a:highlight>
                <a:latin typeface="Arial" panose="020B0604020202020204" pitchFamily="34" charset="0"/>
                <a:cs typeface="Arial" panose="020B0604020202020204" pitchFamily="34" charset="0"/>
              </a:rPr>
              <a:t>першородні</a:t>
            </a:r>
            <a:r>
              <a:rPr lang="uk-UA" sz="2800" b="1" dirty="0">
                <a:highlight>
                  <a:srgbClr val="800000"/>
                </a:highlight>
                <a:latin typeface="Arial" panose="020B0604020202020204" pitchFamily="34" charset="0"/>
                <a:cs typeface="Arial" panose="020B0604020202020204" pitchFamily="34" charset="0"/>
              </a:rPr>
              <a:t> раси, від яких значною мірою почала розвиватись наша західна цивілізація. Я сам вважаю себе, як то кажуть, справжнім європейцем і вважаю за велику честь докласти зусиль до відродження багатого творчого генія і відродження справжньої величі Європи</a:t>
            </a:r>
            <a:r>
              <a:rPr lang="uk-UA"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8789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lnSpcReduction="10000"/>
          </a:bodyPr>
          <a:lstStyle/>
          <a:p>
            <a:pPr algn="just"/>
            <a:r>
              <a:rPr lang="uk-UA" sz="3200" b="1" dirty="0">
                <a:latin typeface="Arial" panose="020B0604020202020204" pitchFamily="34" charset="0"/>
                <a:cs typeface="Arial" panose="020B0604020202020204" pitchFamily="34" charset="0"/>
              </a:rPr>
              <a:t>У повоєнний період В. Черчилль неодноразово виголошував ідею «Сполучених Штатів Європи» (наприклад, у вересні 1946 р. перед студентами університету </a:t>
            </a:r>
            <a:r>
              <a:rPr lang="uk-UA" sz="3200" b="1" dirty="0" err="1">
                <a:latin typeface="Arial" panose="020B0604020202020204" pitchFamily="34" charset="0"/>
                <a:cs typeface="Arial" panose="020B0604020202020204" pitchFamily="34" charset="0"/>
              </a:rPr>
              <a:t>Цюриха</a:t>
            </a:r>
            <a:r>
              <a:rPr lang="uk-UA" sz="3200" b="1" dirty="0">
                <a:latin typeface="Arial" panose="020B0604020202020204" pitchFamily="34" charset="0"/>
                <a:cs typeface="Arial" panose="020B0604020202020204" pitchFamily="34" charset="0"/>
              </a:rPr>
              <a:t>). </a:t>
            </a:r>
          </a:p>
          <a:p>
            <a:pPr algn="just"/>
            <a:r>
              <a:rPr lang="uk-UA" sz="3200" b="1" dirty="0">
                <a:latin typeface="Arial" panose="020B0604020202020204" pitchFamily="34" charset="0"/>
                <a:cs typeface="Arial" panose="020B0604020202020204" pitchFamily="34" charset="0"/>
              </a:rPr>
              <a:t>Так, виступаючи 19 вересня 1946 р. у </a:t>
            </a:r>
            <a:r>
              <a:rPr lang="uk-UA" sz="3200" b="1" dirty="0" err="1">
                <a:latin typeface="Arial" panose="020B0604020202020204" pitchFamily="34" charset="0"/>
                <a:cs typeface="Arial" panose="020B0604020202020204" pitchFamily="34" charset="0"/>
              </a:rPr>
              <a:t>Цюриху</a:t>
            </a:r>
            <a:r>
              <a:rPr lang="uk-UA" sz="3200" b="1" dirty="0">
                <a:latin typeface="Arial" panose="020B0604020202020204" pitchFamily="34" charset="0"/>
                <a:cs typeface="Arial" panose="020B0604020202020204" pitchFamily="34" charset="0"/>
              </a:rPr>
              <a:t> з промовою «трагедія Європи», </a:t>
            </a:r>
            <a:r>
              <a:rPr lang="uk-UA" sz="3200" b="1" dirty="0" err="1">
                <a:latin typeface="Arial" panose="020B0604020202020204" pitchFamily="34" charset="0"/>
                <a:cs typeface="Arial" panose="020B0604020202020204" pitchFamily="34" charset="0"/>
              </a:rPr>
              <a:t>Черчілль</a:t>
            </a:r>
            <a:r>
              <a:rPr lang="uk-UA" sz="3200" b="1" dirty="0">
                <a:latin typeface="Arial" panose="020B0604020202020204" pitchFamily="34" charset="0"/>
                <a:cs typeface="Arial" panose="020B0604020202020204" pitchFamily="34" charset="0"/>
              </a:rPr>
              <a:t> назвав Європу найбільш обробленим регіоном на Землі, «</a:t>
            </a:r>
            <a:r>
              <a:rPr lang="uk-UA" sz="3200" b="1" dirty="0">
                <a:solidFill>
                  <a:srgbClr val="FFFF00"/>
                </a:solidFill>
                <a:latin typeface="Arial" panose="020B0604020202020204" pitchFamily="34" charset="0"/>
                <a:cs typeface="Arial" panose="020B0604020202020204" pitchFamily="34" charset="0"/>
              </a:rPr>
              <a:t>джерелом християнської віри і християнської етики</a:t>
            </a:r>
            <a:r>
              <a:rPr lang="uk-UA" sz="3200" b="1" dirty="0">
                <a:latin typeface="Arial" panose="020B0604020202020204" pitchFamily="34" charset="0"/>
                <a:cs typeface="Arial" panose="020B0604020202020204" pitchFamily="34" charset="0"/>
              </a:rPr>
              <a:t>». Він назвав причиною європейської трагедії «</a:t>
            </a:r>
            <a:r>
              <a:rPr lang="uk-UA" sz="3200" b="1" dirty="0">
                <a:highlight>
                  <a:srgbClr val="0000FF"/>
                </a:highlight>
                <a:latin typeface="Arial" panose="020B0604020202020204" pitchFamily="34" charset="0"/>
                <a:cs typeface="Arial" panose="020B0604020202020204" pitchFamily="34" charset="0"/>
              </a:rPr>
              <a:t>серію страхітливих націоналістичних суперечок</a:t>
            </a:r>
            <a:r>
              <a:rPr lang="uk-UA" sz="3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156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lnSpcReduction="10000"/>
          </a:bodyPr>
          <a:lstStyle/>
          <a:p>
            <a:pPr algn="just"/>
            <a:r>
              <a:rPr lang="uk-UA" sz="2600" b="1" dirty="0">
                <a:latin typeface="Arial" panose="020B0604020202020204" pitchFamily="34" charset="0"/>
                <a:cs typeface="Arial" panose="020B0604020202020204" pitchFamily="34" charset="0"/>
              </a:rPr>
              <a:t>«</a:t>
            </a:r>
            <a:r>
              <a:rPr lang="uk-UA" sz="2600" b="1" dirty="0">
                <a:highlight>
                  <a:srgbClr val="0000FF"/>
                </a:highlight>
                <a:latin typeface="Arial" panose="020B0604020202020204" pitchFamily="34" charset="0"/>
                <a:cs typeface="Arial" panose="020B0604020202020204" pitchFamily="34" charset="0"/>
              </a:rPr>
              <a:t>Якби народи Європи змогли об’єднати свої зусилля в устремлінні використати створений ними спільний спадок для загального блага, то для трьохсот або чотирьохсот мільйонів європейців настала б ера добробуту, процвітання і великих звершень</a:t>
            </a:r>
            <a:r>
              <a:rPr lang="uk-UA" sz="2600" b="1" dirty="0">
                <a:latin typeface="Arial" panose="020B0604020202020204" pitchFamily="34" charset="0"/>
                <a:cs typeface="Arial" panose="020B0604020202020204" pitchFamily="34" charset="0"/>
              </a:rPr>
              <a:t>». Проте у самій Британії традиційно переважали ідеї збереження суверенітету та активізації стосунків у рамках Британської співдружності націй.</a:t>
            </a:r>
          </a:p>
          <a:p>
            <a:pPr algn="just"/>
            <a:r>
              <a:rPr lang="uk-UA" sz="2600" b="1" dirty="0">
                <a:latin typeface="Arial" panose="020B0604020202020204" pitchFamily="34" charset="0"/>
                <a:cs typeface="Arial" panose="020B0604020202020204" pitchFamily="34" charset="0"/>
              </a:rPr>
              <a:t>В. Черчилль висловлював переконання, що </a:t>
            </a:r>
            <a:r>
              <a:rPr lang="uk-UA" sz="2600" b="1" dirty="0">
                <a:highlight>
                  <a:srgbClr val="800000"/>
                </a:highlight>
                <a:latin typeface="Arial" panose="020B0604020202020204" pitchFamily="34" charset="0"/>
                <a:cs typeface="Arial" panose="020B0604020202020204" pitchFamily="34" charset="0"/>
              </a:rPr>
              <a:t>«... нам вдасться здійснити найбільший ступінь єднання післявоєнної Європи, зберігаючи при цьому індивідуальні особливості та традиції її багаточисельних стародавніх, історично сформованих рас... Так і лише так, знову засяє слава Європи</a:t>
            </a:r>
            <a:r>
              <a:rPr lang="uk-UA" sz="2600" b="1" dirty="0">
                <a:latin typeface="Arial" panose="020B0604020202020204" pitchFamily="34" charset="0"/>
                <a:cs typeface="Arial" panose="020B0604020202020204" pitchFamily="34" charset="0"/>
              </a:rPr>
              <a:t>». Тобто мрія європейських федералістів не відповідала справжнім ціннісним ідеалам В. Черчилля.</a:t>
            </a:r>
          </a:p>
        </p:txBody>
      </p:sp>
    </p:spTree>
    <p:extLst>
      <p:ext uri="{BB962C8B-B14F-4D97-AF65-F5344CB8AC3E}">
        <p14:creationId xmlns:p14="http://schemas.microsoft.com/office/powerpoint/2010/main" val="365110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025236"/>
            <a:ext cx="12192000" cy="5832763"/>
          </a:xfrm>
        </p:spPr>
        <p:txBody>
          <a:bodyPr>
            <a:noAutofit/>
          </a:bodyPr>
          <a:lstStyle/>
          <a:p>
            <a:pPr algn="just"/>
            <a:r>
              <a:rPr lang="uk-UA" sz="2800" b="1" dirty="0">
                <a:highlight>
                  <a:srgbClr val="0000FF"/>
                </a:highlight>
                <a:latin typeface="Arial" panose="020B0604020202020204" pitchFamily="34" charset="0"/>
                <a:cs typeface="Arial" panose="020B0604020202020204" pitchFamily="34" charset="0"/>
              </a:rPr>
              <a:t>5 березня 1946 р. </a:t>
            </a:r>
            <a:r>
              <a:rPr lang="uk-UA" sz="2800" b="1" dirty="0">
                <a:latin typeface="Arial" panose="020B0604020202020204" pitchFamily="34" charset="0"/>
                <a:cs typeface="Arial" panose="020B0604020202020204" pitchFamily="34" charset="0"/>
              </a:rPr>
              <a:t>Черчилль у присутності Президента США Трумена виступив у </a:t>
            </a:r>
            <a:r>
              <a:rPr lang="uk-UA" sz="2800" b="1" dirty="0" err="1">
                <a:latin typeface="Arial" panose="020B0604020202020204" pitchFamily="34" charset="0"/>
                <a:cs typeface="Arial" panose="020B0604020202020204" pitchFamily="34" charset="0"/>
              </a:rPr>
              <a:t>Фултоні</a:t>
            </a:r>
            <a:r>
              <a:rPr lang="uk-UA" sz="2800" b="1" dirty="0">
                <a:latin typeface="Arial" panose="020B0604020202020204" pitchFamily="34" charset="0"/>
                <a:cs typeface="Arial" panose="020B0604020202020204" pitchFamily="34" charset="0"/>
              </a:rPr>
              <a:t> (штат Міссурі, США) перед студентами Вестмінстерського коледжу, де фактично звинуватив СРСР в тому, що «залізна завіса» опустилася над країнами Східної Європи.</a:t>
            </a:r>
          </a:p>
          <a:p>
            <a:pPr algn="just"/>
            <a:r>
              <a:rPr lang="uk-UA" sz="2800" b="1" dirty="0">
                <a:latin typeface="Arial" panose="020B0604020202020204" pitchFamily="34" charset="0"/>
                <a:cs typeface="Arial" panose="020B0604020202020204" pitchFamily="34" charset="0"/>
              </a:rPr>
              <a:t>Не обійшлось і без компліментів на адресу американських господарів: «</a:t>
            </a:r>
            <a:r>
              <a:rPr lang="uk-UA" sz="2800" b="1" dirty="0">
                <a:highlight>
                  <a:srgbClr val="800000"/>
                </a:highlight>
                <a:latin typeface="Arial" panose="020B0604020202020204" pitchFamily="34" charset="0"/>
                <a:cs typeface="Arial" panose="020B0604020202020204" pitchFamily="34" charset="0"/>
              </a:rPr>
              <a:t>Сполучені Штати Америки знаходяться сьогодні на вершині могутності, будучи наймогутнішою в світі країною, і це можна вважати як свого роду випробувальний момент для американської демократії, адже перевага в силі означає і велику відповідальність перед майбутнім</a:t>
            </a:r>
            <a:r>
              <a:rPr lang="uk-UA"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8495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lstStyle/>
          <a:p>
            <a:pPr algn="just"/>
            <a:r>
              <a:rPr lang="uk-UA" b="1" dirty="0">
                <a:latin typeface="Arial" panose="020B0604020202020204" pitchFamily="34" charset="0"/>
                <a:cs typeface="Arial" panose="020B0604020202020204" pitchFamily="34" charset="0"/>
              </a:rPr>
              <a:t>В. Черчилль відверто запропонував США виконувати роль світового жандарма: «</a:t>
            </a:r>
            <a:r>
              <a:rPr lang="uk-UA" b="1" dirty="0">
                <a:highlight>
                  <a:srgbClr val="800000"/>
                </a:highlight>
                <a:latin typeface="Arial" panose="020B0604020202020204" pitchFamily="34" charset="0"/>
                <a:cs typeface="Arial" panose="020B0604020202020204" pitchFamily="34" charset="0"/>
              </a:rPr>
              <a:t>жоден суд, ні адміністративний, ні кримінальний, не може нормально функціонувати без шерифів і поліцейських</a:t>
            </a:r>
            <a:r>
              <a:rPr lang="uk-UA" b="1" dirty="0">
                <a:latin typeface="Arial" panose="020B0604020202020204" pitchFamily="34" charset="0"/>
                <a:cs typeface="Arial" panose="020B0604020202020204" pitchFamily="34" charset="0"/>
              </a:rPr>
              <a:t>».</a:t>
            </a:r>
          </a:p>
          <a:p>
            <a:pPr algn="just"/>
            <a:r>
              <a:rPr lang="uk-UA" b="1" dirty="0">
                <a:latin typeface="Arial" panose="020B0604020202020204" pitchFamily="34" charset="0"/>
                <a:cs typeface="Arial" panose="020B0604020202020204" pitchFamily="34" charset="0"/>
              </a:rPr>
              <a:t>У </a:t>
            </a:r>
            <a:r>
              <a:rPr lang="uk-UA" b="1" dirty="0" err="1">
                <a:latin typeface="Arial" panose="020B0604020202020204" pitchFamily="34" charset="0"/>
                <a:cs typeface="Arial" panose="020B0604020202020204" pitchFamily="34" charset="0"/>
              </a:rPr>
              <a:t>фултонській</a:t>
            </a:r>
            <a:r>
              <a:rPr lang="uk-UA" b="1" dirty="0">
                <a:latin typeface="Arial" panose="020B0604020202020204" pitchFamily="34" charset="0"/>
                <a:cs typeface="Arial" panose="020B0604020202020204" pitchFamily="34" charset="0"/>
              </a:rPr>
              <a:t> промові Черчилль чітко визначив риси недемократичних режимів. Це передусім відсутність демократичних свобод. Тобто «</a:t>
            </a:r>
            <a:r>
              <a:rPr lang="uk-UA" b="1" dirty="0">
                <a:highlight>
                  <a:srgbClr val="800000"/>
                </a:highlight>
                <a:latin typeface="Arial" panose="020B0604020202020204" pitchFamily="34" charset="0"/>
                <a:cs typeface="Arial" panose="020B0604020202020204" pitchFamily="34" charset="0"/>
              </a:rPr>
              <a:t>права обирати уряд своєї країни та змінювати характер чи форму правління, за якої вони живуть шляхом вільних виборів, проведених таємним голосуванням, по-друге, в будь-якій країні має панувати свобода слова і думки, по-третє, суди повинні бути незалежними від виконавчої влади, і вільні від впливу будь-яких партій, а правосуддя має ґрунтуватись на законах, схвалених широкими прошарками населення даної країни або легітимізованих часом і традиціями цієї країни</a:t>
            </a:r>
            <a:r>
              <a:rPr lang="uk-UA"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9127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a:bodyPr>
          <a:lstStyle/>
          <a:p>
            <a:pPr algn="just"/>
            <a:r>
              <a:rPr lang="uk-UA" sz="2500" b="1" dirty="0">
                <a:latin typeface="Arial" panose="020B0604020202020204" pitchFamily="34" charset="0"/>
                <a:cs typeface="Arial" panose="020B0604020202020204" pitchFamily="34" charset="0"/>
              </a:rPr>
              <a:t>Намалювавши такі реалії післявоєнного світу, </a:t>
            </a:r>
            <a:r>
              <a:rPr lang="uk-UA" sz="2500" b="1" dirty="0" err="1">
                <a:latin typeface="Arial" panose="020B0604020202020204" pitchFamily="34" charset="0"/>
                <a:cs typeface="Arial" panose="020B0604020202020204" pitchFamily="34" charset="0"/>
              </a:rPr>
              <a:t>Черчілль</a:t>
            </a:r>
            <a:r>
              <a:rPr lang="uk-UA" sz="2500" b="1" dirty="0">
                <a:latin typeface="Arial" panose="020B0604020202020204" pitchFamily="34" charset="0"/>
                <a:cs typeface="Arial" panose="020B0604020202020204" pitchFamily="34" charset="0"/>
              </a:rPr>
              <a:t> наголосив: «</a:t>
            </a:r>
            <a:r>
              <a:rPr lang="uk-UA" sz="2500" b="1" dirty="0">
                <a:highlight>
                  <a:srgbClr val="800000"/>
                </a:highlight>
                <a:latin typeface="Arial" panose="020B0604020202020204" pitchFamily="34" charset="0"/>
                <a:cs typeface="Arial" panose="020B0604020202020204" pitchFamily="34" charset="0"/>
              </a:rPr>
              <a:t>Мені важко уявити, що забезпечення ефективних заходів по недопущенню нової війни і розвитку тісного співробітництва між народами було можливо без створення того, що я би назвав братерським союзом англомовних країн</a:t>
            </a:r>
            <a:r>
              <a:rPr lang="uk-UA" sz="2500" b="1" dirty="0">
                <a:latin typeface="Arial" panose="020B0604020202020204" pitchFamily="34" charset="0"/>
                <a:cs typeface="Arial" panose="020B0604020202020204" pitchFamily="34" charset="0"/>
              </a:rPr>
              <a:t>». </a:t>
            </a:r>
          </a:p>
          <a:p>
            <a:pPr algn="just"/>
            <a:r>
              <a:rPr lang="uk-UA" sz="2500" b="1" dirty="0">
                <a:latin typeface="Arial" panose="020B0604020202020204" pitchFamily="34" charset="0"/>
                <a:cs typeface="Arial" panose="020B0604020202020204" pitchFamily="34" charset="0"/>
              </a:rPr>
              <a:t>Підтвердження цьому Черчилль бачив в тому, що «</a:t>
            </a:r>
            <a:r>
              <a:rPr lang="uk-UA" sz="2500" b="1" dirty="0">
                <a:highlight>
                  <a:srgbClr val="0000FF"/>
                </a:highlight>
                <a:latin typeface="Arial" panose="020B0604020202020204" pitchFamily="34" charset="0"/>
                <a:cs typeface="Arial" panose="020B0604020202020204" pitchFamily="34" charset="0"/>
              </a:rPr>
              <a:t>простягнувшись через увесь континент від Щецина на Балтійському морі і до Трієста на Адріатичному морі, на Європу опустилася залізна завіса. Столиці держав Центральної і Східної Європи — держав, чия історія нараховує багато століть — опинились по інший бік завіси. Варшава і Берлін, Прага і Відень, Будапешт і Белград, Бухарест і Софія — всі ці славні столичні міста з усіма жителями і всім населенням потрапили, як би я це назвав, в сферу радянського впливу</a:t>
            </a:r>
            <a:r>
              <a:rPr lang="uk-UA"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442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normAutofit/>
          </a:bodyPr>
          <a:lstStyle/>
          <a:p>
            <a:pPr algn="just"/>
            <a:r>
              <a:rPr lang="uk-UA" sz="2800" b="1" dirty="0">
                <a:latin typeface="Arial" panose="020B0604020202020204" pitchFamily="34" charset="0"/>
                <a:cs typeface="Arial" panose="020B0604020202020204" pitchFamily="34" charset="0"/>
              </a:rPr>
              <a:t>Друга світова війна для Європи стала ще більшим потрясінням, ніж Перша: величезні матеріальні втрати та людські жертви; втрата лідерства на світовому фінансово-економічному ринку; послаблення позицій у системі міжнародних відносин; втрата більшості колоній та залежних територій; наступ американської економіки та культури. </a:t>
            </a:r>
          </a:p>
          <a:p>
            <a:pPr algn="just"/>
            <a:r>
              <a:rPr lang="uk-UA" sz="2800" b="1" dirty="0">
                <a:latin typeface="Arial" panose="020B0604020202020204" pitchFamily="34" charset="0"/>
                <a:cs typeface="Arial" panose="020B0604020202020204" pitchFamily="34" charset="0"/>
              </a:rPr>
              <a:t>Ще одним важким наслідком стала </a:t>
            </a:r>
            <a:r>
              <a:rPr lang="uk-UA" sz="2800" b="1" dirty="0" err="1">
                <a:latin typeface="Arial" panose="020B0604020202020204" pitchFamily="34" charset="0"/>
                <a:cs typeface="Arial" panose="020B0604020202020204" pitchFamily="34" charset="0"/>
              </a:rPr>
              <a:t>комунізація</a:t>
            </a:r>
            <a:r>
              <a:rPr lang="uk-UA" sz="2800" b="1" dirty="0">
                <a:latin typeface="Arial" panose="020B0604020202020204" pitchFamily="34" charset="0"/>
                <a:cs typeface="Arial" panose="020B0604020202020204" pitchFamily="34" charset="0"/>
              </a:rPr>
              <a:t> значної частини Центрально-Східної Європи та поділ Німеччини, східна територія котрої стала частиною великого комуністичного експерименту. Разом із тим, напруга у міжнародних відносинах та «холодна війна» актуалізували безпекові питання.</a:t>
            </a:r>
          </a:p>
        </p:txBody>
      </p:sp>
    </p:spTree>
    <p:extLst>
      <p:ext uri="{BB962C8B-B14F-4D97-AF65-F5344CB8AC3E}">
        <p14:creationId xmlns:p14="http://schemas.microsoft.com/office/powerpoint/2010/main" val="161567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a:bodyPr>
          <a:lstStyle/>
          <a:p>
            <a:pPr algn="just"/>
            <a:r>
              <a:rPr lang="uk-UA" sz="2800" b="1" dirty="0">
                <a:latin typeface="Arial" panose="020B0604020202020204" pitchFamily="34" charset="0"/>
                <a:cs typeface="Arial" panose="020B0604020202020204" pitchFamily="34" charset="0"/>
              </a:rPr>
              <a:t>Водночас Велику Британію В. Черчилль не бачив у колі країн, які </a:t>
            </a:r>
            <a:r>
              <a:rPr lang="uk-UA" sz="2800" b="1" dirty="0" err="1">
                <a:latin typeface="Arial" panose="020B0604020202020204" pitchFamily="34" charset="0"/>
                <a:cs typeface="Arial" panose="020B0604020202020204" pitchFamily="34" charset="0"/>
              </a:rPr>
              <a:t>закликались</a:t>
            </a:r>
            <a:r>
              <a:rPr lang="uk-UA" sz="2800" b="1" dirty="0">
                <a:latin typeface="Arial" panose="020B0604020202020204" pitchFamily="34" charset="0"/>
                <a:cs typeface="Arial" panose="020B0604020202020204" pitchFamily="34" charset="0"/>
              </a:rPr>
              <a:t> ним до створення Сполучених Штатів Європи. </a:t>
            </a:r>
          </a:p>
          <a:p>
            <a:pPr algn="just"/>
            <a:r>
              <a:rPr lang="uk-UA" sz="2800" b="1" dirty="0">
                <a:latin typeface="Arial" panose="020B0604020202020204" pitchFamily="34" charset="0"/>
                <a:cs typeface="Arial" panose="020B0604020202020204" pitchFamily="34" charset="0"/>
              </a:rPr>
              <a:t>Він підкреслював, що «</a:t>
            </a:r>
            <a:r>
              <a:rPr lang="uk-UA" sz="2800" b="1" dirty="0">
                <a:highlight>
                  <a:srgbClr val="0000FF"/>
                </a:highlight>
                <a:latin typeface="Arial" panose="020B0604020202020204" pitchFamily="34" charset="0"/>
                <a:cs typeface="Arial" panose="020B0604020202020204" pitchFamily="34" charset="0"/>
              </a:rPr>
              <a:t>не має жодних підстав побоюватись, що створення регіональної європейської організації хоч в чомусь завадить діяльності такого всесвітнього органу, як Організація Об’єднаних Націй. Навпаки, я абсолютно переконаний, що велике співтовариство може бути </a:t>
            </a:r>
            <a:r>
              <a:rPr lang="uk-UA" sz="2800" b="1" dirty="0" err="1">
                <a:highlight>
                  <a:srgbClr val="0000FF"/>
                </a:highlight>
                <a:latin typeface="Arial" panose="020B0604020202020204" pitchFamily="34" charset="0"/>
                <a:cs typeface="Arial" panose="020B0604020202020204" pitchFamily="34" charset="0"/>
              </a:rPr>
              <a:t>життєспроможним</a:t>
            </a:r>
            <a:r>
              <a:rPr lang="uk-UA" sz="2800" b="1" dirty="0">
                <a:highlight>
                  <a:srgbClr val="0000FF"/>
                </a:highlight>
                <a:latin typeface="Arial" panose="020B0604020202020204" pitchFamily="34" charset="0"/>
                <a:cs typeface="Arial" panose="020B0604020202020204" pitchFamily="34" charset="0"/>
              </a:rPr>
              <a:t> лише в тому випадку, якщо його основою є більш дрібні, хоч і цілком самостійні й природні утворення. В Західній півкулі вже є такого роду природне утворення. Це Британська Співдружність Націй</a:t>
            </a:r>
            <a:r>
              <a:rPr lang="uk-UA"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534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fontScale="92500" lnSpcReduction="10000"/>
          </a:bodyPr>
          <a:lstStyle/>
          <a:p>
            <a:pPr algn="just"/>
            <a:r>
              <a:rPr lang="uk-UA" b="1" dirty="0">
                <a:latin typeface="Arial" panose="020B0604020202020204" pitchFamily="34" charset="0"/>
                <a:cs typeface="Arial" panose="020B0604020202020204" pitchFamily="34" charset="0"/>
              </a:rPr>
              <a:t>Починати процес замирення Європи Черчилль пропонував з налагодження партнерства між Францією та Німеччиною. «</a:t>
            </a:r>
            <a:r>
              <a:rPr lang="uk-UA" b="1" dirty="0">
                <a:highlight>
                  <a:srgbClr val="0000FF"/>
                </a:highlight>
                <a:latin typeface="Arial" panose="020B0604020202020204" pitchFamily="34" charset="0"/>
                <a:cs typeface="Arial" panose="020B0604020202020204" pitchFamily="34" charset="0"/>
              </a:rPr>
              <a:t>Лише так, і жодним іншим чином, Франція може знову набути провідну роль в Європі. Духовне відродження Європи без участі Франції і Німеччини з їх великим духовним спадком просто неможливе. Структура Сполучених Штатів Європи, якщо це співтовариство буде побудовано на надійній, добре продуманій основі, має бути такою, аби економічний рівень кожного члена не мав визначального значення</a:t>
            </a:r>
            <a:r>
              <a:rPr lang="uk-UA" b="1" dirty="0">
                <a:latin typeface="Arial" panose="020B0604020202020204" pitchFamily="34" charset="0"/>
                <a:cs typeface="Arial" panose="020B0604020202020204" pitchFamily="34" charset="0"/>
              </a:rPr>
              <a:t>». Причому «</a:t>
            </a:r>
            <a:r>
              <a:rPr lang="uk-UA" b="1" dirty="0">
                <a:solidFill>
                  <a:srgbClr val="FFFF00"/>
                </a:solidFill>
                <a:latin typeface="Arial" panose="020B0604020202020204" pitchFamily="34" charset="0"/>
                <a:cs typeface="Arial" panose="020B0604020202020204" pitchFamily="34" charset="0"/>
              </a:rPr>
              <a:t>малі країни будуть відігравати в об’єднанні не менш важливу роль, ніж великі, оскільки авторитет тієї, чи іншої країни буде визначатись, головним чином, їх внеском в спільну справу</a:t>
            </a:r>
            <a:r>
              <a:rPr lang="uk-UA" b="1" dirty="0">
                <a:latin typeface="Arial" panose="020B0604020202020204" pitchFamily="34" charset="0"/>
                <a:cs typeface="Arial" panose="020B0604020202020204" pitchFamily="34" charset="0"/>
              </a:rPr>
              <a:t>». </a:t>
            </a:r>
          </a:p>
          <a:p>
            <a:pPr algn="just"/>
            <a:r>
              <a:rPr lang="uk-UA" b="1" dirty="0">
                <a:latin typeface="Arial" panose="020B0604020202020204" pitchFamily="34" charset="0"/>
                <a:cs typeface="Arial" panose="020B0604020202020204" pitchFamily="34" charset="0"/>
              </a:rPr>
              <a:t>Далі Черчилль слушно зазначав, «</a:t>
            </a:r>
            <a:r>
              <a:rPr lang="uk-UA" b="1" dirty="0">
                <a:highlight>
                  <a:srgbClr val="008080"/>
                </a:highlight>
                <a:latin typeface="Arial" panose="020B0604020202020204" pitchFamily="34" charset="0"/>
                <a:cs typeface="Arial" panose="020B0604020202020204" pitchFamily="34" charset="0"/>
              </a:rPr>
              <a:t>якщо ми дійсно бажаємо сформувати Сполучені Штати Європи (причому не так вже й важливо, яку назву й структури вони матимуть), слід починати прямо зараз...Спершу слід створити Раду Європу. Навіть якщо не всі європейські держави будуть готові відразу вступити в нове співтовариство, ми будемо створювати його в складі тих країн, які виявлять таку готовність</a:t>
            </a:r>
            <a:r>
              <a:rPr lang="uk-UA"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274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fontScale="92500" lnSpcReduction="20000"/>
          </a:bodyPr>
          <a:lstStyle/>
          <a:p>
            <a:pPr algn="just"/>
            <a:r>
              <a:rPr lang="ru-RU" b="1" dirty="0">
                <a:latin typeface="Arial" panose="020B0604020202020204" pitchFamily="34" charset="0"/>
                <a:cs typeface="Arial" panose="020B0604020202020204" pitchFamily="34" charset="0"/>
              </a:rPr>
              <a:t>В</a:t>
            </a:r>
            <a:r>
              <a:rPr lang="uk-UA" sz="2800" b="1" dirty="0">
                <a:latin typeface="Arial" panose="020B0604020202020204" pitchFamily="34" charset="0"/>
                <a:cs typeface="Arial" panose="020B0604020202020204" pitchFamily="34" charset="0"/>
              </a:rPr>
              <a:t>. Черчилль у 1947 р. головував на Європейському Конгресі у Гаазі, який заклав формальні підвалини процесу європейської інтеграції. Проте для нього було неприйнятним, коли Велика Британія, ставши членом ЄС мала відмовитись від митних преференцій для держав членів Британської Співдружності Націй, які були введені ще за Оттавськими угодами 1932 року. </a:t>
            </a:r>
          </a:p>
          <a:p>
            <a:pPr algn="just"/>
            <a:r>
              <a:rPr lang="uk-UA" sz="2800" b="1" dirty="0">
                <a:latin typeface="Arial" panose="020B0604020202020204" pitchFamily="34" charset="0"/>
                <a:cs typeface="Arial" panose="020B0604020202020204" pitchFamily="34" charset="0"/>
              </a:rPr>
              <a:t>До речі, вступивши в ЄС 1973 р. Велика Британія на це врешті була вимушена погодитись, але це стало одним із стимулів для сильних позицій британських європейських скептиків. Однак В. Черчилль продовжував дотримуватись традиційного курсу, спрямованого на захист британських національних інтересів, які мали забезпечувати оптимальні внутрішні та зовнішні умови для розвитку Великої Британії після Другої світової війни.</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0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Autofit/>
          </a:bodyPr>
          <a:lstStyle/>
          <a:p>
            <a:pPr algn="just"/>
            <a:r>
              <a:rPr lang="uk-UA" sz="2700" b="1" dirty="0">
                <a:latin typeface="Arial" panose="020B0604020202020204" pitchFamily="34" charset="0"/>
                <a:cs typeface="Arial" panose="020B0604020202020204" pitchFamily="34" charset="0"/>
              </a:rPr>
              <a:t>Більшість британців виступала за вибіркову інтеграцію, хоча на офіційному рівні часто декларувались ідеї та проекти інтеграції. </a:t>
            </a:r>
          </a:p>
          <a:p>
            <a:pPr algn="just"/>
            <a:r>
              <a:rPr lang="uk-UA" sz="2700" b="1" dirty="0">
                <a:latin typeface="Arial" panose="020B0604020202020204" pitchFamily="34" charset="0"/>
                <a:cs typeface="Arial" panose="020B0604020202020204" pitchFamily="34" charset="0"/>
              </a:rPr>
              <a:t>Зокрема, у 1947 р. у парламенті було створено федералістську групу. Того ж таки року В. Черчилль очолив «Рух за об’єднану Європу» до складу якого увійшли чимало відомих британських політиків та бізнесменів, що виступали за «Європейську конфедерацію», котра у загальних рисах мала відображати структуру Британської співдружності націй та жодним чином не обмежувати інтереси цієї співдружності. Також В. Черчилль постійно наголошував на необхідності тісної співпраці Франції та Німеччини як запоруки миру та стабільності у Європі. </a:t>
            </a:r>
          </a:p>
        </p:txBody>
      </p:sp>
    </p:spTree>
    <p:extLst>
      <p:ext uri="{BB962C8B-B14F-4D97-AF65-F5344CB8AC3E}">
        <p14:creationId xmlns:p14="http://schemas.microsoft.com/office/powerpoint/2010/main" val="251035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lnSpcReduction="10000"/>
          </a:bodyPr>
          <a:lstStyle/>
          <a:p>
            <a:pPr algn="just"/>
            <a:r>
              <a:rPr lang="uk-UA" b="1" dirty="0">
                <a:latin typeface="Arial" panose="020B0604020202020204" pitchFamily="34" charset="0"/>
                <a:cs typeface="Arial" panose="020B0604020202020204" pitchFamily="34" charset="0"/>
              </a:rPr>
              <a:t>Франція суттєво постраждала під час Другої світової війни, проте зберегла потенціал та амбіції держави-лідера на континенті. Відтак, Париж планував шляхом утворення наднаціональної «Європейської федерації» посилити свої позиції, контролювати ФРН та стримувати зростаючий вплив Великої Британії. </a:t>
            </a:r>
          </a:p>
          <a:p>
            <a:pPr algn="just"/>
            <a:r>
              <a:rPr lang="uk-UA" b="1" dirty="0">
                <a:latin typeface="Arial" panose="020B0604020202020204" pitchFamily="34" charset="0"/>
                <a:cs typeface="Arial" panose="020B0604020202020204" pitchFamily="34" charset="0"/>
              </a:rPr>
              <a:t>Німеччина постала розореною, із деморалізованим населенням та роз’єднаною територією. Слід також враховувати той факт, що вона перетворилась у своєрідний кордон на межі із комуністичним світом та була змушена спокутувати злочини фашизму і спиратись на сильних союзників у економічній та військовій сферах. За таких історичних умов у Бонні інтеграцію на основі федерації сприймали як можливість поновити свій потенціал та статус провідної європейської держави, а також суттєво скоротити шлях до повного відновлення суверенітету.</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6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lnSpcReduction="10000"/>
          </a:bodyPr>
          <a:lstStyle/>
          <a:p>
            <a:pPr algn="just"/>
            <a:r>
              <a:rPr lang="uk-UA" b="1" dirty="0">
                <a:latin typeface="Arial" panose="020B0604020202020204" pitchFamily="34" charset="0"/>
                <a:cs typeface="Arial" panose="020B0604020202020204" pitchFamily="34" charset="0"/>
              </a:rPr>
              <a:t>Італія вступила у повоєнний період переможеною, з низкою соціально-економічних та внутрішньополітичних проблем, проте з досить м’якими умовами миру. В умовах складної економічної ситуації країні була вкрай вигідна економічна інтеграція, тому на офіційному рівні Італія підтримувала проекти інтеграції. </a:t>
            </a:r>
          </a:p>
          <a:p>
            <a:pPr algn="just"/>
            <a:r>
              <a:rPr lang="uk-UA" b="1" dirty="0">
                <a:latin typeface="Arial" panose="020B0604020202020204" pitchFamily="34" charset="0"/>
                <a:cs typeface="Arial" panose="020B0604020202020204" pitchFamily="34" charset="0"/>
              </a:rPr>
              <a:t>У контексті впливу на інтеграційні процеси першого повоєнного десятиліття слід вказати і на внесок невеликих європейських країн, передовсім Бельгії, Нідерландів та Люксембургу (БНЛ). Зважаючи на високий рівень індустріалізації та вузький внутрішній ринок, вони виступали послідовними прихильниками передовсім економічної інтеграції. </a:t>
            </a:r>
          </a:p>
          <a:p>
            <a:pPr algn="just"/>
            <a:r>
              <a:rPr lang="uk-UA" b="1" dirty="0">
                <a:latin typeface="Arial" panose="020B0604020202020204" pitchFamily="34" charset="0"/>
                <a:cs typeface="Arial" panose="020B0604020202020204" pitchFamily="34" charset="0"/>
              </a:rPr>
              <a:t>Більше того, саме їхній досвід було покладено в основу формування інтеграційних об’єднань Західної Європи, адже механізм взаємодії економік в умовах Бенілюксу виявився досить ефективним.</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211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1126834"/>
          </a:xfrm>
        </p:spPr>
        <p:txBody>
          <a:bodyPr>
            <a:noAutofit/>
          </a:bodyPr>
          <a:lstStyle/>
          <a:p>
            <a:r>
              <a:rPr lang="ru-RU" sz="2500" dirty="0">
                <a:highlight>
                  <a:srgbClr val="FF0000"/>
                </a:highlight>
              </a:rPr>
              <a:t>2.	</a:t>
            </a:r>
            <a:r>
              <a:rPr lang="ru-RU" sz="2500" dirty="0" err="1">
                <a:highlight>
                  <a:srgbClr val="FF0000"/>
                </a:highlight>
              </a:rPr>
              <a:t>Ідея</a:t>
            </a:r>
            <a:r>
              <a:rPr lang="ru-RU" sz="2500" dirty="0">
                <a:highlight>
                  <a:srgbClr val="FF0000"/>
                </a:highlight>
              </a:rPr>
              <a:t> «</a:t>
            </a:r>
            <a:r>
              <a:rPr lang="ru-RU" sz="2500" dirty="0" err="1">
                <a:highlight>
                  <a:srgbClr val="FF0000"/>
                </a:highlight>
              </a:rPr>
              <a:t>Сполучених</a:t>
            </a:r>
            <a:r>
              <a:rPr lang="ru-RU" sz="2500" dirty="0">
                <a:highlight>
                  <a:srgbClr val="FF0000"/>
                </a:highlight>
              </a:rPr>
              <a:t> </a:t>
            </a:r>
            <a:r>
              <a:rPr lang="ru-RU" sz="2500" dirty="0" err="1">
                <a:highlight>
                  <a:srgbClr val="FF0000"/>
                </a:highlight>
              </a:rPr>
              <a:t>Штатів</a:t>
            </a:r>
            <a:r>
              <a:rPr lang="ru-RU" sz="2500" dirty="0">
                <a:highlight>
                  <a:srgbClr val="FF0000"/>
                </a:highlight>
              </a:rPr>
              <a:t> </a:t>
            </a:r>
            <a:r>
              <a:rPr lang="ru-RU" sz="2500" dirty="0" err="1">
                <a:highlight>
                  <a:srgbClr val="FF0000"/>
                </a:highlight>
              </a:rPr>
              <a:t>Європи</a:t>
            </a:r>
            <a:r>
              <a:rPr lang="ru-RU" sz="2500" dirty="0">
                <a:highlight>
                  <a:srgbClr val="FF0000"/>
                </a:highlight>
              </a:rPr>
              <a:t>» В. Черчилля 1946 р. </a:t>
            </a:r>
            <a:r>
              <a:rPr lang="ru-RU" sz="2500" dirty="0" err="1">
                <a:highlight>
                  <a:srgbClr val="FF0000"/>
                </a:highlight>
              </a:rPr>
              <a:t>Федералістська</a:t>
            </a:r>
            <a:r>
              <a:rPr lang="ru-RU" sz="2500" dirty="0">
                <a:highlight>
                  <a:srgbClr val="FF0000"/>
                </a:highlight>
              </a:rPr>
              <a:t> </a:t>
            </a:r>
            <a:r>
              <a:rPr lang="ru-RU" sz="2500" dirty="0" err="1">
                <a:highlight>
                  <a:srgbClr val="FF0000"/>
                </a:highlight>
              </a:rPr>
              <a:t>група</a:t>
            </a:r>
            <a:r>
              <a:rPr lang="ru-RU" sz="2500" dirty="0">
                <a:highlight>
                  <a:srgbClr val="FF0000"/>
                </a:highlight>
              </a:rPr>
              <a:t> «Рух за </a:t>
            </a:r>
            <a:r>
              <a:rPr lang="ru-RU" sz="2500" dirty="0" err="1">
                <a:highlight>
                  <a:srgbClr val="FF0000"/>
                </a:highlight>
              </a:rPr>
              <a:t>об’єднану</a:t>
            </a:r>
            <a:r>
              <a:rPr lang="ru-RU" sz="2500" dirty="0">
                <a:highlight>
                  <a:srgbClr val="FF0000"/>
                </a:highlight>
              </a:rPr>
              <a:t> </a:t>
            </a:r>
            <a:r>
              <a:rPr lang="ru-RU" sz="2500" dirty="0" err="1">
                <a:highlight>
                  <a:srgbClr val="FF0000"/>
                </a:highlight>
              </a:rPr>
              <a:t>Європу</a:t>
            </a:r>
            <a:r>
              <a:rPr lang="ru-RU" sz="2500" dirty="0">
                <a:highlight>
                  <a:srgbClr val="FF0000"/>
                </a:highlight>
              </a:rPr>
              <a:t>» 1947 р., </a:t>
            </a:r>
            <a:r>
              <a:rPr lang="ru-RU" sz="2500" dirty="0" err="1">
                <a:highlight>
                  <a:srgbClr val="FF0000"/>
                </a:highlight>
              </a:rPr>
              <a:t>очолювана</a:t>
            </a:r>
            <a:r>
              <a:rPr lang="ru-RU" sz="2500" dirty="0">
                <a:highlight>
                  <a:srgbClr val="FF0000"/>
                </a:highlight>
              </a:rPr>
              <a:t> В. Черчиллем</a:t>
            </a:r>
            <a:endParaRPr lang="uk-UA" sz="2500" dirty="0">
              <a:solidFill>
                <a:srgbClr val="FF0000"/>
              </a:solidFill>
              <a:highlight>
                <a:srgbClr val="FF0000"/>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191491"/>
            <a:ext cx="12192000" cy="5666508"/>
          </a:xfrm>
        </p:spPr>
        <p:txBody>
          <a:bodyPr>
            <a:normAutofit/>
          </a:bodyPr>
          <a:lstStyle/>
          <a:p>
            <a:pPr algn="just"/>
            <a:r>
              <a:rPr lang="uk-UA" sz="2800" b="1" dirty="0">
                <a:latin typeface="Arial" panose="020B0604020202020204" pitchFamily="34" charset="0"/>
                <a:cs typeface="Arial" panose="020B0604020202020204" pitchFamily="34" charset="0"/>
              </a:rPr>
              <a:t>8-10 травня 1948 р. в Гаазі за участі 713 делегатів із 16 країн Європи під головуванням В. Черчилля зібрався Конгрес європейських рухів. Почесний президент зазначеного форуму, яким став Черчилль, досить прохолодно поставився до ідей європейських федералістів. </a:t>
            </a:r>
          </a:p>
          <a:p>
            <a:pPr algn="just"/>
            <a:r>
              <a:rPr lang="uk-UA" sz="2800" b="1" dirty="0">
                <a:latin typeface="Arial" panose="020B0604020202020204" pitchFamily="34" charset="0"/>
                <a:cs typeface="Arial" panose="020B0604020202020204" pitchFamily="34" charset="0"/>
              </a:rPr>
              <a:t>Він наголошував, що Британія не підтримує ідеї формування федералістської Європи. Водночас В. Черчилль розумів, що справжнє відродження Європи неможливе без Німеччини, недовіра до якої підривала основи серйозної європейської політики.</a:t>
            </a:r>
          </a:p>
        </p:txBody>
      </p:sp>
    </p:spTree>
    <p:extLst>
      <p:ext uri="{BB962C8B-B14F-4D97-AF65-F5344CB8AC3E}">
        <p14:creationId xmlns:p14="http://schemas.microsoft.com/office/powerpoint/2010/main" val="78740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22034"/>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22036"/>
            <a:ext cx="12192000" cy="6035963"/>
          </a:xfrm>
        </p:spPr>
        <p:txBody>
          <a:bodyPr>
            <a:normAutofit/>
          </a:bodyPr>
          <a:lstStyle/>
          <a:p>
            <a:pPr algn="just"/>
            <a:r>
              <a:rPr lang="uk-UA" b="1" dirty="0">
                <a:highlight>
                  <a:srgbClr val="008000"/>
                </a:highlight>
                <a:latin typeface="Arial" panose="020B0604020202020204" pitchFamily="34" charset="0"/>
                <a:cs typeface="Arial" panose="020B0604020202020204" pitchFamily="34" charset="0"/>
              </a:rPr>
              <a:t>У повоєнний період остаточно відновився та повернувся на терени Європи Пан’європейський рух на чолі з </a:t>
            </a:r>
            <a:r>
              <a:rPr lang="uk-UA" b="1" dirty="0" err="1">
                <a:highlight>
                  <a:srgbClr val="008000"/>
                </a:highlight>
                <a:latin typeface="Arial" panose="020B0604020202020204" pitchFamily="34" charset="0"/>
                <a:cs typeface="Arial" panose="020B0604020202020204" pitchFamily="34" charset="0"/>
              </a:rPr>
              <a:t>Ріхардом</a:t>
            </a:r>
            <a:r>
              <a:rPr lang="uk-UA" b="1" dirty="0">
                <a:highlight>
                  <a:srgbClr val="008000"/>
                </a:highlight>
                <a:latin typeface="Arial" panose="020B0604020202020204" pitchFamily="34" charset="0"/>
                <a:cs typeface="Arial" panose="020B0604020202020204" pitchFamily="34" charset="0"/>
              </a:rPr>
              <a:t> Ніколасом </a:t>
            </a:r>
            <a:r>
              <a:rPr lang="uk-UA" b="1" dirty="0" err="1">
                <a:highlight>
                  <a:srgbClr val="008000"/>
                </a:highlight>
                <a:latin typeface="Arial" panose="020B0604020202020204" pitchFamily="34" charset="0"/>
                <a:cs typeface="Arial" panose="020B0604020202020204" pitchFamily="34" charset="0"/>
              </a:rPr>
              <a:t>Куденгофе-Калергі</a:t>
            </a:r>
            <a:r>
              <a:rPr lang="uk-UA" b="1" dirty="0">
                <a:highlight>
                  <a:srgbClr val="008000"/>
                </a:highlight>
                <a:latin typeface="Arial" panose="020B0604020202020204" pitchFamily="34" charset="0"/>
                <a:cs typeface="Arial" panose="020B0604020202020204" pitchFamily="34" charset="0"/>
              </a:rPr>
              <a:t>. Його представники зберегли та розвивали ідеї федералістської моделі об’єднання Європи. </a:t>
            </a:r>
          </a:p>
          <a:p>
            <a:pPr algn="just"/>
            <a:r>
              <a:rPr lang="uk-UA" b="1" dirty="0">
                <a:highlight>
                  <a:srgbClr val="008000"/>
                </a:highlight>
                <a:latin typeface="Arial" panose="020B0604020202020204" pitchFamily="34" charset="0"/>
                <a:cs typeface="Arial" panose="020B0604020202020204" pitchFamily="34" charset="0"/>
              </a:rPr>
              <a:t>При цьому Р. </a:t>
            </a:r>
            <a:r>
              <a:rPr lang="uk-UA" b="1" dirty="0" err="1">
                <a:highlight>
                  <a:srgbClr val="008000"/>
                </a:highlight>
                <a:latin typeface="Arial" panose="020B0604020202020204" pitchFamily="34" charset="0"/>
                <a:cs typeface="Arial" panose="020B0604020202020204" pitchFamily="34" charset="0"/>
              </a:rPr>
              <a:t>Куденгофе-Калерґі</a:t>
            </a:r>
            <a:r>
              <a:rPr lang="uk-UA" b="1" dirty="0">
                <a:highlight>
                  <a:srgbClr val="008000"/>
                </a:highlight>
                <a:latin typeface="Arial" panose="020B0604020202020204" pitchFamily="34" charset="0"/>
                <a:cs typeface="Arial" panose="020B0604020202020204" pitchFamily="34" charset="0"/>
              </a:rPr>
              <a:t> прагнув залучити до процесу об’єднання Європи провідних діячів розвинених європейських країн В. Черчилля і Ш. де Голля. Також він активно виступав за звільнення народів Центральної та Східної Європи від радянської окупації і більш тісне економічне та політичне об’єднання вільних європейських держав. </a:t>
            </a:r>
          </a:p>
          <a:p>
            <a:pPr algn="just"/>
            <a:r>
              <a:rPr lang="uk-UA" b="1" dirty="0">
                <a:highlight>
                  <a:srgbClr val="008000"/>
                </a:highlight>
                <a:latin typeface="Arial" panose="020B0604020202020204" pitchFamily="34" charset="0"/>
                <a:cs typeface="Arial" panose="020B0604020202020204" pitchFamily="34" charset="0"/>
              </a:rPr>
              <a:t>Одночасно він досить гостро критикував суто економічну і технократичну спрямованість європейської інтеграції 1950-х рр. і наголошував, що інтеграційні процеси мають охопити також політичну, соціальну та культурну сфери – лише за таких умов тогочасні загрози для Європи будуть подолані.</a:t>
            </a:r>
          </a:p>
        </p:txBody>
      </p:sp>
    </p:spTree>
    <p:extLst>
      <p:ext uri="{BB962C8B-B14F-4D97-AF65-F5344CB8AC3E}">
        <p14:creationId xmlns:p14="http://schemas.microsoft.com/office/powerpoint/2010/main" val="1278258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794325"/>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794327"/>
            <a:ext cx="12192000" cy="6063672"/>
          </a:xfrm>
        </p:spPr>
        <p:txBody>
          <a:bodyPr>
            <a:noAutofit/>
          </a:bodyPr>
          <a:lstStyle/>
          <a:p>
            <a:pPr algn="just"/>
            <a:r>
              <a:rPr lang="uk-UA" sz="3200" b="1" dirty="0">
                <a:latin typeface="Arial" panose="020B0604020202020204" pitchFamily="34" charset="0"/>
                <a:cs typeface="Arial" panose="020B0604020202020204" pitchFamily="34" charset="0"/>
              </a:rPr>
              <a:t>Загалом, у повоєнний період формуються та паралельно функціонують декілька різнопланових рухів та об’єднань, котрі розвивають ідеї об’єднання Європи: </a:t>
            </a:r>
            <a:r>
              <a:rPr lang="uk-UA" sz="3200" b="1" dirty="0">
                <a:solidFill>
                  <a:srgbClr val="FFFF00"/>
                </a:solidFill>
                <a:highlight>
                  <a:srgbClr val="800000"/>
                </a:highlight>
                <a:latin typeface="Arial" panose="020B0604020202020204" pitchFamily="34" charset="0"/>
                <a:cs typeface="Arial" panose="020B0604020202020204" pitchFamily="34" charset="0"/>
              </a:rPr>
              <a:t>Європейський рух, Європейський Союз прихильників федералізму (діяв на основі «Маніфесту </a:t>
            </a:r>
            <a:r>
              <a:rPr lang="uk-UA" sz="3200" b="1" dirty="0" err="1">
                <a:solidFill>
                  <a:srgbClr val="FFFF00"/>
                </a:solidFill>
                <a:highlight>
                  <a:srgbClr val="800000"/>
                </a:highlight>
                <a:latin typeface="Arial" panose="020B0604020202020204" pitchFamily="34" charset="0"/>
                <a:cs typeface="Arial" panose="020B0604020202020204" pitchFamily="34" charset="0"/>
              </a:rPr>
              <a:t>Вентотене</a:t>
            </a:r>
            <a:r>
              <a:rPr lang="uk-UA" sz="3200" b="1" dirty="0">
                <a:solidFill>
                  <a:srgbClr val="FFFF00"/>
                </a:solidFill>
                <a:highlight>
                  <a:srgbClr val="800000"/>
                </a:highlight>
                <a:latin typeface="Arial" panose="020B0604020202020204" pitchFamily="34" charset="0"/>
                <a:cs typeface="Arial" panose="020B0604020202020204" pitchFamily="34" charset="0"/>
              </a:rPr>
              <a:t>»), Союз Європейських федералістів, Рух за соціалістичні Сполучені Штати Європи, Об’єднання союзів європейської єдності, Нова міжнародна команда</a:t>
            </a:r>
            <a:r>
              <a:rPr lang="uk-UA" sz="3200" b="1" dirty="0">
                <a:latin typeface="Arial" panose="020B0604020202020204" pitchFamily="34" charset="0"/>
                <a:cs typeface="Arial" panose="020B0604020202020204" pitchFamily="34" charset="0"/>
              </a:rPr>
              <a:t> (Робер Шуман, Жорж Бідо, </a:t>
            </a:r>
            <a:r>
              <a:rPr lang="uk-UA" sz="3200" b="1" dirty="0" err="1">
                <a:latin typeface="Arial" panose="020B0604020202020204" pitchFamily="34" charset="0"/>
                <a:cs typeface="Arial" panose="020B0604020202020204" pitchFamily="34" charset="0"/>
              </a:rPr>
              <a:t>Альчіде</a:t>
            </a:r>
            <a:r>
              <a:rPr lang="uk-UA" sz="3200" b="1" dirty="0">
                <a:latin typeface="Arial" panose="020B0604020202020204" pitchFamily="34" charset="0"/>
                <a:cs typeface="Arial" panose="020B0604020202020204" pitchFamily="34" charset="0"/>
              </a:rPr>
              <a:t> де </a:t>
            </a:r>
            <a:r>
              <a:rPr lang="uk-UA" sz="3200" b="1" dirty="0" err="1">
                <a:latin typeface="Arial" panose="020B0604020202020204" pitchFamily="34" charset="0"/>
                <a:cs typeface="Arial" panose="020B0604020202020204" pitchFamily="34" charset="0"/>
              </a:rPr>
              <a:t>Гаспері</a:t>
            </a:r>
            <a:r>
              <a:rPr lang="uk-UA" sz="3200" b="1" dirty="0">
                <a:latin typeface="Arial" panose="020B0604020202020204" pitchFamily="34" charset="0"/>
                <a:cs typeface="Arial" panose="020B0604020202020204" pitchFamily="34" charset="0"/>
              </a:rPr>
              <a:t>, Конрад Аденауер – на принципах християнської демократії) та інші.</a:t>
            </a:r>
          </a:p>
        </p:txBody>
      </p:sp>
    </p:spTree>
    <p:extLst>
      <p:ext uri="{BB962C8B-B14F-4D97-AF65-F5344CB8AC3E}">
        <p14:creationId xmlns:p14="http://schemas.microsoft.com/office/powerpoint/2010/main" val="533816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31271"/>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31273"/>
            <a:ext cx="12192000" cy="6026726"/>
          </a:xfrm>
        </p:spPr>
        <p:txBody>
          <a:bodyPr>
            <a:noAutofit/>
          </a:bodyPr>
          <a:lstStyle/>
          <a:p>
            <a:pPr algn="just"/>
            <a:r>
              <a:rPr lang="uk-UA" sz="3300" b="1" dirty="0">
                <a:latin typeface="Arial" panose="020B0604020202020204" pitchFamily="34" charset="0"/>
                <a:cs typeface="Arial" panose="020B0604020202020204" pitchFamily="34" charset="0"/>
              </a:rPr>
              <a:t>На фоні суттєвого «полівіння» європейського політикуму та суспільства у перші повоєнні роки, активну дискусію щодо об’єднання розгорнули представники лівих політичних сил. </a:t>
            </a:r>
          </a:p>
          <a:p>
            <a:pPr algn="just"/>
            <a:r>
              <a:rPr lang="uk-UA" sz="3300" b="1" dirty="0">
                <a:latin typeface="Arial" panose="020B0604020202020204" pitchFamily="34" charset="0"/>
                <a:cs typeface="Arial" panose="020B0604020202020204" pitchFamily="34" charset="0"/>
              </a:rPr>
              <a:t>Їхні проєкти містили заклики до об’єднання задля проведення широких соціальних перетворень. Зокрема, соціалісти вважали прихильників Пан’європейського руху правими консерваторами та монархістами, котрі заперечують як соціалізм, так і комунізм.</a:t>
            </a:r>
          </a:p>
        </p:txBody>
      </p:sp>
    </p:spTree>
    <p:extLst>
      <p:ext uri="{BB962C8B-B14F-4D97-AF65-F5344CB8AC3E}">
        <p14:creationId xmlns:p14="http://schemas.microsoft.com/office/powerpoint/2010/main" val="315382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normAutofit/>
          </a:bodyPr>
          <a:lstStyle/>
          <a:p>
            <a:pPr algn="just"/>
            <a:r>
              <a:rPr lang="uk-UA" sz="2700" b="1" dirty="0">
                <a:latin typeface="Arial" panose="020B0604020202020204" pitchFamily="34" charset="0"/>
                <a:cs typeface="Arial" panose="020B0604020202020204" pitchFamily="34" charset="0"/>
              </a:rPr>
              <a:t>Цей комплекс загроз поставив на порядок денний пошук найбільш оптимального механізму порятунку Європи та збереження її лідерства у сучасному світі. Важливе місце у цьому контексті належить </a:t>
            </a:r>
            <a:r>
              <a:rPr lang="uk-UA" sz="2700" b="1" dirty="0" err="1">
                <a:solidFill>
                  <a:srgbClr val="FFFF00"/>
                </a:solidFill>
                <a:latin typeface="Arial" panose="020B0604020202020204" pitchFamily="34" charset="0"/>
                <a:cs typeface="Arial" panose="020B0604020202020204" pitchFamily="34" charset="0"/>
              </a:rPr>
              <a:t>проєктам</a:t>
            </a:r>
            <a:r>
              <a:rPr lang="uk-UA" sz="2700" b="1" dirty="0">
                <a:solidFill>
                  <a:srgbClr val="FFFF00"/>
                </a:solidFill>
                <a:latin typeface="Arial" panose="020B0604020202020204" pitchFamily="34" charset="0"/>
                <a:cs typeface="Arial" panose="020B0604020202020204" pitchFamily="34" charset="0"/>
              </a:rPr>
              <a:t>  об’єднання Європи</a:t>
            </a:r>
            <a:r>
              <a:rPr lang="uk-UA" sz="2700" b="1" dirty="0">
                <a:latin typeface="Arial" panose="020B0604020202020204" pitchFamily="34" charset="0"/>
                <a:cs typeface="Arial" panose="020B0604020202020204" pitchFamily="34" charset="0"/>
              </a:rPr>
              <a:t> та заходам щодо реалізації цих проектів, котрі припадають на перше повоєнне десятиліття. </a:t>
            </a:r>
          </a:p>
          <a:p>
            <a:pPr algn="just"/>
            <a:r>
              <a:rPr lang="uk-UA" sz="2700" b="1" dirty="0">
                <a:latin typeface="Arial" panose="020B0604020202020204" pitchFamily="34" charset="0"/>
                <a:cs typeface="Arial" panose="020B0604020202020204" pitchFamily="34" charset="0"/>
              </a:rPr>
              <a:t>При цьому слід наголосити, що питання щодо доцільності самої інтеграції фактично не викликало сумнівів у провідних політичних та державних діячів, однак теоретичне обґрунтування політико-правового механізму об’єднання Європи породжувало чимало дискусій і було традиційно представлене двома основними проектами: федерації та конфедерації. </a:t>
            </a:r>
          </a:p>
        </p:txBody>
      </p:sp>
    </p:spTree>
    <p:extLst>
      <p:ext uri="{BB962C8B-B14F-4D97-AF65-F5344CB8AC3E}">
        <p14:creationId xmlns:p14="http://schemas.microsoft.com/office/powerpoint/2010/main" val="2635952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7"/>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09"/>
            <a:ext cx="12192000" cy="6017490"/>
          </a:xfrm>
        </p:spPr>
        <p:txBody>
          <a:bodyPr>
            <a:noAutofit/>
          </a:bodyPr>
          <a:lstStyle/>
          <a:p>
            <a:pPr algn="just"/>
            <a:r>
              <a:rPr lang="uk-UA" sz="3400" b="1" dirty="0">
                <a:latin typeface="Arial" panose="020B0604020202020204" pitchFamily="34" charset="0"/>
                <a:cs typeface="Arial" panose="020B0604020202020204" pitchFamily="34" charset="0"/>
              </a:rPr>
              <a:t>Водночас, представники цього руху не підтримували й комуністичну ідеологію та заперечували практику СРСР, критикуючи політичні репресії та ліквідацію демократичних праві свобод. </a:t>
            </a:r>
          </a:p>
          <a:p>
            <a:pPr algn="just"/>
            <a:r>
              <a:rPr lang="uk-UA" sz="3400" b="1" dirty="0">
                <a:latin typeface="Arial" panose="020B0604020202020204" pitchFamily="34" charset="0"/>
                <a:cs typeface="Arial" panose="020B0604020202020204" pitchFamily="34" charset="0"/>
              </a:rPr>
              <a:t>Вони наполягали, що об’єднана Європа має розвиватись альтернативним шляхом: не комуністичним і не капіталістичним. На таких принципах було засновано </a:t>
            </a:r>
            <a:r>
              <a:rPr lang="uk-UA" sz="3400" b="1" dirty="0">
                <a:highlight>
                  <a:srgbClr val="800000"/>
                </a:highlight>
                <a:latin typeface="Arial" panose="020B0604020202020204" pitchFamily="34" charset="0"/>
                <a:cs typeface="Arial" panose="020B0604020202020204" pitchFamily="34" charset="0"/>
              </a:rPr>
              <a:t>Рух за соціалістичні Сполучені Штати Європи</a:t>
            </a:r>
            <a:r>
              <a:rPr lang="uk-UA" sz="3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5426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03562"/>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03564"/>
            <a:ext cx="12192000" cy="6054435"/>
          </a:xfrm>
        </p:spPr>
        <p:txBody>
          <a:bodyPr>
            <a:normAutofit/>
          </a:bodyPr>
          <a:lstStyle/>
          <a:p>
            <a:pPr algn="just"/>
            <a:r>
              <a:rPr lang="uk-UA" b="1" dirty="0">
                <a:latin typeface="Arial" panose="020B0604020202020204" pitchFamily="34" charset="0"/>
                <a:cs typeface="Arial" panose="020B0604020202020204" pitchFamily="34" charset="0"/>
              </a:rPr>
              <a:t>Водночас, 1947 р. характеризується активним формуванням національних парламентських груп за федералізацію, вони виникають у Великій Британії, Греції, Італії, Люксембурзі, Бельгії, Нідерландах та Франції. У липні 1947 р. у </a:t>
            </a:r>
            <a:r>
              <a:rPr lang="uk-UA" b="1" dirty="0" err="1">
                <a:latin typeface="Arial" panose="020B0604020202020204" pitchFamily="34" charset="0"/>
                <a:cs typeface="Arial" panose="020B0604020202020204" pitchFamily="34" charset="0"/>
              </a:rPr>
              <a:t>Гштааді</a:t>
            </a:r>
            <a:r>
              <a:rPr lang="uk-UA" b="1" dirty="0">
                <a:latin typeface="Arial" panose="020B0604020202020204" pitchFamily="34" charset="0"/>
                <a:cs typeface="Arial" panose="020B0604020202020204" pitchFamily="34" charset="0"/>
              </a:rPr>
              <a:t> (Швейцарія) делегати цих груп провели збори, назвавшись «</a:t>
            </a:r>
            <a:r>
              <a:rPr lang="uk-UA" b="1" dirty="0">
                <a:highlight>
                  <a:srgbClr val="800000"/>
                </a:highlight>
                <a:latin typeface="Arial" panose="020B0604020202020204" pitchFamily="34" charset="0"/>
                <a:cs typeface="Arial" panose="020B0604020202020204" pitchFamily="34" charset="0"/>
              </a:rPr>
              <a:t>Європейським парламентським союзом</a:t>
            </a:r>
            <a:r>
              <a:rPr lang="uk-UA" b="1" dirty="0">
                <a:latin typeface="Arial" panose="020B0604020202020204" pitchFamily="34" charset="0"/>
                <a:cs typeface="Arial" panose="020B0604020202020204" pitchFamily="34" charset="0"/>
              </a:rPr>
              <a:t>». </a:t>
            </a:r>
          </a:p>
          <a:p>
            <a:pPr algn="just"/>
            <a:r>
              <a:rPr lang="uk-UA" b="1" dirty="0">
                <a:latin typeface="Arial" panose="020B0604020202020204" pitchFamily="34" charset="0"/>
                <a:cs typeface="Arial" panose="020B0604020202020204" pitchFamily="34" charset="0"/>
              </a:rPr>
              <a:t>Активну участь взяв Р.-Н. </a:t>
            </a:r>
            <a:r>
              <a:rPr lang="uk-UA" b="1" dirty="0" err="1">
                <a:latin typeface="Arial" panose="020B0604020202020204" pitchFamily="34" charset="0"/>
                <a:cs typeface="Arial" panose="020B0604020202020204" pitchFamily="34" charset="0"/>
              </a:rPr>
              <a:t>Куденгофе-Калергі</a:t>
            </a:r>
            <a:r>
              <a:rPr lang="uk-UA" b="1" dirty="0">
                <a:latin typeface="Arial" panose="020B0604020202020204" pitchFamily="34" charset="0"/>
                <a:cs typeface="Arial" panose="020B0604020202020204" pitchFamily="34" charset="0"/>
              </a:rPr>
              <a:t>, котрий восени того ж таки року організував І Конгрес Європейського парламентського союзу (м. </a:t>
            </a:r>
            <a:r>
              <a:rPr lang="uk-UA" b="1" dirty="0" err="1">
                <a:latin typeface="Arial" panose="020B0604020202020204" pitchFamily="34" charset="0"/>
                <a:cs typeface="Arial" panose="020B0604020202020204" pitchFamily="34" charset="0"/>
              </a:rPr>
              <a:t>Гштаад</a:t>
            </a:r>
            <a:r>
              <a:rPr lang="uk-UA" b="1" dirty="0">
                <a:latin typeface="Arial" panose="020B0604020202020204" pitchFamily="34" charset="0"/>
                <a:cs typeface="Arial" panose="020B0604020202020204" pitchFamily="34" charset="0"/>
              </a:rPr>
              <a:t>, вересень). Рішення конгресу відображали головні ідеї представників Європейського парламентського союзу: здійснювати активну діяльність через проєвропейські парламентські групи та розпочати підготовку проекту Конституції, котра б окреслила принципи формування європейського інтеграційного об’єднання. Слід наголосити, що під час роботи конгресу обговорювалось і питання спільної валюти.</a:t>
            </a:r>
          </a:p>
        </p:txBody>
      </p:sp>
    </p:spTree>
    <p:extLst>
      <p:ext uri="{BB962C8B-B14F-4D97-AF65-F5344CB8AC3E}">
        <p14:creationId xmlns:p14="http://schemas.microsoft.com/office/powerpoint/2010/main" val="731528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03562"/>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03564"/>
            <a:ext cx="12192000" cy="6054435"/>
          </a:xfrm>
        </p:spPr>
        <p:txBody>
          <a:bodyPr>
            <a:normAutofit fontScale="92500"/>
          </a:bodyPr>
          <a:lstStyle/>
          <a:p>
            <a:pPr algn="just"/>
            <a:r>
              <a:rPr lang="uk-UA" sz="3200" b="1" dirty="0">
                <a:latin typeface="Arial" panose="020B0604020202020204" pitchFamily="34" charset="0"/>
                <a:cs typeface="Arial" panose="020B0604020202020204" pitchFamily="34" charset="0"/>
              </a:rPr>
              <a:t>У контексті дискусій стосовно перспективи та моделі інтеграції Європи важливими були ще два зібрання: </a:t>
            </a:r>
            <a:r>
              <a:rPr lang="uk-UA" sz="3200" b="1" dirty="0">
                <a:highlight>
                  <a:srgbClr val="800000"/>
                </a:highlight>
                <a:latin typeface="Arial" panose="020B0604020202020204" pitchFamily="34" charset="0"/>
                <a:cs typeface="Arial" panose="020B0604020202020204" pitchFamily="34" charset="0"/>
              </a:rPr>
              <a:t>Конгрес у </a:t>
            </a:r>
            <a:r>
              <a:rPr lang="uk-UA" sz="3200" b="1" dirty="0" err="1">
                <a:highlight>
                  <a:srgbClr val="800000"/>
                </a:highlight>
                <a:latin typeface="Arial" panose="020B0604020202020204" pitchFamily="34" charset="0"/>
                <a:cs typeface="Arial" panose="020B0604020202020204" pitchFamily="34" charset="0"/>
              </a:rPr>
              <a:t>Монтрьє</a:t>
            </a:r>
            <a:r>
              <a:rPr lang="uk-UA" sz="3200" b="1" dirty="0">
                <a:highlight>
                  <a:srgbClr val="800000"/>
                </a:highlight>
                <a:latin typeface="Arial" panose="020B0604020202020204" pitchFamily="34" charset="0"/>
                <a:cs typeface="Arial" panose="020B0604020202020204" pitchFamily="34" charset="0"/>
              </a:rPr>
              <a:t> (1947 р.) та Конгрес «Руху за єдину Європу» (1948 р., Гаага). </a:t>
            </a:r>
          </a:p>
          <a:p>
            <a:pPr algn="just"/>
            <a:r>
              <a:rPr lang="uk-UA" sz="3200" b="1" dirty="0">
                <a:latin typeface="Arial" panose="020B0604020202020204" pitchFamily="34" charset="0"/>
                <a:cs typeface="Arial" panose="020B0604020202020204" pitchFamily="34" charset="0"/>
              </a:rPr>
              <a:t>У серпні 1947 р. у Швейцарії, у м. </a:t>
            </a:r>
            <a:r>
              <a:rPr lang="uk-UA" sz="3200" b="1" dirty="0" err="1">
                <a:latin typeface="Arial" panose="020B0604020202020204" pitchFamily="34" charset="0"/>
                <a:cs typeface="Arial" panose="020B0604020202020204" pitchFamily="34" charset="0"/>
              </a:rPr>
              <a:t>Монтрьє</a:t>
            </a:r>
            <a:r>
              <a:rPr lang="uk-UA" sz="3200" b="1" dirty="0">
                <a:latin typeface="Arial" panose="020B0604020202020204" pitchFamily="34" charset="0"/>
                <a:cs typeface="Arial" panose="020B0604020202020204" pitchFamily="34" charset="0"/>
              </a:rPr>
              <a:t>, пройшов Конгрес Союзу Європейських федералістів (</a:t>
            </a:r>
            <a:r>
              <a:rPr lang="uk-UA" sz="3200" b="1" i="1" dirty="0">
                <a:solidFill>
                  <a:srgbClr val="FFFF00"/>
                </a:solidFill>
                <a:latin typeface="Arial" panose="020B0604020202020204" pitchFamily="34" charset="0"/>
                <a:cs typeface="Arial" panose="020B0604020202020204" pitchFamily="34" charset="0"/>
              </a:rPr>
              <a:t>створений у грудні 1946 р. за участю </a:t>
            </a:r>
            <a:r>
              <a:rPr lang="uk-UA" sz="3200" b="1" i="1" dirty="0" err="1">
                <a:solidFill>
                  <a:srgbClr val="FFFF00"/>
                </a:solidFill>
                <a:latin typeface="Arial" panose="020B0604020202020204" pitchFamily="34" charset="0"/>
                <a:cs typeface="Arial" panose="020B0604020202020204" pitchFamily="34" charset="0"/>
              </a:rPr>
              <a:t>Альтьєрі</a:t>
            </a:r>
            <a:r>
              <a:rPr lang="uk-UA" sz="3200" b="1" i="1" dirty="0">
                <a:solidFill>
                  <a:srgbClr val="FFFF00"/>
                </a:solidFill>
                <a:latin typeface="Arial" panose="020B0604020202020204" pitchFamily="34" charset="0"/>
                <a:cs typeface="Arial" panose="020B0604020202020204" pitchFamily="34" charset="0"/>
              </a:rPr>
              <a:t> </a:t>
            </a:r>
            <a:r>
              <a:rPr lang="uk-UA" sz="3200" b="1" i="1" dirty="0" err="1">
                <a:solidFill>
                  <a:srgbClr val="FFFF00"/>
                </a:solidFill>
                <a:latin typeface="Arial" panose="020B0604020202020204" pitchFamily="34" charset="0"/>
                <a:cs typeface="Arial" panose="020B0604020202020204" pitchFamily="34" charset="0"/>
              </a:rPr>
              <a:t>Спінеллі</a:t>
            </a:r>
            <a:r>
              <a:rPr lang="uk-UA" sz="3200" b="1" i="1" dirty="0">
                <a:solidFill>
                  <a:srgbClr val="FFFF00"/>
                </a:solidFill>
                <a:latin typeface="Arial" panose="020B0604020202020204" pitchFamily="34" charset="0"/>
                <a:cs typeface="Arial" panose="020B0604020202020204" pitchFamily="34" charset="0"/>
              </a:rPr>
              <a:t>, Генрі </a:t>
            </a:r>
            <a:r>
              <a:rPr lang="uk-UA" sz="3200" b="1" i="1" dirty="0" err="1">
                <a:solidFill>
                  <a:srgbClr val="FFFF00"/>
                </a:solidFill>
                <a:latin typeface="Arial" panose="020B0604020202020204" pitchFamily="34" charset="0"/>
                <a:cs typeface="Arial" panose="020B0604020202020204" pitchFamily="34" charset="0"/>
              </a:rPr>
              <a:t>Френея</a:t>
            </a:r>
            <a:r>
              <a:rPr lang="uk-UA" sz="3200" b="1" i="1" dirty="0">
                <a:solidFill>
                  <a:srgbClr val="FFFF00"/>
                </a:solidFill>
                <a:latin typeface="Arial" panose="020B0604020202020204" pitchFamily="34" charset="0"/>
                <a:cs typeface="Arial" panose="020B0604020202020204" pitchFamily="34" charset="0"/>
              </a:rPr>
              <a:t>, Євгена </a:t>
            </a:r>
            <a:r>
              <a:rPr lang="uk-UA" sz="3200" b="1" i="1" dirty="0" err="1">
                <a:solidFill>
                  <a:srgbClr val="FFFF00"/>
                </a:solidFill>
                <a:latin typeface="Arial" panose="020B0604020202020204" pitchFamily="34" charset="0"/>
                <a:cs typeface="Arial" panose="020B0604020202020204" pitchFamily="34" charset="0"/>
              </a:rPr>
              <a:t>Когона</a:t>
            </a:r>
            <a:r>
              <a:rPr lang="uk-UA" sz="3200" b="1" i="1" dirty="0">
                <a:solidFill>
                  <a:srgbClr val="FFFF00"/>
                </a:solidFill>
                <a:latin typeface="Arial" panose="020B0604020202020204" pitchFamily="34" charset="0"/>
                <a:cs typeface="Arial" panose="020B0604020202020204" pitchFamily="34" charset="0"/>
              </a:rPr>
              <a:t>, Анрі </a:t>
            </a:r>
            <a:r>
              <a:rPr lang="uk-UA" sz="3200" b="1" i="1" dirty="0" err="1">
                <a:solidFill>
                  <a:srgbClr val="FFFF00"/>
                </a:solidFill>
                <a:latin typeface="Arial" panose="020B0604020202020204" pitchFamily="34" charset="0"/>
                <a:cs typeface="Arial" panose="020B0604020202020204" pitchFamily="34" charset="0"/>
              </a:rPr>
              <a:t>Брюгманса</a:t>
            </a:r>
            <a:r>
              <a:rPr lang="uk-UA" sz="3200" b="1" i="1" dirty="0">
                <a:solidFill>
                  <a:srgbClr val="FFFF00"/>
                </a:solidFill>
                <a:latin typeface="Arial" panose="020B0604020202020204" pitchFamily="34" charset="0"/>
                <a:cs typeface="Arial" panose="020B0604020202020204" pitchFamily="34" charset="0"/>
              </a:rPr>
              <a:t>, Олександра Марка</a:t>
            </a:r>
            <a:r>
              <a:rPr lang="uk-UA" sz="3200" b="1" dirty="0">
                <a:latin typeface="Arial" panose="020B0604020202020204" pitchFamily="34" charset="0"/>
                <a:cs typeface="Arial" panose="020B0604020202020204" pitchFamily="34" charset="0"/>
              </a:rPr>
              <a:t>). У ньому взяли участь представники 16 країн. Одне з головних рішень – заклик створити Європейський федеральний уряд.</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35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12798"/>
          </a:xfrm>
        </p:spPr>
        <p:txBody>
          <a:bodyPr>
            <a:noAutofit/>
          </a:bodyPr>
          <a:lstStyle/>
          <a:p>
            <a:r>
              <a:rPr lang="uk-UA" sz="2500" dirty="0">
                <a:solidFill>
                  <a:srgbClr val="FFFF00"/>
                </a:solidFill>
                <a:highlight>
                  <a:srgbClr val="000080"/>
                </a:highlight>
              </a:rPr>
              <a:t>3.	Конгрес Союзу Європейських федералістів (1947 р., </a:t>
            </a:r>
            <a:r>
              <a:rPr lang="uk-UA" sz="2500" dirty="0" err="1">
                <a:solidFill>
                  <a:srgbClr val="FFFF00"/>
                </a:solidFill>
                <a:highlight>
                  <a:srgbClr val="000080"/>
                </a:highlight>
              </a:rPr>
              <a:t>Монтрьє</a:t>
            </a:r>
            <a:r>
              <a:rPr lang="uk-UA" sz="2500" dirty="0">
                <a:solidFill>
                  <a:srgbClr val="FFFF00"/>
                </a:solidFill>
                <a:highlight>
                  <a:srgbClr val="000080"/>
                </a:highlight>
              </a:rPr>
              <a:t>). Конгрес «Руху за єдину Європу» (1948 р., Гаага).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12800"/>
            <a:ext cx="12192000" cy="6045199"/>
          </a:xfrm>
        </p:spPr>
        <p:txBody>
          <a:bodyPr>
            <a:normAutofit fontScale="92500"/>
          </a:bodyPr>
          <a:lstStyle/>
          <a:p>
            <a:pPr algn="just"/>
            <a:r>
              <a:rPr lang="uk-UA" b="1" dirty="0">
                <a:highlight>
                  <a:srgbClr val="800000"/>
                </a:highlight>
                <a:latin typeface="Arial" panose="020B0604020202020204" pitchFamily="34" charset="0"/>
                <a:cs typeface="Arial" panose="020B0604020202020204" pitchFamily="34" charset="0"/>
              </a:rPr>
              <a:t>У травні 1948 р. у Гаазі відбувся досить потужний конгрес «Руху за єдину Європу». Почесним головою став В. Черчилль, делегатами були представники 17 країн, а також взяли участь представники від Східної Європи та США. </a:t>
            </a:r>
          </a:p>
          <a:p>
            <a:pPr algn="just"/>
            <a:r>
              <a:rPr lang="uk-UA" b="1" dirty="0">
                <a:highlight>
                  <a:srgbClr val="800000"/>
                </a:highlight>
                <a:latin typeface="Arial" panose="020B0604020202020204" pitchFamily="34" charset="0"/>
                <a:cs typeface="Arial" panose="020B0604020202020204" pitchFamily="34" charset="0"/>
              </a:rPr>
              <a:t>Засідання конгресу супроводжувались надзвичайно активними дискусіями, які виявили принципові підходи окремих учасників зібрання, котрі відповідали національним традиціям у цьому питанні й базувалися на державних інтересах. </a:t>
            </a:r>
          </a:p>
          <a:p>
            <a:pPr algn="just"/>
            <a:r>
              <a:rPr lang="uk-UA" b="1" dirty="0">
                <a:highlight>
                  <a:srgbClr val="800000"/>
                </a:highlight>
                <a:latin typeface="Arial" panose="020B0604020202020204" pitchFamily="34" charset="0"/>
                <a:cs typeface="Arial" panose="020B0604020202020204" pitchFamily="34" charset="0"/>
              </a:rPr>
              <a:t>Зокрема, представники Франції, Італії, Нідерландів та Бельгії виступали за якнайшвидше утворення федералістського об’єднання із сильним наднаціональним урядом. Велика Британія наполягала на поглибленні співробітництва на теренах Європи без вагомих поступок у сфері суверенітету. </a:t>
            </a:r>
          </a:p>
          <a:p>
            <a:pPr algn="just"/>
            <a:r>
              <a:rPr lang="uk-UA" b="1" dirty="0">
                <a:highlight>
                  <a:srgbClr val="800000"/>
                </a:highlight>
                <a:latin typeface="Arial" panose="020B0604020202020204" pitchFamily="34" charset="0"/>
                <a:cs typeface="Arial" panose="020B0604020202020204" pitchFamily="34" charset="0"/>
              </a:rPr>
              <a:t>Конкретного рішення чи спільного проекту майбутнього об’єднання Європи учасники конгресу не виробили, проте домовились про подальшу розробку проектів та поглиблення співпраці.</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163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Autofit/>
          </a:bodyPr>
          <a:lstStyle/>
          <a:p>
            <a:pPr algn="just"/>
            <a:r>
              <a:rPr lang="uk-UA" sz="2450" b="1" dirty="0">
                <a:latin typeface="Arial" panose="020B0604020202020204" pitchFamily="34" charset="0"/>
                <a:cs typeface="Arial" panose="020B0604020202020204" pitchFamily="34" charset="0"/>
              </a:rPr>
              <a:t>Після конгресу «Рух за єдину Європу» перетворився у Європейський рух (увійшло двадцять сім національних рад). Він здійснював активну діяльність у справі поширення ідеї об’єднання Європи та розробки проектів з інтеграції. </a:t>
            </a:r>
          </a:p>
          <a:p>
            <a:pPr algn="just"/>
            <a:r>
              <a:rPr lang="uk-UA" sz="2450" b="1" dirty="0">
                <a:latin typeface="Arial" panose="020B0604020202020204" pitchFamily="34" charset="0"/>
                <a:cs typeface="Arial" panose="020B0604020202020204" pitchFamily="34" charset="0"/>
              </a:rPr>
              <a:t>Рух згуртував більшість тогочасних провідних утворень, котрі виступали за об’єднання Європи (Ліга Європи з економічного співробітництва, Ліберальний рух за об’єднану Європу, Соціалістичний рух за Сполучені Штати Європи, Нові міжнародні команди, Союз європейських федералістів, Центр дій федералістів, Європейський парламентський союз та інші). </a:t>
            </a:r>
          </a:p>
          <a:p>
            <a:pPr algn="just"/>
            <a:r>
              <a:rPr lang="uk-UA" sz="2450" b="1" dirty="0">
                <a:latin typeface="Arial" panose="020B0604020202020204" pitchFamily="34" charset="0"/>
                <a:cs typeface="Arial" panose="020B0604020202020204" pitchFamily="34" charset="0"/>
              </a:rPr>
              <a:t>Свого часу почесними президентами Європейського руху були відомі державні та політичні діячі Леон Блюм, </a:t>
            </a:r>
            <a:r>
              <a:rPr lang="uk-UA" sz="2450" b="1" dirty="0" err="1">
                <a:latin typeface="Arial" panose="020B0604020202020204" pitchFamily="34" charset="0"/>
                <a:cs typeface="Arial" panose="020B0604020202020204" pitchFamily="34" charset="0"/>
              </a:rPr>
              <a:t>Вінстон</a:t>
            </a:r>
            <a:r>
              <a:rPr lang="uk-UA" sz="2450" b="1" dirty="0">
                <a:latin typeface="Arial" panose="020B0604020202020204" pitchFamily="34" charset="0"/>
                <a:cs typeface="Arial" panose="020B0604020202020204" pitchFamily="34" charset="0"/>
              </a:rPr>
              <a:t> </a:t>
            </a:r>
            <a:r>
              <a:rPr lang="uk-UA" sz="2450" b="1" dirty="0" err="1">
                <a:latin typeface="Arial" panose="020B0604020202020204" pitchFamily="34" charset="0"/>
                <a:cs typeface="Arial" panose="020B0604020202020204" pitchFamily="34" charset="0"/>
              </a:rPr>
              <a:t>Черчілль</a:t>
            </a:r>
            <a:r>
              <a:rPr lang="uk-UA" sz="2450" b="1" dirty="0">
                <a:latin typeface="Arial" panose="020B0604020202020204" pitchFamily="34" charset="0"/>
                <a:cs typeface="Arial" panose="020B0604020202020204" pitchFamily="34" charset="0"/>
              </a:rPr>
              <a:t>, </a:t>
            </a:r>
            <a:r>
              <a:rPr lang="uk-UA" sz="2450" b="1" dirty="0" err="1">
                <a:latin typeface="Arial" panose="020B0604020202020204" pitchFamily="34" charset="0"/>
                <a:cs typeface="Arial" panose="020B0604020202020204" pitchFamily="34" charset="0"/>
              </a:rPr>
              <a:t>Альчід</a:t>
            </a:r>
            <a:r>
              <a:rPr lang="uk-UA" sz="2450" b="1" dirty="0">
                <a:latin typeface="Arial" panose="020B0604020202020204" pitchFamily="34" charset="0"/>
                <a:cs typeface="Arial" panose="020B0604020202020204" pitchFamily="34" charset="0"/>
              </a:rPr>
              <a:t> де </a:t>
            </a:r>
            <a:r>
              <a:rPr lang="uk-UA" sz="2450" b="1" dirty="0" err="1">
                <a:latin typeface="Arial" panose="020B0604020202020204" pitchFamily="34" charset="0"/>
                <a:cs typeface="Arial" panose="020B0604020202020204" pitchFamily="34" charset="0"/>
              </a:rPr>
              <a:t>Гаспері</a:t>
            </a:r>
            <a:r>
              <a:rPr lang="uk-UA" sz="2450" b="1" dirty="0">
                <a:latin typeface="Arial" panose="020B0604020202020204" pitchFamily="34" charset="0"/>
                <a:cs typeface="Arial" panose="020B0604020202020204" pitchFamily="34" charset="0"/>
              </a:rPr>
              <a:t>, Поль-Анрі </a:t>
            </a:r>
            <a:r>
              <a:rPr lang="uk-UA" sz="2450" b="1" dirty="0" err="1">
                <a:latin typeface="Arial" panose="020B0604020202020204" pitchFamily="34" charset="0"/>
                <a:cs typeface="Arial" panose="020B0604020202020204" pitchFamily="34" charset="0"/>
              </a:rPr>
              <a:t>Спаак</a:t>
            </a:r>
            <a:r>
              <a:rPr lang="uk-UA" sz="2450" b="1" dirty="0">
                <a:latin typeface="Arial" panose="020B0604020202020204" pitchFamily="34" charset="0"/>
                <a:cs typeface="Arial" panose="020B0604020202020204" pitchFamily="34" charset="0"/>
              </a:rPr>
              <a:t>, Робер Шуман, Річард </a:t>
            </a:r>
            <a:r>
              <a:rPr lang="uk-UA" sz="2450" b="1" dirty="0" err="1">
                <a:latin typeface="Arial" panose="020B0604020202020204" pitchFamily="34" charset="0"/>
                <a:cs typeface="Arial" panose="020B0604020202020204" pitchFamily="34" charset="0"/>
              </a:rPr>
              <a:t>Кудегофе-Калергі</a:t>
            </a:r>
            <a:r>
              <a:rPr lang="uk-UA" sz="2450" b="1" dirty="0">
                <a:latin typeface="Arial" panose="020B0604020202020204" pitchFamily="34" charset="0"/>
                <a:cs typeface="Arial" panose="020B0604020202020204" pitchFamily="34" charset="0"/>
              </a:rPr>
              <a:t> та Конрад Аденауер.</a:t>
            </a:r>
          </a:p>
        </p:txBody>
      </p:sp>
    </p:spTree>
    <p:extLst>
      <p:ext uri="{BB962C8B-B14F-4D97-AF65-F5344CB8AC3E}">
        <p14:creationId xmlns:p14="http://schemas.microsoft.com/office/powerpoint/2010/main" val="147397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Autofit/>
          </a:bodyPr>
          <a:lstStyle/>
          <a:p>
            <a:pPr algn="just"/>
            <a:r>
              <a:rPr lang="uk-UA" sz="2700" b="1" dirty="0">
                <a:latin typeface="Arial" panose="020B0604020202020204" pitchFamily="34" charset="0"/>
                <a:cs typeface="Arial" panose="020B0604020202020204" pitchFamily="34" charset="0"/>
              </a:rPr>
              <a:t>Зважаючи на суттєву зміну геополітичної ситуації у Європі та світі, зокрема на формування так званого соціалістичного табору, вагомою складовою дискусій про інтеграцію стало питання безпеки, захисту національних інтересів та загальноєвропейських цінностей. </a:t>
            </a:r>
          </a:p>
          <a:p>
            <a:pPr algn="just"/>
            <a:r>
              <a:rPr lang="uk-UA" sz="2700" b="1" dirty="0">
                <a:latin typeface="Arial" panose="020B0604020202020204" pitchFamily="34" charset="0"/>
                <a:cs typeface="Arial" panose="020B0604020202020204" pitchFamily="34" charset="0"/>
              </a:rPr>
              <a:t>Проте, у цьому контексті лідери Великої Британії, Франції та Бенілюксу приймають рішення про створення </a:t>
            </a:r>
            <a:r>
              <a:rPr lang="uk-UA" sz="2700" b="1" dirty="0">
                <a:highlight>
                  <a:srgbClr val="FF0000"/>
                </a:highlight>
                <a:latin typeface="Arial" panose="020B0604020202020204" pitchFamily="34" charset="0"/>
                <a:cs typeface="Arial" panose="020B0604020202020204" pitchFamily="34" charset="0"/>
              </a:rPr>
              <a:t>окремого Західноєвропейського союзу </a:t>
            </a:r>
            <a:r>
              <a:rPr lang="uk-UA" sz="2700" b="1" dirty="0">
                <a:latin typeface="Arial" panose="020B0604020202020204" pitchFamily="34" charset="0"/>
                <a:cs typeface="Arial" panose="020B0604020202020204" pitchFamily="34" charset="0"/>
              </a:rPr>
              <a:t>(</a:t>
            </a:r>
            <a:r>
              <a:rPr lang="uk-UA" sz="2700" b="1" dirty="0">
                <a:highlight>
                  <a:srgbClr val="0000FF"/>
                </a:highlight>
                <a:latin typeface="Arial" panose="020B0604020202020204" pitchFamily="34" charset="0"/>
                <a:cs typeface="Arial" panose="020B0604020202020204" pitchFamily="34" charset="0"/>
              </a:rPr>
              <a:t>1948 р., Брюсельський договір</a:t>
            </a:r>
            <a:r>
              <a:rPr lang="uk-UA" sz="2700" b="1" dirty="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 </a:t>
            </a:r>
            <a:r>
              <a:rPr lang="uk-UA" sz="2700" b="1" dirty="0">
                <a:latin typeface="Arial" panose="020B0604020202020204" pitchFamily="34" charset="0"/>
                <a:cs typeface="Arial" panose="020B0604020202020204" pitchFamily="34" charset="0"/>
              </a:rPr>
              <a:t>ЗЄС</a:t>
            </a:r>
          </a:p>
          <a:p>
            <a:pPr algn="just"/>
            <a:r>
              <a:rPr lang="uk-UA" sz="2700" b="1" dirty="0">
                <a:latin typeface="Arial" panose="020B0604020202020204" pitchFamily="34" charset="0"/>
                <a:cs typeface="Arial" panose="020B0604020202020204" pitchFamily="34" charset="0"/>
              </a:rPr>
              <a:t>Ця угода передбачала інститут колективної самооборони, а також активну співпрацю в соціально-економічній та культурній сферах. Згодом до цього союзу приєднається більшість західноєвропейських країн, зокрема, 1957 р. – ФРН та Італія.</a:t>
            </a:r>
          </a:p>
        </p:txBody>
      </p:sp>
    </p:spTree>
    <p:extLst>
      <p:ext uri="{BB962C8B-B14F-4D97-AF65-F5344CB8AC3E}">
        <p14:creationId xmlns:p14="http://schemas.microsoft.com/office/powerpoint/2010/main" val="2382962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Autofit/>
          </a:bodyPr>
          <a:lstStyle/>
          <a:p>
            <a:pPr algn="just"/>
            <a:r>
              <a:rPr lang="uk-UA" sz="2500" b="1" dirty="0">
                <a:latin typeface="Arial" panose="020B0604020202020204" pitchFamily="34" charset="0"/>
                <a:cs typeface="Arial" panose="020B0604020202020204" pitchFamily="34" charset="0"/>
              </a:rPr>
              <a:t>Проте головним інструментом, на котрий у питанні своєї безпеки покладались європейці, став Північноатлантичний альянс, створений 1949р. </a:t>
            </a:r>
          </a:p>
          <a:p>
            <a:pPr algn="just"/>
            <a:r>
              <a:rPr lang="uk-UA" sz="2500" b="1" dirty="0">
                <a:latin typeface="Arial" panose="020B0604020202020204" pitchFamily="34" charset="0"/>
                <a:cs typeface="Arial" panose="020B0604020202020204" pitchFamily="34" charset="0"/>
              </a:rPr>
              <a:t>Незважаючи на усвідомлення необхідності інтеграції, саме у перші повоєнні роки простежуються особливості національних підходів до питання європейського об’єднання. </a:t>
            </a:r>
          </a:p>
          <a:p>
            <a:pPr algn="just"/>
            <a:r>
              <a:rPr lang="uk-UA" sz="2500" b="1" dirty="0">
                <a:latin typeface="Arial" panose="020B0604020202020204" pitchFamily="34" charset="0"/>
                <a:cs typeface="Arial" panose="020B0604020202020204" pitchFamily="34" charset="0"/>
              </a:rPr>
              <a:t>При цьому, незважаючи на суттєву зміну геополітичної ситуації, для великих країн Європи характерною була традиційність підходів. Передовсім це стосується Великої Британії, котра зберегла досить сильний економічний та військовий потенціал, поглибила взаємодію із США і мала найбільш міцні економічні позиції у післявоєнній Європі. Відтак, Лондон прагнув до лідерства у Європі й не бажав втрачати навіть частку свого суверенітету на користь загальноєвропейських інститутів. </a:t>
            </a:r>
          </a:p>
        </p:txBody>
      </p:sp>
    </p:spTree>
    <p:extLst>
      <p:ext uri="{BB962C8B-B14F-4D97-AF65-F5344CB8AC3E}">
        <p14:creationId xmlns:p14="http://schemas.microsoft.com/office/powerpoint/2010/main" val="1072390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Autofit/>
          </a:bodyPr>
          <a:lstStyle/>
          <a:p>
            <a:pPr algn="just"/>
            <a:r>
              <a:rPr lang="uk-UA" sz="2700" b="1" dirty="0">
                <a:latin typeface="Arial" panose="020B0604020202020204" pitchFamily="34" charset="0"/>
                <a:cs typeface="Arial" panose="020B0604020202020204" pitchFamily="34" charset="0"/>
              </a:rPr>
              <a:t>Цікаво, що до дискусії про інтеграцію у Європі долучилась і католицька церква. Зокрема, 1948 р. папа Пій XII, наголосивши на загрозі морального і духовного занепаду Європи та </a:t>
            </a:r>
            <a:r>
              <a:rPr lang="uk-UA" sz="2700" b="1" dirty="0" err="1">
                <a:latin typeface="Arial" panose="020B0604020202020204" pitchFamily="34" charset="0"/>
                <a:cs typeface="Arial" panose="020B0604020202020204" pitchFamily="34" charset="0"/>
              </a:rPr>
              <a:t>комунізації</a:t>
            </a:r>
            <a:r>
              <a:rPr lang="uk-UA" sz="2700" b="1" dirty="0">
                <a:latin typeface="Arial" panose="020B0604020202020204" pitchFamily="34" charset="0"/>
                <a:cs typeface="Arial" panose="020B0604020202020204" pitchFamily="34" charset="0"/>
              </a:rPr>
              <a:t>, висловив підтримку проектам федералістів. </a:t>
            </a:r>
          </a:p>
          <a:p>
            <a:pPr algn="just"/>
            <a:r>
              <a:rPr lang="uk-UA" sz="2700" b="1" dirty="0">
                <a:latin typeface="Arial" panose="020B0604020202020204" pitchFamily="34" charset="0"/>
                <a:cs typeface="Arial" panose="020B0604020202020204" pitchFamily="34" charset="0"/>
              </a:rPr>
              <a:t>Варто також наголосити на позиції та практичній діяльності США, котрі були зацікавлені у відновлені потенціалу Західної Європи, зокрема для зупинення комунізму, а їхні програми сприяли демократизації та інтеграції («доктрина Трумена» та «план Маршалла»). Також у вересні 1950 р. за пропозицією США було створено Європейський платіжний союз, котрий сприяв нормалізації зовнішньоторговельних відносин між європейськими країнами, передовсім у Західній Європі.</a:t>
            </a:r>
          </a:p>
        </p:txBody>
      </p:sp>
    </p:spTree>
    <p:extLst>
      <p:ext uri="{BB962C8B-B14F-4D97-AF65-F5344CB8AC3E}">
        <p14:creationId xmlns:p14="http://schemas.microsoft.com/office/powerpoint/2010/main" val="678524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lstStyle/>
          <a:p>
            <a:pPr algn="just"/>
            <a:r>
              <a:rPr lang="uk-UA" sz="2500" b="1" dirty="0">
                <a:latin typeface="Arial" panose="020B0604020202020204" pitchFamily="34" charset="0"/>
                <a:cs typeface="Arial" panose="020B0604020202020204" pitchFamily="34" charset="0"/>
              </a:rPr>
              <a:t>Відтак, у повоєнний період шлях до об’єднаної Європи почали прокладати шляхом інтеграції в окремих напрямках: політичному, оборонному, економічному. При цьому співробітництво відбувалося на міжурядовому рівні із створенням окремих елементів наднаціональних структур, однак країни отримали право вето.</a:t>
            </a:r>
          </a:p>
          <a:p>
            <a:pPr algn="just"/>
            <a:r>
              <a:rPr lang="uk-UA" sz="2500" b="1" dirty="0">
                <a:latin typeface="Arial" panose="020B0604020202020204" pitchFamily="34" charset="0"/>
                <a:cs typeface="Arial" panose="020B0604020202020204" pitchFamily="34" charset="0"/>
              </a:rPr>
              <a:t> 1948 р. задля реалізації «плану Маршалла» було створено Організацію Європейського Економічного Співробітництва (ОЄЕС), до якої увійшли шістнадцять країн Західної Європи і Туреччина. Це об’єднання сформувало певну основу для економічного блоку, започаткувавши інструменти економічної співпраці.</a:t>
            </a:r>
          </a:p>
          <a:p>
            <a:pPr algn="just"/>
            <a:r>
              <a:rPr lang="uk-UA" sz="2500" b="1" dirty="0">
                <a:latin typeface="Arial" panose="020B0604020202020204" pitchFamily="34" charset="0"/>
                <a:cs typeface="Arial" panose="020B0604020202020204" pitchFamily="34" charset="0"/>
              </a:rPr>
              <a:t>Важливим етапом на шляху реалізації проекту зближення європейських країн у політичній сфері стало створення 1949 р. Ради Європи.</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662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rmAutofit/>
          </a:bodyPr>
          <a:lstStyle/>
          <a:p>
            <a:pPr algn="just"/>
            <a:r>
              <a:rPr lang="uk-UA" sz="3200" b="1" dirty="0">
                <a:latin typeface="Arial" panose="020B0604020202020204" pitchFamily="34" charset="0"/>
                <a:cs typeface="Arial" panose="020B0604020202020204" pitchFamily="34" charset="0"/>
              </a:rPr>
              <a:t>На засіданні конгресу  «Руху за єдину Європу» у травні 1948р. Було прийнято «Звернення до європейців», де  пропонувалось створити Європейський Союз зі спільними інституціями, але без надання їм можливості прийняття політичних рішень. </a:t>
            </a:r>
          </a:p>
          <a:p>
            <a:pPr algn="just"/>
            <a:r>
              <a:rPr lang="uk-UA" sz="3200" b="1" dirty="0">
                <a:latin typeface="Arial" panose="020B0604020202020204" pitchFamily="34" charset="0"/>
                <a:cs typeface="Arial" panose="020B0604020202020204" pitchFamily="34" charset="0"/>
              </a:rPr>
              <a:t>Врешті ця пропозиція була реалізована в ідеї створення Ради Європи, яка стала першою дійсно наднаціональною європейською структурою, покликаною стати на сторожі прав людини. </a:t>
            </a:r>
          </a:p>
          <a:p>
            <a:pPr algn="just"/>
            <a:r>
              <a:rPr lang="uk-UA" sz="3200" b="1" dirty="0">
                <a:highlight>
                  <a:srgbClr val="800000"/>
                </a:highlight>
                <a:latin typeface="Arial" panose="020B0604020202020204" pitchFamily="34" charset="0"/>
                <a:cs typeface="Arial" panose="020B0604020202020204" pitchFamily="34" charset="0"/>
              </a:rPr>
              <a:t>5 травня 1949 р. було підписано Статут Ради Європи.</a:t>
            </a:r>
          </a:p>
        </p:txBody>
      </p:sp>
    </p:spTree>
    <p:extLst>
      <p:ext uri="{BB962C8B-B14F-4D97-AF65-F5344CB8AC3E}">
        <p14:creationId xmlns:p14="http://schemas.microsoft.com/office/powerpoint/2010/main" val="104894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7730836" cy="6017489"/>
          </a:xfrm>
        </p:spPr>
        <p:txBody>
          <a:bodyPr>
            <a:normAutofit lnSpcReduction="10000"/>
          </a:bodyPr>
          <a:lstStyle/>
          <a:p>
            <a:pPr algn="just"/>
            <a:r>
              <a:rPr lang="uk-UA" sz="3600" b="1" dirty="0">
                <a:latin typeface="Arial" panose="020B0604020202020204" pitchFamily="34" charset="0"/>
                <a:cs typeface="Arial" panose="020B0604020202020204" pitchFamily="34" charset="0"/>
              </a:rPr>
              <a:t>Серед теоретиків, котрі відстоювали ідею федералізації європейського простору слід назвати італійського політичного діяча </a:t>
            </a:r>
            <a:r>
              <a:rPr lang="uk-UA" sz="3600" b="1" dirty="0" err="1">
                <a:latin typeface="Arial" panose="020B0604020202020204" pitchFamily="34" charset="0"/>
                <a:cs typeface="Arial" panose="020B0604020202020204" pitchFamily="34" charset="0"/>
              </a:rPr>
              <a:t>Альтьєро</a:t>
            </a:r>
            <a:r>
              <a:rPr lang="uk-UA" sz="3600" b="1" dirty="0">
                <a:latin typeface="Arial" panose="020B0604020202020204" pitchFamily="34" charset="0"/>
                <a:cs typeface="Arial" panose="020B0604020202020204" pitchFamily="34" charset="0"/>
              </a:rPr>
              <a:t> </a:t>
            </a:r>
            <a:r>
              <a:rPr lang="uk-UA" sz="3600" b="1" dirty="0" err="1">
                <a:latin typeface="Arial" panose="020B0604020202020204" pitchFamily="34" charset="0"/>
                <a:cs typeface="Arial" panose="020B0604020202020204" pitchFamily="34" charset="0"/>
              </a:rPr>
              <a:t>Спінеллі</a:t>
            </a:r>
            <a:r>
              <a:rPr lang="uk-UA" sz="3600" b="1" dirty="0">
                <a:latin typeface="Arial" panose="020B0604020202020204" pitchFamily="34" charset="0"/>
                <a:cs typeface="Arial" panose="020B0604020202020204" pitchFamily="34" charset="0"/>
              </a:rPr>
              <a:t> (1907–1986 рр.). </a:t>
            </a:r>
          </a:p>
          <a:p>
            <a:pPr algn="just"/>
            <a:r>
              <a:rPr lang="uk-UA" sz="3600" b="1" dirty="0">
                <a:latin typeface="Arial" panose="020B0604020202020204" pitchFamily="34" charset="0"/>
                <a:cs typeface="Arial" panose="020B0604020202020204" pitchFamily="34" charset="0"/>
              </a:rPr>
              <a:t>Його називають одним з «батьків-засновників» Європейського Союзу.</a:t>
            </a:r>
          </a:p>
        </p:txBody>
      </p:sp>
      <p:pic>
        <p:nvPicPr>
          <p:cNvPr id="4" name="Рисунок 3">
            <a:extLst>
              <a:ext uri="{FF2B5EF4-FFF2-40B4-BE49-F238E27FC236}">
                <a16:creationId xmlns:a16="http://schemas.microsoft.com/office/drawing/2014/main" id="{1246CC86-360F-F781-FBE7-96FA0832AB91}"/>
              </a:ext>
            </a:extLst>
          </p:cNvPr>
          <p:cNvPicPr>
            <a:picLocks noChangeAspect="1"/>
          </p:cNvPicPr>
          <p:nvPr/>
        </p:nvPicPr>
        <p:blipFill>
          <a:blip r:embed="rId2"/>
          <a:stretch>
            <a:fillRect/>
          </a:stretch>
        </p:blipFill>
        <p:spPr>
          <a:xfrm>
            <a:off x="7924439" y="1002820"/>
            <a:ext cx="4073958" cy="5692867"/>
          </a:xfrm>
          <a:prstGeom prst="rect">
            <a:avLst/>
          </a:prstGeom>
        </p:spPr>
      </p:pic>
    </p:spTree>
    <p:extLst>
      <p:ext uri="{BB962C8B-B14F-4D97-AF65-F5344CB8AC3E}">
        <p14:creationId xmlns:p14="http://schemas.microsoft.com/office/powerpoint/2010/main" val="369995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Autofit/>
          </a:bodyPr>
          <a:lstStyle/>
          <a:p>
            <a:pPr algn="just"/>
            <a:r>
              <a:rPr lang="uk-UA" sz="3000" b="1" dirty="0">
                <a:latin typeface="Arial" panose="020B0604020202020204" pitchFamily="34" charset="0"/>
                <a:cs typeface="Arial" panose="020B0604020202020204" pitchFamily="34" charset="0"/>
              </a:rPr>
              <a:t>До Ради Європи увійшли Бельгія, Велика Британія, Данія, Ірландія, Нідерланди, Італія, Люксембург, Франція, Норвегія, Швеція. </a:t>
            </a:r>
          </a:p>
          <a:p>
            <a:pPr algn="just"/>
            <a:r>
              <a:rPr lang="uk-UA" sz="3000" b="1" dirty="0">
                <a:latin typeface="Arial" panose="020B0604020202020204" pitchFamily="34" charset="0"/>
                <a:cs typeface="Arial" panose="020B0604020202020204" pitchFamily="34" charset="0"/>
              </a:rPr>
              <a:t>Рада Європи, котра стала вагомим чинником європейської та світової політики і певним компромісом різнорідних проектів об’єднання Європи, котрий відповідав тогочасним інтересам більшості країн. </a:t>
            </a:r>
          </a:p>
          <a:p>
            <a:pPr algn="just"/>
            <a:r>
              <a:rPr lang="uk-UA" sz="3000" b="1" dirty="0">
                <a:latin typeface="Arial" panose="020B0604020202020204" pitchFamily="34" charset="0"/>
                <a:cs typeface="Arial" panose="020B0604020202020204" pitchFamily="34" charset="0"/>
              </a:rPr>
              <a:t>Головні завдання, окреслені установчим документом Ради Європи: зміцнення демократії, охорона прав людини, збереження європейської культурної та духовної ідентичності.</a:t>
            </a:r>
          </a:p>
        </p:txBody>
      </p:sp>
    </p:spTree>
    <p:extLst>
      <p:ext uri="{BB962C8B-B14F-4D97-AF65-F5344CB8AC3E}">
        <p14:creationId xmlns:p14="http://schemas.microsoft.com/office/powerpoint/2010/main" val="2425035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rmAutofit fontScale="92500"/>
          </a:bodyPr>
          <a:lstStyle/>
          <a:p>
            <a:pPr algn="just"/>
            <a:r>
              <a:rPr lang="uk-UA" b="1" dirty="0">
                <a:latin typeface="Arial" panose="020B0604020202020204" pitchFamily="34" charset="0"/>
                <a:cs typeface="Arial" panose="020B0604020202020204" pitchFamily="34" charset="0"/>
              </a:rPr>
              <a:t>Інтеграція у безпековій сфері прокладалася шляхом створення Західноєвропейського союзу. У цьому контексті слід вказати на проект прем’єр-міністра Франції </a:t>
            </a:r>
            <a:r>
              <a:rPr lang="uk-UA" b="1" dirty="0" err="1">
                <a:latin typeface="Arial" panose="020B0604020202020204" pitchFamily="34" charset="0"/>
                <a:cs typeface="Arial" panose="020B0604020202020204" pitchFamily="34" charset="0"/>
              </a:rPr>
              <a:t>Рене</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Плевена</a:t>
            </a:r>
            <a:r>
              <a:rPr lang="uk-UA" b="1" dirty="0">
                <a:latin typeface="Arial" panose="020B0604020202020204" pitchFamily="34" charset="0"/>
                <a:cs typeface="Arial" panose="020B0604020202020204" pitchFamily="34" charset="0"/>
              </a:rPr>
              <a:t> від жовтня 1950 р. про створення «європейської армії», котрий передбачав формування об’єднаного командування. Така армія мала складатися з військових контингентів держав-учасниць, побудованих за наднаціональним принципом. Проте, цей проект виявився не на часі. </a:t>
            </a:r>
          </a:p>
          <a:p>
            <a:pPr algn="just"/>
            <a:r>
              <a:rPr lang="uk-UA" b="1" dirty="0">
                <a:latin typeface="Arial" panose="020B0604020202020204" pitchFamily="34" charset="0"/>
                <a:cs typeface="Arial" panose="020B0604020202020204" pitchFamily="34" charset="0"/>
              </a:rPr>
              <a:t>Вагому роль у реалізації процесу об’єднання Європи зіграв Бенілюкс (БНЛ). Три невеликі, проте індустріально розвинені країни, в умовах наростаючої конкуренції обрали стратегію економічної інтеграції. Головні етапи цього процесу проходили через формування митного союзу Бельгії, Нідерландів та Люксембургу (вересень 1944 р. – угода про митний союз, котра набрала чинності 1948 р.), а у листопаді 1960 р. розпочав діяльність економічний союз цих країн (за угодою 1958 р.). В рамках цього об’єднання було створено парламент БНЛ (1955 р.), суд БНЛ (1965 р. – угода, 1975 р. – почав діяти).</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553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665018"/>
            <a:ext cx="12192000" cy="6192981"/>
          </a:xfrm>
        </p:spPr>
        <p:txBody>
          <a:bodyPr>
            <a:normAutofit fontScale="85000" lnSpcReduction="10000"/>
          </a:bodyPr>
          <a:lstStyle/>
          <a:p>
            <a:pPr algn="just"/>
            <a:r>
              <a:rPr lang="uk-UA" b="1" dirty="0">
                <a:latin typeface="Arial" panose="020B0604020202020204" pitchFamily="34" charset="0"/>
                <a:cs typeface="Arial" panose="020B0604020202020204" pitchFamily="34" charset="0"/>
              </a:rPr>
              <a:t>Вагомими чинниками, котрі перетворили це об’єднання в ефективне та стимулювали інтеграційні процеси у Західній Європі, були: </a:t>
            </a:r>
          </a:p>
          <a:p>
            <a:pPr algn="just"/>
            <a:r>
              <a:rPr lang="uk-UA" b="1" dirty="0">
                <a:latin typeface="Arial" panose="020B0604020202020204" pitchFamily="34" charset="0"/>
                <a:cs typeface="Arial" panose="020B0604020202020204" pitchFamily="34" charset="0"/>
              </a:rPr>
              <a:t>•  вільне пересування громадян і перенесення внутрішніх кордонів зовні БНЛ (угоди 1960 р. та 1969 р.); </a:t>
            </a:r>
          </a:p>
          <a:p>
            <a:pPr algn="just"/>
            <a:r>
              <a:rPr lang="uk-UA" b="1" dirty="0">
                <a:latin typeface="Arial" panose="020B0604020202020204" pitchFamily="34" charset="0"/>
                <a:cs typeface="Arial" panose="020B0604020202020204" pitchFamily="34" charset="0"/>
              </a:rPr>
              <a:t>• ліквідація митних зборів та інших економічних бар’єрів для здійснення економічної діяльності всередині БНЛ – вільне переміщення товарів, послуг, капіталів; </a:t>
            </a:r>
          </a:p>
          <a:p>
            <a:pPr algn="just"/>
            <a:r>
              <a:rPr lang="uk-UA" b="1" dirty="0">
                <a:latin typeface="Arial" panose="020B0604020202020204" pitchFamily="34" charset="0"/>
                <a:cs typeface="Arial" panose="020B0604020202020204" pitchFamily="34" charset="0"/>
              </a:rPr>
              <a:t>• вільне переміщення громадян, їхнє працевлаштування, користування соціальним захистом та збереження пільг країни-члена БНЛ; </a:t>
            </a:r>
          </a:p>
          <a:p>
            <a:pPr algn="just"/>
            <a:r>
              <a:rPr lang="uk-UA" b="1" dirty="0">
                <a:latin typeface="Arial" panose="020B0604020202020204" pitchFamily="34" charset="0"/>
                <a:cs typeface="Arial" panose="020B0604020202020204" pitchFamily="34" charset="0"/>
              </a:rPr>
              <a:t>•  координація та узгодження фінансово-економічної та соціальної стратегій розвитку країн; </a:t>
            </a:r>
          </a:p>
          <a:p>
            <a:pPr algn="just"/>
            <a:r>
              <a:rPr lang="uk-UA" b="1" dirty="0">
                <a:latin typeface="Arial" panose="020B0604020202020204" pitchFamily="34" charset="0"/>
                <a:cs typeface="Arial" panose="020B0604020202020204" pitchFamily="34" charset="0"/>
              </a:rPr>
              <a:t>•  узгоджена спільна зовнішньоекономічна та зовнішньоторговельна  діяльність щодо третіх країн; </a:t>
            </a:r>
          </a:p>
          <a:p>
            <a:pPr algn="just"/>
            <a:r>
              <a:rPr lang="uk-UA" b="1" dirty="0">
                <a:latin typeface="Arial" panose="020B0604020202020204" pitchFamily="34" charset="0"/>
                <a:cs typeface="Arial" panose="020B0604020202020204" pitchFamily="34" charset="0"/>
              </a:rPr>
              <a:t>•  створення низки координаційних органів, діяльність котрих дозволяла узгоджувати та вирішувати низку поточних і стратегічних питань, що виникали у рамках поглибленого співробітництва (Комітет міністрів, Генеральний секретаріат, міжпарламентська консультативна рада, арбітражна колегія, галузеві робочі групи та комісії тощо).</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841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665016"/>
          </a:xfrm>
        </p:spPr>
        <p:txBody>
          <a:bodyPr>
            <a:noAutofit/>
          </a:bodyPr>
          <a:lstStyle/>
          <a:p>
            <a:r>
              <a:rPr lang="uk-UA" sz="2000" dirty="0">
                <a:solidFill>
                  <a:srgbClr val="FFFF00"/>
                </a:solidFill>
                <a:highlight>
                  <a:srgbClr val="800000"/>
                </a:highlight>
              </a:rPr>
              <a:t>4.	Утворення 5 травня 1949 р. Ради Європи. Рішення про створення окремого Західноєвропейського союзу (1948 р., Брюсельський договір) </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95927"/>
            <a:ext cx="12192000" cy="5962072"/>
          </a:xfrm>
        </p:spPr>
        <p:txBody>
          <a:bodyPr>
            <a:normAutofit/>
          </a:bodyPr>
          <a:lstStyle/>
          <a:p>
            <a:pPr algn="just"/>
            <a:r>
              <a:rPr lang="uk-UA" sz="4000" b="1" dirty="0">
                <a:latin typeface="Arial" panose="020B0604020202020204" pitchFamily="34" charset="0"/>
                <a:cs typeface="Arial" panose="020B0604020202020204" pitchFamily="34" charset="0"/>
              </a:rPr>
              <a:t>Слід наголосити, що активно долучившись до процесу європейської інтеграції у 1950-х рр. та підтримуючи ідеї розширення «Спільного ринку» та поглиблення співробітництва між країнами-учасниками, БНЛ тривалий час зберігав і власну організацію в рамках загальноєвропейського об’єднання.</a:t>
            </a:r>
          </a:p>
        </p:txBody>
      </p:sp>
    </p:spTree>
    <p:extLst>
      <p:ext uri="{BB962C8B-B14F-4D97-AF65-F5344CB8AC3E}">
        <p14:creationId xmlns:p14="http://schemas.microsoft.com/office/powerpoint/2010/main" val="3997307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sz="3200" b="1" dirty="0">
                <a:latin typeface="Arial" panose="020B0604020202020204" pitchFamily="34" charset="0"/>
                <a:cs typeface="Arial" panose="020B0604020202020204" pitchFamily="34" charset="0"/>
              </a:rPr>
              <a:t>Повоєнний період характеризувався виробленням досить конкретних, обґрунтованих та виважених проектів щодо принципів створення та функціонування об’єднаної Європи. </a:t>
            </a:r>
          </a:p>
          <a:p>
            <a:pPr algn="just"/>
            <a:r>
              <a:rPr lang="uk-UA" sz="3200" b="1" dirty="0">
                <a:latin typeface="Arial" panose="020B0604020202020204" pitchFamily="34" charset="0"/>
                <a:cs typeface="Arial" panose="020B0604020202020204" pitchFamily="34" charset="0"/>
              </a:rPr>
              <a:t>Цікаво, що більшість з них були розроблені представниками Франції. Серед них слід виокремити проект Мішеля </a:t>
            </a:r>
            <a:r>
              <a:rPr lang="uk-UA" sz="3200" b="1" dirty="0" err="1">
                <a:latin typeface="Arial" panose="020B0604020202020204" pitchFamily="34" charset="0"/>
                <a:cs typeface="Arial" panose="020B0604020202020204" pitchFamily="34" charset="0"/>
              </a:rPr>
              <a:t>Дебре</a:t>
            </a:r>
            <a:r>
              <a:rPr lang="uk-UA" sz="3200" b="1" dirty="0">
                <a:latin typeface="Arial" panose="020B0604020202020204" pitchFamily="34" charset="0"/>
                <a:cs typeface="Arial" panose="020B0604020202020204" pitchFamily="34" charset="0"/>
              </a:rPr>
              <a:t> (1949 р.), Декларацію Робера Шумана (1950 р.), меморандум Жана Моне та концепцію «Європи вітчизн» Шарля де Голля. </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930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8691418" cy="5925125"/>
          </a:xfrm>
        </p:spPr>
        <p:txBody>
          <a:bodyPr/>
          <a:lstStyle/>
          <a:p>
            <a:pPr algn="just"/>
            <a:r>
              <a:rPr lang="uk-UA" b="1" dirty="0">
                <a:highlight>
                  <a:srgbClr val="008080"/>
                </a:highlight>
                <a:latin typeface="Arial" panose="020B0604020202020204" pitchFamily="34" charset="0"/>
                <a:cs typeface="Arial" panose="020B0604020202020204" pitchFamily="34" charset="0"/>
              </a:rPr>
              <a:t>Мішель </a:t>
            </a:r>
            <a:r>
              <a:rPr lang="uk-UA" b="1" dirty="0" err="1">
                <a:highlight>
                  <a:srgbClr val="008080"/>
                </a:highlight>
                <a:latin typeface="Arial" panose="020B0604020202020204" pitchFamily="34" charset="0"/>
                <a:cs typeface="Arial" panose="020B0604020202020204" pitchFamily="34" charset="0"/>
              </a:rPr>
              <a:t>Дебре</a:t>
            </a:r>
            <a:r>
              <a:rPr lang="uk-UA" b="1" dirty="0">
                <a:highlight>
                  <a:srgbClr val="008080"/>
                </a:highlight>
                <a:latin typeface="Arial" panose="020B0604020202020204" pitchFamily="34" charset="0"/>
                <a:cs typeface="Arial" panose="020B0604020202020204" pitchFamily="34" charset="0"/>
              </a:rPr>
              <a:t> – 1912-1996, французький державний діяч, прем’єр-міністр в уряді Шарля де Голля, один із фундаторів Конституції П’ятої республіки у Франції, був послідовним прихильником концепції сильної держави і, разом з тим, розумів необхідність співпраці країн у нових історичних умовах. </a:t>
            </a:r>
          </a:p>
        </p:txBody>
      </p:sp>
      <p:pic>
        <p:nvPicPr>
          <p:cNvPr id="6" name="Рисунок 5">
            <a:extLst>
              <a:ext uri="{FF2B5EF4-FFF2-40B4-BE49-F238E27FC236}">
                <a16:creationId xmlns:a16="http://schemas.microsoft.com/office/drawing/2014/main" id="{EBD52193-B74D-49E3-592B-434764DB32EF}"/>
              </a:ext>
            </a:extLst>
          </p:cNvPr>
          <p:cNvPicPr>
            <a:picLocks noChangeAspect="1"/>
          </p:cNvPicPr>
          <p:nvPr/>
        </p:nvPicPr>
        <p:blipFill>
          <a:blip r:embed="rId2"/>
          <a:stretch>
            <a:fillRect/>
          </a:stretch>
        </p:blipFill>
        <p:spPr>
          <a:xfrm>
            <a:off x="1385455" y="3587219"/>
            <a:ext cx="6289964" cy="3270781"/>
          </a:xfrm>
          <a:prstGeom prst="rect">
            <a:avLst/>
          </a:prstGeom>
        </p:spPr>
      </p:pic>
      <p:pic>
        <p:nvPicPr>
          <p:cNvPr id="7" name="Рисунок 6">
            <a:extLst>
              <a:ext uri="{FF2B5EF4-FFF2-40B4-BE49-F238E27FC236}">
                <a16:creationId xmlns:a16="http://schemas.microsoft.com/office/drawing/2014/main" id="{E293EA36-E58C-5AD4-E759-B33BF553DB92}"/>
              </a:ext>
            </a:extLst>
          </p:cNvPr>
          <p:cNvPicPr>
            <a:picLocks noChangeAspect="1"/>
          </p:cNvPicPr>
          <p:nvPr/>
        </p:nvPicPr>
        <p:blipFill>
          <a:blip r:embed="rId3"/>
          <a:stretch>
            <a:fillRect/>
          </a:stretch>
        </p:blipFill>
        <p:spPr>
          <a:xfrm>
            <a:off x="8809569" y="1468582"/>
            <a:ext cx="3208096" cy="4812145"/>
          </a:xfrm>
          <a:prstGeom prst="rect">
            <a:avLst/>
          </a:prstGeom>
        </p:spPr>
      </p:pic>
    </p:spTree>
    <p:extLst>
      <p:ext uri="{BB962C8B-B14F-4D97-AF65-F5344CB8AC3E}">
        <p14:creationId xmlns:p14="http://schemas.microsoft.com/office/powerpoint/2010/main" val="1775499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800" b="1" dirty="0">
                <a:latin typeface="Arial" panose="020B0604020202020204" pitchFamily="34" charset="0"/>
                <a:cs typeface="Arial" panose="020B0604020202020204" pitchFamily="34" charset="0"/>
              </a:rPr>
              <a:t>Його «Проект пакту про Союз європейських держав» передбачав поглиблення співробітництва «зацікавлених націй» в усіх сферах. </a:t>
            </a:r>
          </a:p>
          <a:p>
            <a:pPr algn="just"/>
            <a:r>
              <a:rPr lang="uk-UA" sz="2800" b="1" dirty="0">
                <a:latin typeface="Arial" panose="020B0604020202020204" pitchFamily="34" charset="0"/>
                <a:cs typeface="Arial" panose="020B0604020202020204" pitchFamily="34" charset="0"/>
              </a:rPr>
              <a:t>Проєкт передбачав інституційне оформлення такої співпраці, зокрема, створення наднаціональних інституцій: асамблеї європейських націй та обрання Арбітра Союзу (президент). При цьому обидві інституції формувались шляхом прямого голосування, що мало зробити їх легітимними. </a:t>
            </a:r>
          </a:p>
          <a:p>
            <a:pPr algn="just"/>
            <a:r>
              <a:rPr lang="uk-UA" sz="2800" b="1" dirty="0">
                <a:latin typeface="Arial" panose="020B0604020202020204" pitchFamily="34" charset="0"/>
                <a:cs typeface="Arial" panose="020B0604020202020204" pitchFamily="34" charset="0"/>
              </a:rPr>
              <a:t>Слід наголосити, що М. </a:t>
            </a:r>
            <a:r>
              <a:rPr lang="uk-UA" sz="2800" b="1" dirty="0" err="1">
                <a:latin typeface="Arial" panose="020B0604020202020204" pitchFamily="34" charset="0"/>
                <a:cs typeface="Arial" panose="020B0604020202020204" pitchFamily="34" charset="0"/>
              </a:rPr>
              <a:t>Дебре</a:t>
            </a:r>
            <a:r>
              <a:rPr lang="uk-UA" sz="2800" b="1" dirty="0">
                <a:latin typeface="Arial" panose="020B0604020202020204" pitchFamily="34" charset="0"/>
                <a:cs typeface="Arial" panose="020B0604020202020204" pitchFamily="34" charset="0"/>
              </a:rPr>
              <a:t> був федералістом, який розумів, що більшість країн не готові відмовитись від суверенітету, відтак його проєкт не передбачав вагомої політичної інтеграції.</a:t>
            </a:r>
          </a:p>
        </p:txBody>
      </p:sp>
    </p:spTree>
    <p:extLst>
      <p:ext uri="{BB962C8B-B14F-4D97-AF65-F5344CB8AC3E}">
        <p14:creationId xmlns:p14="http://schemas.microsoft.com/office/powerpoint/2010/main" val="3046678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7916393" cy="5925125"/>
          </a:xfrm>
        </p:spPr>
        <p:txBody>
          <a:bodyPr>
            <a:normAutofit/>
          </a:bodyPr>
          <a:lstStyle/>
          <a:p>
            <a:pPr algn="just"/>
            <a:r>
              <a:rPr lang="uk-UA" sz="3200" b="1" dirty="0">
                <a:latin typeface="Arial" panose="020B0604020202020204" pitchFamily="34" charset="0"/>
                <a:cs typeface="Arial" panose="020B0604020202020204" pitchFamily="34" charset="0"/>
              </a:rPr>
              <a:t>Інтерес до політичної спадщини французького політика Шарля де Голля закономірно зростає в залежності від сучасного європейського інтеграційного процесу.</a:t>
            </a:r>
          </a:p>
          <a:p>
            <a:r>
              <a:rPr lang="uk-UA" sz="3200" b="1" dirty="0">
                <a:highlight>
                  <a:srgbClr val="FF0000"/>
                </a:highlight>
                <a:latin typeface="Arial" panose="020B0604020202020204" pitchFamily="34" charset="0"/>
                <a:cs typeface="Arial" panose="020B0604020202020204" pitchFamily="34" charset="0"/>
              </a:rPr>
              <a:t>Шарль Андре Жозеф Марі де Голль</a:t>
            </a:r>
          </a:p>
          <a:p>
            <a:r>
              <a:rPr lang="uk-UA" sz="3200" b="1" dirty="0">
                <a:highlight>
                  <a:srgbClr val="FF0000"/>
                </a:highlight>
                <a:latin typeface="Arial" panose="020B0604020202020204" pitchFamily="34" charset="0"/>
                <a:cs typeface="Arial" panose="020B0604020202020204" pitchFamily="34" charset="0"/>
              </a:rPr>
              <a:t>22.11.1890 – 9.11.1970</a:t>
            </a:r>
          </a:p>
        </p:txBody>
      </p:sp>
      <p:pic>
        <p:nvPicPr>
          <p:cNvPr id="4" name="Рисунок 3">
            <a:extLst>
              <a:ext uri="{FF2B5EF4-FFF2-40B4-BE49-F238E27FC236}">
                <a16:creationId xmlns:a16="http://schemas.microsoft.com/office/drawing/2014/main" id="{EE67FFFB-0244-F98B-4719-9AA3E6E319E0}"/>
              </a:ext>
            </a:extLst>
          </p:cNvPr>
          <p:cNvPicPr>
            <a:picLocks noChangeAspect="1"/>
          </p:cNvPicPr>
          <p:nvPr/>
        </p:nvPicPr>
        <p:blipFill>
          <a:blip r:embed="rId2"/>
          <a:stretch>
            <a:fillRect/>
          </a:stretch>
        </p:blipFill>
        <p:spPr>
          <a:xfrm>
            <a:off x="7916393" y="932872"/>
            <a:ext cx="4010237" cy="5925126"/>
          </a:xfrm>
          <a:prstGeom prst="rect">
            <a:avLst/>
          </a:prstGeom>
        </p:spPr>
      </p:pic>
    </p:spTree>
    <p:extLst>
      <p:ext uri="{BB962C8B-B14F-4D97-AF65-F5344CB8AC3E}">
        <p14:creationId xmlns:p14="http://schemas.microsoft.com/office/powerpoint/2010/main" val="742156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a:bodyPr>
          <a:lstStyle/>
          <a:p>
            <a:pPr algn="just"/>
            <a:r>
              <a:rPr lang="uk-UA" sz="2800" b="1" dirty="0">
                <a:latin typeface="Arial" panose="020B0604020202020204" pitchFamily="34" charset="0"/>
                <a:cs typeface="Arial" panose="020B0604020202020204" pitchFamily="34" charset="0"/>
              </a:rPr>
              <a:t>З вересня 1939 до травня 1940 р. на західному фронті тривала так звана «дивна війна». Ворогуючі сторони вичікували на замирення за рахунок розвороту Гітлера на Схід. Проте Шарль де Голль навіть за цих обставин намагався організувати оборону Франції вже в тимчасовому чині бригадного генерала. 5 червня 1940 р. він отримав запрошення стати заступником міністра оборони. </a:t>
            </a:r>
          </a:p>
          <a:p>
            <a:pPr algn="just"/>
            <a:r>
              <a:rPr lang="uk-UA" sz="2800" b="1" dirty="0">
                <a:latin typeface="Arial" panose="020B0604020202020204" pitchFamily="34" charset="0"/>
                <a:cs typeface="Arial" panose="020B0604020202020204" pitchFamily="34" charset="0"/>
              </a:rPr>
              <a:t>З повноваженнями, які йому надавала нова посада, 9 червня 1940 р. для ведення переговорів із британськими союзниками де Голль вилетів до Лондона. Під час першої наради з британським прем’єр-міністром В. Черчиллем, яка відбувалась 11 червня 1940 р., де Голль пропонував об’єднати британську та французькі бронетанкові дивізії для продовження супротиву нацистській Німеччині. </a:t>
            </a:r>
          </a:p>
        </p:txBody>
      </p:sp>
    </p:spTree>
    <p:extLst>
      <p:ext uri="{BB962C8B-B14F-4D97-AF65-F5344CB8AC3E}">
        <p14:creationId xmlns:p14="http://schemas.microsoft.com/office/powerpoint/2010/main" val="21123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3000" b="1" dirty="0">
                <a:latin typeface="Arial" panose="020B0604020202020204" pitchFamily="34" charset="0"/>
                <a:cs typeface="Arial" panose="020B0604020202020204" pitchFamily="34" charset="0"/>
              </a:rPr>
              <a:t>А незабаром і політична ситуація для цього стала неприйнятною, оскільки 16 червня 1940 р. новий французький </a:t>
            </a:r>
            <a:r>
              <a:rPr lang="uk-UA" sz="3000" b="1" dirty="0" err="1">
                <a:latin typeface="Arial" panose="020B0604020202020204" pitchFamily="34" charset="0"/>
                <a:cs typeface="Arial" panose="020B0604020202020204" pitchFamily="34" charset="0"/>
              </a:rPr>
              <a:t>колаборантський</a:t>
            </a:r>
            <a:r>
              <a:rPr lang="uk-UA" sz="3000" b="1" dirty="0">
                <a:latin typeface="Arial" panose="020B0604020202020204" pitchFamily="34" charset="0"/>
                <a:cs typeface="Arial" panose="020B0604020202020204" pitchFamily="34" charset="0"/>
              </a:rPr>
              <a:t> уряд очолив генерал Філіп </a:t>
            </a:r>
            <a:r>
              <a:rPr lang="uk-UA" sz="3000" b="1" dirty="0" err="1">
                <a:latin typeface="Arial" panose="020B0604020202020204" pitchFamily="34" charset="0"/>
                <a:cs typeface="Arial" panose="020B0604020202020204" pitchFamily="34" charset="0"/>
              </a:rPr>
              <a:t>Петен</a:t>
            </a:r>
            <a:r>
              <a:rPr lang="uk-UA" sz="3000" b="1" dirty="0">
                <a:latin typeface="Arial" panose="020B0604020202020204" pitchFamily="34" charset="0"/>
                <a:cs typeface="Arial" panose="020B0604020202020204" pitchFamily="34" charset="0"/>
              </a:rPr>
              <a:t>. Місцем перебування уряду </a:t>
            </a:r>
            <a:r>
              <a:rPr lang="uk-UA" sz="3000" b="1" dirty="0" err="1">
                <a:latin typeface="Arial" panose="020B0604020202020204" pitchFamily="34" charset="0"/>
                <a:cs typeface="Arial" panose="020B0604020202020204" pitchFamily="34" charset="0"/>
              </a:rPr>
              <a:t>Ф.Петена</a:t>
            </a:r>
            <a:r>
              <a:rPr lang="uk-UA" sz="3000" b="1" dirty="0">
                <a:latin typeface="Arial" panose="020B0604020202020204" pitchFamily="34" charset="0"/>
                <a:cs typeface="Arial" panose="020B0604020202020204" pitchFamily="34" charset="0"/>
              </a:rPr>
              <a:t> стало курортне містечко Віші. </a:t>
            </a:r>
          </a:p>
          <a:p>
            <a:pPr algn="just"/>
            <a:r>
              <a:rPr lang="uk-UA" sz="3000" b="1" dirty="0">
                <a:latin typeface="Arial" panose="020B0604020202020204" pitchFamily="34" charset="0"/>
                <a:cs typeface="Arial" panose="020B0604020202020204" pitchFamily="34" charset="0"/>
              </a:rPr>
              <a:t>Після капітуляції Франції 18 червня 1940 р. з Лондону пролунав заклик Шарля де Голля продовжувати боротьбу, хоча інший відомий француз, якому теж знайшлось місце на сторінках нашої книги, Жан </a:t>
            </a:r>
            <a:r>
              <a:rPr lang="uk-UA" sz="3000" b="1" dirty="0" err="1">
                <a:latin typeface="Arial" panose="020B0604020202020204" pitchFamily="34" charset="0"/>
                <a:cs typeface="Arial" panose="020B0604020202020204" pitchFamily="34" charset="0"/>
              </a:rPr>
              <a:t>Монне</a:t>
            </a:r>
            <a:r>
              <a:rPr lang="uk-UA" sz="3000" b="1" dirty="0">
                <a:latin typeface="Arial" panose="020B0604020202020204" pitchFamily="34" charset="0"/>
                <a:cs typeface="Arial" panose="020B0604020202020204" pitchFamily="34" charset="0"/>
              </a:rPr>
              <a:t> пропонував йому вступити до британської армії. Проте де Голль рішуче обстоював незалежність Франції.</a:t>
            </a:r>
          </a:p>
        </p:txBody>
      </p:sp>
    </p:spTree>
    <p:extLst>
      <p:ext uri="{BB962C8B-B14F-4D97-AF65-F5344CB8AC3E}">
        <p14:creationId xmlns:p14="http://schemas.microsoft.com/office/powerpoint/2010/main" val="65073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normAutofit fontScale="92500"/>
          </a:bodyPr>
          <a:lstStyle/>
          <a:p>
            <a:pPr algn="just"/>
            <a:r>
              <a:rPr lang="uk-UA" b="1" dirty="0">
                <a:latin typeface="Arial" panose="020B0604020202020204" pitchFamily="34" charset="0"/>
                <a:cs typeface="Arial" panose="020B0604020202020204" pitchFamily="34" charset="0"/>
              </a:rPr>
              <a:t>Ще в умовах Другої світової війни в Італії </a:t>
            </a:r>
            <a:r>
              <a:rPr lang="uk-UA" b="1" dirty="0" err="1">
                <a:latin typeface="Arial" panose="020B0604020202020204" pitchFamily="34" charset="0"/>
                <a:cs typeface="Arial" panose="020B0604020202020204" pitchFamily="34" charset="0"/>
              </a:rPr>
              <a:t>Альтьєро</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Альтієро</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разом із </a:t>
            </a:r>
            <a:r>
              <a:rPr lang="uk-UA" b="1" dirty="0" err="1">
                <a:latin typeface="Arial" panose="020B0604020202020204" pitchFamily="34" charset="0"/>
                <a:cs typeface="Arial" panose="020B0604020202020204" pitchFamily="34" charset="0"/>
              </a:rPr>
              <a:t>Ернесто</a:t>
            </a:r>
            <a:r>
              <a:rPr lang="uk-UA" b="1" dirty="0">
                <a:latin typeface="Arial" panose="020B0604020202020204" pitchFamily="34" charset="0"/>
                <a:cs typeface="Arial" panose="020B0604020202020204" pitchFamily="34" charset="0"/>
              </a:rPr>
              <a:t> Россі заснували Європейський федералістський рух. Він виступав проти режиму Національної фашистської партії Беніто Муссоліні в рядах італійської компартії. У 1927 році  був заарештований і провів десять років у в'язниці. </a:t>
            </a:r>
          </a:p>
          <a:p>
            <a:pPr algn="just"/>
            <a:r>
              <a:rPr lang="uk-UA" b="1" dirty="0">
                <a:latin typeface="Arial" panose="020B0604020202020204" pitchFamily="34" charset="0"/>
                <a:cs typeface="Arial" panose="020B0604020202020204" pitchFamily="34" charset="0"/>
              </a:rPr>
              <a:t>Під час Другої світової війни він був інтернований на острів </a:t>
            </a:r>
            <a:r>
              <a:rPr lang="uk-UA" b="1" dirty="0" err="1">
                <a:latin typeface="Arial" panose="020B0604020202020204" pitchFamily="34" charset="0"/>
                <a:cs typeface="Arial" panose="020B0604020202020204" pitchFamily="34" charset="0"/>
              </a:rPr>
              <a:t>Вентотене</a:t>
            </a:r>
            <a:r>
              <a:rPr lang="uk-UA" b="1" dirty="0">
                <a:latin typeface="Arial" panose="020B0604020202020204" pitchFamily="34" charset="0"/>
                <a:cs typeface="Arial" panose="020B0604020202020204" pitchFamily="34" charset="0"/>
              </a:rPr>
              <a:t> (в </a:t>
            </a:r>
            <a:r>
              <a:rPr lang="uk-UA" b="1" dirty="0" err="1">
                <a:latin typeface="Arial" panose="020B0604020202020204" pitchFamily="34" charset="0"/>
                <a:cs typeface="Arial" panose="020B0604020202020204" pitchFamily="34" charset="0"/>
              </a:rPr>
              <a:t>затоці</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Гаета</a:t>
            </a:r>
            <a:r>
              <a:rPr lang="uk-UA" b="1" dirty="0">
                <a:latin typeface="Arial" panose="020B0604020202020204" pitchFamily="34" charset="0"/>
                <a:cs typeface="Arial" panose="020B0604020202020204" pitchFamily="34" charset="0"/>
              </a:rPr>
              <a:t>, Італія) з іншими 800-ми супротивниками політичного режиму. Саме тут </a:t>
            </a:r>
            <a:r>
              <a:rPr lang="uk-UA" b="1" dirty="0" err="1">
                <a:latin typeface="Arial" panose="020B0604020202020204" pitchFamily="34" charset="0"/>
                <a:cs typeface="Arial" panose="020B0604020202020204" pitchFamily="34" charset="0"/>
              </a:rPr>
              <a:t>Ернесто</a:t>
            </a:r>
            <a:r>
              <a:rPr lang="uk-UA" b="1" dirty="0">
                <a:latin typeface="Arial" panose="020B0604020202020204" pitchFamily="34" charset="0"/>
                <a:cs typeface="Arial" panose="020B0604020202020204" pitchFamily="34" charset="0"/>
              </a:rPr>
              <a:t> Россі, </a:t>
            </a:r>
            <a:r>
              <a:rPr lang="uk-UA" b="1" dirty="0" err="1">
                <a:latin typeface="Arial" panose="020B0604020202020204" pitchFamily="34" charset="0"/>
                <a:cs typeface="Arial" panose="020B0604020202020204" pitchFamily="34" charset="0"/>
              </a:rPr>
              <a:t>Альтієро</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і </a:t>
            </a:r>
            <a:r>
              <a:rPr lang="uk-UA" b="1" dirty="0" err="1">
                <a:latin typeface="Arial" panose="020B0604020202020204" pitchFamily="34" charset="0"/>
                <a:cs typeface="Arial" panose="020B0604020202020204" pitchFamily="34" charset="0"/>
              </a:rPr>
              <a:t>Еудженіо</a:t>
            </a:r>
            <a:r>
              <a:rPr lang="uk-UA" b="1" dirty="0">
                <a:latin typeface="Arial" panose="020B0604020202020204" pitchFamily="34" charset="0"/>
                <a:cs typeface="Arial" panose="020B0604020202020204" pitchFamily="34" charset="0"/>
              </a:rPr>
              <a:t> склали антифашистський маніфест, що закликає створити Союз європейських держав. </a:t>
            </a:r>
          </a:p>
          <a:p>
            <a:pPr algn="just"/>
            <a:r>
              <a:rPr lang="uk-UA" b="1" dirty="0">
                <a:latin typeface="Arial" panose="020B0604020202020204" pitchFamily="34" charset="0"/>
                <a:cs typeface="Arial" panose="020B0604020202020204" pitchFamily="34" charset="0"/>
              </a:rPr>
              <a:t>Він отримав назву «Маніфест </a:t>
            </a:r>
            <a:r>
              <a:rPr lang="uk-UA" b="1" dirty="0" err="1">
                <a:latin typeface="Arial" panose="020B0604020202020204" pitchFamily="34" charset="0"/>
                <a:cs typeface="Arial" panose="020B0604020202020204" pitchFamily="34" charset="0"/>
              </a:rPr>
              <a:t>Вентотене</a:t>
            </a:r>
            <a:r>
              <a:rPr lang="uk-UA" b="1" dirty="0">
                <a:latin typeface="Arial" panose="020B0604020202020204" pitchFamily="34" charset="0"/>
                <a:cs typeface="Arial" panose="020B0604020202020204" pitchFamily="34" charset="0"/>
              </a:rPr>
              <a:t>» (написаний 1941 р. під час його ув’язнення на о-</a:t>
            </a:r>
            <a:r>
              <a:rPr lang="uk-UA" b="1" dirty="0" err="1">
                <a:latin typeface="Arial" panose="020B0604020202020204" pitchFamily="34" charset="0"/>
                <a:cs typeface="Arial" panose="020B0604020202020204" pitchFamily="34" charset="0"/>
              </a:rPr>
              <a:t>ві</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Вентотене</a:t>
            </a:r>
            <a:r>
              <a:rPr lang="uk-UA" b="1" dirty="0">
                <a:latin typeface="Arial" panose="020B0604020202020204" pitchFamily="34" charset="0"/>
                <a:cs typeface="Arial" panose="020B0604020202020204" pitchFamily="34" charset="0"/>
              </a:rPr>
              <a:t>) про утворення Європейської федерації: головна умова створення такого союзу – політична воля правлячих верхівок провідних держав. Слід наголосити, що А. </a:t>
            </a:r>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був активним учасником Руху Опору, котрий мав інтернаціональний характер, і в рамках цього руху задекларував основи майбутнього об’єднання Європи.</a:t>
            </a:r>
          </a:p>
        </p:txBody>
      </p:sp>
    </p:spTree>
    <p:extLst>
      <p:ext uri="{BB962C8B-B14F-4D97-AF65-F5344CB8AC3E}">
        <p14:creationId xmlns:p14="http://schemas.microsoft.com/office/powerpoint/2010/main" val="207997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600" b="1" dirty="0">
                <a:latin typeface="Arial" panose="020B0604020202020204" pitchFamily="34" charset="0"/>
                <a:cs typeface="Arial" panose="020B0604020202020204" pitchFamily="34" charset="0"/>
              </a:rPr>
              <a:t>Як тільки 22 червня 1940 р. в </a:t>
            </a:r>
            <a:r>
              <a:rPr lang="uk-UA" sz="2600" b="1" dirty="0" err="1">
                <a:latin typeface="Arial" panose="020B0604020202020204" pitchFamily="34" charset="0"/>
                <a:cs typeface="Arial" panose="020B0604020202020204" pitchFamily="34" charset="0"/>
              </a:rPr>
              <a:t>Комп’єнському</a:t>
            </a:r>
            <a:r>
              <a:rPr lang="uk-UA" sz="2600" b="1" dirty="0">
                <a:latin typeface="Arial" panose="020B0604020202020204" pitchFamily="34" charset="0"/>
                <a:cs typeface="Arial" panose="020B0604020202020204" pitchFamily="34" charset="0"/>
              </a:rPr>
              <a:t> лісі було підписано перемир’я між Німеччиною та Францією, через тиждень, 28 червня 1940 р. уряд </a:t>
            </a:r>
            <a:r>
              <a:rPr lang="uk-UA" sz="2600" b="1" dirty="0" err="1">
                <a:latin typeface="Arial" panose="020B0604020202020204" pitchFamily="34" charset="0"/>
                <a:cs typeface="Arial" panose="020B0604020202020204" pitchFamily="34" charset="0"/>
              </a:rPr>
              <a:t>В.Черчилля</a:t>
            </a:r>
            <a:r>
              <a:rPr lang="uk-UA" sz="2600" b="1" dirty="0">
                <a:latin typeface="Arial" panose="020B0604020202020204" pitchFamily="34" charset="0"/>
                <a:cs typeface="Arial" panose="020B0604020202020204" pitchFamily="34" charset="0"/>
              </a:rPr>
              <a:t> заявив про визнання Шарля де Голля незалежним лідером та представником руху «Вільна Франція» (з 1942 р. «Воююча Франція»), який незабаром став членом антигітлерівської коаліції.</a:t>
            </a:r>
          </a:p>
          <a:p>
            <a:pPr algn="just"/>
            <a:r>
              <a:rPr lang="uk-UA" sz="2600" b="1" dirty="0">
                <a:latin typeface="Arial" panose="020B0604020202020204" pitchFamily="34" charset="0"/>
                <a:cs typeface="Arial" panose="020B0604020202020204" pitchFamily="34" charset="0"/>
              </a:rPr>
              <a:t>Лідер «Вільної Франції» закликав Французьку імперію продовжувати боротьбу на боці Британської імперії проти нацистського Третього рейху. З патріотичних почуттів де Голль не дозволяв британцям претендувати на частини Французької імперії. На його думку велич, сила і єдність вільних французів в час важких випробувань полягала в непримиренності зі всім, що стосується компромісів за рахунок інтересів Франції.</a:t>
            </a:r>
          </a:p>
        </p:txBody>
      </p:sp>
    </p:spTree>
    <p:extLst>
      <p:ext uri="{BB962C8B-B14F-4D97-AF65-F5344CB8AC3E}">
        <p14:creationId xmlns:p14="http://schemas.microsoft.com/office/powerpoint/2010/main" val="2527158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600" b="1" dirty="0">
                <a:latin typeface="Arial" panose="020B0604020202020204" pitchFamily="34" charset="0"/>
                <a:cs typeface="Arial" panose="020B0604020202020204" pitchFamily="34" charset="0"/>
              </a:rPr>
              <a:t>Вже навесні 1942 р. де Голлю вдалось об’єднати Рух Опору, який ширився у окупованій Франції. Аби створити собі надійну тилову базу 30 травня 1943 р. Шарль де Голль прибув в Алжир. Через тиждень тут було створено Французький комітет національного визволення. Передбачалось, що цей орган поступиться повноваженнями лише тимчасовому уряду, обраному у Франції після її визволення. Адже саме сильна Франція, на думку генерала де Голля, мала стати ключовим гравцем для успішного розвитку післявоєнної Європи.</a:t>
            </a:r>
          </a:p>
          <a:p>
            <a:pPr algn="just"/>
            <a:r>
              <a:rPr lang="uk-UA" sz="2600" b="1" dirty="0">
                <a:latin typeface="Arial" panose="020B0604020202020204" pitchFamily="34" charset="0"/>
                <a:cs typeface="Arial" panose="020B0604020202020204" pitchFamily="34" charset="0"/>
              </a:rPr>
              <a:t>З огляду на це генерал відстояв незалежність Французького комітету національного визволення від посиленого американського впливу, коли 25 вересня 1943 р. залишився єдиним головою цього тимчасового органу влади.</a:t>
            </a:r>
          </a:p>
        </p:txBody>
      </p:sp>
    </p:spTree>
    <p:extLst>
      <p:ext uri="{BB962C8B-B14F-4D97-AF65-F5344CB8AC3E}">
        <p14:creationId xmlns:p14="http://schemas.microsoft.com/office/powerpoint/2010/main" val="246013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sz="2600" b="1" dirty="0">
                <a:latin typeface="Arial" panose="020B0604020202020204" pitchFamily="34" charset="0"/>
                <a:cs typeface="Arial" panose="020B0604020202020204" pitchFamily="34" charset="0"/>
              </a:rPr>
              <a:t>Напередодні відкриття другого фронту, 3 червня 1944 р. був виданий декрет, який оголосив Французький комітет національного визволення Тимчасовим урядом Французької республіки. Проте президент США Ф. Рузвельт домігся від В. Черчилля тримання дати відкриття другого фронту в таємниці від де Голля, адже останній відмовився просити в американського президента патент на легалізацію своїх претензій на владу у Франції.</a:t>
            </a:r>
          </a:p>
          <a:p>
            <a:pPr algn="just"/>
            <a:r>
              <a:rPr lang="uk-UA" sz="2600" b="1" dirty="0">
                <a:latin typeface="Arial" panose="020B0604020202020204" pitchFamily="34" charset="0"/>
                <a:cs typeface="Arial" panose="020B0604020202020204" pitchFamily="34" charset="0"/>
              </a:rPr>
              <a:t>Натомість де Голль пропонував В. Черчиллю інший сценарій, який по-суті ґрунтувався на пропозиціях Жана </a:t>
            </a:r>
            <a:r>
              <a:rPr lang="uk-UA" sz="2600" b="1" dirty="0" err="1">
                <a:latin typeface="Arial" panose="020B0604020202020204" pitchFamily="34" charset="0"/>
                <a:cs typeface="Arial" panose="020B0604020202020204" pitchFamily="34" charset="0"/>
              </a:rPr>
              <a:t>Монне</a:t>
            </a:r>
            <a:r>
              <a:rPr lang="uk-UA" sz="2600" b="1" dirty="0">
                <a:latin typeface="Arial" panose="020B0604020202020204" pitchFamily="34" charset="0"/>
                <a:cs typeface="Arial" panose="020B0604020202020204" pitchFamily="34" charset="0"/>
              </a:rPr>
              <a:t> щодо створення </a:t>
            </a:r>
            <a:r>
              <a:rPr lang="uk-UA" sz="2600" b="1" dirty="0" err="1">
                <a:latin typeface="Arial" panose="020B0604020202020204" pitchFamily="34" charset="0"/>
                <a:cs typeface="Arial" panose="020B0604020202020204" pitchFamily="34" charset="0"/>
              </a:rPr>
              <a:t>британсько</a:t>
            </a:r>
            <a:r>
              <a:rPr lang="uk-UA" sz="2600" b="1" dirty="0">
                <a:latin typeface="Arial" panose="020B0604020202020204" pitchFamily="34" charset="0"/>
                <a:cs typeface="Arial" panose="020B0604020202020204" pitchFamily="34" charset="0"/>
              </a:rPr>
              <a:t>-французького союзу, висунуту їм ще в 1940 році. Тепер лідер «вільної Франції» вважав, що потенціалу Франції та Великої Британії вистачить на створення конкурентного середовища щодо впливу наддержав США і Росії.</a:t>
            </a:r>
          </a:p>
          <a:p>
            <a:pPr algn="just"/>
            <a:endParaRPr lang="uk-U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933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sz="2800" b="1" dirty="0">
                <a:latin typeface="Arial" panose="020B0604020202020204" pitchFamily="34" charset="0"/>
                <a:cs typeface="Arial" panose="020B0604020202020204" pitchFamily="34" charset="0"/>
              </a:rPr>
              <a:t>Проте В. Черчилль був надто вірним союзу з Рузвельтом, аби адекватно відреагувати на обережну пропозицію ексцентричного француза, який мріяв про </a:t>
            </a:r>
            <a:r>
              <a:rPr lang="uk-UA" sz="2800" b="1" i="1" u="sng" dirty="0">
                <a:highlight>
                  <a:srgbClr val="FF0000"/>
                </a:highlight>
                <a:latin typeface="Arial" panose="020B0604020202020204" pitchFamily="34" charset="0"/>
                <a:cs typeface="Arial" panose="020B0604020202020204" pitchFamily="34" charset="0"/>
              </a:rPr>
              <a:t>пріоритетну роль Франції у будівництві єдиної Європи</a:t>
            </a:r>
            <a:r>
              <a:rPr lang="uk-UA" sz="2800" b="1" dirty="0">
                <a:latin typeface="Arial" panose="020B0604020202020204" pitchFamily="34" charset="0"/>
                <a:cs typeface="Arial" panose="020B0604020202020204" pitchFamily="34" charset="0"/>
              </a:rPr>
              <a:t>. Врешті, мабуть, це відгукнулось Британії під час її невдалих спроб почати переговори про приєднання до Європейського Співтовариства в 60-ті рр. ХХ ст. </a:t>
            </a:r>
          </a:p>
          <a:p>
            <a:pPr algn="just"/>
            <a:r>
              <a:rPr lang="uk-UA" sz="2800" b="1" dirty="0">
                <a:latin typeface="Arial" panose="020B0604020202020204" pitchFamily="34" charset="0"/>
                <a:cs typeface="Arial" panose="020B0604020202020204" pitchFamily="34" charset="0"/>
              </a:rPr>
              <a:t>Тим часом 30 жовтня 1943 р. Шарль де Голль дав доручення комісарам Тимчасового уряду Франції вивчити проєкт «</a:t>
            </a:r>
            <a:r>
              <a:rPr lang="uk-UA" sz="2800" b="1" dirty="0">
                <a:highlight>
                  <a:srgbClr val="800000"/>
                </a:highlight>
                <a:latin typeface="Arial" panose="020B0604020202020204" pitchFamily="34" charset="0"/>
                <a:cs typeface="Arial" panose="020B0604020202020204" pitchFamily="34" charset="0"/>
              </a:rPr>
              <a:t>західноєвропейської федерації</a:t>
            </a:r>
            <a:r>
              <a:rPr lang="uk-UA" sz="2800" b="1" dirty="0">
                <a:latin typeface="Arial" panose="020B0604020202020204" pitchFamily="34" charset="0"/>
                <a:cs typeface="Arial" panose="020B0604020202020204" pitchFamily="34" charset="0"/>
              </a:rPr>
              <a:t>» у складі Франції, Бельгії, Нідерландів та Люксембургу. Адже вже відчувалась неминучість подій, які мали змінити долю Європи та світу.</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077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a:bodyPr>
          <a:lstStyle/>
          <a:p>
            <a:pPr algn="just"/>
            <a:r>
              <a:rPr lang="uk-UA" sz="3200" b="1" dirty="0">
                <a:latin typeface="Arial" panose="020B0604020202020204" pitchFamily="34" charset="0"/>
                <a:cs typeface="Arial" panose="020B0604020202020204" pitchFamily="34" charset="0"/>
              </a:rPr>
              <a:t>22 грудня 1946 р. Франція відокремила Саар від решти своєї зони окупації митним кордоном. Тим самим зберігалась можливість вирішення історичних німецько-французьких територіальних проблем у форматі європейської інтеграції. Однак для тогочасного настрою де Голля це було справжньою зрадою національних інтересів.</a:t>
            </a:r>
          </a:p>
          <a:p>
            <a:pPr algn="just"/>
            <a:r>
              <a:rPr lang="uk-UA" sz="3200" b="1" dirty="0">
                <a:latin typeface="Arial" panose="020B0604020202020204" pitchFamily="34" charset="0"/>
                <a:cs typeface="Arial" panose="020B0604020202020204" pitchFamily="34" charset="0"/>
              </a:rPr>
              <a:t>Після поразки очолюваної генералом політичної партії «Рух французького народу» на низці муніципальних виборів у червні 1955 р. Шарль де Голль заявив про завершення своєї політичної кар’єри.</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086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sz="2600" b="1" dirty="0">
                <a:latin typeface="Arial" panose="020B0604020202020204" pitchFamily="34" charset="0"/>
                <a:cs typeface="Arial" panose="020B0604020202020204" pitchFamily="34" charset="0"/>
              </a:rPr>
              <a:t>Де Голль в цей час дуже обережно ставився до планів створення наднаціональних європейських структур. Зокрема, він не сприйняв ідеї французького прем’єр-міністра </a:t>
            </a:r>
            <a:r>
              <a:rPr lang="uk-UA" sz="2600" b="1" dirty="0" err="1">
                <a:latin typeface="Arial" panose="020B0604020202020204" pitchFamily="34" charset="0"/>
                <a:cs typeface="Arial" panose="020B0604020202020204" pitchFamily="34" charset="0"/>
              </a:rPr>
              <a:t>Рене</a:t>
            </a:r>
            <a:r>
              <a:rPr lang="uk-UA" sz="2600" b="1" dirty="0">
                <a:latin typeface="Arial" panose="020B0604020202020204" pitchFamily="34" charset="0"/>
                <a:cs typeface="Arial" panose="020B0604020202020204" pitchFamily="34" charset="0"/>
              </a:rPr>
              <a:t> </a:t>
            </a:r>
            <a:r>
              <a:rPr lang="uk-UA" sz="2600" b="1" dirty="0" err="1">
                <a:latin typeface="Arial" panose="020B0604020202020204" pitchFamily="34" charset="0"/>
                <a:cs typeface="Arial" panose="020B0604020202020204" pitchFamily="34" charset="0"/>
              </a:rPr>
              <a:t>Плевена</a:t>
            </a:r>
            <a:r>
              <a:rPr lang="uk-UA" sz="2600" b="1" dirty="0">
                <a:latin typeface="Arial" panose="020B0604020202020204" pitchFamily="34" charset="0"/>
                <a:cs typeface="Arial" panose="020B0604020202020204" pitchFamily="34" charset="0"/>
              </a:rPr>
              <a:t> (1901-1993) щодо створення європейської армії як альтернативи варіанту ремілітаризації Німеччини за моделлю відтворення національної армії. </a:t>
            </a:r>
          </a:p>
          <a:p>
            <a:pPr algn="just"/>
            <a:r>
              <a:rPr lang="uk-UA" sz="2600" b="1" dirty="0">
                <a:latin typeface="Arial" panose="020B0604020202020204" pitchFamily="34" charset="0"/>
                <a:cs typeface="Arial" panose="020B0604020202020204" pitchFamily="34" charset="0"/>
              </a:rPr>
              <a:t>Гіпотетична майбутня європейська армія мала включати в себе однорідні національні угрупування з 13 тис. чоловік, об’єднаних у 43 дивізії, із них 14 французьких, по 12 італійських і німецьких і 5 від країн Бенілюксу. </a:t>
            </a:r>
          </a:p>
          <a:p>
            <a:pPr algn="just"/>
            <a:r>
              <a:rPr lang="uk-UA" sz="2600" b="1" dirty="0">
                <a:latin typeface="Arial" panose="020B0604020202020204" pitchFamily="34" charset="0"/>
                <a:cs typeface="Arial" panose="020B0604020202020204" pitchFamily="34" charset="0"/>
              </a:rPr>
              <a:t>Причому жодних інших національних військових формувань, за винятком жандармерії для підтримання внутрішнього порядку країнам-учасницям не дозволялося.</a:t>
            </a:r>
          </a:p>
          <a:p>
            <a:pPr algn="just"/>
            <a:endParaRPr lang="uk-UA"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143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062182"/>
            <a:ext cx="12192000" cy="5795817"/>
          </a:xfrm>
        </p:spPr>
        <p:txBody>
          <a:bodyPr>
            <a:normAutofit/>
          </a:bodyPr>
          <a:lstStyle/>
          <a:p>
            <a:pPr algn="just"/>
            <a:r>
              <a:rPr lang="uk-UA" sz="3600" b="1" dirty="0">
                <a:latin typeface="Arial" panose="020B0604020202020204" pitchFamily="34" charset="0"/>
                <a:cs typeface="Arial" panose="020B0604020202020204" pitchFamily="34" charset="0"/>
              </a:rPr>
              <a:t>Де Голль застерігав, аби Європейське оборонне співтовариство не позбавило переможну Францію «</a:t>
            </a:r>
            <a:r>
              <a:rPr lang="uk-UA" sz="3600" b="1" dirty="0">
                <a:highlight>
                  <a:srgbClr val="800000"/>
                </a:highlight>
                <a:latin typeface="Arial" panose="020B0604020202020204" pitchFamily="34" charset="0"/>
                <a:cs typeface="Arial" panose="020B0604020202020204" pitchFamily="34" charset="0"/>
              </a:rPr>
              <a:t>права мати власну армію, мати її збройні сили, які вона була зобов’язана надавати переможеним Німеччині та Італії. Крім того, Франція мала передати командування цим безрідним конгломератом США. Натомість Англія відмовилась від такого національного самозречення</a:t>
            </a:r>
            <a:r>
              <a:rPr lang="uk-UA"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4501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3200" b="1" dirty="0">
                <a:latin typeface="Arial" panose="020B0604020202020204" pitchFamily="34" charset="0"/>
                <a:cs typeface="Arial" panose="020B0604020202020204" pitchFamily="34" charset="0"/>
              </a:rPr>
              <a:t>Крім того, де Голль критикував створене </a:t>
            </a:r>
            <a:r>
              <a:rPr lang="uk-UA" sz="3200" b="1" dirty="0" err="1">
                <a:latin typeface="Arial" panose="020B0604020202020204" pitchFamily="34" charset="0"/>
                <a:cs typeface="Arial" panose="020B0604020202020204" pitchFamily="34" charset="0"/>
              </a:rPr>
              <a:t>Ж.Монне</a:t>
            </a:r>
            <a:r>
              <a:rPr lang="uk-UA" sz="3200" b="1" dirty="0">
                <a:latin typeface="Arial" panose="020B0604020202020204" pitchFamily="34" charset="0"/>
                <a:cs typeface="Arial" panose="020B0604020202020204" pitchFamily="34" charset="0"/>
              </a:rPr>
              <a:t> 1951 р. </a:t>
            </a:r>
            <a:r>
              <a:rPr lang="uk-UA" sz="3200" b="1" dirty="0">
                <a:highlight>
                  <a:srgbClr val="800000"/>
                </a:highlight>
                <a:latin typeface="Arial" panose="020B0604020202020204" pitchFamily="34" charset="0"/>
                <a:cs typeface="Arial" panose="020B0604020202020204" pitchFamily="34" charset="0"/>
              </a:rPr>
              <a:t>Європейське співтовариство вугілля і сталі</a:t>
            </a:r>
            <a:r>
              <a:rPr lang="uk-UA" sz="3200" b="1" dirty="0">
                <a:latin typeface="Arial" panose="020B0604020202020204" pitchFamily="34" charset="0"/>
                <a:cs typeface="Arial" panose="020B0604020202020204" pitchFamily="34" charset="0"/>
              </a:rPr>
              <a:t>. Причому робив він це досить послідовно, незважаючи на те, що Франція була зацікавлена у створенні європейського об’єднання, в якому лідирував би Париж. На думку де Голля, Європейське об’єднання вугілля і сталі </a:t>
            </a:r>
            <a:r>
              <a:rPr lang="uk-UA" sz="3200" b="1" dirty="0">
                <a:highlight>
                  <a:srgbClr val="008080"/>
                </a:highlight>
                <a:latin typeface="Arial" panose="020B0604020202020204" pitchFamily="34" charset="0"/>
                <a:cs typeface="Arial" panose="020B0604020202020204" pitchFamily="34" charset="0"/>
              </a:rPr>
              <a:t>«...не забезпечило засобів для відновлення наших зруйнованих шахт, звільнило німців від репараційних постачань палива і давало можливість італійцям створити у себе великі металургійні заводи</a:t>
            </a:r>
            <a:r>
              <a:rPr lang="uk-UA"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3135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800" b="1" dirty="0">
                <a:latin typeface="Arial" panose="020B0604020202020204" pitchFamily="34" charset="0"/>
                <a:cs typeface="Arial" panose="020B0604020202020204" pitchFamily="34" charset="0"/>
              </a:rPr>
              <a:t>Крім того, треба було врахувати досвід Версальського договору 1919 р., який пригнітивши переможених, підштовхнув їх до мрій про реванш. Тому інтеграція Західної Німеччини зробила б її більш контрольованою і передбачуваною. </a:t>
            </a:r>
          </a:p>
          <a:p>
            <a:pPr algn="just"/>
            <a:r>
              <a:rPr lang="uk-UA" sz="2800" b="1" dirty="0">
                <a:latin typeface="Arial" panose="020B0604020202020204" pitchFamily="34" charset="0"/>
                <a:cs typeface="Arial" panose="020B0604020202020204" pitchFamily="34" charset="0"/>
              </a:rPr>
              <a:t>Однак де Голль розумів, що Німеччина прагнула шляхом інтеграції домогтися анулювання численних обмежень, які впроваджувались після капітуляції гітлерівців. </a:t>
            </a:r>
            <a:r>
              <a:rPr lang="uk-UA" sz="2800" b="1" u="sng" dirty="0">
                <a:latin typeface="Arial" panose="020B0604020202020204" pitchFamily="34" charset="0"/>
                <a:cs typeface="Arial" panose="020B0604020202020204" pitchFamily="34" charset="0"/>
              </a:rPr>
              <a:t>Однак де Голль не заперечував можливості участі ФРН у структурах Західноєвропейського союзу, який не мав власної військової організації</a:t>
            </a:r>
            <a:r>
              <a:rPr lang="uk-UA" sz="2800" b="1" dirty="0">
                <a:latin typeface="Arial" panose="020B0604020202020204" pitchFamily="34" charset="0"/>
                <a:cs typeface="Arial" panose="020B0604020202020204" pitchFamily="34" charset="0"/>
              </a:rPr>
              <a:t>. Країни-учасниці, аби не дублювати функції, передавали НАТО відповідні контингенти своїх збройних сил.</a:t>
            </a:r>
          </a:p>
        </p:txBody>
      </p:sp>
    </p:spTree>
    <p:extLst>
      <p:ext uri="{BB962C8B-B14F-4D97-AF65-F5344CB8AC3E}">
        <p14:creationId xmlns:p14="http://schemas.microsoft.com/office/powerpoint/2010/main" val="2938394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lnSpcReduction="20000"/>
          </a:bodyPr>
          <a:lstStyle/>
          <a:p>
            <a:pPr algn="just"/>
            <a:r>
              <a:rPr lang="uk-UA" sz="2800" b="1" dirty="0">
                <a:latin typeface="Arial" panose="020B0604020202020204" pitchFamily="34" charset="0"/>
                <a:cs typeface="Arial" panose="020B0604020202020204" pitchFamily="34" charset="0"/>
              </a:rPr>
              <a:t>Його влаштовувало, що ЗЕС впав у летаргію і прокинувся лише в 1992 р. після підписання Маастрихтського договору. Національні почуття лишались сильними, особливо в галузі оборони та зовнішньої політики. </a:t>
            </a:r>
          </a:p>
          <a:p>
            <a:pPr algn="just"/>
            <a:r>
              <a:rPr lang="uk-UA" sz="2800" b="1" dirty="0">
                <a:latin typeface="Arial" panose="020B0604020202020204" pitchFamily="34" charset="0"/>
                <a:cs typeface="Arial" panose="020B0604020202020204" pitchFamily="34" charset="0"/>
              </a:rPr>
              <a:t>Ситуація змінилась, коли в умовах трансформації ситуації в Європі та світі, стало зрозуміло, що таки є щось, що потребує спільних зусиль для свого захисту. Насамперед це цінності, які об’єднують демократичну Європу.</a:t>
            </a:r>
          </a:p>
          <a:p>
            <a:pPr algn="just"/>
            <a:r>
              <a:rPr lang="uk-UA" sz="2800" b="1" dirty="0">
                <a:latin typeface="Arial" panose="020B0604020202020204" pitchFamily="34" charset="0"/>
                <a:cs typeface="Arial" panose="020B0604020202020204" pitchFamily="34" charset="0"/>
              </a:rPr>
              <a:t>Врешті 30 серпня 1954 р. Національні збори Франції відхилили ратифікацію Угоди про Європейське оборонне співтовариство. Проте і навіть після цього різко загальмувати процес європейської інтеграції не вдалось. Адже учасники зазначеного процесу зайнялись реальними справами економічної інтеграції.</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81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normAutofit lnSpcReduction="10000"/>
          </a:bodyPr>
          <a:lstStyle/>
          <a:p>
            <a:r>
              <a:rPr lang="uk-UA" sz="2800" b="1" dirty="0">
                <a:solidFill>
                  <a:srgbClr val="FFFF00"/>
                </a:solidFill>
                <a:highlight>
                  <a:srgbClr val="008080"/>
                </a:highlight>
                <a:latin typeface="Arial" panose="020B0604020202020204" pitchFamily="34" charset="0"/>
                <a:cs typeface="Arial" panose="020B0604020202020204" pitchFamily="34" charset="0"/>
              </a:rPr>
              <a:t>Головні принципи такого союзу можна окреслити </a:t>
            </a:r>
          </a:p>
          <a:p>
            <a:r>
              <a:rPr lang="uk-UA" sz="2800" b="1" dirty="0">
                <a:solidFill>
                  <a:srgbClr val="FFFF00"/>
                </a:solidFill>
                <a:highlight>
                  <a:srgbClr val="008080"/>
                </a:highlight>
                <a:latin typeface="Arial" panose="020B0604020202020204" pitchFamily="34" charset="0"/>
                <a:cs typeface="Arial" panose="020B0604020202020204" pitchFamily="34" charset="0"/>
              </a:rPr>
              <a:t>наступними тезами: </a:t>
            </a:r>
          </a:p>
          <a:p>
            <a:pPr algn="just"/>
            <a:r>
              <a:rPr lang="uk-UA" sz="2800" b="1" dirty="0">
                <a:latin typeface="Arial" panose="020B0604020202020204" pitchFamily="34" charset="0"/>
                <a:cs typeface="Arial" panose="020B0604020202020204" pitchFamily="34" charset="0"/>
              </a:rPr>
              <a:t>• створення загальноєвропейської Конституції, котра стане основою життя цього об’єднання; </a:t>
            </a:r>
          </a:p>
          <a:p>
            <a:pPr algn="just"/>
            <a:r>
              <a:rPr lang="uk-UA" sz="2800" b="1" dirty="0">
                <a:latin typeface="Arial" panose="020B0604020202020204" pitchFamily="34" charset="0"/>
                <a:cs typeface="Arial" panose="020B0604020202020204" pitchFamily="34" charset="0"/>
              </a:rPr>
              <a:t>• формування загальноєвропейських органів влади та управління, зокрема, спільного парламенту та уряду за умови збереження суверенітету держав-учасниць; </a:t>
            </a:r>
          </a:p>
          <a:p>
            <a:pPr algn="just"/>
            <a:r>
              <a:rPr lang="uk-UA" sz="2800" b="1" dirty="0">
                <a:latin typeface="Arial" panose="020B0604020202020204" pitchFamily="34" charset="0"/>
                <a:cs typeface="Arial" panose="020B0604020202020204" pitchFamily="34" charset="0"/>
              </a:rPr>
              <a:t>• поступова розробка та впровадження спільної правової та судової систем; </a:t>
            </a:r>
          </a:p>
          <a:p>
            <a:pPr algn="just"/>
            <a:r>
              <a:rPr lang="uk-UA" sz="2800" b="1" dirty="0">
                <a:latin typeface="Arial" panose="020B0604020202020204" pitchFamily="34" charset="0"/>
                <a:cs typeface="Arial" panose="020B0604020202020204" pitchFamily="34" charset="0"/>
              </a:rPr>
              <a:t>• створення загальноєвропейської армії для захисту від зовнішніх загроз, у тому числі й комуністичної. </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256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58982"/>
            <a:ext cx="12192000" cy="5999017"/>
          </a:xfrm>
        </p:spPr>
        <p:txBody>
          <a:bodyPr>
            <a:noAutofit/>
          </a:bodyPr>
          <a:lstStyle/>
          <a:p>
            <a:pPr algn="just"/>
            <a:r>
              <a:rPr lang="uk-UA" sz="2900" b="1" dirty="0">
                <a:latin typeface="Arial" panose="020B0604020202020204" pitchFamily="34" charset="0"/>
                <a:cs typeface="Arial" panose="020B0604020202020204" pitchFamily="34" charset="0"/>
              </a:rPr>
              <a:t>Де Голль досить стримано зустрів повідомлення про те, що в травні 1956 р. на конференції представників шістки держав членів Європейського об’єднання вугілля і сталі досягнуто домовленість про суттєві поступки на користь економічних інтересів Франції. </a:t>
            </a:r>
          </a:p>
          <a:p>
            <a:pPr algn="just"/>
            <a:r>
              <a:rPr lang="uk-UA" sz="2900" b="1" dirty="0">
                <a:latin typeface="Arial" panose="020B0604020202020204" pitchFamily="34" charset="0"/>
                <a:cs typeface="Arial" panose="020B0604020202020204" pitchFamily="34" charset="0"/>
              </a:rPr>
              <a:t>Зокрема, Париж отримав згоду своїх партнерів на включення до компетенції майбутнього Європейського Економічного Співтовариства питань спільної сільськогосподарської політики та навіть розгляду можливості надання статусу асоційованого членства в майбутньому ЄЕС французьким та бельгійським заморським територіям. </a:t>
            </a:r>
          </a:p>
        </p:txBody>
      </p:sp>
    </p:spTree>
    <p:extLst>
      <p:ext uri="{BB962C8B-B14F-4D97-AF65-F5344CB8AC3E}">
        <p14:creationId xmlns:p14="http://schemas.microsoft.com/office/powerpoint/2010/main" val="3710368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b="1" dirty="0">
                <a:latin typeface="Arial" panose="020B0604020202020204" pitchFamily="34" charset="0"/>
                <a:cs typeface="Arial" panose="020B0604020202020204" pitchFamily="34" charset="0"/>
              </a:rPr>
              <a:t>На думку де Голля, не слід було сліпо слідувати «</a:t>
            </a:r>
            <a:r>
              <a:rPr lang="uk-UA" b="1" dirty="0">
                <a:highlight>
                  <a:srgbClr val="008080"/>
                </a:highlight>
                <a:latin typeface="Arial" panose="020B0604020202020204" pitchFamily="34" charset="0"/>
                <a:cs typeface="Arial" panose="020B0604020202020204" pitchFamily="34" charset="0"/>
              </a:rPr>
              <a:t>принципу </a:t>
            </a:r>
            <a:r>
              <a:rPr lang="uk-UA" b="1" dirty="0" err="1">
                <a:highlight>
                  <a:srgbClr val="008080"/>
                </a:highlight>
                <a:latin typeface="Arial" panose="020B0604020202020204" pitchFamily="34" charset="0"/>
                <a:cs typeface="Arial" panose="020B0604020202020204" pitchFamily="34" charset="0"/>
              </a:rPr>
              <a:t>наднаціональності</a:t>
            </a:r>
            <a:r>
              <a:rPr lang="uk-UA" b="1" dirty="0">
                <a:highlight>
                  <a:srgbClr val="008080"/>
                </a:highlight>
                <a:latin typeface="Arial" panose="020B0604020202020204" pitchFamily="34" charset="0"/>
                <a:cs typeface="Arial" panose="020B0604020202020204" pitchFamily="34" charset="0"/>
              </a:rPr>
              <a:t>, тобто підпорядкування Франції чужим законам, звідси симпатії до Європи, в якій виконавча влада знаходитиметься в руках технократів, які вирішували би долю французького народу</a:t>
            </a:r>
            <a:r>
              <a:rPr lang="uk-UA" b="1" dirty="0">
                <a:latin typeface="Arial" panose="020B0604020202020204" pitchFamily="34" charset="0"/>
                <a:cs typeface="Arial" panose="020B0604020202020204" pitchFamily="34" charset="0"/>
              </a:rPr>
              <a:t>».</a:t>
            </a:r>
          </a:p>
          <a:p>
            <a:pPr algn="just"/>
            <a:r>
              <a:rPr lang="uk-UA" b="1" dirty="0">
                <a:latin typeface="Arial" panose="020B0604020202020204" pitchFamily="34" charset="0"/>
                <a:cs typeface="Arial" panose="020B0604020202020204" pitchFamily="34" charset="0"/>
              </a:rPr>
              <a:t>В жовтні 1956 р. Франція, у намаганні виграти битву за Суецький канал, аби врятувати Алжир, встряла в тристоронню агресію в зоні Суецького каналу, де зазнала ганебної поразки. Де Голль відчував, що це матиме суттєві наслідки. У </a:t>
            </a:r>
            <a:r>
              <a:rPr lang="uk-UA" b="1" i="1" u="sng" dirty="0">
                <a:highlight>
                  <a:srgbClr val="800000"/>
                </a:highlight>
                <a:latin typeface="Arial" panose="020B0604020202020204" pitchFamily="34" charset="0"/>
                <a:cs typeface="Arial" panose="020B0604020202020204" pitchFamily="34" charset="0"/>
              </a:rPr>
              <a:t>березні 1957 р. було укладено Римський договір про створення Європейського Економічного Співтовариства та Європейського співтовариства з атомної енергії</a:t>
            </a:r>
            <a:r>
              <a:rPr lang="uk-UA" b="1" dirty="0">
                <a:latin typeface="Arial" panose="020B0604020202020204" pitchFamily="34" charset="0"/>
                <a:cs typeface="Arial" panose="020B0604020202020204" pitchFamily="34" charset="0"/>
              </a:rPr>
              <a:t>. Зважаючи на це, де Голль вважав за поспішне рішення створення спільного ринку ядерних матеріалів і обладнання, розробку спільного ядерного законодавства, спільної системи мирного використання та стандартів функціонування підприємств ядерної енергії.</a:t>
            </a:r>
          </a:p>
        </p:txBody>
      </p:sp>
    </p:spTree>
    <p:extLst>
      <p:ext uri="{BB962C8B-B14F-4D97-AF65-F5344CB8AC3E}">
        <p14:creationId xmlns:p14="http://schemas.microsoft.com/office/powerpoint/2010/main" val="3690142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3600" b="1" dirty="0">
                <a:latin typeface="Arial" panose="020B0604020202020204" pitchFamily="34" charset="0"/>
                <a:cs typeface="Arial" panose="020B0604020202020204" pitchFamily="34" charset="0"/>
              </a:rPr>
              <a:t>Лишаючись прагматиком, де Голль визнавав реальність перспективи європейської інтеграції, адже всі народи Європи </a:t>
            </a:r>
            <a:r>
              <a:rPr lang="uk-UA" sz="3600" b="1" dirty="0">
                <a:highlight>
                  <a:srgbClr val="800000"/>
                </a:highlight>
                <a:latin typeface="Arial" panose="020B0604020202020204" pitchFamily="34" charset="0"/>
                <a:cs typeface="Arial" panose="020B0604020202020204" pitchFamily="34" charset="0"/>
              </a:rPr>
              <a:t>«...належать до однієї білої раси, сповідують одну християнську релігію, ведуть один образ життя, пов’язані між собою багатьма узами в суспільній думці, мистецтві, науці, політиці, торгівлі, сама їхня природа відповідає устремлінню до об’єднання, яке мало б свій характер і свою організацію в сучасному світі</a:t>
            </a:r>
            <a:r>
              <a:rPr lang="uk-UA"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33177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31274"/>
            <a:ext cx="12192000" cy="6026726"/>
          </a:xfrm>
        </p:spPr>
        <p:txBody>
          <a:bodyPr>
            <a:noAutofit/>
          </a:bodyPr>
          <a:lstStyle/>
          <a:p>
            <a:pPr algn="just"/>
            <a:r>
              <a:rPr lang="uk-UA" sz="3000" b="1" dirty="0">
                <a:latin typeface="Arial" panose="020B0604020202020204" pitchFamily="34" charset="0"/>
                <a:cs typeface="Arial" panose="020B0604020202020204" pitchFamily="34" charset="0"/>
              </a:rPr>
              <a:t>Водночас, оцінюючи перспективи європейської інтеграції, де Голль слушно зазначав, що «</a:t>
            </a:r>
            <a:r>
              <a:rPr lang="uk-UA" sz="3000" b="1" dirty="0">
                <a:highlight>
                  <a:srgbClr val="800000"/>
                </a:highlight>
                <a:latin typeface="Arial" panose="020B0604020202020204" pitchFamily="34" charset="0"/>
                <a:cs typeface="Arial" panose="020B0604020202020204" pitchFamily="34" charset="0"/>
              </a:rPr>
              <a:t>я впевнений, що зараз, як колись в минулому, не можна домогтися об’єднання Європи шляхом злиття народів: воно може і повинно бути наслідком систематичного зближення між ними... Тому моя політика націлена на створення концерту європейських держав, аби розвиток різноманітних зв’язків між ними сприяв зростанню їхньої солідарності. Є всі підстави вважати, що, відштовхнувшись від цього, еволюція зможе привести до створення конфедерації, особливо у випадку виникнення спільної для всіх  небезпеки</a:t>
            </a:r>
            <a:r>
              <a:rPr lang="uk-UA" sz="3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5786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700" b="1" dirty="0">
                <a:latin typeface="Arial" panose="020B0604020202020204" pitchFamily="34" charset="0"/>
                <a:cs typeface="Arial" panose="020B0604020202020204" pitchFamily="34" charset="0"/>
              </a:rPr>
              <a:t>Тож «</a:t>
            </a:r>
            <a:r>
              <a:rPr lang="uk-UA" sz="2700" b="1" dirty="0">
                <a:highlight>
                  <a:srgbClr val="800000"/>
                </a:highlight>
                <a:latin typeface="Arial" panose="020B0604020202020204" pitchFamily="34" charset="0"/>
                <a:cs typeface="Arial" panose="020B0604020202020204" pitchFamily="34" charset="0"/>
              </a:rPr>
              <a:t>практично це привело нас до створення економічної співдружності шести країн; до організації регулярних політичних консультацій між ними; до діяльності, спрямованої на те, аби деякі інші країни, передусім Велика Британія, припинили тягнути за собою Захід до атлантичної системи, несумісної з можливостями європейської Європи, а навпаки, змусило ці </a:t>
            </a:r>
            <a:r>
              <a:rPr lang="uk-UA" sz="2700" b="1" dirty="0" err="1">
                <a:highlight>
                  <a:srgbClr val="800000"/>
                </a:highlight>
                <a:latin typeface="Arial" panose="020B0604020202020204" pitchFamily="34" charset="0"/>
                <a:cs typeface="Arial" panose="020B0604020202020204" pitchFamily="34" charset="0"/>
              </a:rPr>
              <a:t>центробіжні</a:t>
            </a:r>
            <a:r>
              <a:rPr lang="uk-UA" sz="2700" b="1" dirty="0">
                <a:highlight>
                  <a:srgbClr val="800000"/>
                </a:highlight>
                <a:latin typeface="Arial" panose="020B0604020202020204" pitchFamily="34" charset="0"/>
                <a:cs typeface="Arial" panose="020B0604020202020204" pitchFamily="34" charset="0"/>
              </a:rPr>
              <a:t> сили змінити орієнтацію, звички і клієнтів і стати єдиним цілим з континентом; нарешті до того, аби дати приклад розрядки, а потім злагоди і співробітництва з країнами Сходу, в надії, що мир і прогрес відповідає спільним побажанням і інтересам цієї й іншої половини випадково розколотої Європи, незалежно від лінії, обраної режимом і пропагандою</a:t>
            </a:r>
            <a:r>
              <a:rPr lang="uk-UA" sz="27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8284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800" b="1" dirty="0">
                <a:latin typeface="Arial" panose="020B0604020202020204" pitchFamily="34" charset="0"/>
                <a:cs typeface="Arial" panose="020B0604020202020204" pitchFamily="34" charset="0"/>
              </a:rPr>
              <a:t>Колишній генерал-рятівник Франції розумів, що французька економіка потребує підтримки німецької економіки, яка в цей час переживала справжнє економічне диво. Водночас де Голль намагався подолати своє авторитарне бачення влади та недовіру до наднаціональних європейських структур. </a:t>
            </a:r>
          </a:p>
          <a:p>
            <a:pPr algn="just"/>
            <a:r>
              <a:rPr lang="uk-UA" sz="2800" b="1" dirty="0">
                <a:latin typeface="Arial" panose="020B0604020202020204" pitchFamily="34" charset="0"/>
                <a:cs typeface="Arial" panose="020B0604020202020204" pitchFamily="34" charset="0"/>
              </a:rPr>
              <a:t>Проте інтеграція Франції до європейських структур вже пройшла точку повернення. І де Голль розумів, що </a:t>
            </a:r>
            <a:r>
              <a:rPr lang="uk-UA" sz="2800" b="1" dirty="0">
                <a:highlight>
                  <a:srgbClr val="800000"/>
                </a:highlight>
                <a:latin typeface="Arial" panose="020B0604020202020204" pitchFamily="34" charset="0"/>
                <a:cs typeface="Arial" panose="020B0604020202020204" pitchFamily="34" charset="0"/>
              </a:rPr>
              <a:t>в історичній перспективі єдиним способом надійного контролю за німецькою потугою може бути лише підключення ФРН до партнерства в рамках спільної європейської владної структури, яку де Голль визначав поняттям «</a:t>
            </a:r>
            <a:r>
              <a:rPr lang="uk-UA" sz="2800" b="1" dirty="0">
                <a:highlight>
                  <a:srgbClr val="000080"/>
                </a:highlight>
                <a:latin typeface="Arial" panose="020B0604020202020204" pitchFamily="34" charset="0"/>
                <a:cs typeface="Arial" panose="020B0604020202020204" pitchFamily="34" charset="0"/>
              </a:rPr>
              <a:t>Європи </a:t>
            </a:r>
            <a:r>
              <a:rPr lang="uk-UA" sz="2800" b="1" dirty="0" err="1">
                <a:highlight>
                  <a:srgbClr val="000080"/>
                </a:highlight>
                <a:latin typeface="Arial" panose="020B0604020202020204" pitchFamily="34" charset="0"/>
                <a:cs typeface="Arial" panose="020B0604020202020204" pitchFamily="34" charset="0"/>
              </a:rPr>
              <a:t>батьківщин</a:t>
            </a:r>
            <a:r>
              <a:rPr lang="uk-UA" sz="2800" b="1" dirty="0">
                <a:highlight>
                  <a:srgbClr val="800000"/>
                </a:highlight>
                <a:latin typeface="Arial" panose="020B0604020202020204" pitchFamily="34" charset="0"/>
                <a:cs typeface="Arial" panose="020B0604020202020204" pitchFamily="34" charset="0"/>
              </a:rPr>
              <a:t>»</a:t>
            </a:r>
            <a:r>
              <a:rPr lang="uk-UA"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2136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500" b="1" dirty="0">
                <a:latin typeface="Arial" panose="020B0604020202020204" pitchFamily="34" charset="0"/>
                <a:cs typeface="Arial" panose="020B0604020202020204" pitchFamily="34" charset="0"/>
              </a:rPr>
              <a:t>Концепція «</a:t>
            </a:r>
            <a:r>
              <a:rPr lang="uk-UA" sz="2500" b="1" dirty="0">
                <a:highlight>
                  <a:srgbClr val="008080"/>
                </a:highlight>
                <a:latin typeface="Arial" panose="020B0604020202020204" pitchFamily="34" charset="0"/>
                <a:cs typeface="Arial" panose="020B0604020202020204" pitchFamily="34" charset="0"/>
              </a:rPr>
              <a:t>Європейська Європа</a:t>
            </a:r>
            <a:r>
              <a:rPr lang="uk-UA" sz="2500" b="1" dirty="0">
                <a:latin typeface="Arial" panose="020B0604020202020204" pitchFamily="34" charset="0"/>
                <a:cs typeface="Arial" panose="020B0604020202020204" pitchFamily="34" charset="0"/>
              </a:rPr>
              <a:t>» («</a:t>
            </a:r>
            <a:r>
              <a:rPr lang="uk-UA" sz="2500" b="1" dirty="0">
                <a:highlight>
                  <a:srgbClr val="800000"/>
                </a:highlight>
                <a:latin typeface="Arial" panose="020B0604020202020204" pitchFamily="34" charset="0"/>
                <a:cs typeface="Arial" panose="020B0604020202020204" pitchFamily="34" charset="0"/>
              </a:rPr>
              <a:t>Європа вітчизн</a:t>
            </a:r>
            <a:r>
              <a:rPr lang="uk-UA" sz="2500" b="1" dirty="0">
                <a:latin typeface="Arial" panose="020B0604020202020204" pitchFamily="34" charset="0"/>
                <a:cs typeface="Arial" panose="020B0604020202020204" pitchFamily="34" charset="0"/>
              </a:rPr>
              <a:t>») Шарля де Голля репрезентувала позицію Франції не лише напередодні створення «Спільного ринку», а й на початковій стадії його існування. Він наголошував, що «</a:t>
            </a:r>
            <a:r>
              <a:rPr lang="uk-UA" sz="2500" b="1" dirty="0">
                <a:highlight>
                  <a:srgbClr val="FF0000"/>
                </a:highlight>
                <a:latin typeface="Arial" panose="020B0604020202020204" pitchFamily="34" charset="0"/>
                <a:cs typeface="Arial" panose="020B0604020202020204" pitchFamily="34" charset="0"/>
              </a:rPr>
              <a:t>Європа, яку потрібно створити, це Європа європейська. Європейська, це означає, що вона повинна існувати самостійно і для себе, і що на світовій арені вона повинна вести свою, незалежну політику…</a:t>
            </a:r>
            <a:r>
              <a:rPr lang="uk-UA" sz="2500" b="1" dirty="0">
                <a:latin typeface="Arial" panose="020B0604020202020204" pitchFamily="34" charset="0"/>
                <a:cs typeface="Arial" panose="020B0604020202020204" pitchFamily="34" charset="0"/>
              </a:rPr>
              <a:t>».</a:t>
            </a:r>
          </a:p>
          <a:p>
            <a:pPr algn="just"/>
            <a:r>
              <a:rPr lang="uk-UA" sz="2500" b="1" dirty="0">
                <a:latin typeface="Arial" panose="020B0604020202020204" pitchFamily="34" charset="0"/>
                <a:cs typeface="Arial" panose="020B0604020202020204" pitchFamily="34" charset="0"/>
              </a:rPr>
              <a:t>При цьому географічно під поняттям Європи, котра має об’єднатись, де Голль окреслював Бенілюкс, Францію, ФРН, Італію, а Скандинавські країни та Велика Британія мають відмінні економічні інтереси, і тому їхнє входження до Європейської спільноти не відповідає, передовсім, спільним економічним інтересам. </a:t>
            </a:r>
            <a:r>
              <a:rPr lang="uk-UA" sz="2500" b="1" dirty="0">
                <a:highlight>
                  <a:srgbClr val="FF0000"/>
                </a:highlight>
                <a:latin typeface="Arial" panose="020B0604020202020204" pitchFamily="34" charset="0"/>
                <a:cs typeface="Arial" panose="020B0604020202020204" pitchFamily="34" charset="0"/>
              </a:rPr>
              <a:t>Хоча в окремих виступах Ш. де Голль говорив про Європу від Атлантики до Уралу</a:t>
            </a:r>
            <a:r>
              <a:rPr lang="uk-UA"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834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sz="2700" b="1" dirty="0">
                <a:latin typeface="Arial" panose="020B0604020202020204" pitchFamily="34" charset="0"/>
                <a:cs typeface="Arial" panose="020B0604020202020204" pitchFamily="34" charset="0"/>
              </a:rPr>
              <a:t>Загалом, позицію Ш. де Голля щодо принципів створення європейського об’єднання можна окреслити </a:t>
            </a:r>
            <a:r>
              <a:rPr lang="uk-UA" sz="2700" b="1" dirty="0">
                <a:highlight>
                  <a:srgbClr val="FF0000"/>
                </a:highlight>
                <a:latin typeface="Arial" panose="020B0604020202020204" pitchFamily="34" charset="0"/>
                <a:cs typeface="Arial" panose="020B0604020202020204" pitchFamily="34" charset="0"/>
              </a:rPr>
              <a:t>наступними положеннями</a:t>
            </a:r>
            <a:r>
              <a:rPr lang="uk-UA" sz="2700" b="1" dirty="0">
                <a:latin typeface="Arial" panose="020B0604020202020204" pitchFamily="34" charset="0"/>
                <a:cs typeface="Arial" panose="020B0604020202020204" pitchFamily="34" charset="0"/>
              </a:rPr>
              <a:t>: </a:t>
            </a:r>
          </a:p>
          <a:p>
            <a:pPr algn="just"/>
            <a:r>
              <a:rPr lang="uk-UA" sz="2700" b="1" dirty="0">
                <a:latin typeface="Arial" panose="020B0604020202020204" pitchFamily="34" charset="0"/>
                <a:cs typeface="Arial" panose="020B0604020202020204" pitchFamily="34" charset="0"/>
              </a:rPr>
              <a:t>• збереження національних держав та ідентичності народів (культура, традиції, політико-правова системи тощо); </a:t>
            </a:r>
          </a:p>
          <a:p>
            <a:pPr algn="just"/>
            <a:r>
              <a:rPr lang="uk-UA" sz="2700" b="1" dirty="0">
                <a:latin typeface="Arial" panose="020B0604020202020204" pitchFamily="34" charset="0"/>
                <a:cs typeface="Arial" panose="020B0604020202020204" pitchFamily="34" charset="0"/>
              </a:rPr>
              <a:t>• створення наднаціональної Європи називав міфом; </a:t>
            </a:r>
          </a:p>
          <a:p>
            <a:pPr algn="just"/>
            <a:r>
              <a:rPr lang="uk-UA" sz="2700" b="1" dirty="0">
                <a:latin typeface="Arial" panose="020B0604020202020204" pitchFamily="34" charset="0"/>
                <a:cs typeface="Arial" panose="020B0604020202020204" pitchFamily="34" charset="0"/>
              </a:rPr>
              <a:t>•  наголос на тому, що саме економічна співпраця є вигідною європейцям; </a:t>
            </a:r>
          </a:p>
          <a:p>
            <a:pPr algn="just"/>
            <a:r>
              <a:rPr lang="uk-UA" sz="2700" b="1" dirty="0">
                <a:latin typeface="Arial" panose="020B0604020202020204" pitchFamily="34" charset="0"/>
                <a:cs typeface="Arial" panose="020B0604020202020204" pitchFamily="34" charset="0"/>
              </a:rPr>
              <a:t>• у контексті економічного співробітництва вагому роль відводив взаємовигідній митній політиці, спільній позиції щодо співпраці з третіми країнами та регламентації виробництва; </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481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a:bodyPr>
          <a:lstStyle/>
          <a:p>
            <a:pPr algn="just"/>
            <a:r>
              <a:rPr lang="ru-RU" b="1" dirty="0">
                <a:latin typeface="Arial" panose="020B0604020202020204" pitchFamily="34" charset="0"/>
                <a:cs typeface="Arial" panose="020B0604020202020204" pitchFamily="34" charset="0"/>
              </a:rPr>
              <a:t>• </a:t>
            </a:r>
            <a:r>
              <a:rPr lang="uk-UA" sz="2800" b="1" dirty="0">
                <a:latin typeface="Arial" panose="020B0604020202020204" pitchFamily="34" charset="0"/>
                <a:cs typeface="Arial" panose="020B0604020202020204" pitchFamily="34" charset="0"/>
              </a:rPr>
              <a:t>важливе завдання інтеграційного утворення – захист від агресії з боку інших країн; </a:t>
            </a:r>
          </a:p>
          <a:p>
            <a:pPr algn="just"/>
            <a:r>
              <a:rPr lang="uk-UA" sz="2800" b="1" dirty="0">
                <a:latin typeface="Arial" panose="020B0604020202020204" pitchFamily="34" charset="0"/>
                <a:cs typeface="Arial" panose="020B0604020202020204" pitchFamily="34" charset="0"/>
              </a:rPr>
              <a:t>• об’єднана Європа розглядалася Ш. де Голлем як своєрідна третя сила між США та СРСР, котра може і повинна бути сильною та самостійною; </a:t>
            </a:r>
          </a:p>
          <a:p>
            <a:pPr algn="just"/>
            <a:r>
              <a:rPr lang="uk-UA" sz="2800" b="1" dirty="0">
                <a:latin typeface="Arial" panose="020B0604020202020204" pitchFamily="34" charset="0"/>
                <a:cs typeface="Arial" panose="020B0604020202020204" pitchFamily="34" charset="0"/>
              </a:rPr>
              <a:t>• головний принцип формування системи управління Європою: національні уряди делегують своїх представників, котрі мають бути підзвітними своїм урядам; був послідовним прихильником конфедерації на теренах Європи, відтак, його модель отримала назву «Європа вітчизн»; </a:t>
            </a:r>
          </a:p>
          <a:p>
            <a:pPr algn="just"/>
            <a:r>
              <a:rPr lang="uk-UA" sz="2800" b="1" dirty="0">
                <a:latin typeface="Arial" panose="020B0604020202020204" pitchFamily="34" charset="0"/>
                <a:cs typeface="Arial" panose="020B0604020202020204" pitchFamily="34" charset="0"/>
              </a:rPr>
              <a:t>• центральна ідея проекту об’єднання європейських країн – забезпечення інтересів Франції.</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934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800" b="1" dirty="0">
                <a:latin typeface="Arial" panose="020B0604020202020204" pitchFamily="34" charset="0"/>
                <a:cs typeface="Arial" panose="020B0604020202020204" pitchFamily="34" charset="0"/>
              </a:rPr>
              <a:t>Тож, в питанні майбутнього європейської інтеграції Шарль де Голль був переконаний, що держави можуть укладати між собою угоди щодо співробітництва, але при цьому на його думку не повинно бути навіть пропозицій розраховувати на обмеження національного суверенітету. </a:t>
            </a:r>
          </a:p>
          <a:p>
            <a:pPr algn="just"/>
            <a:r>
              <a:rPr lang="uk-UA" sz="2800" b="1" dirty="0">
                <a:latin typeface="Arial" panose="020B0604020202020204" pitchFamily="34" charset="0"/>
                <a:cs typeface="Arial" panose="020B0604020202020204" pitchFamily="34" charset="0"/>
              </a:rPr>
              <a:t>Тому в 1959 р. де Голль запропонував керівникам шести західноєвропейських держав проводити щоквартальні зустрічі на вищому рівні із зовнішньополітичних питань, але без участі представників Європейської Комісії. Тобто, не заперечуючи проти взаємовигідної економічної інтеграції, де Голль заперечував політику відмови від національного суверенітету.</a:t>
            </a:r>
          </a:p>
        </p:txBody>
      </p:sp>
    </p:spTree>
    <p:extLst>
      <p:ext uri="{BB962C8B-B14F-4D97-AF65-F5344CB8AC3E}">
        <p14:creationId xmlns:p14="http://schemas.microsoft.com/office/powerpoint/2010/main" val="105796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lstStyle/>
          <a:p>
            <a:pPr algn="just"/>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висунув тезу про появу особливого федерального устрою, що визначає як характер взаємовідносин між самими інтегруючими одиницями, так і розподіл повноважень, що виникають при взаємодії з центром. У цьому сенсі децентралізація, про яку говорить </a:t>
            </a:r>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втілюється в принципі </a:t>
            </a:r>
            <a:r>
              <a:rPr lang="uk-UA" b="1" dirty="0" err="1">
                <a:solidFill>
                  <a:srgbClr val="FFFF00"/>
                </a:solidFill>
                <a:highlight>
                  <a:srgbClr val="800000"/>
                </a:highlight>
                <a:latin typeface="Arial" panose="020B0604020202020204" pitchFamily="34" charset="0"/>
                <a:cs typeface="Arial" panose="020B0604020202020204" pitchFamily="34" charset="0"/>
              </a:rPr>
              <a:t>субсидіарності</a:t>
            </a:r>
            <a:r>
              <a:rPr lang="uk-UA" b="1" dirty="0">
                <a:latin typeface="Arial" panose="020B0604020202020204" pitchFamily="34" charset="0"/>
                <a:cs typeface="Arial" panose="020B0604020202020204" pitchFamily="34" charset="0"/>
              </a:rPr>
              <a:t>. </a:t>
            </a:r>
          </a:p>
          <a:p>
            <a:pPr algn="just"/>
            <a:r>
              <a:rPr lang="uk-UA" b="1" dirty="0">
                <a:latin typeface="Arial" panose="020B0604020202020204" pitchFamily="34" charset="0"/>
                <a:cs typeface="Arial" panose="020B0604020202020204" pitchFamily="34" charset="0"/>
              </a:rPr>
              <a:t>Принцип </a:t>
            </a:r>
            <a:r>
              <a:rPr lang="uk-UA" b="1" dirty="0" err="1">
                <a:latin typeface="Arial" panose="020B0604020202020204" pitchFamily="34" charset="0"/>
                <a:cs typeface="Arial" panose="020B0604020202020204" pitchFamily="34" charset="0"/>
              </a:rPr>
              <a:t>субсидіарності</a:t>
            </a:r>
            <a:r>
              <a:rPr lang="uk-UA" b="1" dirty="0">
                <a:latin typeface="Arial" panose="020B0604020202020204" pitchFamily="34" charset="0"/>
                <a:cs typeface="Arial" panose="020B0604020202020204" pitchFamily="34" charset="0"/>
              </a:rPr>
              <a:t> — основоположний принцип правової бази Європейського Союзу. У Конституції ЄС 2004 р. він знаходить відображення в багатьох статтях, що доводить його фундаментальність (Розділ 3, ст.9; Частина 2; Протокол про принципи </a:t>
            </a:r>
            <a:r>
              <a:rPr lang="uk-UA" b="1" dirty="0" err="1">
                <a:latin typeface="Arial" panose="020B0604020202020204" pitchFamily="34" charset="0"/>
                <a:cs typeface="Arial" panose="020B0604020202020204" pitchFamily="34" charset="0"/>
              </a:rPr>
              <a:t>субсидіарності</a:t>
            </a:r>
            <a:r>
              <a:rPr lang="uk-UA" b="1" dirty="0">
                <a:latin typeface="Arial" panose="020B0604020202020204" pitchFamily="34" charset="0"/>
                <a:cs typeface="Arial" panose="020B0604020202020204" pitchFamily="34" charset="0"/>
              </a:rPr>
              <a:t> і пропорційності). Історично принцип був закріплений в основоположному юридичному документі Європейського Союзу — Маастрихтському Договорі від 7 лютого 1992 року: «Відповідно до принципу </a:t>
            </a:r>
            <a:r>
              <a:rPr lang="uk-UA" b="1" dirty="0" err="1">
                <a:latin typeface="Arial" panose="020B0604020202020204" pitchFamily="34" charset="0"/>
                <a:cs typeface="Arial" panose="020B0604020202020204" pitchFamily="34" charset="0"/>
              </a:rPr>
              <a:t>субсидіарності</a:t>
            </a:r>
            <a:r>
              <a:rPr lang="uk-UA" b="1" dirty="0">
                <a:latin typeface="Arial" panose="020B0604020202020204" pitchFamily="34" charset="0"/>
                <a:cs typeface="Arial" panose="020B0604020202020204" pitchFamily="34" charset="0"/>
              </a:rPr>
              <a:t>: спільнота повинна поважати особливості держав і регіонів, беручи до уваги їх різноманітність».</a:t>
            </a:r>
          </a:p>
        </p:txBody>
      </p:sp>
    </p:spTree>
    <p:extLst>
      <p:ext uri="{BB962C8B-B14F-4D97-AF65-F5344CB8AC3E}">
        <p14:creationId xmlns:p14="http://schemas.microsoft.com/office/powerpoint/2010/main" val="1893527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lnSpcReduction="20000"/>
          </a:bodyPr>
          <a:lstStyle/>
          <a:p>
            <a:pPr algn="just"/>
            <a:r>
              <a:rPr lang="uk-UA" sz="2800" b="1" dirty="0">
                <a:latin typeface="Arial" panose="020B0604020202020204" pitchFamily="34" charset="0"/>
                <a:cs typeface="Arial" panose="020B0604020202020204" pitchFamily="34" charset="0"/>
              </a:rPr>
              <a:t>Перший камінь у фундамент побудови ідеї «Європи націй» поклав німецько-французький договір 1963 р., причому першим своїм завданням де Голль вважав не «відрив Франції від Атлантичного союзу, а від інтеграційних процесів під командуванням Америки». Це давало підстави продовжувати вважати Францію, незважаючи на втрату більшої частини своєї імперії, світовою потугою. </a:t>
            </a:r>
          </a:p>
          <a:p>
            <a:pPr algn="just"/>
            <a:r>
              <a:rPr lang="uk-UA" sz="2800" b="1" dirty="0">
                <a:latin typeface="Arial" panose="020B0604020202020204" pitchFamily="34" charset="0"/>
                <a:cs typeface="Arial" panose="020B0604020202020204" pitchFamily="34" charset="0"/>
              </a:rPr>
              <a:t>Зовнішню політику де Голль здійснював, спираючись на ідею національної величі Франції. Він зазначав, що «Франція коли-небудь вийде з системи НАТО, тим паче, що вона сама скоро оволодіє ядерною зброєю, а яку не може поширюватись принцип інтеграції. Аби забезпечити моїй країні </a:t>
            </a:r>
            <a:r>
              <a:rPr lang="uk-UA" sz="2800" b="1" dirty="0" err="1">
                <a:latin typeface="Arial" panose="020B0604020202020204" pitchFamily="34" charset="0"/>
                <a:cs typeface="Arial" panose="020B0604020202020204" pitchFamily="34" charset="0"/>
              </a:rPr>
              <a:t>життєспроможність</a:t>
            </a:r>
            <a:r>
              <a:rPr lang="uk-UA" sz="2800" b="1" dirty="0">
                <a:latin typeface="Arial" panose="020B0604020202020204" pitchFamily="34" charset="0"/>
                <a:cs typeface="Arial" panose="020B0604020202020204" pitchFamily="34" charset="0"/>
              </a:rPr>
              <a:t> у майбутньому, передусім потрібна політична незалежність, відповідна її становищу і цілям». 13 лютого 1960 р. в пустелі Сахара була успішно випробувана перша французька атомна бомба.</a:t>
            </a:r>
          </a:p>
        </p:txBody>
      </p:sp>
    </p:spTree>
    <p:extLst>
      <p:ext uri="{BB962C8B-B14F-4D97-AF65-F5344CB8AC3E}">
        <p14:creationId xmlns:p14="http://schemas.microsoft.com/office/powerpoint/2010/main" val="3766632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3600" b="1" dirty="0">
                <a:latin typeface="Arial" panose="020B0604020202020204" pitchFamily="34" charset="0"/>
                <a:cs typeface="Arial" panose="020B0604020202020204" pitchFamily="34" charset="0"/>
              </a:rPr>
              <a:t>Одночасно де Голль детально виклав своє бачення майбутнього політичних аспектів європейської інтеграції. Сенс </a:t>
            </a:r>
            <a:r>
              <a:rPr lang="uk-UA" sz="3600" b="1" dirty="0" err="1">
                <a:latin typeface="Arial" panose="020B0604020202020204" pitchFamily="34" charset="0"/>
                <a:cs typeface="Arial" panose="020B0604020202020204" pitchFamily="34" charset="0"/>
              </a:rPr>
              <a:t>голлістської</a:t>
            </a:r>
            <a:r>
              <a:rPr lang="uk-UA" sz="3600" b="1" dirty="0">
                <a:latin typeface="Arial" panose="020B0604020202020204" pitchFamily="34" charset="0"/>
                <a:cs typeface="Arial" panose="020B0604020202020204" pitchFamily="34" charset="0"/>
              </a:rPr>
              <a:t> позиції полягав в тому, що рішуче відкидався федералістський проєкт європейського єднання. </a:t>
            </a:r>
          </a:p>
          <a:p>
            <a:pPr algn="just"/>
            <a:r>
              <a:rPr lang="uk-UA" sz="3600" b="1" dirty="0">
                <a:latin typeface="Arial" panose="020B0604020202020204" pitchFamily="34" charset="0"/>
                <a:cs typeface="Arial" panose="020B0604020202020204" pitchFamily="34" charset="0"/>
              </a:rPr>
              <a:t>Натомість пропонувалось, аби ключові рішення приймались на фундаменті збереження національного суверенітету держав. </a:t>
            </a:r>
          </a:p>
        </p:txBody>
      </p:sp>
    </p:spTree>
    <p:extLst>
      <p:ext uri="{BB962C8B-B14F-4D97-AF65-F5344CB8AC3E}">
        <p14:creationId xmlns:p14="http://schemas.microsoft.com/office/powerpoint/2010/main" val="21372657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1209964"/>
            <a:ext cx="12192000" cy="5648035"/>
          </a:xfrm>
        </p:spPr>
        <p:txBody>
          <a:bodyPr>
            <a:noAutofit/>
          </a:bodyPr>
          <a:lstStyle/>
          <a:p>
            <a:pPr algn="just"/>
            <a:r>
              <a:rPr lang="uk-UA" sz="2650" b="1" dirty="0">
                <a:latin typeface="Arial" panose="020B0604020202020204" pitchFamily="34" charset="0"/>
                <a:cs typeface="Arial" panose="020B0604020202020204" pitchFamily="34" charset="0"/>
              </a:rPr>
              <a:t>З цією метою пропонувалось регулярно проводити зустрічі глав держав та урядів країн членів ЄЕС, а також наради галузевих національних міністрів, які мали погоджувати позиції головні питання з апаратом трьох європейських об’єднань: </a:t>
            </a:r>
            <a:r>
              <a:rPr lang="uk-UA" sz="2650" b="1" dirty="0" err="1">
                <a:latin typeface="Arial" panose="020B0604020202020204" pitchFamily="34" charset="0"/>
                <a:cs typeface="Arial" panose="020B0604020202020204" pitchFamily="34" charset="0"/>
              </a:rPr>
              <a:t>Євроатому</a:t>
            </a:r>
            <a:r>
              <a:rPr lang="uk-UA" sz="2650" b="1" dirty="0">
                <a:latin typeface="Arial" panose="020B0604020202020204" pitchFamily="34" charset="0"/>
                <a:cs typeface="Arial" panose="020B0604020202020204" pitchFamily="34" charset="0"/>
              </a:rPr>
              <a:t>, Європейського об’єднання вугілля і сталі, Європейського економічного співтовариства, які мали функціонувати під безпосереднім керівництвом ради глав урядів країн членів зазначених структур. </a:t>
            </a:r>
          </a:p>
          <a:p>
            <a:pPr algn="just"/>
            <a:r>
              <a:rPr lang="uk-UA" sz="2650" b="1" dirty="0">
                <a:latin typeface="Arial" panose="020B0604020202020204" pitchFamily="34" charset="0"/>
                <a:cs typeface="Arial" panose="020B0604020202020204" pitchFamily="34" charset="0"/>
              </a:rPr>
              <a:t>У травні 1960 р. на наполегливі пропозиції Франції «шістка домовилась про введення спільних зовнішніх митних виплат і прийняла календар здійснення рішень у галузі сільськогосподарської політики».</a:t>
            </a:r>
          </a:p>
        </p:txBody>
      </p:sp>
    </p:spTree>
    <p:extLst>
      <p:ext uri="{BB962C8B-B14F-4D97-AF65-F5344CB8AC3E}">
        <p14:creationId xmlns:p14="http://schemas.microsoft.com/office/powerpoint/2010/main" val="3446143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b="1" dirty="0">
                <a:highlight>
                  <a:srgbClr val="800000"/>
                </a:highlight>
                <a:latin typeface="Arial" panose="020B0604020202020204" pitchFamily="34" charset="0"/>
                <a:cs typeface="Arial" panose="020B0604020202020204" pitchFamily="34" charset="0"/>
              </a:rPr>
              <a:t>5 вересня 1960 р.</a:t>
            </a:r>
            <a:r>
              <a:rPr lang="uk-UA" b="1" dirty="0">
                <a:latin typeface="Arial" panose="020B0604020202020204" pitchFamily="34" charset="0"/>
                <a:cs typeface="Arial" panose="020B0604020202020204" pitchFamily="34" charset="0"/>
              </a:rPr>
              <a:t> на одній із прес-конференцій де Голль так би мовити офіційно презентував власну концепцію «Європи вітчизн», запропонувавши повернутись до ідеї «концерту європейських держав». Він вважав за потрібне запровадити механізм регулярних консультацій країн Західної Європи в політичній, економічній, військовій і культурній сферах. Передбачалось створити постійний секретаріат із місцем перебування в Парижі.</a:t>
            </a:r>
          </a:p>
          <a:p>
            <a:pPr algn="just"/>
            <a:r>
              <a:rPr lang="uk-UA" b="1" dirty="0">
                <a:latin typeface="Arial" panose="020B0604020202020204" pitchFamily="34" charset="0"/>
                <a:cs typeface="Arial" panose="020B0604020202020204" pitchFamily="34" charset="0"/>
              </a:rPr>
              <a:t>Американці були серйозно стурбовані тим, що </a:t>
            </a:r>
            <a:r>
              <a:rPr lang="uk-UA" b="1" dirty="0" err="1">
                <a:latin typeface="Arial" panose="020B0604020202020204" pitchFamily="34" charset="0"/>
                <a:cs typeface="Arial" panose="020B0604020202020204" pitchFamily="34" charset="0"/>
              </a:rPr>
              <a:t>голлізм</a:t>
            </a:r>
            <a:r>
              <a:rPr lang="uk-UA" b="1" dirty="0">
                <a:latin typeface="Arial" panose="020B0604020202020204" pitchFamily="34" charset="0"/>
                <a:cs typeface="Arial" panose="020B0604020202020204" pitchFamily="34" charset="0"/>
              </a:rPr>
              <a:t> послаблює західний союз. Американський президент агітував за британський вступ до Європейського Економічного Співтовариства. Реальність склалась таким чином, що Велика Британія не могла розраховувати на економічне та політичне процвітання за межами Європейського Економічного Співтовариства, навіть у якості сателіта США. </a:t>
            </a:r>
          </a:p>
        </p:txBody>
      </p:sp>
    </p:spTree>
    <p:extLst>
      <p:ext uri="{BB962C8B-B14F-4D97-AF65-F5344CB8AC3E}">
        <p14:creationId xmlns:p14="http://schemas.microsoft.com/office/powerpoint/2010/main" val="3488171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600" b="1" dirty="0">
                <a:latin typeface="Arial" panose="020B0604020202020204" pitchFamily="34" charset="0"/>
                <a:cs typeface="Arial" panose="020B0604020202020204" pitchFamily="34" charset="0"/>
              </a:rPr>
              <a:t>Велика Британія опинилась у незручному становищі: між відродженою Європою, яку вела економічна потуга ФРН, а з іншого боку Атлантики — США.</a:t>
            </a:r>
          </a:p>
          <a:p>
            <a:pPr algn="just"/>
            <a:r>
              <a:rPr lang="uk-UA" sz="2600" b="1" dirty="0">
                <a:latin typeface="Arial" panose="020B0604020202020204" pitchFamily="34" charset="0"/>
                <a:cs typeface="Arial" panose="020B0604020202020204" pitchFamily="34" charset="0"/>
              </a:rPr>
              <a:t> Офіційно перша британська заявка на вступ до ЄЕС була направлена в липні 1961 р. проте де Голль, який розглядав ЄЕС як праобраз «третьої сили» на міжнародній арені, дійсно сприймав Британію як американського «троянського коня». </a:t>
            </a:r>
          </a:p>
          <a:p>
            <a:pPr algn="just"/>
            <a:r>
              <a:rPr lang="uk-UA" sz="2600" b="1" dirty="0">
                <a:latin typeface="Arial" panose="020B0604020202020204" pitchFamily="34" charset="0"/>
                <a:cs typeface="Arial" panose="020B0604020202020204" pitchFamily="34" charset="0"/>
              </a:rPr>
              <a:t>На думку генерала, якщо Британія бажає приєднатись до ЄЕС, вона не повинна тягнути за собою «всю Британську Співдружність націй». Однак це питання тимчасово було відкладено внаслідок чергового рецидиву «холодної війни». 13 серпня 1961 р. повстав Берлінський мур.</a:t>
            </a:r>
          </a:p>
        </p:txBody>
      </p:sp>
    </p:spTree>
    <p:extLst>
      <p:ext uri="{BB962C8B-B14F-4D97-AF65-F5344CB8AC3E}">
        <p14:creationId xmlns:p14="http://schemas.microsoft.com/office/powerpoint/2010/main" val="1694420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a:bodyPr>
          <a:lstStyle/>
          <a:p>
            <a:pPr algn="just"/>
            <a:r>
              <a:rPr lang="uk-UA" b="1" dirty="0">
                <a:latin typeface="Arial" panose="020B0604020202020204" pitchFamily="34" charset="0"/>
                <a:cs typeface="Arial" panose="020B0604020202020204" pitchFamily="34" charset="0"/>
              </a:rPr>
              <a:t>На порядку денному з’явилось питання можливого вступу до Європейських Співтовариств нових країн членів. Тому на боннській зустрічі 18 липня 1961 р. з </a:t>
            </a:r>
            <a:r>
              <a:rPr lang="uk-UA" b="1" dirty="0" err="1">
                <a:latin typeface="Arial" panose="020B0604020202020204" pitchFamily="34" charset="0"/>
                <a:cs typeface="Arial" panose="020B0604020202020204" pitchFamily="34" charset="0"/>
              </a:rPr>
              <a:t>К.Аденауером</a:t>
            </a:r>
            <a:r>
              <a:rPr lang="uk-UA" b="1" dirty="0">
                <a:latin typeface="Arial" panose="020B0604020202020204" pitchFamily="34" charset="0"/>
                <a:cs typeface="Arial" panose="020B0604020202020204" pitchFamily="34" charset="0"/>
              </a:rPr>
              <a:t> Шарль де Голль погодився на створення Комісії посадових осіб на чолі з французьким послом в Данії Крістіаном </a:t>
            </a:r>
            <a:r>
              <a:rPr lang="uk-UA" b="1" dirty="0" err="1">
                <a:latin typeface="Arial" panose="020B0604020202020204" pitchFamily="34" charset="0"/>
                <a:cs typeface="Arial" panose="020B0604020202020204" pitchFamily="34" charset="0"/>
              </a:rPr>
              <a:t>Фуше</a:t>
            </a:r>
            <a:r>
              <a:rPr lang="uk-UA" b="1" dirty="0">
                <a:latin typeface="Arial" panose="020B0604020202020204" pitchFamily="34" charset="0"/>
                <a:cs typeface="Arial" panose="020B0604020202020204" pitchFamily="34" charset="0"/>
              </a:rPr>
              <a:t> (1911-1974), який мав підготувати пропозиції щодо методів удосконалення роботи спільних європейських структур. Президент Франції рішуче відстоював позицію, яка полягала в тому, що незалежно від того, яких обрисів набуде майбутня єдина Європа, </a:t>
            </a:r>
            <a:r>
              <a:rPr lang="uk-UA" b="1" dirty="0">
                <a:highlight>
                  <a:srgbClr val="800000"/>
                </a:highlight>
                <a:latin typeface="Arial" panose="020B0604020202020204" pitchFamily="34" charset="0"/>
                <a:cs typeface="Arial" panose="020B0604020202020204" pitchFamily="34" charset="0"/>
              </a:rPr>
              <a:t>її безумовної столицею має стати Париж</a:t>
            </a:r>
            <a:r>
              <a:rPr lang="uk-UA" b="1" dirty="0">
                <a:latin typeface="Arial" panose="020B0604020202020204" pitchFamily="34" charset="0"/>
                <a:cs typeface="Arial" panose="020B0604020202020204" pitchFamily="34" charset="0"/>
              </a:rPr>
              <a:t>. </a:t>
            </a:r>
          </a:p>
          <a:p>
            <a:pPr algn="just"/>
            <a:r>
              <a:rPr lang="uk-UA" b="1" dirty="0">
                <a:latin typeface="Arial" panose="020B0604020202020204" pitchFamily="34" charset="0"/>
                <a:cs typeface="Arial" panose="020B0604020202020204" pitchFamily="34" charset="0"/>
              </a:rPr>
              <a:t>Врешті за підсумками роботи «комісії </a:t>
            </a:r>
            <a:r>
              <a:rPr lang="uk-UA" b="1" dirty="0" err="1">
                <a:latin typeface="Arial" panose="020B0604020202020204" pitchFamily="34" charset="0"/>
                <a:cs typeface="Arial" panose="020B0604020202020204" pitchFamily="34" charset="0"/>
              </a:rPr>
              <a:t>Фуше</a:t>
            </a:r>
            <a:r>
              <a:rPr lang="uk-UA" b="1" dirty="0">
                <a:latin typeface="Arial" panose="020B0604020202020204" pitchFamily="34" charset="0"/>
                <a:cs typeface="Arial" panose="020B0604020202020204" pitchFamily="34" charset="0"/>
              </a:rPr>
              <a:t>» замість </a:t>
            </a:r>
            <a:r>
              <a:rPr lang="uk-UA" b="1" dirty="0" err="1">
                <a:latin typeface="Arial" panose="020B0604020202020204" pitchFamily="34" charset="0"/>
                <a:cs typeface="Arial" panose="020B0604020202020204" pitchFamily="34" charset="0"/>
              </a:rPr>
              <a:t>голлістької</a:t>
            </a:r>
            <a:r>
              <a:rPr lang="uk-UA" b="1" dirty="0">
                <a:latin typeface="Arial" panose="020B0604020202020204" pitchFamily="34" charset="0"/>
                <a:cs typeface="Arial" panose="020B0604020202020204" pitchFamily="34" charset="0"/>
              </a:rPr>
              <a:t> концепції «союзу народів» Європи, було запропоновано </a:t>
            </a:r>
            <a:r>
              <a:rPr lang="uk-UA" b="1" dirty="0" err="1">
                <a:latin typeface="Arial" panose="020B0604020202020204" pitchFamily="34" charset="0"/>
                <a:cs typeface="Arial" panose="020B0604020202020204" pitchFamily="34" charset="0"/>
              </a:rPr>
              <a:t>функціоналістську</a:t>
            </a:r>
            <a:r>
              <a:rPr lang="uk-UA" b="1" dirty="0">
                <a:latin typeface="Arial" panose="020B0604020202020204" pitchFamily="34" charset="0"/>
                <a:cs typeface="Arial" panose="020B0604020202020204" pitchFamily="34" charset="0"/>
              </a:rPr>
              <a:t> модель «союзу держав». Загалом за винятком Франції інші п’ять тодішніх членів ЄЕС, який наполегливо йшов шляхом до єднання, підтримали ці пропозиції, хоча Нідерланди ставили їхнє остаточне ствердження у залежність від позитивного вирішення проблеми вступу до Європейських Співтовариств Великої Британії. </a:t>
            </a:r>
          </a:p>
        </p:txBody>
      </p:sp>
    </p:spTree>
    <p:extLst>
      <p:ext uri="{BB962C8B-B14F-4D97-AF65-F5344CB8AC3E}">
        <p14:creationId xmlns:p14="http://schemas.microsoft.com/office/powerpoint/2010/main" val="655873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b="1" dirty="0">
                <a:latin typeface="Arial" panose="020B0604020202020204" pitchFamily="34" charset="0"/>
                <a:cs typeface="Arial" panose="020B0604020202020204" pitchFamily="34" charset="0"/>
              </a:rPr>
              <a:t>Президент де Голль вважав, що близькість Великої Британії до США у разі членства Лондона в європейських інтеграційних структурах змінює характер континентальної Європи. </a:t>
            </a:r>
          </a:p>
          <a:p>
            <a:pPr algn="just"/>
            <a:r>
              <a:rPr lang="uk-UA" b="1" dirty="0">
                <a:latin typeface="Arial" panose="020B0604020202020204" pitchFamily="34" charset="0"/>
                <a:cs typeface="Arial" panose="020B0604020202020204" pitchFamily="34" charset="0"/>
              </a:rPr>
              <a:t>Проте після того, як в травні 1962 р. французький президент рішуче висловився проти наднаціональної Європи на користь Європи національних держав, у Лондоні відчули, що принаймні в питанні визначення політичної структури єдиної Західної Європи британська позиція є максимально наближеною до </a:t>
            </a:r>
            <a:r>
              <a:rPr lang="uk-UA" b="1" dirty="0" err="1">
                <a:latin typeface="Arial" panose="020B0604020202020204" pitchFamily="34" charset="0"/>
                <a:cs typeface="Arial" panose="020B0604020202020204" pitchFamily="34" charset="0"/>
              </a:rPr>
              <a:t>голлістської</a:t>
            </a:r>
            <a:r>
              <a:rPr lang="uk-UA" b="1" dirty="0">
                <a:latin typeface="Arial" panose="020B0604020202020204" pitchFamily="34" charset="0"/>
                <a:cs typeface="Arial" panose="020B0604020202020204" pitchFamily="34" charset="0"/>
              </a:rPr>
              <a:t>. </a:t>
            </a:r>
          </a:p>
          <a:p>
            <a:pPr algn="just"/>
            <a:r>
              <a:rPr lang="uk-UA" b="1" dirty="0">
                <a:latin typeface="Arial" panose="020B0604020202020204" pitchFamily="34" charset="0"/>
                <a:cs typeface="Arial" panose="020B0604020202020204" pitchFamily="34" charset="0"/>
              </a:rPr>
              <a:t>Але де Голль знову повторив, оскільки Британія не здатна відірвати себе від США, їй немає місця в Європі. Найзаповітнішою мрією президента Франції було символічне відтворення імперії Карла Великого, тобто Європи, в якій Франція буде домінуючою силою.</a:t>
            </a:r>
          </a:p>
        </p:txBody>
      </p:sp>
    </p:spTree>
    <p:extLst>
      <p:ext uri="{BB962C8B-B14F-4D97-AF65-F5344CB8AC3E}">
        <p14:creationId xmlns:p14="http://schemas.microsoft.com/office/powerpoint/2010/main" val="2128420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600" b="1" dirty="0">
                <a:latin typeface="Arial" panose="020B0604020202020204" pitchFamily="34" charset="0"/>
                <a:cs typeface="Arial" panose="020B0604020202020204" pitchFamily="34" charset="0"/>
              </a:rPr>
              <a:t>Відчувши потужну внутрішньополітичну підтримку, де Голль схилився до варіанту побудову «французької» Європи. </a:t>
            </a:r>
            <a:r>
              <a:rPr lang="uk-UA" sz="2600" b="1" dirty="0">
                <a:highlight>
                  <a:srgbClr val="800000"/>
                </a:highlight>
                <a:latin typeface="Arial" panose="020B0604020202020204" pitchFamily="34" charset="0"/>
                <a:cs typeface="Arial" panose="020B0604020202020204" pitchFamily="34" charset="0"/>
              </a:rPr>
              <a:t>14 січня 1963 р. </a:t>
            </a:r>
            <a:r>
              <a:rPr lang="uk-UA" sz="2600" b="1" dirty="0">
                <a:latin typeface="Arial" panose="020B0604020202020204" pitchFamily="34" charset="0"/>
                <a:cs typeface="Arial" panose="020B0604020202020204" pitchFamily="34" charset="0"/>
              </a:rPr>
              <a:t>президент Франції офіційно відхилив заявку Великої Британії на вступ до ЄС, хоча британський прем’єр-міністр </a:t>
            </a:r>
            <a:r>
              <a:rPr lang="uk-UA" sz="2600" b="1" dirty="0" err="1">
                <a:latin typeface="Arial" panose="020B0604020202020204" pitchFamily="34" charset="0"/>
                <a:cs typeface="Arial" panose="020B0604020202020204" pitchFamily="34" charset="0"/>
              </a:rPr>
              <a:t>Г.Макміллан</a:t>
            </a:r>
            <a:r>
              <a:rPr lang="uk-UA" sz="2600" b="1" dirty="0">
                <a:latin typeface="Arial" panose="020B0604020202020204" pitchFamily="34" charset="0"/>
                <a:cs typeface="Arial" panose="020B0604020202020204" pitchFamily="34" charset="0"/>
              </a:rPr>
              <a:t> і наголошував, що «</a:t>
            </a:r>
            <a:r>
              <a:rPr lang="uk-UA" sz="2600" b="1" dirty="0">
                <a:highlight>
                  <a:srgbClr val="0000FF"/>
                </a:highlight>
                <a:latin typeface="Arial" panose="020B0604020202020204" pitchFamily="34" charset="0"/>
                <a:cs typeface="Arial" panose="020B0604020202020204" pitchFamily="34" charset="0"/>
              </a:rPr>
              <a:t>вважати, ніби одна держава може домінувати в Європі так само помилково, як і думати, що Європа може встояти одна</a:t>
            </a:r>
            <a:r>
              <a:rPr lang="uk-UA" sz="2600" b="1" dirty="0">
                <a:latin typeface="Arial" panose="020B0604020202020204" pitchFamily="34" charset="0"/>
                <a:cs typeface="Arial" panose="020B0604020202020204" pitchFamily="34" charset="0"/>
              </a:rPr>
              <a:t>».</a:t>
            </a:r>
          </a:p>
          <a:p>
            <a:pPr algn="just"/>
            <a:r>
              <a:rPr lang="uk-UA" sz="2600" b="1" dirty="0">
                <a:latin typeface="Arial" panose="020B0604020202020204" pitchFamily="34" charset="0"/>
                <a:cs typeface="Arial" panose="020B0604020202020204" pitchFamily="34" charset="0"/>
              </a:rPr>
              <a:t>У 1965 р. закінчився семирічний термін президентства де Голля. 5 лютого 1965 р. на одній зі своїх прес-конференцій де Голль висунув прогноз щодо «європеїзації німецького питання». На його думку, СРСР мав відмовитись від свого тоталітаризму і </a:t>
            </a:r>
            <a:r>
              <a:rPr lang="uk-UA" sz="2600" b="1" dirty="0">
                <a:highlight>
                  <a:srgbClr val="800000"/>
                </a:highlight>
                <a:latin typeface="Arial" panose="020B0604020202020204" pitchFamily="34" charset="0"/>
                <a:cs typeface="Arial" panose="020B0604020202020204" pitchFamily="34" charset="0"/>
              </a:rPr>
              <a:t>тоді Європа простягнеться «від Атлантики до Уралу»</a:t>
            </a:r>
            <a:r>
              <a:rPr lang="uk-UA" sz="2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2863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3000" b="1" dirty="0">
                <a:latin typeface="Arial" panose="020B0604020202020204" pitchFamily="34" charset="0"/>
                <a:cs typeface="Arial" panose="020B0604020202020204" pitchFamily="34" charset="0"/>
              </a:rPr>
              <a:t>Врешті 1966 р. де Голль вивів Францію з військової структури Північно-атлантичного альянсу. Адже він ще в роки Другої світової війни прохолодно ставився до свого оточення американськими штиками. </a:t>
            </a:r>
          </a:p>
          <a:p>
            <a:pPr algn="just"/>
            <a:r>
              <a:rPr lang="uk-UA" sz="3000" b="1" dirty="0">
                <a:latin typeface="Arial" panose="020B0604020202020204" pitchFamily="34" charset="0"/>
                <a:cs typeface="Arial" panose="020B0604020202020204" pitchFamily="34" charset="0"/>
              </a:rPr>
              <a:t>Рузвельт особисто не сприймав де Голля, отримуючи такі само почуття у відповідь. Тепер у середині 60-х рр. ХХ ст. де Голль вважав, що США поступово припинять свою участь в захисті Європи, як це вже було після Першої світової війни. Тоді ядерна потуга Франції мала стати ключем до оборони Західної Європи.</a:t>
            </a:r>
          </a:p>
        </p:txBody>
      </p:sp>
    </p:spTree>
    <p:extLst>
      <p:ext uri="{BB962C8B-B14F-4D97-AF65-F5344CB8AC3E}">
        <p14:creationId xmlns:p14="http://schemas.microsoft.com/office/powerpoint/2010/main" val="3310327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b="1" dirty="0">
                <a:latin typeface="Arial" panose="020B0604020202020204" pitchFamily="34" charset="0"/>
                <a:cs typeface="Arial" panose="020B0604020202020204" pitchFamily="34" charset="0"/>
              </a:rPr>
              <a:t>Де Голль був незадоволений тим, що на думку тих, які «</a:t>
            </a:r>
            <a:r>
              <a:rPr lang="uk-UA" b="1" dirty="0">
                <a:highlight>
                  <a:srgbClr val="800000"/>
                </a:highlight>
                <a:latin typeface="Arial" panose="020B0604020202020204" pitchFamily="34" charset="0"/>
                <a:cs typeface="Arial" panose="020B0604020202020204" pitchFamily="34" charset="0"/>
              </a:rPr>
              <a:t>бажають, аби Європа була федерацією, хоча й без людини, її об’єднуючої, а її атрибути права, в питаннях економіки, а саме влада, ініціатива, контроль, бюджет, повинні віднині належати хору експертів — це вже може бути надто широким тлумаченням — точки зору інтеграційних ідей</a:t>
            </a:r>
            <a:r>
              <a:rPr lang="uk-UA" b="1" dirty="0">
                <a:latin typeface="Arial" panose="020B0604020202020204" pitchFamily="34" charset="0"/>
                <a:cs typeface="Arial" panose="020B0604020202020204" pitchFamily="34" charset="0"/>
              </a:rPr>
              <a:t>». </a:t>
            </a:r>
          </a:p>
          <a:p>
            <a:pPr algn="just"/>
            <a:r>
              <a:rPr lang="uk-UA" b="1" dirty="0">
                <a:latin typeface="Arial" panose="020B0604020202020204" pitchFamily="34" charset="0"/>
                <a:cs typeface="Arial" panose="020B0604020202020204" pitchFamily="34" charset="0"/>
              </a:rPr>
              <a:t>Де Голль був проти того, аби «</a:t>
            </a:r>
            <a:r>
              <a:rPr lang="uk-UA" b="1" dirty="0">
                <a:highlight>
                  <a:srgbClr val="008080"/>
                </a:highlight>
                <a:latin typeface="Arial" panose="020B0604020202020204" pitchFamily="34" charset="0"/>
                <a:cs typeface="Arial" panose="020B0604020202020204" pitchFamily="34" charset="0"/>
              </a:rPr>
              <a:t>національних міністрів, без яких поки що неможливо обійтись у питаннях практичної діяльності, періодично викликали в Брюссель, де вони отримуватимуть інструкції від Комісії, кожний у питаннях які стосуються його компетенції. З іншого боку, ті ж творці міфу бажають бачити в Асамблеї, на яку </a:t>
            </a:r>
            <a:r>
              <a:rPr lang="uk-UA" b="1" dirty="0" err="1">
                <a:highlight>
                  <a:srgbClr val="008080"/>
                </a:highlight>
                <a:latin typeface="Arial" panose="020B0604020202020204" pitchFamily="34" charset="0"/>
                <a:cs typeface="Arial" panose="020B0604020202020204" pitchFamily="34" charset="0"/>
              </a:rPr>
              <a:t>з’їжджатимуться</a:t>
            </a:r>
            <a:r>
              <a:rPr lang="uk-UA" b="1" dirty="0">
                <a:highlight>
                  <a:srgbClr val="008080"/>
                </a:highlight>
                <a:latin typeface="Arial" panose="020B0604020202020204" pitchFamily="34" charset="0"/>
                <a:cs typeface="Arial" panose="020B0604020202020204" pitchFamily="34" charset="0"/>
              </a:rPr>
              <a:t> в Страсбург депутати та сенатори, направлені туди парламентами відповідних країн — членів Співтовариства, «Європейський парламент», який, безумовно, не володітиме жодною реальною владою, але </a:t>
            </a:r>
            <a:r>
              <a:rPr lang="uk-UA" b="1" dirty="0" err="1">
                <a:highlight>
                  <a:srgbClr val="008080"/>
                </a:highlight>
                <a:latin typeface="Arial" panose="020B0604020202020204" pitchFamily="34" charset="0"/>
                <a:cs typeface="Arial" panose="020B0604020202020204" pitchFamily="34" charset="0"/>
              </a:rPr>
              <a:t>надасть</a:t>
            </a:r>
            <a:r>
              <a:rPr lang="uk-UA" b="1" dirty="0">
                <a:highlight>
                  <a:srgbClr val="008080"/>
                </a:highlight>
                <a:latin typeface="Arial" panose="020B0604020202020204" pitchFamily="34" charset="0"/>
                <a:cs typeface="Arial" panose="020B0604020202020204" pitchFamily="34" charset="0"/>
              </a:rPr>
              <a:t> брюссельській «виконавчій владі» видимість демократичної відповідальності</a:t>
            </a:r>
            <a:r>
              <a:rPr lang="uk-UA" b="1" dirty="0">
                <a:latin typeface="Arial" panose="020B0604020202020204" pitchFamily="34" charset="0"/>
                <a:cs typeface="Arial" panose="020B0604020202020204" pitchFamily="34" charset="0"/>
              </a:rPr>
              <a:t>».</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32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lstStyle/>
          <a:p>
            <a:pPr algn="just"/>
            <a:r>
              <a:rPr lang="uk-UA" b="1" dirty="0">
                <a:latin typeface="Arial" panose="020B0604020202020204" pitchFamily="34" charset="0"/>
                <a:cs typeface="Arial" panose="020B0604020202020204" pitchFamily="34" charset="0"/>
              </a:rPr>
              <a:t>А. </a:t>
            </a:r>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послідовно відстоював ідею федералізації Європи, і його погляди мали значний вплив як на початковий етап процесу економічної інтеграції, так і на новий її рівень на початку 1980-х рр. </a:t>
            </a:r>
          </a:p>
          <a:p>
            <a:pPr algn="just"/>
            <a:r>
              <a:rPr lang="uk-UA" b="1" dirty="0">
                <a:latin typeface="Arial" panose="020B0604020202020204" pitchFamily="34" charset="0"/>
                <a:cs typeface="Arial" panose="020B0604020202020204" pitchFamily="34" charset="0"/>
              </a:rPr>
              <a:t>В умовах реалізації частини складових його моделі, А. </a:t>
            </a:r>
            <a:r>
              <a:rPr lang="uk-UA" b="1" dirty="0" err="1">
                <a:latin typeface="Arial" panose="020B0604020202020204" pitchFamily="34" charset="0"/>
                <a:cs typeface="Arial" panose="020B0604020202020204" pitchFamily="34" charset="0"/>
              </a:rPr>
              <a:t>Спінеллі</a:t>
            </a:r>
            <a:r>
              <a:rPr lang="uk-UA" b="1" dirty="0">
                <a:latin typeface="Arial" panose="020B0604020202020204" pitchFamily="34" charset="0"/>
                <a:cs typeface="Arial" panose="020B0604020202020204" pitchFamily="34" charset="0"/>
              </a:rPr>
              <a:t> став активним учасником цього процесу: тривалий час був членом Європейської комісії та депутатом Європейського парламенту. При цьому він постійно наголошував на необхідності поваги до суверенітету держав-членів інтеграційного об’єднання в усіх галузях (збереження широких повноважень національних урядів). </a:t>
            </a:r>
          </a:p>
          <a:p>
            <a:pPr algn="just"/>
            <a:r>
              <a:rPr lang="uk-UA" b="1" i="1" dirty="0">
                <a:solidFill>
                  <a:srgbClr val="FFFF00"/>
                </a:solidFill>
                <a:latin typeface="Arial" panose="020B0604020202020204" pitchFamily="34" charset="0"/>
                <a:cs typeface="Arial" panose="020B0604020202020204" pitchFamily="34" charset="0"/>
              </a:rPr>
              <a:t>Однак, питання зовнішньої політики, оборони, економіки та захисту громадянських прав мали бути передані демократичному європейському уряду, контрольованому європейським парламентом.</a:t>
            </a:r>
          </a:p>
        </p:txBody>
      </p:sp>
    </p:spTree>
    <p:extLst>
      <p:ext uri="{BB962C8B-B14F-4D97-AF65-F5344CB8AC3E}">
        <p14:creationId xmlns:p14="http://schemas.microsoft.com/office/powerpoint/2010/main" val="16396602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800" b="1" dirty="0">
                <a:latin typeface="Arial" panose="020B0604020202020204" pitchFamily="34" charset="0"/>
                <a:cs typeface="Arial" panose="020B0604020202020204" pitchFamily="34" charset="0"/>
              </a:rPr>
              <a:t>Французький лідер категорично не сприймав поверхові порівняння між «європейською Європу», яку тільки ще потрібно створити, та Сполученими Штатами. На думку де Голля, порівняти ці категорії інтеграції неможливо, адже «останні були створені, не маючи нічого попереднього, на вільній території, послідовними хвилями безрідних колоністів». </a:t>
            </a:r>
          </a:p>
          <a:p>
            <a:pPr algn="just"/>
            <a:r>
              <a:rPr lang="uk-UA" sz="2800" b="1" dirty="0">
                <a:latin typeface="Arial" panose="020B0604020202020204" pitchFamily="34" charset="0"/>
                <a:cs typeface="Arial" panose="020B0604020202020204" pitchFamily="34" charset="0"/>
              </a:rPr>
              <a:t>Відстоюючи принцип збереження національного суверенітету, </a:t>
            </a:r>
            <a:r>
              <a:rPr lang="uk-UA" sz="2800" b="1" dirty="0">
                <a:highlight>
                  <a:srgbClr val="800000"/>
                </a:highlight>
                <a:latin typeface="Arial" panose="020B0604020202020204" pitchFamily="34" charset="0"/>
                <a:cs typeface="Arial" panose="020B0604020202020204" pitchFamily="34" charset="0"/>
              </a:rPr>
              <a:t>де Голль не бажав прискореного створення наднаціональних політичних структур в Європі</a:t>
            </a:r>
            <a:r>
              <a:rPr lang="uk-UA"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3137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lnSpcReduction="10000"/>
          </a:bodyPr>
          <a:lstStyle/>
          <a:p>
            <a:pPr algn="just"/>
            <a:r>
              <a:rPr lang="uk-UA" b="1" dirty="0">
                <a:latin typeface="Arial" panose="020B0604020202020204" pitchFamily="34" charset="0"/>
                <a:cs typeface="Arial" panose="020B0604020202020204" pitchFamily="34" charset="0"/>
              </a:rPr>
              <a:t>21 червня 1966 р. де Голль прибув з візитом до СРСР. Він вперше завів мову про потребу розрядки міжнародного напруження передусім в Європі. Саме завдяки цьому Європа могла знову належати європейцям під керівництвом Франції та без американського втручання. Британію він продовжував вважати «американською троянською конячкою» в Європі.</a:t>
            </a:r>
          </a:p>
          <a:p>
            <a:pPr algn="just"/>
            <a:r>
              <a:rPr lang="uk-UA" b="1" dirty="0">
                <a:latin typeface="Arial" panose="020B0604020202020204" pitchFamily="34" charset="0"/>
                <a:cs typeface="Arial" panose="020B0604020202020204" pitchFamily="34" charset="0"/>
              </a:rPr>
              <a:t>У травні 1967 р. генерал де Голль вдруге поховав британську заявку на вступ до ЄЕС. Проте передумовами подібних переговорів французький лідер вважав суттєве оздоровлення британської економіки ще до початку таких консультацій по суті. Де Голль зазначав, що «</a:t>
            </a:r>
            <a:r>
              <a:rPr lang="uk-UA" b="1" dirty="0">
                <a:highlight>
                  <a:srgbClr val="800000"/>
                </a:highlight>
                <a:latin typeface="Arial" panose="020B0604020202020204" pitchFamily="34" charset="0"/>
                <a:cs typeface="Arial" panose="020B0604020202020204" pitchFamily="34" charset="0"/>
              </a:rPr>
              <a:t>прихильники безумовно вступу Великої Британії до Європейського Економічного Співтовариства, яке могло стати і політичним, об’єднали свої негативні зусилля з прихильниками наднаціональних форм об’єднання, причому явно протилежність позицій тих та інших, не завадила їм об’єднатись для боротьби проти французького рішення</a:t>
            </a:r>
            <a:r>
              <a:rPr lang="uk-UA"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095015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b="1" dirty="0">
                <a:latin typeface="Arial" panose="020B0604020202020204" pitchFamily="34" charset="0"/>
                <a:cs typeface="Arial" panose="020B0604020202020204" pitchFamily="34" charset="0"/>
              </a:rPr>
              <a:t>Франція продовжувала віддавати перевагу власним військовим і енергетичним програмам і не бажала ділитись своїм національним потенціалом з Європою. </a:t>
            </a:r>
          </a:p>
          <a:p>
            <a:pPr algn="just"/>
            <a:r>
              <a:rPr lang="uk-UA" b="1" dirty="0">
                <a:latin typeface="Arial" panose="020B0604020202020204" pitchFamily="34" charset="0"/>
                <a:cs typeface="Arial" panose="020B0604020202020204" pitchFamily="34" charset="0"/>
              </a:rPr>
              <a:t>«</a:t>
            </a:r>
            <a:r>
              <a:rPr lang="uk-UA" b="1" dirty="0">
                <a:highlight>
                  <a:srgbClr val="800000"/>
                </a:highlight>
                <a:latin typeface="Arial" panose="020B0604020202020204" pitchFamily="34" charset="0"/>
                <a:cs typeface="Arial" panose="020B0604020202020204" pitchFamily="34" charset="0"/>
              </a:rPr>
              <a:t>Якщо наші сусіди відмовились прислухатись до заклику Франції створити об’єднану і не залежну європейську Європу, то це частково тому, що вони за традицією були заклопотані домінуванням Франції, але головною умовою було те, що в умовах холодної війни, в якій загруз весь світ, для понад усе було устремління зберегти американський захист, а все інше відходило на другий план</a:t>
            </a:r>
            <a:r>
              <a:rPr lang="uk-UA" b="1" dirty="0">
                <a:latin typeface="Arial" panose="020B0604020202020204" pitchFamily="34" charset="0"/>
                <a:cs typeface="Arial" panose="020B0604020202020204" pitchFamily="34" charset="0"/>
              </a:rPr>
              <a:t>».</a:t>
            </a:r>
          </a:p>
          <a:p>
            <a:pPr algn="just"/>
            <a:r>
              <a:rPr lang="uk-UA" b="1" dirty="0">
                <a:latin typeface="Arial" panose="020B0604020202020204" pitchFamily="34" charset="0"/>
                <a:cs typeface="Arial" panose="020B0604020202020204" pitchFamily="34" charset="0"/>
              </a:rPr>
              <a:t>28 квітня 1969 р. де Голль пішов у відставку.</a:t>
            </a:r>
          </a:p>
        </p:txBody>
      </p:sp>
    </p:spTree>
    <p:extLst>
      <p:ext uri="{BB962C8B-B14F-4D97-AF65-F5344CB8AC3E}">
        <p14:creationId xmlns:p14="http://schemas.microsoft.com/office/powerpoint/2010/main" val="2483973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1" y="932874"/>
            <a:ext cx="7952509" cy="5925125"/>
          </a:xfrm>
        </p:spPr>
        <p:txBody>
          <a:bodyPr>
            <a:normAutofit/>
          </a:bodyPr>
          <a:lstStyle/>
          <a:p>
            <a:pPr algn="just"/>
            <a:r>
              <a:rPr lang="uk-UA" sz="2800" b="1" dirty="0">
                <a:latin typeface="Arial" panose="020B0604020202020204" pitchFamily="34" charset="0"/>
                <a:cs typeface="Arial" panose="020B0604020202020204" pitchFamily="34" charset="0"/>
              </a:rPr>
              <a:t>Разом із відомими французькими діячами Етьєном </a:t>
            </a:r>
            <a:r>
              <a:rPr lang="uk-UA" sz="2800" b="1" dirty="0" err="1">
                <a:latin typeface="Arial" panose="020B0604020202020204" pitchFamily="34" charset="0"/>
                <a:cs typeface="Arial" panose="020B0604020202020204" pitchFamily="34" charset="0"/>
              </a:rPr>
              <a:t>Гіршем</a:t>
            </a:r>
            <a:r>
              <a:rPr lang="uk-UA" sz="2800" b="1" dirty="0">
                <a:latin typeface="Arial" panose="020B0604020202020204" pitchFamily="34" charset="0"/>
                <a:cs typeface="Arial" panose="020B0604020202020204" pitchFamily="34" charset="0"/>
              </a:rPr>
              <a:t> та Полем Рейтером 1949 р. ще один відомий французький діяч Жан Моне розробив концепцію створення економічного союзу – </a:t>
            </a:r>
            <a:r>
              <a:rPr lang="uk-UA" sz="2800" b="1" dirty="0">
                <a:highlight>
                  <a:srgbClr val="800000"/>
                </a:highlight>
                <a:latin typeface="Arial" panose="020B0604020202020204" pitchFamily="34" charset="0"/>
                <a:cs typeface="Arial" panose="020B0604020202020204" pitchFamily="34" charset="0"/>
              </a:rPr>
              <a:t>Європейського об’єднання вугілля та сталі (ЄОВС). </a:t>
            </a:r>
          </a:p>
          <a:p>
            <a:endParaRPr lang="uk-UA" sz="2800" b="1" dirty="0">
              <a:highlight>
                <a:srgbClr val="008080"/>
              </a:highlight>
              <a:latin typeface="Arial" panose="020B0604020202020204" pitchFamily="34" charset="0"/>
              <a:cs typeface="Arial" panose="020B0604020202020204" pitchFamily="34" charset="0"/>
            </a:endParaRPr>
          </a:p>
          <a:p>
            <a:r>
              <a:rPr lang="uk-UA" sz="2800" b="1" dirty="0">
                <a:highlight>
                  <a:srgbClr val="008080"/>
                </a:highlight>
                <a:latin typeface="Arial" panose="020B0604020202020204" pitchFamily="34" charset="0"/>
                <a:cs typeface="Arial" panose="020B0604020202020204" pitchFamily="34" charset="0"/>
              </a:rPr>
              <a:t>Жан </a:t>
            </a:r>
            <a:r>
              <a:rPr lang="uk-UA" sz="2800" b="1" dirty="0" err="1">
                <a:highlight>
                  <a:srgbClr val="008080"/>
                </a:highlight>
                <a:latin typeface="Arial" panose="020B0604020202020204" pitchFamily="34" charset="0"/>
                <a:cs typeface="Arial" panose="020B0604020202020204" pitchFamily="34" charset="0"/>
              </a:rPr>
              <a:t>Омер</a:t>
            </a:r>
            <a:r>
              <a:rPr lang="uk-UA" sz="2800" b="1" dirty="0">
                <a:highlight>
                  <a:srgbClr val="008080"/>
                </a:highlight>
                <a:latin typeface="Arial" panose="020B0604020202020204" pitchFamily="34" charset="0"/>
                <a:cs typeface="Arial" panose="020B0604020202020204" pitchFamily="34" charset="0"/>
              </a:rPr>
              <a:t> Марі Габріель </a:t>
            </a:r>
            <a:r>
              <a:rPr lang="uk-UA" sz="2800" b="1" dirty="0" err="1">
                <a:highlight>
                  <a:srgbClr val="008080"/>
                </a:highlight>
                <a:latin typeface="Arial" panose="020B0604020202020204" pitchFamily="34" charset="0"/>
                <a:cs typeface="Arial" panose="020B0604020202020204" pitchFamily="34" charset="0"/>
              </a:rPr>
              <a:t>Монне</a:t>
            </a:r>
            <a:endParaRPr lang="uk-UA" sz="2800" b="1" dirty="0">
              <a:highlight>
                <a:srgbClr val="008080"/>
              </a:highlight>
              <a:latin typeface="Arial" panose="020B0604020202020204" pitchFamily="34" charset="0"/>
              <a:cs typeface="Arial" panose="020B0604020202020204" pitchFamily="34" charset="0"/>
            </a:endParaRPr>
          </a:p>
          <a:p>
            <a:r>
              <a:rPr lang="uk-UA" sz="2800" b="1" dirty="0">
                <a:latin typeface="Arial" panose="020B0604020202020204" pitchFamily="34" charset="0"/>
                <a:cs typeface="Arial" panose="020B0604020202020204" pitchFamily="34" charset="0"/>
              </a:rPr>
              <a:t>9.11.1888 – 16.03.1979</a:t>
            </a:r>
          </a:p>
        </p:txBody>
      </p:sp>
      <p:pic>
        <p:nvPicPr>
          <p:cNvPr id="4" name="Рисунок 3">
            <a:extLst>
              <a:ext uri="{FF2B5EF4-FFF2-40B4-BE49-F238E27FC236}">
                <a16:creationId xmlns:a16="http://schemas.microsoft.com/office/drawing/2014/main" id="{017684AB-EB22-0E82-68ED-B14B4120540C}"/>
              </a:ext>
            </a:extLst>
          </p:cNvPr>
          <p:cNvPicPr>
            <a:picLocks noChangeAspect="1"/>
          </p:cNvPicPr>
          <p:nvPr/>
        </p:nvPicPr>
        <p:blipFill>
          <a:blip r:embed="rId2"/>
          <a:stretch>
            <a:fillRect/>
          </a:stretch>
        </p:blipFill>
        <p:spPr>
          <a:xfrm>
            <a:off x="8064066" y="1180811"/>
            <a:ext cx="3914775" cy="5429250"/>
          </a:xfrm>
          <a:prstGeom prst="rect">
            <a:avLst/>
          </a:prstGeom>
        </p:spPr>
      </p:pic>
    </p:spTree>
    <p:extLst>
      <p:ext uri="{BB962C8B-B14F-4D97-AF65-F5344CB8AC3E}">
        <p14:creationId xmlns:p14="http://schemas.microsoft.com/office/powerpoint/2010/main" val="26742989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700" b="1" dirty="0">
                <a:latin typeface="Arial" panose="020B0604020202020204" pitchFamily="34" charset="0"/>
                <a:cs typeface="Arial" panose="020B0604020202020204" pitchFamily="34" charset="0"/>
              </a:rPr>
              <a:t>Вона отримала назву «</a:t>
            </a:r>
            <a:r>
              <a:rPr lang="uk-UA" sz="2700" b="1" dirty="0" err="1">
                <a:latin typeface="Arial" panose="020B0604020202020204" pitchFamily="34" charset="0"/>
                <a:cs typeface="Arial" panose="020B0604020202020204" pitchFamily="34" charset="0"/>
              </a:rPr>
              <a:t>коммунітарний</a:t>
            </a:r>
            <a:r>
              <a:rPr lang="uk-UA" sz="2700" b="1" dirty="0">
                <a:latin typeface="Arial" panose="020B0604020202020204" pitchFamily="34" charset="0"/>
                <a:cs typeface="Arial" panose="020B0604020202020204" pitchFamily="34" charset="0"/>
              </a:rPr>
              <a:t> метод»,  адже маючи за кінцеву мету федералізацію Європи, передбачала дуже помірковані та прагматичні кроки на цьому шляху: держави зберігають повний суверенітет, а процес інтеграції має відбуватися через суто економічні інтереси. </a:t>
            </a:r>
          </a:p>
          <a:p>
            <a:pPr algn="just"/>
            <a:r>
              <a:rPr lang="uk-UA" sz="2700" b="1" dirty="0">
                <a:latin typeface="Arial" panose="020B0604020202020204" pitchFamily="34" charset="0"/>
                <a:cs typeface="Arial" panose="020B0604020202020204" pitchFamily="34" charset="0"/>
              </a:rPr>
              <a:t>За проектом Ж. </a:t>
            </a:r>
            <a:r>
              <a:rPr lang="uk-UA" sz="2700" b="1" dirty="0" err="1">
                <a:latin typeface="Arial" panose="020B0604020202020204" pitchFamily="34" charset="0"/>
                <a:cs typeface="Arial" panose="020B0604020202020204" pitchFamily="34" charset="0"/>
              </a:rPr>
              <a:t>Монне</a:t>
            </a:r>
            <a:r>
              <a:rPr lang="uk-UA" sz="2700" b="1" dirty="0">
                <a:latin typeface="Arial" panose="020B0604020202020204" pitchFamily="34" charset="0"/>
                <a:cs typeface="Arial" panose="020B0604020202020204" pitchFamily="34" charset="0"/>
              </a:rPr>
              <a:t> компетенція наднаціональних органів повинна стосуватись вузьких, здебільшого галузевих функцій. При цьому автор вважав, що шлях до глибшої інтеграції має проходити через позитивні досягнення в напрямі тісної та взаємовигідної економічної співпраці. Разом із тим, наголошуючи на важливості безпекового напрямку співпраці, він схвалював і підтримував «план </a:t>
            </a:r>
            <a:r>
              <a:rPr lang="uk-UA" sz="2700" b="1" dirty="0" err="1">
                <a:latin typeface="Arial" panose="020B0604020202020204" pitchFamily="34" charset="0"/>
                <a:cs typeface="Arial" panose="020B0604020202020204" pitchFamily="34" charset="0"/>
              </a:rPr>
              <a:t>Плевена</a:t>
            </a:r>
            <a:r>
              <a:rPr lang="uk-UA" sz="27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30743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600" b="1" dirty="0">
                <a:latin typeface="Arial" panose="020B0604020202020204" pitchFamily="34" charset="0"/>
                <a:cs typeface="Arial" panose="020B0604020202020204" pitchFamily="34" charset="0"/>
              </a:rPr>
              <a:t>Прихильником ідеї європейської інтеграції </a:t>
            </a:r>
            <a:r>
              <a:rPr lang="uk-UA" sz="2600" b="1" dirty="0" err="1">
                <a:latin typeface="Arial" panose="020B0604020202020204" pitchFamily="34" charset="0"/>
                <a:cs typeface="Arial" panose="020B0604020202020204" pitchFamily="34" charset="0"/>
              </a:rPr>
              <a:t>Монне</a:t>
            </a:r>
            <a:r>
              <a:rPr lang="uk-UA" sz="2600" b="1" dirty="0">
                <a:latin typeface="Arial" panose="020B0604020202020204" pitchFamily="34" charset="0"/>
                <a:cs typeface="Arial" panose="020B0604020202020204" pitchFamily="34" charset="0"/>
              </a:rPr>
              <a:t> став восени 1929 р., коли він вітав пропозицію </a:t>
            </a:r>
            <a:r>
              <a:rPr lang="uk-UA" sz="2600" b="1" dirty="0" err="1">
                <a:latin typeface="Arial" panose="020B0604020202020204" pitchFamily="34" charset="0"/>
                <a:cs typeface="Arial" panose="020B0604020202020204" pitchFamily="34" charset="0"/>
              </a:rPr>
              <a:t>А.Бріана</a:t>
            </a:r>
            <a:r>
              <a:rPr lang="uk-UA" sz="2600" b="1" dirty="0">
                <a:latin typeface="Arial" panose="020B0604020202020204" pitchFamily="34" charset="0"/>
                <a:cs typeface="Arial" panose="020B0604020202020204" pitchFamily="34" charset="0"/>
              </a:rPr>
              <a:t> щодо створення Сполучених Штатів Європи. Цій ідеї він присвятив свою подальшу експертну та політичну кар’єру. </a:t>
            </a:r>
          </a:p>
          <a:p>
            <a:pPr algn="just"/>
            <a:r>
              <a:rPr lang="uk-UA" sz="2600" b="1" dirty="0">
                <a:latin typeface="Arial" panose="020B0604020202020204" pitchFamily="34" charset="0"/>
                <a:cs typeface="Arial" panose="020B0604020202020204" pitchFamily="34" charset="0"/>
              </a:rPr>
              <a:t>У червні 1940 р., коли Франція знаходилась на межі поразки від нацистської Німеччини, </a:t>
            </a:r>
            <a:r>
              <a:rPr lang="uk-UA" sz="2600" b="1" dirty="0" err="1">
                <a:latin typeface="Arial" panose="020B0604020202020204" pitchFamily="34" charset="0"/>
                <a:cs typeface="Arial" panose="020B0604020202020204" pitchFamily="34" charset="0"/>
              </a:rPr>
              <a:t>Монне</a:t>
            </a:r>
            <a:r>
              <a:rPr lang="uk-UA" sz="2600" b="1" dirty="0">
                <a:latin typeface="Arial" panose="020B0604020202020204" pitchFamily="34" charset="0"/>
                <a:cs typeface="Arial" panose="020B0604020202020204" pitchFamily="34" charset="0"/>
              </a:rPr>
              <a:t> запропонував план створення союзу Франції та Великої Британії. Пропонувалось створити спільну федеративну Конституцію, створити єдиний парламент, уряд, ввести єдине громадянство. Багатьом ця пропозиція здавалась єдиним способом утримати Францію у стані війни. Ця була одна з перших, але не єдина наднаціональна ідея, ініційована </a:t>
            </a:r>
            <a:r>
              <a:rPr lang="uk-UA" sz="2600" b="1" dirty="0" err="1">
                <a:latin typeface="Arial" panose="020B0604020202020204" pitchFamily="34" charset="0"/>
                <a:cs typeface="Arial" panose="020B0604020202020204" pitchFamily="34" charset="0"/>
              </a:rPr>
              <a:t>Ж.Монне</a:t>
            </a:r>
            <a:r>
              <a:rPr lang="uk-UA" sz="2600" b="1" dirty="0">
                <a:latin typeface="Arial" panose="020B0604020202020204" pitchFamily="34" charset="0"/>
                <a:cs typeface="Arial" panose="020B0604020202020204" pitchFamily="34" charset="0"/>
              </a:rPr>
              <a:t>, але вона стала єдиною, яку в тих історичних умовах підтримав де Голль.</a:t>
            </a:r>
          </a:p>
        </p:txBody>
      </p:sp>
    </p:spTree>
    <p:extLst>
      <p:ext uri="{BB962C8B-B14F-4D97-AF65-F5344CB8AC3E}">
        <p14:creationId xmlns:p14="http://schemas.microsoft.com/office/powerpoint/2010/main" val="1570383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600" b="1" dirty="0">
                <a:latin typeface="Arial" panose="020B0604020202020204" pitchFamily="34" charset="0"/>
                <a:cs typeface="Arial" panose="020B0604020202020204" pitchFamily="34" charset="0"/>
              </a:rPr>
              <a:t>Особливо знадобилась енергія </a:t>
            </a:r>
            <a:r>
              <a:rPr lang="uk-UA" sz="2600" b="1" dirty="0" err="1">
                <a:latin typeface="Arial" panose="020B0604020202020204" pitchFamily="34" charset="0"/>
                <a:cs typeface="Arial" panose="020B0604020202020204" pitchFamily="34" charset="0"/>
              </a:rPr>
              <a:t>Монне</a:t>
            </a:r>
            <a:r>
              <a:rPr lang="uk-UA" sz="2600" b="1" dirty="0">
                <a:latin typeface="Arial" panose="020B0604020202020204" pitchFamily="34" charset="0"/>
                <a:cs typeface="Arial" panose="020B0604020202020204" pitchFamily="34" charset="0"/>
              </a:rPr>
              <a:t> після 1945 р. в умовах зближення Франції та Німеччини. Його гнучкість допомогла замиренню двох раніше ворогуючих сусідніх країн. Зокрема, де Голль прийняв план </a:t>
            </a:r>
            <a:r>
              <a:rPr lang="uk-UA" sz="2600" b="1" dirty="0" err="1">
                <a:latin typeface="Arial" panose="020B0604020202020204" pitchFamily="34" charset="0"/>
                <a:cs typeface="Arial" panose="020B0604020202020204" pitchFamily="34" charset="0"/>
              </a:rPr>
              <a:t>Монне</a:t>
            </a:r>
            <a:r>
              <a:rPr lang="uk-UA" sz="2600" b="1" dirty="0">
                <a:latin typeface="Arial" panose="020B0604020202020204" pitchFamily="34" charset="0"/>
                <a:cs typeface="Arial" panose="020B0604020202020204" pitchFamily="34" charset="0"/>
              </a:rPr>
              <a:t>, який реалізовувався впродовж 1947-1953 рр. та передбачав програму заходів, спрямованих на модернізацію та удосконалення французької промисловості.</a:t>
            </a:r>
          </a:p>
          <a:p>
            <a:pPr algn="just"/>
            <a:r>
              <a:rPr lang="uk-UA" sz="2600" b="1" dirty="0">
                <a:latin typeface="Arial" panose="020B0604020202020204" pitchFamily="34" charset="0"/>
                <a:cs typeface="Arial" panose="020B0604020202020204" pitchFamily="34" charset="0"/>
              </a:rPr>
              <a:t>Багатьма дослідниками визнається, що діяльність Комісії з планування на чолі з </a:t>
            </a:r>
            <a:r>
              <a:rPr lang="uk-UA" sz="2600" b="1" dirty="0" err="1">
                <a:latin typeface="Arial" panose="020B0604020202020204" pitchFamily="34" charset="0"/>
                <a:cs typeface="Arial" panose="020B0604020202020204" pitchFamily="34" charset="0"/>
              </a:rPr>
              <a:t>Монне</a:t>
            </a:r>
            <a:r>
              <a:rPr lang="uk-UA" sz="2600" b="1" dirty="0">
                <a:latin typeface="Arial" panose="020B0604020202020204" pitchFamily="34" charset="0"/>
                <a:cs typeface="Arial" panose="020B0604020202020204" pitchFamily="34" charset="0"/>
              </a:rPr>
              <a:t> заклало фундамент для відродження економіки Франції у наступне десятиріччя внутрішньополітичного хаосу. Цьому безперечно сприяло й залучення французької економіки до наднаціонального розподілу праці в Західній Європі. Де Голль назвав його «натхненником європейської інтеграції». </a:t>
            </a:r>
          </a:p>
        </p:txBody>
      </p:sp>
    </p:spTree>
    <p:extLst>
      <p:ext uri="{BB962C8B-B14F-4D97-AF65-F5344CB8AC3E}">
        <p14:creationId xmlns:p14="http://schemas.microsoft.com/office/powerpoint/2010/main" val="36918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800" b="1" dirty="0">
                <a:latin typeface="Arial" panose="020B0604020202020204" pitchFamily="34" charset="0"/>
                <a:cs typeface="Arial" panose="020B0604020202020204" pitchFamily="34" charset="0"/>
              </a:rPr>
              <a:t>Жан </a:t>
            </a:r>
            <a:r>
              <a:rPr lang="uk-UA" sz="2800" b="1" dirty="0" err="1">
                <a:latin typeface="Arial" panose="020B0604020202020204" pitchFamily="34" charset="0"/>
                <a:cs typeface="Arial" panose="020B0604020202020204" pitchFamily="34" charset="0"/>
              </a:rPr>
              <a:t>Монне</a:t>
            </a:r>
            <a:r>
              <a:rPr lang="uk-UA" sz="2800" b="1" dirty="0">
                <a:latin typeface="Arial" panose="020B0604020202020204" pitchFamily="34" charset="0"/>
                <a:cs typeface="Arial" panose="020B0604020202020204" pitchFamily="34" charset="0"/>
              </a:rPr>
              <a:t> як прагматичний прихильник </a:t>
            </a:r>
            <a:r>
              <a:rPr lang="uk-UA" sz="2800" b="1" dirty="0" err="1">
                <a:latin typeface="Arial" panose="020B0604020202020204" pitchFamily="34" charset="0"/>
                <a:cs typeface="Arial" panose="020B0604020202020204" pitchFamily="34" charset="0"/>
              </a:rPr>
              <a:t>функціоналістської</a:t>
            </a:r>
            <a:r>
              <a:rPr lang="uk-UA" sz="2800" b="1" dirty="0">
                <a:latin typeface="Arial" panose="020B0604020202020204" pitchFamily="34" charset="0"/>
                <a:cs typeface="Arial" panose="020B0604020202020204" pitchFamily="34" charset="0"/>
              </a:rPr>
              <a:t> концепції інтеграції наполягав в умовах післявоєнної дестабілізації європейської економіки на </a:t>
            </a:r>
            <a:r>
              <a:rPr lang="uk-UA" sz="2800" b="1" dirty="0" err="1">
                <a:latin typeface="Arial" panose="020B0604020202020204" pitchFamily="34" charset="0"/>
                <a:cs typeface="Arial" panose="020B0604020202020204" pitchFamily="34" charset="0"/>
              </a:rPr>
              <a:t>приоритетності</a:t>
            </a:r>
            <a:r>
              <a:rPr lang="uk-UA" sz="2800" b="1" dirty="0">
                <a:latin typeface="Arial" panose="020B0604020202020204" pitchFamily="34" charset="0"/>
                <a:cs typeface="Arial" panose="020B0604020202020204" pitchFamily="34" charset="0"/>
              </a:rPr>
              <a:t> європейського єднання шляхом економічної інтеграції. Дебати спростив початок «холодної війни». </a:t>
            </a:r>
          </a:p>
          <a:p>
            <a:pPr algn="just"/>
            <a:r>
              <a:rPr lang="uk-UA" sz="2800" b="1" dirty="0">
                <a:latin typeface="Arial" panose="020B0604020202020204" pitchFamily="34" charset="0"/>
                <a:cs typeface="Arial" panose="020B0604020202020204" pitchFamily="34" charset="0"/>
              </a:rPr>
              <a:t>Спільно з Робером Шуманом </a:t>
            </a:r>
            <a:r>
              <a:rPr lang="uk-UA" sz="2800" b="1" dirty="0" err="1">
                <a:latin typeface="Arial" panose="020B0604020202020204" pitchFamily="34" charset="0"/>
                <a:cs typeface="Arial" panose="020B0604020202020204" pitchFamily="34" charset="0"/>
              </a:rPr>
              <a:t>Монне</a:t>
            </a:r>
            <a:r>
              <a:rPr lang="uk-UA" sz="2800" b="1" dirty="0">
                <a:latin typeface="Arial" panose="020B0604020202020204" pitchFamily="34" charset="0"/>
                <a:cs typeface="Arial" panose="020B0604020202020204" pitchFamily="34" charset="0"/>
              </a:rPr>
              <a:t> ініціював утворення Європейського співтовариства вугілля і сталі. Врешті саме </a:t>
            </a:r>
            <a:r>
              <a:rPr lang="uk-UA" sz="2800" b="1" dirty="0" err="1">
                <a:latin typeface="Arial" panose="020B0604020202020204" pitchFamily="34" charset="0"/>
                <a:cs typeface="Arial" panose="020B0604020202020204" pitchFamily="34" charset="0"/>
              </a:rPr>
              <a:t>Монне</a:t>
            </a:r>
            <a:r>
              <a:rPr lang="uk-UA" sz="2800" b="1" dirty="0">
                <a:latin typeface="Arial" panose="020B0604020202020204" pitchFamily="34" charset="0"/>
                <a:cs typeface="Arial" panose="020B0604020202020204" pitchFamily="34" charset="0"/>
              </a:rPr>
              <a:t> став першим головою правління зазначеної спільноти (1952-1955), яка була праобразом Європейської комісії. </a:t>
            </a:r>
          </a:p>
          <a:p>
            <a:pPr algn="just"/>
            <a:r>
              <a:rPr lang="uk-UA" sz="2800" b="1" dirty="0">
                <a:latin typeface="Arial" panose="020B0604020202020204" pitchFamily="34" charset="0"/>
                <a:cs typeface="Arial" panose="020B0604020202020204" pitchFamily="34" charset="0"/>
              </a:rPr>
              <a:t>А в розпалі угорських революційних подій 1956 р. </a:t>
            </a:r>
            <a:r>
              <a:rPr lang="uk-UA" sz="2800" b="1" dirty="0" err="1">
                <a:latin typeface="Arial" panose="020B0604020202020204" pitchFamily="34" charset="0"/>
                <a:cs typeface="Arial" panose="020B0604020202020204" pitchFamily="34" charset="0"/>
              </a:rPr>
              <a:t>Монне</a:t>
            </a:r>
            <a:r>
              <a:rPr lang="uk-UA" sz="2800" b="1" dirty="0">
                <a:latin typeface="Arial" panose="020B0604020202020204" pitchFamily="34" charset="0"/>
                <a:cs typeface="Arial" panose="020B0604020202020204" pitchFamily="34" charset="0"/>
              </a:rPr>
              <a:t> створив та очолив «Комітет за створення Сполучених Штатів Європи», який діяв до 1975 р. </a:t>
            </a:r>
          </a:p>
        </p:txBody>
      </p:sp>
    </p:spTree>
    <p:extLst>
      <p:ext uri="{BB962C8B-B14F-4D97-AF65-F5344CB8AC3E}">
        <p14:creationId xmlns:p14="http://schemas.microsoft.com/office/powerpoint/2010/main" val="1712024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b="1" dirty="0">
                <a:latin typeface="Arial" panose="020B0604020202020204" pitchFamily="34" charset="0"/>
                <a:cs typeface="Arial" panose="020B0604020202020204" pitchFamily="34" charset="0"/>
              </a:rPr>
              <a:t>У своїх мемуарах </a:t>
            </a:r>
            <a:r>
              <a:rPr lang="uk-UA" b="1" dirty="0" err="1">
                <a:latin typeface="Arial" panose="020B0604020202020204" pitchFamily="34" charset="0"/>
                <a:cs typeface="Arial" panose="020B0604020202020204" pitchFamily="34" charset="0"/>
              </a:rPr>
              <a:t>Монне</a:t>
            </a:r>
            <a:r>
              <a:rPr lang="uk-UA" b="1" dirty="0">
                <a:latin typeface="Arial" panose="020B0604020202020204" pitchFamily="34" charset="0"/>
                <a:cs typeface="Arial" panose="020B0604020202020204" pitchFamily="34" charset="0"/>
              </a:rPr>
              <a:t> стверджував, що заради інтеграції мають сенс лише спільні інститути, а не звичайна міжнародна співпраця, тобто з точки зору теорії європейської інтеграції він був послідовним федералістом.</a:t>
            </a:r>
          </a:p>
          <a:p>
            <a:pPr algn="just"/>
            <a:r>
              <a:rPr lang="uk-UA" b="1" dirty="0">
                <a:latin typeface="Arial" panose="020B0604020202020204" pitchFamily="34" charset="0"/>
                <a:cs typeface="Arial" panose="020B0604020202020204" pitchFamily="34" charset="0"/>
              </a:rPr>
              <a:t>У квітні 1949 р. </a:t>
            </a:r>
            <a:r>
              <a:rPr lang="uk-UA" b="1" dirty="0" err="1">
                <a:latin typeface="Arial" panose="020B0604020202020204" pitchFamily="34" charset="0"/>
                <a:cs typeface="Arial" panose="020B0604020202020204" pitchFamily="34" charset="0"/>
              </a:rPr>
              <a:t>Ж.Монне</a:t>
            </a:r>
            <a:r>
              <a:rPr lang="uk-UA" b="1" dirty="0">
                <a:latin typeface="Arial" panose="020B0604020202020204" pitchFamily="34" charset="0"/>
                <a:cs typeface="Arial" panose="020B0604020202020204" pitchFamily="34" charset="0"/>
              </a:rPr>
              <a:t> вітав створення НАТО, яке радянські пропагандисти назвали «атлантичним пактом концернів». Натомість, на думку </a:t>
            </a:r>
            <a:r>
              <a:rPr lang="uk-UA" b="1" dirty="0" err="1">
                <a:latin typeface="Arial" panose="020B0604020202020204" pitchFamily="34" charset="0"/>
                <a:cs typeface="Arial" panose="020B0604020202020204" pitchFamily="34" charset="0"/>
              </a:rPr>
              <a:t>Монне</a:t>
            </a:r>
            <a:r>
              <a:rPr lang="uk-UA" b="1" dirty="0">
                <a:latin typeface="Arial" panose="020B0604020202020204" pitchFamily="34" charset="0"/>
                <a:cs typeface="Arial" panose="020B0604020202020204" pitchFamily="34" charset="0"/>
              </a:rPr>
              <a:t>, якщо Німеччина, орієнтована на Захід, буде бастіоном, націленим на Східну Європу, це допоможе переконати </a:t>
            </a:r>
            <a:r>
              <a:rPr lang="uk-UA" b="1" dirty="0" err="1">
                <a:latin typeface="Arial" panose="020B0604020202020204" pitchFamily="34" charset="0"/>
                <a:cs typeface="Arial" panose="020B0604020202020204" pitchFamily="34" charset="0"/>
              </a:rPr>
              <a:t>західноєвропейців</a:t>
            </a:r>
            <a:r>
              <a:rPr lang="uk-UA" b="1" dirty="0">
                <a:latin typeface="Arial" panose="020B0604020202020204" pitchFamily="34" charset="0"/>
                <a:cs typeface="Arial" panose="020B0604020202020204" pitchFamily="34" charset="0"/>
              </a:rPr>
              <a:t> у доцільності зміцнення трансатлантичного союзу, чим він особисто й займався ще з 1914 року.</a:t>
            </a:r>
          </a:p>
          <a:p>
            <a:pPr algn="just"/>
            <a:r>
              <a:rPr lang="uk-UA" b="1" dirty="0">
                <a:latin typeface="Arial" panose="020B0604020202020204" pitchFamily="34" charset="0"/>
                <a:cs typeface="Arial" panose="020B0604020202020204" pitchFamily="34" charset="0"/>
              </a:rPr>
              <a:t> Насамперед пропонувалось створити Європейське об’єднання вугілля і сталі. Адже саме вугілля і сталь були ключовими ресурсами у військових справах. Тому, якщо поставити ці ресурси під наднаціональний контроль, можна зробити війну між Німеччиною та Францією просто неможливою. </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3710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77500" lnSpcReduction="20000"/>
          </a:bodyPr>
          <a:lstStyle/>
          <a:p>
            <a:pPr algn="just"/>
            <a:r>
              <a:rPr lang="ru-RU" b="1" dirty="0">
                <a:latin typeface="Arial" panose="020B0604020202020204" pitchFamily="34" charset="0"/>
                <a:cs typeface="Arial" panose="020B0604020202020204" pitchFamily="34" charset="0"/>
              </a:rPr>
              <a:t>Ж</a:t>
            </a:r>
            <a:r>
              <a:rPr lang="uk-UA" sz="3500" b="1" dirty="0">
                <a:latin typeface="Arial" panose="020B0604020202020204" pitchFamily="34" charset="0"/>
                <a:cs typeface="Arial" panose="020B0604020202020204" pitchFamily="34" charset="0"/>
              </a:rPr>
              <a:t>.</a:t>
            </a:r>
            <a:r>
              <a:rPr lang="uk-UA" sz="3500" b="1" dirty="0" err="1">
                <a:latin typeface="Arial" panose="020B0604020202020204" pitchFamily="34" charset="0"/>
                <a:cs typeface="Arial" panose="020B0604020202020204" pitchFamily="34" charset="0"/>
              </a:rPr>
              <a:t>Монне</a:t>
            </a:r>
            <a:r>
              <a:rPr lang="uk-UA" sz="3500" b="1" dirty="0">
                <a:latin typeface="Arial" panose="020B0604020202020204" pitchFamily="34" charset="0"/>
                <a:cs typeface="Arial" panose="020B0604020202020204" pitchFamily="34" charset="0"/>
              </a:rPr>
              <a:t> був активним прихильником функціональних методів створення Європейської федерації. «Я завжди підтримував точку зору, що політичний союз у Європі має формуватися, як і економічна інтеграція, крок за кроком. Одного дня цей процес приведе нас до Європейської федерації».</a:t>
            </a:r>
          </a:p>
          <a:p>
            <a:pPr algn="just"/>
            <a:r>
              <a:rPr lang="uk-UA" sz="3500" b="1" dirty="0">
                <a:latin typeface="Arial" panose="020B0604020202020204" pitchFamily="34" charset="0"/>
                <a:cs typeface="Arial" panose="020B0604020202020204" pitchFamily="34" charset="0"/>
              </a:rPr>
              <a:t>Прихильник федералістських проектів побудови єдиної демократичної Європи Жан </a:t>
            </a:r>
            <a:r>
              <a:rPr lang="uk-UA" sz="3500" b="1" dirty="0" err="1">
                <a:latin typeface="Arial" panose="020B0604020202020204" pitchFamily="34" charset="0"/>
                <a:cs typeface="Arial" panose="020B0604020202020204" pitchFamily="34" charset="0"/>
              </a:rPr>
              <a:t>Монне</a:t>
            </a:r>
            <a:r>
              <a:rPr lang="uk-UA" sz="3500" b="1" dirty="0">
                <a:latin typeface="Arial" panose="020B0604020202020204" pitchFamily="34" charset="0"/>
                <a:cs typeface="Arial" panose="020B0604020202020204" pitchFamily="34" charset="0"/>
              </a:rPr>
              <a:t> пропонував вирішувати проблеми системно. Європейське об’єднання вугілля і сталі мало стати випробувальною площадкою для відпрацювання механізмів наднаціонального управління. Водночас в умовах реального початку «холодної війни» треба було забезпечити й більш поглиблену співпрацю європейських народів у галузі військово-політичних проблем.</a:t>
            </a:r>
          </a:p>
        </p:txBody>
      </p:sp>
    </p:spTree>
    <p:extLst>
      <p:ext uri="{BB962C8B-B14F-4D97-AF65-F5344CB8AC3E}">
        <p14:creationId xmlns:p14="http://schemas.microsoft.com/office/powerpoint/2010/main" val="92449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840508"/>
          </a:xfrm>
        </p:spPr>
        <p:txBody>
          <a:bodyPr>
            <a:normAutofit/>
          </a:bodyPr>
          <a:lstStyle/>
          <a:p>
            <a:r>
              <a:rPr lang="uk-UA" sz="2500" dirty="0">
                <a:highlight>
                  <a:srgbClr val="0000FF"/>
                </a:highlight>
              </a:rPr>
              <a:t>1.	Ідеї федералізації європейського простору </a:t>
            </a:r>
            <a:r>
              <a:rPr lang="uk-UA" sz="2500" dirty="0" err="1">
                <a:highlight>
                  <a:srgbClr val="0000FF"/>
                </a:highlight>
              </a:rPr>
              <a:t>Альтьєро</a:t>
            </a:r>
            <a:r>
              <a:rPr lang="uk-UA" sz="2500" dirty="0">
                <a:highlight>
                  <a:srgbClr val="0000FF"/>
                </a:highlight>
              </a:rPr>
              <a:t> </a:t>
            </a:r>
            <a:r>
              <a:rPr lang="uk-UA" sz="2500" dirty="0" err="1">
                <a:highlight>
                  <a:srgbClr val="0000FF"/>
                </a:highlight>
              </a:rPr>
              <a:t>Спінеллі</a:t>
            </a:r>
            <a:r>
              <a:rPr lang="uk-UA" sz="2500" dirty="0">
                <a:highlight>
                  <a:srgbClr val="0000FF"/>
                </a:highlight>
              </a:rPr>
              <a:t> і </a:t>
            </a:r>
            <a:r>
              <a:rPr lang="uk-UA" sz="2500" dirty="0" err="1">
                <a:highlight>
                  <a:srgbClr val="0000FF"/>
                </a:highlight>
              </a:rPr>
              <a:t>Ернесто</a:t>
            </a:r>
            <a:r>
              <a:rPr lang="uk-UA" sz="2500" dirty="0">
                <a:highlight>
                  <a:srgbClr val="0000FF"/>
                </a:highlight>
              </a:rPr>
              <a:t> Россі у «Маніфесті </a:t>
            </a:r>
            <a:r>
              <a:rPr lang="uk-UA" sz="2500" dirty="0" err="1">
                <a:highlight>
                  <a:srgbClr val="0000FF"/>
                </a:highlight>
              </a:rPr>
              <a:t>Вентотене</a:t>
            </a:r>
            <a:r>
              <a:rPr lang="uk-UA" sz="2500" dirty="0">
                <a:highlight>
                  <a:srgbClr val="0000FF"/>
                </a:highlight>
              </a:rPr>
              <a:t>» </a:t>
            </a:r>
            <a:endParaRPr lang="uk-UA" sz="2500" dirty="0">
              <a:solidFill>
                <a:srgbClr val="FF0000"/>
              </a:solidFill>
              <a:highlight>
                <a:srgbClr val="0000FF"/>
              </a:highlight>
            </a:endParaRP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840510"/>
            <a:ext cx="12192000" cy="6017489"/>
          </a:xfrm>
        </p:spPr>
        <p:txBody>
          <a:bodyPr>
            <a:normAutofit/>
          </a:bodyPr>
          <a:lstStyle/>
          <a:p>
            <a:pPr algn="just"/>
            <a:r>
              <a:rPr lang="uk-UA" sz="3100" b="1" i="1" dirty="0">
                <a:solidFill>
                  <a:srgbClr val="FFFF00"/>
                </a:solidFill>
                <a:latin typeface="Arial" panose="020B0604020202020204" pitchFamily="34" charset="0"/>
                <a:cs typeface="Arial" panose="020B0604020202020204" pitchFamily="34" charset="0"/>
              </a:rPr>
              <a:t>«Федералістська модель, — підкреслював А. </a:t>
            </a:r>
            <a:r>
              <a:rPr lang="uk-UA" sz="3100" b="1" i="1" dirty="0" err="1">
                <a:solidFill>
                  <a:srgbClr val="FFFF00"/>
                </a:solidFill>
                <a:latin typeface="Arial" panose="020B0604020202020204" pitchFamily="34" charset="0"/>
                <a:cs typeface="Arial" panose="020B0604020202020204" pitchFamily="34" charset="0"/>
              </a:rPr>
              <a:t>Спінеллі</a:t>
            </a:r>
            <a:r>
              <a:rPr lang="uk-UA" sz="3100" b="1" i="1" dirty="0">
                <a:solidFill>
                  <a:srgbClr val="FFFF00"/>
                </a:solidFill>
                <a:latin typeface="Arial" panose="020B0604020202020204" pitchFamily="34" charset="0"/>
                <a:cs typeface="Arial" panose="020B0604020202020204" pitchFamily="34" charset="0"/>
              </a:rPr>
              <a:t>, — пропонує повагу до суверенітету національних держав в усіх областях… передаючи його до європейського уряду, що знаходиться під демократичним контролем європейського парламенту і діє згідно з європейськими законами у сфері зовнішньої політики, оборони, економіки та захисту громадянських прав. Федералістська модель пропонує справді наднаціональну державу, яка співіснує з державами-членами і використовує суверенітет в межах своєї компетенції».</a:t>
            </a:r>
          </a:p>
        </p:txBody>
      </p:sp>
    </p:spTree>
    <p:extLst>
      <p:ext uri="{BB962C8B-B14F-4D97-AF65-F5344CB8AC3E}">
        <p14:creationId xmlns:p14="http://schemas.microsoft.com/office/powerpoint/2010/main" val="41501513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700" b="1" dirty="0">
                <a:latin typeface="Arial" panose="020B0604020202020204" pitchFamily="34" charset="0"/>
                <a:cs typeface="Arial" panose="020B0604020202020204" pitchFamily="34" charset="0"/>
              </a:rPr>
              <a:t>У 1951 р. Жан </a:t>
            </a:r>
            <a:r>
              <a:rPr lang="uk-UA" sz="2700" b="1" dirty="0" err="1">
                <a:latin typeface="Arial" panose="020B0604020202020204" pitchFamily="34" charset="0"/>
                <a:cs typeface="Arial" panose="020B0604020202020204" pitchFamily="34" charset="0"/>
              </a:rPr>
              <a:t>Монне</a:t>
            </a:r>
            <a:r>
              <a:rPr lang="uk-UA" sz="2700" b="1" dirty="0">
                <a:latin typeface="Arial" panose="020B0604020202020204" pitchFamily="34" charset="0"/>
                <a:cs typeface="Arial" panose="020B0604020202020204" pitchFamily="34" charset="0"/>
              </a:rPr>
              <a:t> нарешті став першим секретарем Європейського об’єднання вугілля і сталі, яке утворили Франція, ФРН, Бельгія, Нідерланди, Люксембург, Італія. Тобто він очолив виконавчий, колегіальний, не залежний від урядів наднаціональний орган, який мав можливість прийняття рішень, обов’язкових до виконання. Цей орган складався з восьми членів, призначених за спільною згодою країн-членів на шість років, а також дев’ятого, який кооптувався іншими вісьмома.</a:t>
            </a:r>
          </a:p>
          <a:p>
            <a:pPr algn="just"/>
            <a:r>
              <a:rPr lang="uk-UA" sz="2700" b="1" dirty="0">
                <a:latin typeface="Arial" panose="020B0604020202020204" pitchFamily="34" charset="0"/>
                <a:cs typeface="Arial" panose="020B0604020202020204" pitchFamily="34" charset="0"/>
              </a:rPr>
              <a:t>Інституції Європейського співтовариства вугілля і сталі були урочисто відкриті </a:t>
            </a:r>
            <a:r>
              <a:rPr lang="uk-UA" sz="2700" b="1" dirty="0" err="1">
                <a:latin typeface="Arial" panose="020B0604020202020204" pitchFamily="34" charset="0"/>
                <a:cs typeface="Arial" panose="020B0604020202020204" pitchFamily="34" charset="0"/>
              </a:rPr>
              <a:t>Ж.Монне</a:t>
            </a:r>
            <a:r>
              <a:rPr lang="uk-UA" sz="2700" b="1" dirty="0">
                <a:latin typeface="Arial" panose="020B0604020202020204" pitchFamily="34" charset="0"/>
                <a:cs typeface="Arial" panose="020B0604020202020204" pitchFamily="34" charset="0"/>
              </a:rPr>
              <a:t> 10 серпня 1952 р. в Люксембурзі, який став першою європейською столицею.</a:t>
            </a:r>
          </a:p>
        </p:txBody>
      </p:sp>
    </p:spTree>
    <p:extLst>
      <p:ext uri="{BB962C8B-B14F-4D97-AF65-F5344CB8AC3E}">
        <p14:creationId xmlns:p14="http://schemas.microsoft.com/office/powerpoint/2010/main" val="27934436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3100" b="1" dirty="0">
                <a:latin typeface="Arial" panose="020B0604020202020204" pitchFamily="34" charset="0"/>
                <a:cs typeface="Arial" panose="020B0604020202020204" pitchFamily="34" charset="0"/>
              </a:rPr>
              <a:t>Метою зазначеного об’єднання було створення спільного ринку для модернізації та підвищення ефективності виробництва вугільної та металургійної промисловості, а також покращення умов праці у цих базових індустріальних галузях економіки. </a:t>
            </a:r>
          </a:p>
          <a:p>
            <a:pPr algn="just"/>
            <a:r>
              <a:rPr lang="uk-UA" sz="3100" b="1" dirty="0">
                <a:latin typeface="Arial" panose="020B0604020202020204" pitchFamily="34" charset="0"/>
                <a:cs typeface="Arial" panose="020B0604020202020204" pitchFamily="34" charset="0"/>
              </a:rPr>
              <a:t>Угода про створення Європейського об’єднання вугілля і сталі передбачала заходи, спрямовані на підтримку науково-технічних досліджень з метою підвищення безпеки в цих галузях економіки. Штаб-квартира цього об’єднання розташувалась у Брюсселі.</a:t>
            </a:r>
          </a:p>
        </p:txBody>
      </p:sp>
    </p:spTree>
    <p:extLst>
      <p:ext uri="{BB962C8B-B14F-4D97-AF65-F5344CB8AC3E}">
        <p14:creationId xmlns:p14="http://schemas.microsoft.com/office/powerpoint/2010/main" val="3181049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2600" b="1" dirty="0">
                <a:latin typeface="Arial" panose="020B0604020202020204" pitchFamily="34" charset="0"/>
                <a:cs typeface="Arial" panose="020B0604020202020204" pitchFamily="34" charset="0"/>
              </a:rPr>
              <a:t>За період 1954-1961 рр. в рамках Європейського об’єднання вугілля і сталі була реалізована ідея вільного руху робітників вугільної та металургійної галузей країн членів. Врешті ефективне функціонування спільного ринку вугілля і сталі продемонструвало, що економічна інтеграція є не лише можливою, а й вигідною справою.</a:t>
            </a:r>
          </a:p>
          <a:p>
            <a:pPr algn="just"/>
            <a:r>
              <a:rPr lang="uk-UA" sz="2600" b="1" dirty="0" err="1">
                <a:latin typeface="Arial" panose="020B0604020202020204" pitchFamily="34" charset="0"/>
                <a:cs typeface="Arial" panose="020B0604020202020204" pitchFamily="34" charset="0"/>
              </a:rPr>
              <a:t>Ж.Монне</a:t>
            </a:r>
            <a:r>
              <a:rPr lang="uk-UA" sz="2600" b="1" dirty="0">
                <a:latin typeface="Arial" panose="020B0604020202020204" pitchFamily="34" charset="0"/>
                <a:cs typeface="Arial" panose="020B0604020202020204" pitchFamily="34" charset="0"/>
              </a:rPr>
              <a:t> послідовно </a:t>
            </a:r>
            <a:r>
              <a:rPr lang="uk-UA" sz="2600" b="1" dirty="0" err="1">
                <a:latin typeface="Arial" panose="020B0604020202020204" pitchFamily="34" charset="0"/>
                <a:cs typeface="Arial" panose="020B0604020202020204" pitchFamily="34" charset="0"/>
              </a:rPr>
              <a:t>отстоював</a:t>
            </a:r>
            <a:r>
              <a:rPr lang="uk-UA" sz="2600" b="1" dirty="0">
                <a:latin typeface="Arial" panose="020B0604020202020204" pitchFamily="34" charset="0"/>
                <a:cs typeface="Arial" panose="020B0604020202020204" pitchFamily="34" charset="0"/>
              </a:rPr>
              <a:t> ідею того, що лише шляхом активізації європейських інтеграційних процесів можна вирішити два ключові завдання і — демократизувати Німеччину, включивши її в родину західноєвропейських держав, та досягти підвищення ролі єдиної Європи на світовій арені в умовах біполярного протистояння часів «холодної війни».</a:t>
            </a:r>
          </a:p>
        </p:txBody>
      </p:sp>
    </p:spTree>
    <p:extLst>
      <p:ext uri="{BB962C8B-B14F-4D97-AF65-F5344CB8AC3E}">
        <p14:creationId xmlns:p14="http://schemas.microsoft.com/office/powerpoint/2010/main" val="10407777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2800" b="1" dirty="0">
                <a:latin typeface="Arial" panose="020B0604020202020204" pitchFamily="34" charset="0"/>
                <a:cs typeface="Arial" panose="020B0604020202020204" pitchFamily="34" charset="0"/>
              </a:rPr>
              <a:t>Завдяки послідовним політичним та пропагандистським зусиллям </a:t>
            </a:r>
            <a:r>
              <a:rPr lang="uk-UA" sz="2800" b="1" dirty="0" err="1">
                <a:latin typeface="Arial" panose="020B0604020202020204" pitchFamily="34" charset="0"/>
                <a:cs typeface="Arial" panose="020B0604020202020204" pitchFamily="34" charset="0"/>
              </a:rPr>
              <a:t>Ж.Монне</a:t>
            </a:r>
            <a:r>
              <a:rPr lang="uk-UA" sz="2800" b="1" dirty="0">
                <a:latin typeface="Arial" panose="020B0604020202020204" pitchFamily="34" charset="0"/>
                <a:cs typeface="Arial" panose="020B0604020202020204" pitchFamily="34" charset="0"/>
              </a:rPr>
              <a:t> 25 березня 1957 р. в Римі глави держав Франції, Німеччини, Італії, Бельгії, Нідерландів, Люксембургу підписали два договори, котрі створили правовий фундамент Європейського Економічного Співтовариства. Вони заснували Європейське співтовариство з атомної енергії та включили до Європейських Співтовариств також Європейське об’єднання вугілля і сталі. </a:t>
            </a:r>
          </a:p>
          <a:p>
            <a:pPr algn="just"/>
            <a:r>
              <a:rPr lang="uk-UA" sz="2800" b="1" dirty="0">
                <a:latin typeface="Arial" panose="020B0604020202020204" pitchFamily="34" charset="0"/>
                <a:cs typeface="Arial" panose="020B0604020202020204" pitchFamily="34" charset="0"/>
              </a:rPr>
              <a:t>З дистанції сучасної історичної перспективи Римський договір став не просто міжнародною угодою про вільну торгівлю, як думали тодішні федералісти на чолі з </a:t>
            </a:r>
            <a:r>
              <a:rPr lang="uk-UA" sz="2800" b="1" dirty="0" err="1">
                <a:latin typeface="Arial" panose="020B0604020202020204" pitchFamily="34" charset="0"/>
                <a:cs typeface="Arial" panose="020B0604020202020204" pitchFamily="34" charset="0"/>
              </a:rPr>
              <a:t>Ж.Монне</a:t>
            </a:r>
            <a:r>
              <a:rPr lang="uk-UA" sz="2800" b="1" dirty="0">
                <a:latin typeface="Arial" panose="020B0604020202020204" pitchFamily="34" charset="0"/>
                <a:cs typeface="Arial" panose="020B0604020202020204" pitchFamily="34" charset="0"/>
              </a:rPr>
              <a:t>, а зародком конституційного устрою Європейського Союзу. </a:t>
            </a:r>
          </a:p>
        </p:txBody>
      </p:sp>
    </p:spTree>
    <p:extLst>
      <p:ext uri="{BB962C8B-B14F-4D97-AF65-F5344CB8AC3E}">
        <p14:creationId xmlns:p14="http://schemas.microsoft.com/office/powerpoint/2010/main" val="32374151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0000FF"/>
                </a:highlight>
              </a:rPr>
              <a:t>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lnSpcReduction="10000"/>
          </a:bodyPr>
          <a:lstStyle/>
          <a:p>
            <a:pPr algn="just"/>
            <a:r>
              <a:rPr lang="uk-UA" b="1" dirty="0">
                <a:latin typeface="Arial" panose="020B0604020202020204" pitchFamily="34" charset="0"/>
                <a:cs typeface="Arial" panose="020B0604020202020204" pitchFamily="34" charset="0"/>
              </a:rPr>
              <a:t>Своєрідним продовженням «плану </a:t>
            </a:r>
            <a:r>
              <a:rPr lang="uk-UA" b="1" dirty="0" err="1">
                <a:latin typeface="Arial" panose="020B0604020202020204" pitchFamily="34" charset="0"/>
                <a:cs typeface="Arial" panose="020B0604020202020204" pitchFamily="34" charset="0"/>
              </a:rPr>
              <a:t>Монне</a:t>
            </a:r>
            <a:r>
              <a:rPr lang="uk-UA" b="1" dirty="0">
                <a:latin typeface="Arial" panose="020B0604020202020204" pitchFamily="34" charset="0"/>
                <a:cs typeface="Arial" panose="020B0604020202020204" pitchFamily="34" charset="0"/>
              </a:rPr>
              <a:t>» став план тогочасного очільника міністерства закордонних справ Франції Робера Шумана (1886–1963), презентований автором 9 травня 1950 р. Головні принципові положення цього плану можна звести до наступних тез: </a:t>
            </a:r>
          </a:p>
          <a:p>
            <a:pPr algn="just"/>
            <a:r>
              <a:rPr lang="uk-UA" b="1" dirty="0">
                <a:latin typeface="Arial" panose="020B0604020202020204" pitchFamily="34" charset="0"/>
                <a:cs typeface="Arial" panose="020B0604020202020204" pitchFamily="34" charset="0"/>
              </a:rPr>
              <a:t>• об’єднана Європа буде створюватись поетапно, а інтеграційний поступ </a:t>
            </a:r>
            <a:r>
              <a:rPr lang="uk-UA" b="1" dirty="0" err="1">
                <a:latin typeface="Arial" panose="020B0604020202020204" pitchFamily="34" charset="0"/>
                <a:cs typeface="Arial" panose="020B0604020202020204" pitchFamily="34" charset="0"/>
              </a:rPr>
              <a:t>залежатиме</a:t>
            </a:r>
            <a:r>
              <a:rPr lang="uk-UA" b="1" dirty="0">
                <a:latin typeface="Arial" panose="020B0604020202020204" pitchFamily="34" charset="0"/>
                <a:cs typeface="Arial" panose="020B0604020202020204" pitchFamily="34" charset="0"/>
              </a:rPr>
              <a:t> від реалізації конкретних проектів, їхньої успішності та зацікавленості окремих країн; </a:t>
            </a:r>
          </a:p>
          <a:p>
            <a:pPr algn="just"/>
            <a:r>
              <a:rPr lang="uk-UA" b="1" dirty="0">
                <a:latin typeface="Arial" panose="020B0604020202020204" pitchFamily="34" charset="0"/>
                <a:cs typeface="Arial" panose="020B0604020202020204" pitchFamily="34" charset="0"/>
              </a:rPr>
              <a:t>• першим інтеграційним проектом має стати співпраця у стратегічних галузях, передовсім вугільній та сталеливарній; </a:t>
            </a:r>
          </a:p>
          <a:p>
            <a:pPr algn="just"/>
            <a:r>
              <a:rPr lang="uk-UA" b="1" dirty="0">
                <a:latin typeface="Arial" panose="020B0604020202020204" pitchFamily="34" charset="0"/>
                <a:cs typeface="Arial" panose="020B0604020202020204" pitchFamily="34" charset="0"/>
              </a:rPr>
              <a:t>•  вагома роль відводилась об’єднанню цих галузей двох країн - ФРН та Франції; </a:t>
            </a:r>
          </a:p>
          <a:p>
            <a:pPr algn="just"/>
            <a:r>
              <a:rPr lang="uk-UA" b="1" dirty="0">
                <a:latin typeface="Arial" panose="020B0604020202020204" pitchFamily="34" charset="0"/>
                <a:cs typeface="Arial" panose="020B0604020202020204" pitchFamily="34" charset="0"/>
              </a:rPr>
              <a:t>•  створене на визначених принципах інтеграційне об’єднання стане основою майбутньої федералізації Європи. </a:t>
            </a:r>
          </a:p>
          <a:p>
            <a:pPr algn="just"/>
            <a:r>
              <a:rPr lang="uk-UA" b="1" dirty="0">
                <a:latin typeface="Arial" panose="020B0604020202020204" pitchFamily="34" charset="0"/>
                <a:cs typeface="Arial" panose="020B0604020202020204" pitchFamily="34" charset="0"/>
              </a:rPr>
              <a:t>Однак, план передбачав своєрідну модель об’єднання, котра поєднувала б риси як федерації, так конфедерації.</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9888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fontScale="92500" lnSpcReduction="20000"/>
          </a:bodyPr>
          <a:lstStyle/>
          <a:p>
            <a:pPr algn="just"/>
            <a:r>
              <a:rPr lang="uk-UA" b="1" dirty="0">
                <a:latin typeface="Arial" panose="020B0604020202020204" pitchFamily="34" charset="0"/>
                <a:cs typeface="Arial" panose="020B0604020202020204" pitchFamily="34" charset="0"/>
              </a:rPr>
              <a:t>Цей проект було схвалено більшістю європейських аналітиків,  державних політичних діячів та покладено в основу першого масштабного інтеграційного утворення – </a:t>
            </a:r>
            <a:r>
              <a:rPr lang="uk-UA" b="1" dirty="0">
                <a:highlight>
                  <a:srgbClr val="FF0000"/>
                </a:highlight>
                <a:latin typeface="Arial" panose="020B0604020202020204" pitchFamily="34" charset="0"/>
                <a:cs typeface="Arial" panose="020B0604020202020204" pitchFamily="34" charset="0"/>
              </a:rPr>
              <a:t>Європейського об’єднання вугілля та сталі (ЄОВС), започаткованого 1951 р. у Парижі представниками шести країн (Франція, ФРН, Італія, країни Бенілюксу). </a:t>
            </a:r>
            <a:r>
              <a:rPr lang="uk-UA" b="1" dirty="0">
                <a:latin typeface="Arial" panose="020B0604020202020204" pitchFamily="34" charset="0"/>
                <a:cs typeface="Arial" panose="020B0604020202020204" pitchFamily="34" charset="0"/>
              </a:rPr>
              <a:t>Угоду уклали на 50 років і вона передбачала: </a:t>
            </a:r>
          </a:p>
          <a:p>
            <a:pPr algn="just"/>
            <a:r>
              <a:rPr lang="uk-UA" b="1" dirty="0">
                <a:latin typeface="Arial" panose="020B0604020202020204" pitchFamily="34" charset="0"/>
                <a:cs typeface="Arial" panose="020B0604020202020204" pitchFamily="34" charset="0"/>
              </a:rPr>
              <a:t>•  створення спільного галузевого ринку у видобувній та металургійній промисловості; </a:t>
            </a:r>
          </a:p>
          <a:p>
            <a:pPr algn="just"/>
            <a:r>
              <a:rPr lang="uk-UA" b="1" dirty="0">
                <a:latin typeface="Arial" panose="020B0604020202020204" pitchFamily="34" charset="0"/>
                <a:cs typeface="Arial" panose="020B0604020202020204" pitchFamily="34" charset="0"/>
              </a:rPr>
              <a:t>•  узгодження національних економічних політик з метою покращення економічної та соціальної ситуації; </a:t>
            </a:r>
          </a:p>
          <a:p>
            <a:pPr algn="just"/>
            <a:r>
              <a:rPr lang="uk-UA" b="1" dirty="0">
                <a:latin typeface="Arial" panose="020B0604020202020204" pitchFamily="34" charset="0"/>
                <a:cs typeface="Arial" panose="020B0604020202020204" pitchFamily="34" charset="0"/>
              </a:rPr>
              <a:t>•  ліквідація митних та інших перешкод в означених галузях; </a:t>
            </a:r>
          </a:p>
          <a:p>
            <a:pPr algn="just"/>
            <a:r>
              <a:rPr lang="uk-UA" b="1" dirty="0">
                <a:latin typeface="Arial" panose="020B0604020202020204" pitchFamily="34" charset="0"/>
                <a:cs typeface="Arial" panose="020B0604020202020204" pitchFamily="34" charset="0"/>
              </a:rPr>
              <a:t>•  вироблення єдиної митної політики щодо третіх країн; </a:t>
            </a:r>
          </a:p>
          <a:p>
            <a:pPr algn="just"/>
            <a:r>
              <a:rPr lang="uk-UA" b="1" dirty="0">
                <a:latin typeface="Arial" panose="020B0604020202020204" pitchFamily="34" charset="0"/>
                <a:cs typeface="Arial" panose="020B0604020202020204" pitchFamily="34" charset="0"/>
              </a:rPr>
              <a:t>•  дотримання принципів чесної конкуренції; </a:t>
            </a:r>
          </a:p>
          <a:p>
            <a:pPr algn="just"/>
            <a:r>
              <a:rPr lang="uk-UA" b="1" dirty="0">
                <a:latin typeface="Arial" panose="020B0604020202020204" pitchFamily="34" charset="0"/>
                <a:cs typeface="Arial" panose="020B0604020202020204" pitchFamily="34" charset="0"/>
              </a:rPr>
              <a:t>•  створення наднаціональних інституцій, котрі мали забезпечувати повноцінне та ефективне функціонування спільноти.</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240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rmAutofit/>
          </a:bodyPr>
          <a:lstStyle/>
          <a:p>
            <a:pPr algn="just"/>
            <a:r>
              <a:rPr lang="uk-UA" sz="3000" b="1" dirty="0">
                <a:latin typeface="Arial" panose="020B0604020202020204" pitchFamily="34" charset="0"/>
                <a:cs typeface="Arial" panose="020B0604020202020204" pitchFamily="34" charset="0"/>
              </a:rPr>
              <a:t>Основні положення угоди вводились поступово, і формально ЄОВС проіснувало до 2002 р. </a:t>
            </a:r>
          </a:p>
          <a:p>
            <a:pPr algn="just"/>
            <a:r>
              <a:rPr lang="uk-UA" sz="3000" b="1" dirty="0">
                <a:latin typeface="Arial" panose="020B0604020202020204" pitchFamily="34" charset="0"/>
                <a:cs typeface="Arial" panose="020B0604020202020204" pitchFamily="34" charset="0"/>
              </a:rPr>
              <a:t>Органи управління ЄОВС, більшість з яких розташовувались у Брюсселі, юридично мали наднаціональний характер, проте принцип консенсусу у прийнятті фактично усіх рішень забезпечував захист національних інтересів кожної країни-учасниці цього об’єднання. Разом з тим, було започатковано юридичну практику, відповідно до якої рішення управлінських інституцій ЄОВС мали вищий статус, ніж національне законодавство.</a:t>
            </a:r>
          </a:p>
        </p:txBody>
      </p:sp>
    </p:spTree>
    <p:extLst>
      <p:ext uri="{BB962C8B-B14F-4D97-AF65-F5344CB8AC3E}">
        <p14:creationId xmlns:p14="http://schemas.microsoft.com/office/powerpoint/2010/main" val="31500683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b="1" dirty="0">
                <a:latin typeface="Arial" panose="020B0604020202020204" pitchFamily="34" charset="0"/>
                <a:cs typeface="Arial" panose="020B0604020202020204" pitchFamily="34" charset="0"/>
              </a:rPr>
              <a:t>Відтак, частину суверенітету все ж було передано на наднаціональний рівень. Структура та основний функціонал новостворених інституцій ЄОВС відповідав, передовсім, цілям взаємовигідної економічної співпраці: </a:t>
            </a:r>
          </a:p>
          <a:p>
            <a:pPr algn="just"/>
            <a:r>
              <a:rPr lang="uk-UA" b="1" dirty="0">
                <a:latin typeface="Arial" panose="020B0604020202020204" pitchFamily="34" charset="0"/>
                <a:cs typeface="Arial" panose="020B0604020202020204" pitchFamily="34" charset="0"/>
              </a:rPr>
              <a:t>• спеціальна рада міністрів – вищий координаційний орган. Вона формувалась із галузевих міністрів країн учасниць ЄОВС, при цьому кожний міністр мав право вето;  </a:t>
            </a:r>
          </a:p>
          <a:p>
            <a:pPr algn="just"/>
            <a:r>
              <a:rPr lang="uk-UA" b="1" dirty="0">
                <a:latin typeface="Arial" panose="020B0604020202020204" pitchFamily="34" charset="0"/>
                <a:cs typeface="Arial" panose="020B0604020202020204" pitchFamily="34" charset="0"/>
              </a:rPr>
              <a:t>•  вищий керівний орган – здійснював функцію виконавчої інституції ЄОВС; </a:t>
            </a:r>
          </a:p>
          <a:p>
            <a:pPr algn="just"/>
            <a:r>
              <a:rPr lang="uk-UA" b="1" dirty="0">
                <a:latin typeface="Arial" panose="020B0604020202020204" pitchFamily="34" charset="0"/>
                <a:cs typeface="Arial" panose="020B0604020202020204" pitchFamily="34" charset="0"/>
              </a:rPr>
              <a:t>• європейська асамблея – суто консультативна інституція, котра формувалась із числа представників національних парламентів, спеціально делегованих до цього органу. </a:t>
            </a:r>
          </a:p>
          <a:p>
            <a:pPr algn="just"/>
            <a:r>
              <a:rPr lang="uk-UA" b="1" dirty="0">
                <a:latin typeface="Arial" panose="020B0604020202020204" pitchFamily="34" charset="0"/>
                <a:cs typeface="Arial" panose="020B0604020202020204" pitchFamily="34" charset="0"/>
              </a:rPr>
              <a:t>• європейський суд – вищий арбітраж, покликаний розв’язувати спірні питання.</a:t>
            </a:r>
          </a:p>
          <a:p>
            <a:pPr algn="just"/>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791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lstStyle/>
          <a:p>
            <a:pPr algn="just"/>
            <a:r>
              <a:rPr lang="uk-UA" b="1" dirty="0">
                <a:latin typeface="Arial" panose="020B0604020202020204" pitchFamily="34" charset="0"/>
                <a:cs typeface="Arial" panose="020B0604020202020204" pitchFamily="34" charset="0"/>
              </a:rPr>
              <a:t>Відтак, на початку 1950-х рр. концепт Європа почав набувати реальних обрисів, стрижнем інтеграційних процесів стали економічні та безпекові чинники повоєнної Європи та світу. </a:t>
            </a:r>
          </a:p>
          <a:p>
            <a:pPr algn="just"/>
            <a:r>
              <a:rPr lang="uk-UA" b="1" dirty="0">
                <a:latin typeface="Arial" panose="020B0604020202020204" pitchFamily="34" charset="0"/>
                <a:cs typeface="Arial" panose="020B0604020202020204" pitchFamily="34" charset="0"/>
              </a:rPr>
              <a:t>Практична діяльність ЄОВС протягом вже перших років існування спільноти мала позитивні наслідки, що остаточно перевело дискусії щодо інтеграційних процесів у русло обговорення питань про розширення кола учасників інтеграційного руху та поглиблення інтеграції. Число відвертих критиків та скептиків помітно скоротилось. Цьому сприяв і той факт, що друга половина 1950-х рр. характеризувалася зростанням міжнародної напруги між двома таборами – соціалістичним та капіталістичним, а також посиленням конкуренції на світовому ринку, передовсім між розвиненими країнами із ринковою економікою. Це стало черговим поштовхом до подальшої інтеграції.</a:t>
            </a:r>
          </a:p>
        </p:txBody>
      </p:sp>
    </p:spTree>
    <p:extLst>
      <p:ext uri="{BB962C8B-B14F-4D97-AF65-F5344CB8AC3E}">
        <p14:creationId xmlns:p14="http://schemas.microsoft.com/office/powerpoint/2010/main" val="40903442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4D7CC-C249-3FF6-C250-2EFCBC217EF5}"/>
              </a:ext>
            </a:extLst>
          </p:cNvPr>
          <p:cNvSpPr>
            <a:spLocks noGrp="1"/>
          </p:cNvSpPr>
          <p:nvPr>
            <p:ph type="ctrTitle"/>
          </p:nvPr>
        </p:nvSpPr>
        <p:spPr>
          <a:xfrm>
            <a:off x="0" y="2"/>
            <a:ext cx="12192000" cy="932872"/>
          </a:xfrm>
        </p:spPr>
        <p:txBody>
          <a:bodyPr>
            <a:noAutofit/>
          </a:bodyPr>
          <a:lstStyle/>
          <a:p>
            <a:r>
              <a:rPr lang="uk-UA" sz="2000" dirty="0">
                <a:highlight>
                  <a:srgbClr val="808000"/>
                </a:highlight>
              </a:rPr>
              <a:t>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a:t>
            </a:r>
          </a:p>
        </p:txBody>
      </p:sp>
      <p:sp>
        <p:nvSpPr>
          <p:cNvPr id="3" name="Подзаголовок 2">
            <a:extLst>
              <a:ext uri="{FF2B5EF4-FFF2-40B4-BE49-F238E27FC236}">
                <a16:creationId xmlns:a16="http://schemas.microsoft.com/office/drawing/2014/main" id="{5B695B0E-7C6A-6360-3DD7-BD62E5B451CD}"/>
              </a:ext>
            </a:extLst>
          </p:cNvPr>
          <p:cNvSpPr>
            <a:spLocks noGrp="1"/>
          </p:cNvSpPr>
          <p:nvPr>
            <p:ph type="subTitle" idx="1"/>
          </p:nvPr>
        </p:nvSpPr>
        <p:spPr>
          <a:xfrm>
            <a:off x="0" y="932874"/>
            <a:ext cx="12192000" cy="5925125"/>
          </a:xfrm>
        </p:spPr>
        <p:txBody>
          <a:bodyPr>
            <a:noAutofit/>
          </a:bodyPr>
          <a:lstStyle/>
          <a:p>
            <a:pPr algn="just"/>
            <a:r>
              <a:rPr lang="uk-UA" sz="3100" b="1" dirty="0">
                <a:latin typeface="Arial" panose="020B0604020202020204" pitchFamily="34" charset="0"/>
                <a:cs typeface="Arial" panose="020B0604020202020204" pitchFamily="34" charset="0"/>
              </a:rPr>
              <a:t>Розробка подальших практичних кроків у цьому напрямку здійснювалася високопосадовцями країн-учасниць ЄОВС. Зокрема, 1956 р. спеціально створений комітет на чолі із П.-А. </a:t>
            </a:r>
            <a:r>
              <a:rPr lang="uk-UA" sz="3100" b="1" dirty="0" err="1">
                <a:latin typeface="Arial" panose="020B0604020202020204" pitchFamily="34" charset="0"/>
                <a:cs typeface="Arial" panose="020B0604020202020204" pitchFamily="34" charset="0"/>
              </a:rPr>
              <a:t>Спааком</a:t>
            </a:r>
            <a:r>
              <a:rPr lang="uk-UA" sz="3100" b="1" dirty="0">
                <a:latin typeface="Arial" panose="020B0604020202020204" pitchFamily="34" charset="0"/>
                <a:cs typeface="Arial" panose="020B0604020202020204" pitchFamily="34" charset="0"/>
              </a:rPr>
              <a:t> (прем’єр-міністр Бельгії) підготував проект, що передбачав інтеграцію у сфері загальної економічної політики та галузі контролю над ядерною енергетикою. </a:t>
            </a:r>
          </a:p>
          <a:p>
            <a:pPr algn="just"/>
            <a:r>
              <a:rPr lang="uk-UA" sz="3100" b="1" dirty="0">
                <a:latin typeface="Arial" panose="020B0604020202020204" pitchFamily="34" charset="0"/>
                <a:cs typeface="Arial" panose="020B0604020202020204" pitchFamily="34" charset="0"/>
              </a:rPr>
              <a:t>Зрештою, 25 березня 1957 р. у Римі країни-члени ЄОВС уклали другу важливу угоду: про створення </a:t>
            </a:r>
            <a:r>
              <a:rPr lang="uk-UA" sz="3100" b="1" dirty="0">
                <a:highlight>
                  <a:srgbClr val="FF0000"/>
                </a:highlight>
                <a:latin typeface="Arial" panose="020B0604020202020204" pitchFamily="34" charset="0"/>
                <a:cs typeface="Arial" panose="020B0604020202020204" pitchFamily="34" charset="0"/>
              </a:rPr>
              <a:t>Європейського економічного співтовариства та Європейської агенції із атомної енергії</a:t>
            </a:r>
            <a:r>
              <a:rPr lang="uk-UA" sz="31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38860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Дамаск</Template>
  <TotalTime>517</TotalTime>
  <Words>13437</Words>
  <Application>Microsoft Office PowerPoint</Application>
  <PresentationFormat>Широкоэкранный</PresentationFormat>
  <Paragraphs>358</Paragraphs>
  <Slides>102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102</vt:i4>
      </vt:variant>
    </vt:vector>
  </HeadingPairs>
  <TitlesOfParts>
    <vt:vector size="106" baseType="lpstr">
      <vt:lpstr>Arial</vt:lpstr>
      <vt:lpstr>Bookman Old Style</vt:lpstr>
      <vt:lpstr>Rockwell</vt:lpstr>
      <vt:lpstr>Damask</vt:lpstr>
      <vt:lpstr>Лекція 5. Розвиток європейської ідеї в умовах початкового етапу  економічної інтеграції</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1. Ідеї федералізації європейського простору Альтьєро Спінеллі і Ернесто Россі у «Маніфесті Вентотене» </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2. Ідея «Сполучених Штатів Європи» В. Черчилля 1946 р. Федералістська група «Рух за об’єднану Європу» 1947 р., очолювана В. Черчиллем</vt:lpstr>
      <vt:lpstr>3. Конгрес Союзу Європейських федералістів (1947 р., Монтрьє). Конгрес «Руху за єдину Європу» (1948 р., Гаага). </vt:lpstr>
      <vt:lpstr>3. Конгрес Союзу Європейських федералістів (1947 р., Монтрьє). Конгрес «Руху за єдину Європу» (1948 р., Гаага). </vt:lpstr>
      <vt:lpstr>3. Конгрес Союзу Європейських федералістів (1947 р., Монтрьє). Конгрес «Руху за єдину Європу» (1948 р., Гаага). </vt:lpstr>
      <vt:lpstr>3. Конгрес Союзу Європейських федералістів (1947 р., Монтрьє). Конгрес «Руху за єдину Європу» (1948 р., Гаага). </vt:lpstr>
      <vt:lpstr>3. Конгрес Союзу Європейських федералістів (1947 р., Монтрьє). Конгрес «Руху за єдину Європу» (1948 р., Гаага). </vt:lpstr>
      <vt:lpstr>3. Конгрес Союзу Європейських федералістів (1947 р., Монтрьє). Конгрес «Руху за єдину Європу» (1948 р., Гаага).</vt:lpstr>
      <vt:lpstr>3. Конгрес Союзу Європейських федералістів (1947 р., Монтрьє). Конгрес «Руху за єдину Європу» (1948 р., Гаага).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4. Утворення 5 травня 1949 р. Ради Європи. Рішення про створення окремого Західноєвропейського союзу (1948 р., Брюсельський договір) </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5. Концепція «Європейська Європа» («Європа вітчизн») Шарля де Голля. Ж. Моне і його концепція створення економічного союзу («план Моне») – Європейського об’єднання вугілля та сталі (ЄОВС).</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lpstr>6. Інтеграційне утворення – Європейське об’єднання вугілля та сталі (ЄОВС) 1951 р. Створення Європейського економічного співтовариства та Європейської агенції із атомної енергії (25 березня 1957 р., Рим)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Розвиток європейської ідеї в умовах початкового етапу  економічної інтеграції</dc:title>
  <dc:creator>admin</dc:creator>
  <cp:lastModifiedBy>admin</cp:lastModifiedBy>
  <cp:revision>9</cp:revision>
  <dcterms:created xsi:type="dcterms:W3CDTF">2024-03-18T14:58:48Z</dcterms:created>
  <dcterms:modified xsi:type="dcterms:W3CDTF">2024-04-12T09:45:59Z</dcterms:modified>
</cp:coreProperties>
</file>