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-558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0E6E3F-F4C5-497F-8574-B8F97176812A}" type="datetimeFigureOut">
              <a:rPr lang="ru-RU" smtClean="0"/>
              <a:pPr/>
              <a:t>30.03.2020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71B820-0971-45CB-A0F9-FDD6843E6E8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48143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71B820-0971-45CB-A0F9-FDD6843E6E81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274973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104542D2-D889-42F7-B7E7-D40E96913044}" type="datetimeFigureOut">
              <a:rPr lang="ru-RU" smtClean="0"/>
              <a:pPr/>
              <a:t>30.03.2020</a:t>
            </a:fld>
            <a:endParaRPr lang="ru-RU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3A4D245-3143-42BA-9192-AD20484474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261559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542D2-D889-42F7-B7E7-D40E96913044}" type="datetimeFigureOut">
              <a:rPr lang="ru-RU" smtClean="0"/>
              <a:pPr/>
              <a:t>30.03.2020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4D245-3143-42BA-9192-AD20484474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77647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542D2-D889-42F7-B7E7-D40E96913044}" type="datetimeFigureOut">
              <a:rPr lang="ru-RU" smtClean="0"/>
              <a:pPr/>
              <a:t>30.03.2020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4D245-3143-42BA-9192-AD20484474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30278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542D2-D889-42F7-B7E7-D40E96913044}" type="datetimeFigureOut">
              <a:rPr lang="ru-RU" smtClean="0"/>
              <a:pPr/>
              <a:t>30.03.2020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4D245-3143-42BA-9192-AD20484474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72725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104542D2-D889-42F7-B7E7-D40E96913044}" type="datetimeFigureOut">
              <a:rPr lang="ru-RU" smtClean="0"/>
              <a:pPr/>
              <a:t>30.03.2020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E3A4D245-3143-42BA-9192-AD20484474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638540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542D2-D889-42F7-B7E7-D40E96913044}" type="datetimeFigureOut">
              <a:rPr lang="ru-RU" smtClean="0"/>
              <a:pPr/>
              <a:t>30.03.2020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4D245-3143-42BA-9192-AD20484474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68561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542D2-D889-42F7-B7E7-D40E96913044}" type="datetimeFigureOut">
              <a:rPr lang="ru-RU" smtClean="0"/>
              <a:pPr/>
              <a:t>30.03.2020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4D245-3143-42BA-9192-AD20484474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75157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542D2-D889-42F7-B7E7-D40E96913044}" type="datetimeFigureOut">
              <a:rPr lang="ru-RU" smtClean="0"/>
              <a:pPr/>
              <a:t>30.03.2020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4D245-3143-42BA-9192-AD20484474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44952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542D2-D889-42F7-B7E7-D40E96913044}" type="datetimeFigureOut">
              <a:rPr lang="ru-RU" smtClean="0"/>
              <a:pPr/>
              <a:t>30.03.2020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4D245-3143-42BA-9192-AD20484474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05717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542D2-D889-42F7-B7E7-D40E96913044}" type="datetimeFigureOut">
              <a:rPr lang="ru-RU" smtClean="0"/>
              <a:pPr/>
              <a:t>30.03.2020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3A4D245-3143-42BA-9192-AD20484474D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1277046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104542D2-D889-42F7-B7E7-D40E96913044}" type="datetimeFigureOut">
              <a:rPr lang="ru-RU" smtClean="0"/>
              <a:pPr/>
              <a:t>30.03.2020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3A4D245-3143-42BA-9192-AD20484474D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349107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104542D2-D889-42F7-B7E7-D40E96913044}" type="datetimeFigureOut">
              <a:rPr lang="ru-RU" smtClean="0"/>
              <a:pPr/>
              <a:t>30.03.2020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3A4D245-3143-42BA-9192-AD20484474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08046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4000"/>
              <a:t>МЕХАНІЗМ </a:t>
            </a:r>
            <a:r>
              <a:rPr lang="ru-RU" sz="4000" smtClean="0"/>
              <a:t>ТА ПРОЦЕС </a:t>
            </a:r>
            <a:r>
              <a:rPr lang="ru-RU" sz="4000" dirty="0"/>
              <a:t>УПРАВЛІННЯ ЯКІСТЮ ПІДПРИЄМСТВ У СФЕРІ ТУРИЗМУ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503635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45177" y="3367731"/>
            <a:ext cx="6430968" cy="3362666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45177" y="0"/>
            <a:ext cx="6430968" cy="3367731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1779" y="6044597"/>
            <a:ext cx="10058400" cy="1371600"/>
          </a:xfrm>
        </p:spPr>
        <p:txBody>
          <a:bodyPr>
            <a:normAutofit/>
          </a:bodyPr>
          <a:lstStyle/>
          <a:p>
            <a:r>
              <a:rPr lang="ru-RU" sz="1400" dirty="0" err="1"/>
              <a:t>Механізм</a:t>
            </a:r>
            <a:r>
              <a:rPr lang="ru-RU" sz="1400" dirty="0"/>
              <a:t> </a:t>
            </a:r>
            <a:r>
              <a:rPr lang="ru-RU" sz="1400" dirty="0" err="1"/>
              <a:t>управління</a:t>
            </a:r>
            <a:r>
              <a:rPr lang="ru-RU" sz="1400" dirty="0"/>
              <a:t> </a:t>
            </a:r>
            <a:r>
              <a:rPr lang="ru-RU" sz="1400" dirty="0" err="1"/>
              <a:t>якістю</a:t>
            </a:r>
            <a:r>
              <a:rPr lang="ru-RU" sz="1400" dirty="0"/>
              <a:t> </a:t>
            </a:r>
            <a:r>
              <a:rPr lang="ru-RU" sz="1400" dirty="0" err="1"/>
              <a:t>продукції</a:t>
            </a:r>
            <a:r>
              <a:rPr lang="ru-RU" sz="1400" dirty="0"/>
              <a:t> та </a:t>
            </a:r>
            <a:r>
              <a:rPr lang="ru-RU" sz="1400" dirty="0" err="1"/>
              <a:t>послуги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xmlns="" val="505413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255" y="153066"/>
            <a:ext cx="10058400" cy="1371600"/>
          </a:xfrm>
        </p:spPr>
        <p:txBody>
          <a:bodyPr>
            <a:normAutofit/>
          </a:bodyPr>
          <a:lstStyle/>
          <a:p>
            <a:r>
              <a:rPr lang="ru-RU" sz="2400" b="1" dirty="0"/>
              <a:t>На </a:t>
            </a:r>
            <a:r>
              <a:rPr lang="ru-RU" sz="2400" b="1" dirty="0" err="1"/>
              <a:t>підприємствах</a:t>
            </a:r>
            <a:r>
              <a:rPr lang="ru-RU" sz="2400" b="1" dirty="0"/>
              <a:t> </a:t>
            </a:r>
            <a:r>
              <a:rPr lang="ru-RU" sz="2400" b="1" dirty="0" err="1"/>
              <a:t>сфери</a:t>
            </a:r>
            <a:r>
              <a:rPr lang="ru-RU" sz="2400" b="1" dirty="0"/>
              <a:t> </a:t>
            </a:r>
            <a:r>
              <a:rPr lang="ru-RU" sz="2400" b="1" dirty="0" err="1"/>
              <a:t>гостинності</a:t>
            </a:r>
            <a:r>
              <a:rPr lang="ru-RU" sz="2400" b="1" dirty="0"/>
              <a:t> </a:t>
            </a:r>
            <a:r>
              <a:rPr lang="ru-RU" sz="2400" b="1" dirty="0" err="1"/>
              <a:t>впроваджується</a:t>
            </a:r>
            <a:r>
              <a:rPr lang="ru-RU" sz="2400" b="1" dirty="0"/>
              <a:t> </a:t>
            </a:r>
            <a:r>
              <a:rPr lang="ru-RU" sz="2400" b="1" dirty="0" err="1"/>
              <a:t>п'ятирівнева</a:t>
            </a:r>
            <a:r>
              <a:rPr lang="ru-RU" sz="2400" b="1" dirty="0"/>
              <a:t> модель </a:t>
            </a:r>
            <a:r>
              <a:rPr lang="ru-RU" sz="2400" b="1" dirty="0" err="1"/>
              <a:t>якості</a:t>
            </a:r>
            <a:r>
              <a:rPr lang="ru-RU" sz="2400" b="1" dirty="0"/>
              <a:t> </a:t>
            </a:r>
            <a:r>
              <a:rPr lang="ru-RU" sz="2400" b="1" dirty="0" err="1" smtClean="0"/>
              <a:t>обслуговування</a:t>
            </a:r>
            <a:r>
              <a:rPr lang="ru-RU" sz="2400" b="1" dirty="0" smtClean="0"/>
              <a:t>.</a:t>
            </a:r>
            <a:endParaRPr lang="ru-RU" sz="2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8800" y="1413163"/>
            <a:ext cx="10797310" cy="5153891"/>
          </a:xfrm>
        </p:spPr>
        <p:txBody>
          <a:bodyPr>
            <a:normAutofit fontScale="92500" lnSpcReduction="10000"/>
          </a:bodyPr>
          <a:lstStyle/>
          <a:p>
            <a:r>
              <a:rPr lang="ru-RU" dirty="0" err="1"/>
              <a:t>Рівень</a:t>
            </a:r>
            <a:r>
              <a:rPr lang="ru-RU" dirty="0"/>
              <a:t> 1: </a:t>
            </a:r>
            <a:r>
              <a:rPr lang="ru-RU" dirty="0" err="1"/>
              <a:t>очікування</a:t>
            </a:r>
            <a:r>
              <a:rPr lang="ru-RU" dirty="0"/>
              <a:t> </a:t>
            </a:r>
            <a:r>
              <a:rPr lang="ru-RU" dirty="0" err="1"/>
              <a:t>споживача</a:t>
            </a:r>
            <a:r>
              <a:rPr lang="ru-RU" dirty="0"/>
              <a:t> і </a:t>
            </a:r>
            <a:r>
              <a:rPr lang="ru-RU" dirty="0" err="1"/>
              <a:t>реакція</a:t>
            </a:r>
            <a:r>
              <a:rPr lang="ru-RU" dirty="0"/>
              <a:t> </a:t>
            </a:r>
            <a:r>
              <a:rPr lang="ru-RU" dirty="0" err="1"/>
              <a:t>керівництва</a:t>
            </a:r>
            <a:r>
              <a:rPr lang="ru-RU" dirty="0"/>
              <a:t>. </a:t>
            </a:r>
            <a:r>
              <a:rPr lang="ru-RU" dirty="0" err="1"/>
              <a:t>Керівництво</a:t>
            </a:r>
            <a:r>
              <a:rPr lang="ru-RU" dirty="0"/>
              <a:t> не </a:t>
            </a:r>
            <a:r>
              <a:rPr lang="ru-RU" dirty="0" err="1"/>
              <a:t>завжди</a:t>
            </a:r>
            <a:r>
              <a:rPr lang="ru-RU" dirty="0"/>
              <a:t> </a:t>
            </a:r>
            <a:r>
              <a:rPr lang="ru-RU" dirty="0" err="1"/>
              <a:t>розуміє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клієнт</a:t>
            </a:r>
            <a:r>
              <a:rPr lang="ru-RU" dirty="0"/>
              <a:t> </a:t>
            </a:r>
            <a:r>
              <a:rPr lang="ru-RU" dirty="0" err="1"/>
              <a:t>очікує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обслуговування</a:t>
            </a:r>
            <a:r>
              <a:rPr lang="ru-RU" dirty="0"/>
              <a:t>. </a:t>
            </a:r>
            <a:r>
              <a:rPr lang="ru-RU" dirty="0" err="1"/>
              <a:t>Здебільшого</a:t>
            </a:r>
            <a:r>
              <a:rPr lang="ru-RU" dirty="0"/>
              <a:t> </a:t>
            </a:r>
            <a:r>
              <a:rPr lang="ru-RU" dirty="0" err="1"/>
              <a:t>адміністрація</a:t>
            </a:r>
            <a:r>
              <a:rPr lang="ru-RU" dirty="0"/>
              <a:t> проводить </a:t>
            </a:r>
            <a:r>
              <a:rPr lang="ru-RU" dirty="0" err="1"/>
              <a:t>дослідження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потреб ринку, а </a:t>
            </a:r>
            <a:r>
              <a:rPr lang="ru-RU" dirty="0" err="1"/>
              <a:t>потім</a:t>
            </a:r>
            <a:r>
              <a:rPr lang="ru-RU" dirty="0"/>
              <a:t> </a:t>
            </a:r>
            <a:r>
              <a:rPr lang="ru-RU" dirty="0" err="1"/>
              <a:t>концентрує</a:t>
            </a:r>
            <a:r>
              <a:rPr lang="ru-RU" dirty="0"/>
              <a:t> </a:t>
            </a:r>
            <a:r>
              <a:rPr lang="ru-RU" dirty="0" err="1"/>
              <a:t>зусилля</a:t>
            </a:r>
            <a:r>
              <a:rPr lang="ru-RU" dirty="0"/>
              <a:t> на </a:t>
            </a:r>
            <a:r>
              <a:rPr lang="ru-RU" dirty="0" err="1"/>
              <a:t>внутрішніх</a:t>
            </a:r>
            <a:r>
              <a:rPr lang="ru-RU" dirty="0"/>
              <a:t> проблемах, </a:t>
            </a:r>
            <a:r>
              <a:rPr lang="ru-RU" dirty="0" err="1"/>
              <a:t>забуваючи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вимоги</a:t>
            </a:r>
            <a:r>
              <a:rPr lang="ru-RU" dirty="0"/>
              <a:t> </a:t>
            </a:r>
            <a:r>
              <a:rPr lang="ru-RU" dirty="0" err="1"/>
              <a:t>клієнтів</a:t>
            </a:r>
            <a:r>
              <a:rPr lang="ru-RU" dirty="0"/>
              <a:t> </a:t>
            </a:r>
            <a:r>
              <a:rPr lang="ru-RU" dirty="0" err="1"/>
              <a:t>змінюються</a:t>
            </a:r>
            <a:r>
              <a:rPr lang="ru-RU" dirty="0"/>
              <a:t>. </a:t>
            </a:r>
            <a:r>
              <a:rPr lang="ru-RU" dirty="0" err="1"/>
              <a:t>Менеджери</a:t>
            </a:r>
            <a:r>
              <a:rPr lang="ru-RU" dirty="0"/>
              <a:t> </a:t>
            </a:r>
            <a:r>
              <a:rPr lang="ru-RU" dirty="0" err="1"/>
              <a:t>повинні</a:t>
            </a:r>
            <a:r>
              <a:rPr lang="ru-RU" dirty="0"/>
              <a:t> </a:t>
            </a:r>
            <a:r>
              <a:rPr lang="ru-RU" dirty="0" err="1"/>
              <a:t>заохочувати</a:t>
            </a:r>
            <a:r>
              <a:rPr lang="ru-RU" dirty="0"/>
              <a:t> </a:t>
            </a:r>
            <a:r>
              <a:rPr lang="ru-RU" dirty="0" err="1"/>
              <a:t>клієнтів</a:t>
            </a:r>
            <a:r>
              <a:rPr lang="ru-RU" dirty="0"/>
              <a:t> до </a:t>
            </a:r>
            <a:r>
              <a:rPr lang="ru-RU" dirty="0" err="1"/>
              <a:t>зворотного</a:t>
            </a:r>
            <a:r>
              <a:rPr lang="ru-RU" dirty="0"/>
              <a:t> </a:t>
            </a:r>
            <a:r>
              <a:rPr lang="ru-RU" dirty="0" err="1"/>
              <a:t>зв'язку</a:t>
            </a:r>
            <a:r>
              <a:rPr lang="ru-RU" dirty="0"/>
              <a:t>, </a:t>
            </a:r>
            <a:r>
              <a:rPr lang="ru-RU" dirty="0" err="1"/>
              <a:t>змінювати</a:t>
            </a:r>
            <a:r>
              <a:rPr lang="ru-RU" dirty="0"/>
              <a:t> </a:t>
            </a:r>
            <a:r>
              <a:rPr lang="ru-RU" dirty="0" err="1"/>
              <a:t>властивості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до </a:t>
            </a:r>
            <a:r>
              <a:rPr lang="ru-RU" dirty="0" err="1"/>
              <a:t>побажань</a:t>
            </a:r>
            <a:r>
              <a:rPr lang="ru-RU" dirty="0"/>
              <a:t> </a:t>
            </a:r>
            <a:r>
              <a:rPr lang="ru-RU" dirty="0" err="1"/>
              <a:t>відвідувачів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Рівень</a:t>
            </a:r>
            <a:r>
              <a:rPr lang="ru-RU" dirty="0" smtClean="0"/>
              <a:t> </a:t>
            </a:r>
            <a:r>
              <a:rPr lang="ru-RU" dirty="0"/>
              <a:t>2: </a:t>
            </a:r>
            <a:r>
              <a:rPr lang="ru-RU" dirty="0" err="1"/>
              <a:t>сприйняття</a:t>
            </a:r>
            <a:r>
              <a:rPr lang="ru-RU" dirty="0"/>
              <a:t> </a:t>
            </a:r>
            <a:r>
              <a:rPr lang="ru-RU" dirty="0" err="1"/>
              <a:t>керівництва</a:t>
            </a:r>
            <a:r>
              <a:rPr lang="ru-RU" dirty="0"/>
              <a:t> і </a:t>
            </a:r>
            <a:r>
              <a:rPr lang="ru-RU" dirty="0" err="1"/>
              <a:t>специфіка</a:t>
            </a:r>
            <a:r>
              <a:rPr lang="ru-RU" dirty="0"/>
              <a:t> </a:t>
            </a:r>
            <a:r>
              <a:rPr lang="ru-RU" dirty="0" err="1"/>
              <a:t>обслуговування</a:t>
            </a:r>
            <a:r>
              <a:rPr lang="ru-RU" dirty="0"/>
              <a:t>. </a:t>
            </a:r>
            <a:r>
              <a:rPr lang="ru-RU" dirty="0" err="1"/>
              <a:t>Характеризується</a:t>
            </a:r>
            <a:r>
              <a:rPr lang="ru-RU" dirty="0"/>
              <a:t> </a:t>
            </a:r>
            <a:r>
              <a:rPr lang="ru-RU" dirty="0" err="1"/>
              <a:t>ситуацією</a:t>
            </a:r>
            <a:r>
              <a:rPr lang="ru-RU" dirty="0"/>
              <a:t>, коли </a:t>
            </a:r>
            <a:r>
              <a:rPr lang="ru-RU" dirty="0" err="1"/>
              <a:t>менеджери</a:t>
            </a:r>
            <a:r>
              <a:rPr lang="ru-RU" dirty="0"/>
              <a:t> </a:t>
            </a:r>
            <a:r>
              <a:rPr lang="ru-RU" dirty="0" err="1"/>
              <a:t>знають</a:t>
            </a:r>
            <a:r>
              <a:rPr lang="ru-RU" dirty="0"/>
              <a:t>, </a:t>
            </a:r>
            <a:r>
              <a:rPr lang="ru-RU" dirty="0" err="1"/>
              <a:t>чого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споживачі</a:t>
            </a:r>
            <a:r>
              <a:rPr lang="ru-RU" dirty="0"/>
              <a:t> </a:t>
            </a:r>
            <a:r>
              <a:rPr lang="ru-RU" dirty="0" err="1"/>
              <a:t>вимагають</a:t>
            </a:r>
            <a:r>
              <a:rPr lang="ru-RU" dirty="0"/>
              <a:t>, але не </a:t>
            </a:r>
            <a:r>
              <a:rPr lang="ru-RU" dirty="0" err="1"/>
              <a:t>здатні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не </a:t>
            </a:r>
            <a:r>
              <a:rPr lang="ru-RU" dirty="0" err="1"/>
              <a:t>бажають</a:t>
            </a:r>
            <a:r>
              <a:rPr lang="ru-RU" dirty="0"/>
              <a:t> </a:t>
            </a:r>
            <a:r>
              <a:rPr lang="ru-RU" dirty="0" err="1"/>
              <a:t>розвивати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б </a:t>
            </a:r>
            <a:r>
              <a:rPr lang="ru-RU" dirty="0" err="1"/>
              <a:t>забезпечили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задоволення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відбувається</a:t>
            </a:r>
            <a:r>
              <a:rPr lang="ru-RU" dirty="0"/>
              <a:t> з </a:t>
            </a:r>
            <a:r>
              <a:rPr lang="ru-RU" dirty="0" err="1"/>
              <a:t>декількох</a:t>
            </a:r>
            <a:r>
              <a:rPr lang="ru-RU" dirty="0"/>
              <a:t> причин. </a:t>
            </a:r>
            <a:endParaRPr lang="ru-RU" dirty="0" smtClean="0"/>
          </a:p>
          <a:p>
            <a:r>
              <a:rPr lang="ru-RU" dirty="0" err="1" smtClean="0"/>
              <a:t>Рівень</a:t>
            </a:r>
            <a:r>
              <a:rPr lang="ru-RU" dirty="0" smtClean="0"/>
              <a:t> </a:t>
            </a:r>
            <a:r>
              <a:rPr lang="ru-RU" dirty="0"/>
              <a:t>3: </a:t>
            </a:r>
            <a:r>
              <a:rPr lang="ru-RU" dirty="0" err="1"/>
              <a:t>специфіка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 </a:t>
            </a:r>
            <a:r>
              <a:rPr lang="ru-RU" dirty="0" err="1"/>
              <a:t>обслуговування</a:t>
            </a:r>
            <a:r>
              <a:rPr lang="ru-RU" dirty="0"/>
              <a:t> і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. </a:t>
            </a:r>
            <a:r>
              <a:rPr lang="ru-RU" dirty="0" err="1"/>
              <a:t>Цей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складає</a:t>
            </a:r>
            <a:r>
              <a:rPr lang="ru-RU" dirty="0"/>
              <a:t> компонент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обслуговування</a:t>
            </a:r>
            <a:r>
              <a:rPr lang="ru-RU" dirty="0"/>
              <a:t>.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настає</a:t>
            </a:r>
            <a:r>
              <a:rPr lang="ru-RU" dirty="0"/>
              <a:t>, коли </a:t>
            </a:r>
            <a:r>
              <a:rPr lang="ru-RU" dirty="0" err="1"/>
              <a:t>керівництво</a:t>
            </a:r>
            <a:r>
              <a:rPr lang="ru-RU" dirty="0"/>
              <a:t> </a:t>
            </a:r>
            <a:r>
              <a:rPr lang="ru-RU" dirty="0" err="1"/>
              <a:t>готелю</a:t>
            </a:r>
            <a:r>
              <a:rPr lang="ru-RU" dirty="0"/>
              <a:t> </a:t>
            </a:r>
            <a:r>
              <a:rPr lang="ru-RU" dirty="0" err="1"/>
              <a:t>розуміє</a:t>
            </a:r>
            <a:r>
              <a:rPr lang="ru-RU" dirty="0"/>
              <a:t> потреби </a:t>
            </a:r>
            <a:r>
              <a:rPr lang="ru-RU" dirty="0" err="1"/>
              <a:t>клієнтів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Рівень</a:t>
            </a:r>
            <a:r>
              <a:rPr lang="ru-RU" dirty="0" smtClean="0"/>
              <a:t> </a:t>
            </a:r>
            <a:r>
              <a:rPr lang="ru-RU" dirty="0"/>
              <a:t>4: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обслуговування</a:t>
            </a:r>
            <a:r>
              <a:rPr lang="ru-RU" dirty="0"/>
              <a:t> і </a:t>
            </a:r>
            <a:r>
              <a:rPr lang="ru-RU" dirty="0" err="1"/>
              <a:t>зовнішні</a:t>
            </a:r>
            <a:r>
              <a:rPr lang="ru-RU" dirty="0"/>
              <a:t> </a:t>
            </a:r>
            <a:r>
              <a:rPr lang="ru-RU" dirty="0" err="1"/>
              <a:t>зв'язки</a:t>
            </a:r>
            <a:r>
              <a:rPr lang="ru-RU" dirty="0"/>
              <a:t>.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виникає</a:t>
            </a:r>
            <a:r>
              <a:rPr lang="ru-RU" dirty="0"/>
              <a:t>, коли </a:t>
            </a:r>
            <a:r>
              <a:rPr lang="ru-RU" dirty="0" err="1"/>
              <a:t>готель</a:t>
            </a:r>
            <a:r>
              <a:rPr lang="ru-RU" dirty="0"/>
              <a:t> </a:t>
            </a:r>
            <a:r>
              <a:rPr lang="ru-RU" dirty="0" err="1"/>
              <a:t>обіцяє</a:t>
            </a:r>
            <a:r>
              <a:rPr lang="ru-RU" dirty="0"/>
              <a:t> </a:t>
            </a:r>
            <a:r>
              <a:rPr lang="ru-RU" dirty="0" err="1"/>
              <a:t>більше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дати</a:t>
            </a:r>
            <a:r>
              <a:rPr lang="ru-RU" dirty="0"/>
              <a:t>. Перш, </a:t>
            </a:r>
            <a:r>
              <a:rPr lang="ru-RU" dirty="0" err="1"/>
              <a:t>ніж</a:t>
            </a:r>
            <a:r>
              <a:rPr lang="ru-RU" dirty="0"/>
              <a:t> </a:t>
            </a:r>
            <a:r>
              <a:rPr lang="ru-RU" dirty="0" err="1"/>
              <a:t>розповсюджувати</a:t>
            </a:r>
            <a:r>
              <a:rPr lang="ru-RU" dirty="0"/>
              <a:t> </a:t>
            </a:r>
            <a:r>
              <a:rPr lang="ru-RU" dirty="0" err="1"/>
              <a:t>багатообіцяючі</a:t>
            </a:r>
            <a:r>
              <a:rPr lang="ru-RU" dirty="0"/>
              <a:t> </a:t>
            </a:r>
            <a:r>
              <a:rPr lang="ru-RU" dirty="0" err="1"/>
              <a:t>рекламні</a:t>
            </a:r>
            <a:r>
              <a:rPr lang="ru-RU" dirty="0"/>
              <a:t> гасла, </a:t>
            </a:r>
            <a:r>
              <a:rPr lang="ru-RU" dirty="0" err="1"/>
              <a:t>менеджери</a:t>
            </a:r>
            <a:r>
              <a:rPr lang="ru-RU" dirty="0"/>
              <a:t> </a:t>
            </a:r>
            <a:r>
              <a:rPr lang="ru-RU" dirty="0" err="1"/>
              <a:t>повинні</a:t>
            </a:r>
            <a:r>
              <a:rPr lang="ru-RU" dirty="0"/>
              <a:t> </a:t>
            </a:r>
            <a:r>
              <a:rPr lang="ru-RU" dirty="0" err="1"/>
              <a:t>упевнитись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вони </a:t>
            </a:r>
            <a:r>
              <a:rPr lang="ru-RU" dirty="0" err="1"/>
              <a:t>дійсно</a:t>
            </a:r>
            <a:r>
              <a:rPr lang="ru-RU" dirty="0"/>
              <a:t> все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виконати</a:t>
            </a:r>
            <a:r>
              <a:rPr lang="ru-RU" dirty="0"/>
              <a:t>. </a:t>
            </a:r>
            <a:r>
              <a:rPr lang="ru-RU" dirty="0" err="1"/>
              <a:t>Клієнти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надію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в </a:t>
            </a:r>
            <a:r>
              <a:rPr lang="ru-RU" dirty="0" err="1"/>
              <a:t>готелях</a:t>
            </a:r>
            <a:r>
              <a:rPr lang="ru-RU" dirty="0"/>
              <a:t> </a:t>
            </a:r>
            <a:r>
              <a:rPr lang="ru-RU" dirty="0" err="1"/>
              <a:t>надані</a:t>
            </a:r>
            <a:r>
              <a:rPr lang="ru-RU" dirty="0"/>
              <a:t> </a:t>
            </a:r>
            <a:r>
              <a:rPr lang="ru-RU" dirty="0" err="1"/>
              <a:t>послуги</a:t>
            </a:r>
            <a:r>
              <a:rPr lang="ru-RU" dirty="0"/>
              <a:t> і </a:t>
            </a:r>
            <a:r>
              <a:rPr lang="ru-RU" dirty="0" err="1"/>
              <a:t>політика</a:t>
            </a:r>
            <a:r>
              <a:rPr lang="ru-RU" dirty="0"/>
              <a:t> </a:t>
            </a:r>
            <a:r>
              <a:rPr lang="ru-RU" dirty="0" err="1"/>
              <a:t>обслуговування</a:t>
            </a:r>
            <a:r>
              <a:rPr lang="ru-RU" dirty="0"/>
              <a:t> </a:t>
            </a:r>
            <a:r>
              <a:rPr lang="ru-RU" dirty="0" err="1"/>
              <a:t>єдині</a:t>
            </a:r>
            <a:r>
              <a:rPr lang="ru-RU" dirty="0"/>
              <a:t>. </a:t>
            </a:r>
            <a:r>
              <a:rPr lang="ru-RU" dirty="0" err="1"/>
              <a:t>Несумісність</a:t>
            </a:r>
            <a:r>
              <a:rPr lang="ru-RU" dirty="0"/>
              <a:t> </a:t>
            </a:r>
            <a:r>
              <a:rPr lang="ru-RU" dirty="0" err="1"/>
              <a:t>цьому</a:t>
            </a:r>
            <a:r>
              <a:rPr lang="ru-RU" dirty="0"/>
              <a:t> правилу приводить до </a:t>
            </a:r>
            <a:r>
              <a:rPr lang="ru-RU" dirty="0" err="1"/>
              <a:t>помилок</a:t>
            </a:r>
            <a:r>
              <a:rPr lang="ru-RU" dirty="0"/>
              <a:t> на </a:t>
            </a:r>
            <a:r>
              <a:rPr lang="ru-RU" dirty="0" err="1"/>
              <a:t>рівні</a:t>
            </a:r>
            <a:r>
              <a:rPr lang="ru-RU" dirty="0"/>
              <a:t> 4. </a:t>
            </a:r>
            <a:endParaRPr lang="ru-RU" dirty="0" smtClean="0"/>
          </a:p>
          <a:p>
            <a:r>
              <a:rPr lang="ru-RU" dirty="0" err="1" smtClean="0"/>
              <a:t>Рівень</a:t>
            </a:r>
            <a:r>
              <a:rPr lang="ru-RU" dirty="0" smtClean="0"/>
              <a:t> </a:t>
            </a:r>
            <a:r>
              <a:rPr lang="ru-RU" dirty="0"/>
              <a:t>5: </a:t>
            </a:r>
            <a:r>
              <a:rPr lang="ru-RU" dirty="0" err="1"/>
              <a:t>очікуване</a:t>
            </a:r>
            <a:r>
              <a:rPr lang="ru-RU" dirty="0"/>
              <a:t> </a:t>
            </a:r>
            <a:r>
              <a:rPr lang="ru-RU" dirty="0" err="1"/>
              <a:t>обслуговування</a:t>
            </a:r>
            <a:r>
              <a:rPr lang="ru-RU" dirty="0"/>
              <a:t> і </a:t>
            </a:r>
            <a:r>
              <a:rPr lang="ru-RU" dirty="0" err="1"/>
              <a:t>сприйняття</a:t>
            </a:r>
            <a:r>
              <a:rPr lang="ru-RU" dirty="0"/>
              <a:t> </a:t>
            </a:r>
            <a:r>
              <a:rPr lang="ru-RU" dirty="0" err="1"/>
              <a:t>наданого</a:t>
            </a:r>
            <a:r>
              <a:rPr lang="ru-RU" dirty="0"/>
              <a:t> </a:t>
            </a:r>
            <a:r>
              <a:rPr lang="ru-RU" dirty="0" err="1"/>
              <a:t>обслуговування</a:t>
            </a:r>
            <a:r>
              <a:rPr lang="ru-RU" dirty="0"/>
              <a:t>. </a:t>
            </a:r>
            <a:r>
              <a:rPr lang="ru-RU" dirty="0" err="1"/>
              <a:t>Цей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випливає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попередніх</a:t>
            </a:r>
            <a:r>
              <a:rPr lang="ru-RU" dirty="0"/>
              <a:t>, коли </a:t>
            </a:r>
            <a:r>
              <a:rPr lang="ru-RU" dirty="0" err="1"/>
              <a:t>виникають</a:t>
            </a:r>
            <a:r>
              <a:rPr lang="ru-RU" dirty="0"/>
              <a:t> </a:t>
            </a:r>
            <a:r>
              <a:rPr lang="ru-RU" dirty="0" err="1"/>
              <a:t>розбіжності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очікуваною</a:t>
            </a:r>
            <a:r>
              <a:rPr lang="ru-RU" dirty="0"/>
              <a:t> </a:t>
            </a:r>
            <a:r>
              <a:rPr lang="ru-RU" dirty="0" err="1"/>
              <a:t>якістю</a:t>
            </a:r>
            <a:r>
              <a:rPr lang="ru-RU" dirty="0"/>
              <a:t> </a:t>
            </a:r>
            <a:r>
              <a:rPr lang="ru-RU" dirty="0" err="1"/>
              <a:t>обслуговування</a:t>
            </a:r>
            <a:r>
              <a:rPr lang="ru-RU" dirty="0"/>
              <a:t> та </a:t>
            </a:r>
            <a:r>
              <a:rPr lang="ru-RU" dirty="0" err="1"/>
              <a:t>наданою</a:t>
            </a:r>
            <a:r>
              <a:rPr lang="ru-RU" dirty="0"/>
              <a:t> в </a:t>
            </a:r>
            <a:r>
              <a:rPr lang="ru-RU" dirty="0" err="1"/>
              <a:t>дійсності</a:t>
            </a:r>
            <a:r>
              <a:rPr lang="ru-RU" dirty="0"/>
              <a:t>. </a:t>
            </a:r>
            <a:r>
              <a:rPr lang="ru-RU" dirty="0" err="1"/>
              <a:t>Очікувана</a:t>
            </a:r>
            <a:r>
              <a:rPr lang="ru-RU" dirty="0"/>
              <a:t> </a:t>
            </a:r>
            <a:r>
              <a:rPr lang="ru-RU" dirty="0" err="1"/>
              <a:t>якість</a:t>
            </a:r>
            <a:r>
              <a:rPr lang="ru-RU" dirty="0"/>
              <a:t> - </a:t>
            </a:r>
            <a:r>
              <a:rPr lang="ru-RU" dirty="0" err="1"/>
              <a:t>це</a:t>
            </a:r>
            <a:r>
              <a:rPr lang="ru-RU" dirty="0"/>
              <a:t> те,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гість</a:t>
            </a:r>
            <a:r>
              <a:rPr lang="ru-RU" dirty="0"/>
              <a:t> </a:t>
            </a:r>
            <a:r>
              <a:rPr lang="ru-RU" dirty="0" err="1"/>
              <a:t>очікує</a:t>
            </a:r>
            <a:r>
              <a:rPr lang="ru-RU" dirty="0"/>
              <a:t> </a:t>
            </a:r>
            <a:r>
              <a:rPr lang="ru-RU" dirty="0" err="1"/>
              <a:t>отримати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741973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9055" y="766618"/>
            <a:ext cx="10427854" cy="526842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У </a:t>
            </a:r>
            <a:r>
              <a:rPr lang="ru-RU" dirty="0" err="1"/>
              <a:t>сучасній</a:t>
            </a:r>
            <a:r>
              <a:rPr lang="ru-RU" dirty="0"/>
              <a:t> </a:t>
            </a:r>
            <a:r>
              <a:rPr lang="ru-RU" dirty="0" err="1"/>
              <a:t>маркетинговій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підприємств</a:t>
            </a:r>
            <a:r>
              <a:rPr lang="ru-RU" dirty="0"/>
              <a:t> </a:t>
            </a:r>
            <a:r>
              <a:rPr lang="ru-RU" dirty="0" err="1"/>
              <a:t>особливе</a:t>
            </a:r>
            <a:r>
              <a:rPr lang="ru-RU" dirty="0"/>
              <a:t>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посідають</a:t>
            </a:r>
            <a:r>
              <a:rPr lang="ru-RU" dirty="0"/>
              <a:t> </a:t>
            </a:r>
            <a:r>
              <a:rPr lang="ru-RU" dirty="0" err="1"/>
              <a:t>процеси</a:t>
            </a:r>
            <a:r>
              <a:rPr lang="ru-RU" dirty="0"/>
              <a:t>, </a:t>
            </a:r>
            <a:r>
              <a:rPr lang="ru-RU" dirty="0" err="1"/>
              <a:t>пов'язані</a:t>
            </a:r>
            <a:r>
              <a:rPr lang="ru-RU" dirty="0"/>
              <a:t> з </a:t>
            </a:r>
            <a:r>
              <a:rPr lang="ru-RU" dirty="0" err="1"/>
              <a:t>забезпеченням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.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стандартів</a:t>
            </a:r>
            <a:r>
              <a:rPr lang="ru-RU" dirty="0"/>
              <a:t> ДСТУ </a:t>
            </a:r>
            <a:r>
              <a:rPr lang="en-US" dirty="0"/>
              <a:t>ISO </a:t>
            </a:r>
            <a:r>
              <a:rPr lang="ru-RU" dirty="0" err="1"/>
              <a:t>серії</a:t>
            </a:r>
            <a:r>
              <a:rPr lang="ru-RU" dirty="0"/>
              <a:t> 9000 маркетингу </a:t>
            </a:r>
            <a:r>
              <a:rPr lang="ru-RU" dirty="0" err="1"/>
              <a:t>належить</a:t>
            </a:r>
            <a:r>
              <a:rPr lang="ru-RU" dirty="0"/>
              <a:t> </a:t>
            </a:r>
            <a:r>
              <a:rPr lang="ru-RU" dirty="0" err="1"/>
              <a:t>провідна</a:t>
            </a:r>
            <a:r>
              <a:rPr lang="ru-RU" dirty="0"/>
              <a:t> роль у </a:t>
            </a:r>
            <a:r>
              <a:rPr lang="ru-RU" dirty="0" err="1"/>
              <a:t>встановленні</a:t>
            </a:r>
            <a:r>
              <a:rPr lang="ru-RU" dirty="0"/>
              <a:t> </a:t>
            </a:r>
            <a:r>
              <a:rPr lang="ru-RU" dirty="0" err="1"/>
              <a:t>вимог</a:t>
            </a:r>
            <a:r>
              <a:rPr lang="ru-RU" dirty="0"/>
              <a:t> до </a:t>
            </a:r>
            <a:r>
              <a:rPr lang="ru-RU" dirty="0" err="1"/>
              <a:t>якості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 та </a:t>
            </a:r>
            <a:r>
              <a:rPr lang="ru-RU" dirty="0" err="1"/>
              <a:t>послуг</a:t>
            </a:r>
            <a:r>
              <a:rPr lang="ru-RU" dirty="0"/>
              <a:t>. У </a:t>
            </a:r>
            <a:r>
              <a:rPr lang="ru-RU" dirty="0" err="1"/>
              <a:t>зв'язку</a:t>
            </a:r>
            <a:r>
              <a:rPr lang="ru-RU" dirty="0"/>
              <a:t> з </a:t>
            </a:r>
            <a:r>
              <a:rPr lang="ru-RU" dirty="0" err="1"/>
              <a:t>цим</a:t>
            </a:r>
            <a:r>
              <a:rPr lang="ru-RU" dirty="0"/>
              <a:t>, </a:t>
            </a:r>
            <a:r>
              <a:rPr lang="ru-RU" dirty="0" err="1"/>
              <a:t>основними</a:t>
            </a:r>
            <a:r>
              <a:rPr lang="ru-RU" dirty="0"/>
              <a:t> </a:t>
            </a:r>
            <a:r>
              <a:rPr lang="ru-RU" dirty="0" err="1"/>
              <a:t>процесами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 </a:t>
            </a:r>
            <a:r>
              <a:rPr lang="ru-RU" dirty="0" err="1"/>
              <a:t>туристичних</a:t>
            </a:r>
            <a:r>
              <a:rPr lang="ru-RU" dirty="0"/>
              <a:t> </a:t>
            </a:r>
            <a:r>
              <a:rPr lang="ru-RU" b="1" dirty="0" err="1"/>
              <a:t>послуг</a:t>
            </a:r>
            <a:r>
              <a:rPr lang="ru-RU" b="1" dirty="0"/>
              <a:t>, </a:t>
            </a:r>
            <a:r>
              <a:rPr lang="ru-RU" b="1" dirty="0" err="1"/>
              <a:t>що</a:t>
            </a:r>
            <a:r>
              <a:rPr lang="ru-RU" b="1" dirty="0"/>
              <a:t> </a:t>
            </a:r>
            <a:r>
              <a:rPr lang="ru-RU" b="1" dirty="0" err="1"/>
              <a:t>виконуються</a:t>
            </a:r>
            <a:r>
              <a:rPr lang="ru-RU" b="1" dirty="0"/>
              <a:t> на </a:t>
            </a:r>
            <a:r>
              <a:rPr lang="ru-RU" b="1" dirty="0" err="1"/>
              <a:t>етапі</a:t>
            </a:r>
            <a:r>
              <a:rPr lang="ru-RU" b="1" dirty="0"/>
              <a:t> маркетингу та </a:t>
            </a:r>
            <a:r>
              <a:rPr lang="ru-RU" b="1" dirty="0" err="1"/>
              <a:t>вивчення</a:t>
            </a:r>
            <a:r>
              <a:rPr lang="ru-RU" b="1" dirty="0"/>
              <a:t> ринку, є: </a:t>
            </a:r>
            <a:endParaRPr lang="ru-RU" b="1" dirty="0" smtClean="0"/>
          </a:p>
          <a:p>
            <a:r>
              <a:rPr lang="ru-RU" dirty="0" smtClean="0"/>
              <a:t>- </a:t>
            </a:r>
            <a:r>
              <a:rPr lang="ru-RU" dirty="0" err="1"/>
              <a:t>аналіз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</a:t>
            </a:r>
            <a:r>
              <a:rPr lang="ru-RU" dirty="0" err="1"/>
              <a:t>кон'юнктури</a:t>
            </a:r>
            <a:r>
              <a:rPr lang="ru-RU" dirty="0"/>
              <a:t> й </a:t>
            </a:r>
            <a:r>
              <a:rPr lang="ru-RU" dirty="0" err="1"/>
              <a:t>оцінювання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</a:t>
            </a:r>
            <a:r>
              <a:rPr lang="ru-RU" dirty="0" err="1"/>
              <a:t>порівняно</a:t>
            </a:r>
            <a:r>
              <a:rPr lang="ru-RU" dirty="0"/>
              <a:t> з </a:t>
            </a:r>
            <a:r>
              <a:rPr lang="ru-RU" dirty="0" err="1"/>
              <a:t>продукцією</a:t>
            </a:r>
            <a:r>
              <a:rPr lang="ru-RU" dirty="0"/>
              <a:t> та </a:t>
            </a:r>
            <a:r>
              <a:rPr lang="ru-RU" dirty="0" err="1"/>
              <a:t>послугами</a:t>
            </a:r>
            <a:r>
              <a:rPr lang="ru-RU" dirty="0"/>
              <a:t> </a:t>
            </a:r>
            <a:r>
              <a:rPr lang="ru-RU" dirty="0" err="1"/>
              <a:t>конкурентів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smtClean="0"/>
              <a:t>- </a:t>
            </a:r>
            <a:r>
              <a:rPr lang="ru-RU" dirty="0" err="1"/>
              <a:t>підготовка</a:t>
            </a:r>
            <a:r>
              <a:rPr lang="ru-RU" dirty="0"/>
              <a:t> </a:t>
            </a:r>
            <a:r>
              <a:rPr lang="ru-RU" dirty="0" err="1"/>
              <a:t>програми</a:t>
            </a:r>
            <a:r>
              <a:rPr lang="ru-RU" dirty="0"/>
              <a:t> </a:t>
            </a:r>
            <a:r>
              <a:rPr lang="ru-RU" dirty="0" err="1"/>
              <a:t>робіт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проектування</a:t>
            </a:r>
            <a:r>
              <a:rPr lang="ru-RU" dirty="0"/>
              <a:t>, </a:t>
            </a:r>
            <a:r>
              <a:rPr lang="ru-RU" dirty="0" err="1"/>
              <a:t>розробки</a:t>
            </a:r>
            <a:r>
              <a:rPr lang="ru-RU" dirty="0"/>
              <a:t>, </a:t>
            </a:r>
            <a:r>
              <a:rPr lang="ru-RU" dirty="0" err="1"/>
              <a:t>виробництва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 та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, </a:t>
            </a:r>
            <a:r>
              <a:rPr lang="ru-RU" dirty="0" err="1"/>
              <a:t>просування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 й </a:t>
            </a:r>
            <a:r>
              <a:rPr lang="ru-RU" dirty="0" err="1"/>
              <a:t>послуг</a:t>
            </a:r>
            <a:r>
              <a:rPr lang="ru-RU" dirty="0"/>
              <a:t> на ринку; </a:t>
            </a:r>
            <a:endParaRPr lang="ru-RU" dirty="0" smtClean="0"/>
          </a:p>
          <a:p>
            <a:r>
              <a:rPr lang="ru-RU" dirty="0" smtClean="0"/>
              <a:t>-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поточних</a:t>
            </a:r>
            <a:r>
              <a:rPr lang="ru-RU" dirty="0"/>
              <a:t> і </a:t>
            </a:r>
            <a:r>
              <a:rPr lang="ru-RU" dirty="0" err="1"/>
              <a:t>перспективних</a:t>
            </a:r>
            <a:r>
              <a:rPr lang="ru-RU" dirty="0"/>
              <a:t> потреб у </a:t>
            </a:r>
            <a:r>
              <a:rPr lang="ru-RU" dirty="0" err="1"/>
              <a:t>виробництві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 та </a:t>
            </a:r>
            <a:r>
              <a:rPr lang="ru-RU" dirty="0" err="1"/>
              <a:t>наданні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для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ринків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smtClean="0"/>
              <a:t>- </a:t>
            </a:r>
            <a:r>
              <a:rPr lang="ru-RU" dirty="0" err="1"/>
              <a:t>періодичний</a:t>
            </a:r>
            <a:r>
              <a:rPr lang="ru-RU" dirty="0"/>
              <a:t> </a:t>
            </a:r>
            <a:r>
              <a:rPr lang="ru-RU" dirty="0" err="1"/>
              <a:t>аналіз</a:t>
            </a:r>
            <a:r>
              <a:rPr lang="ru-RU" dirty="0"/>
              <a:t> </a:t>
            </a:r>
            <a:r>
              <a:rPr lang="ru-RU" dirty="0" err="1"/>
              <a:t>контрактів</a:t>
            </a:r>
            <a:r>
              <a:rPr lang="ru-RU" dirty="0" smtClean="0"/>
              <a:t>;</a:t>
            </a:r>
          </a:p>
          <a:p>
            <a:r>
              <a:rPr lang="ru-RU" dirty="0" smtClean="0"/>
              <a:t> </a:t>
            </a:r>
            <a:r>
              <a:rPr lang="ru-RU" dirty="0"/>
              <a:t>- </a:t>
            </a:r>
            <a:r>
              <a:rPr lang="ru-RU" dirty="0" err="1"/>
              <a:t>визначення</a:t>
            </a:r>
            <a:r>
              <a:rPr lang="ru-RU" dirty="0"/>
              <a:t> й </a:t>
            </a:r>
            <a:r>
              <a:rPr lang="ru-RU" dirty="0" err="1"/>
              <a:t>уточнення</a:t>
            </a:r>
            <a:r>
              <a:rPr lang="ru-RU" dirty="0"/>
              <a:t> </a:t>
            </a:r>
            <a:r>
              <a:rPr lang="ru-RU" dirty="0" err="1"/>
              <a:t>вимог</a:t>
            </a:r>
            <a:r>
              <a:rPr lang="ru-RU" dirty="0"/>
              <a:t> </a:t>
            </a:r>
            <a:r>
              <a:rPr lang="ru-RU" dirty="0" err="1"/>
              <a:t>споживачів</a:t>
            </a:r>
            <a:r>
              <a:rPr lang="ru-RU" dirty="0"/>
              <a:t> за </a:t>
            </a:r>
            <a:r>
              <a:rPr lang="ru-RU" dirty="0" err="1"/>
              <a:t>технічними</a:t>
            </a:r>
            <a:r>
              <a:rPr lang="ru-RU" dirty="0"/>
              <a:t> характеристиками, номенклатурою, </a:t>
            </a:r>
            <a:r>
              <a:rPr lang="ru-RU" dirty="0" err="1"/>
              <a:t>обсягом</a:t>
            </a:r>
            <a:r>
              <a:rPr lang="ru-RU" dirty="0"/>
              <a:t>, </a:t>
            </a:r>
            <a:r>
              <a:rPr lang="ru-RU" dirty="0" err="1"/>
              <a:t>вартістю</a:t>
            </a:r>
            <a:r>
              <a:rPr lang="ru-RU" dirty="0"/>
              <a:t> й </a:t>
            </a:r>
            <a:r>
              <a:rPr lang="ru-RU" dirty="0" err="1"/>
              <a:t>іншими</a:t>
            </a:r>
            <a:r>
              <a:rPr lang="ru-RU" dirty="0"/>
              <a:t> </a:t>
            </a:r>
            <a:r>
              <a:rPr lang="ru-RU" dirty="0" err="1"/>
              <a:t>умовами</a:t>
            </a:r>
            <a:r>
              <a:rPr lang="ru-RU" dirty="0"/>
              <a:t> </a:t>
            </a:r>
            <a:r>
              <a:rPr lang="ru-RU" dirty="0" err="1"/>
              <a:t>постачання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smtClean="0"/>
              <a:t>- </a:t>
            </a:r>
            <a:r>
              <a:rPr lang="ru-RU" dirty="0" err="1"/>
              <a:t>узгодження</a:t>
            </a:r>
            <a:r>
              <a:rPr lang="ru-RU" dirty="0"/>
              <a:t> </a:t>
            </a:r>
            <a:r>
              <a:rPr lang="ru-RU" dirty="0" err="1"/>
              <a:t>вибору</a:t>
            </a:r>
            <a:r>
              <a:rPr lang="ru-RU" dirty="0"/>
              <a:t> </a:t>
            </a:r>
            <a:r>
              <a:rPr lang="ru-RU" dirty="0" err="1"/>
              <a:t>аналогів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обґрунтування</a:t>
            </a:r>
            <a:r>
              <a:rPr lang="ru-RU" dirty="0"/>
              <a:t> </a:t>
            </a:r>
            <a:r>
              <a:rPr lang="ru-RU" dirty="0" err="1"/>
              <a:t>комерційних</a:t>
            </a:r>
            <a:r>
              <a:rPr lang="ru-RU" dirty="0"/>
              <a:t> </a:t>
            </a:r>
            <a:r>
              <a:rPr lang="ru-RU" dirty="0" err="1"/>
              <a:t>пропозицій</a:t>
            </a:r>
            <a:r>
              <a:rPr lang="ru-RU" dirty="0"/>
              <a:t> і </a:t>
            </a:r>
            <a:r>
              <a:rPr lang="ru-RU" dirty="0" err="1"/>
              <a:t>технічних</a:t>
            </a:r>
            <a:r>
              <a:rPr lang="ru-RU" dirty="0"/>
              <a:t> </a:t>
            </a:r>
            <a:r>
              <a:rPr lang="ru-RU" dirty="0" err="1"/>
              <a:t>вимог</a:t>
            </a:r>
            <a:r>
              <a:rPr lang="ru-RU" dirty="0"/>
              <a:t> на </a:t>
            </a:r>
            <a:r>
              <a:rPr lang="ru-RU" dirty="0" err="1"/>
              <a:t>продукцію</a:t>
            </a:r>
            <a:r>
              <a:rPr lang="ru-RU" dirty="0"/>
              <a:t> та </a:t>
            </a:r>
            <a:r>
              <a:rPr lang="ru-RU" dirty="0" err="1"/>
              <a:t>послуги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пропонуються</a:t>
            </a:r>
            <a:r>
              <a:rPr lang="ru-RU" dirty="0"/>
              <a:t>; - </a:t>
            </a:r>
            <a:r>
              <a:rPr lang="ru-RU" dirty="0" err="1"/>
              <a:t>аналіз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за результатами </a:t>
            </a:r>
            <a:r>
              <a:rPr lang="ru-RU" dirty="0" err="1"/>
              <a:t>взаємодій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діловими</a:t>
            </a:r>
            <a:r>
              <a:rPr lang="ru-RU" dirty="0"/>
              <a:t> партнерами, </a:t>
            </a:r>
            <a:r>
              <a:rPr lang="ru-RU" dirty="0" err="1"/>
              <a:t>звітів</a:t>
            </a:r>
            <a:r>
              <a:rPr lang="ru-RU" dirty="0"/>
              <a:t> про перегляд </a:t>
            </a:r>
            <a:r>
              <a:rPr lang="ru-RU" dirty="0" err="1"/>
              <a:t>контрактів</a:t>
            </a:r>
            <a:r>
              <a:rPr lang="ru-RU" dirty="0"/>
              <a:t>, у т. ч. </a:t>
            </a:r>
            <a:r>
              <a:rPr lang="ru-RU" dirty="0" err="1"/>
              <a:t>виконання</a:t>
            </a:r>
            <a:r>
              <a:rPr lang="ru-RU" dirty="0"/>
              <a:t> партнерами </a:t>
            </a:r>
            <a:r>
              <a:rPr lang="ru-RU" dirty="0" err="1"/>
              <a:t>ділових</a:t>
            </a:r>
            <a:r>
              <a:rPr lang="ru-RU" dirty="0"/>
              <a:t> </a:t>
            </a:r>
            <a:r>
              <a:rPr lang="ru-RU" dirty="0" err="1"/>
              <a:t>зобов'язань</a:t>
            </a:r>
            <a:r>
              <a:rPr lang="ru-RU" dirty="0"/>
              <a:t>, </a:t>
            </a:r>
            <a:r>
              <a:rPr lang="ru-RU" dirty="0" err="1"/>
              <a:t>утрати</a:t>
            </a:r>
            <a:r>
              <a:rPr lang="ru-RU" dirty="0"/>
              <a:t>, </a:t>
            </a:r>
            <a:r>
              <a:rPr lang="ru-RU" dirty="0" err="1"/>
              <a:t>обумовлені</a:t>
            </a:r>
            <a:r>
              <a:rPr lang="ru-RU" dirty="0"/>
              <a:t> </a:t>
            </a:r>
            <a:r>
              <a:rPr lang="ru-RU" dirty="0" err="1"/>
              <a:t>недотриманням</a:t>
            </a:r>
            <a:r>
              <a:rPr lang="ru-RU" dirty="0"/>
              <a:t> </a:t>
            </a:r>
            <a:r>
              <a:rPr lang="ru-RU" dirty="0" err="1"/>
              <a:t>вимог</a:t>
            </a:r>
            <a:r>
              <a:rPr lang="ru-RU" dirty="0"/>
              <a:t> </a:t>
            </a:r>
            <a:r>
              <a:rPr lang="ru-RU" dirty="0" err="1"/>
              <a:t>договорів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боку </a:t>
            </a:r>
            <a:r>
              <a:rPr lang="ru-RU" dirty="0" err="1"/>
              <a:t>партнерів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smtClean="0"/>
              <a:t>- </a:t>
            </a:r>
            <a:r>
              <a:rPr lang="ru-RU" dirty="0" err="1"/>
              <a:t>аналіз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програм</a:t>
            </a:r>
            <a:r>
              <a:rPr lang="ru-RU" dirty="0"/>
              <a:t> </a:t>
            </a:r>
            <a:r>
              <a:rPr lang="ru-RU" dirty="0" err="1"/>
              <a:t>взаємодії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споживачами</a:t>
            </a:r>
            <a:r>
              <a:rPr lang="ru-RU" dirty="0"/>
              <a:t> (</a:t>
            </a:r>
            <a:r>
              <a:rPr lang="ru-RU" dirty="0" err="1"/>
              <a:t>замовниками</a:t>
            </a:r>
            <a:r>
              <a:rPr lang="ru-RU" dirty="0"/>
              <a:t>) й </a:t>
            </a:r>
            <a:r>
              <a:rPr lang="ru-RU" dirty="0" err="1"/>
              <a:t>організаціями</a:t>
            </a:r>
            <a:r>
              <a:rPr lang="ru-RU" dirty="0"/>
              <a:t> з </a:t>
            </a:r>
            <a:r>
              <a:rPr lang="ru-RU" dirty="0" err="1"/>
              <a:t>захисту</a:t>
            </a:r>
            <a:r>
              <a:rPr lang="ru-RU" dirty="0"/>
              <a:t> прав </a:t>
            </a:r>
            <a:r>
              <a:rPr lang="ru-RU" dirty="0" err="1"/>
              <a:t>споживачів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055095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42109" y="1006764"/>
            <a:ext cx="10183091" cy="5028276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Основною метою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завдань</a:t>
            </a:r>
            <a:r>
              <a:rPr lang="ru-RU" dirty="0"/>
              <a:t> на </a:t>
            </a:r>
            <a:r>
              <a:rPr lang="ru-RU" dirty="0" err="1"/>
              <a:t>етапі</a:t>
            </a:r>
            <a:r>
              <a:rPr lang="ru-RU" dirty="0"/>
              <a:t> маркетингу є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підрозділів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 </a:t>
            </a:r>
            <a:r>
              <a:rPr lang="ru-RU" dirty="0" err="1"/>
              <a:t>готельно</a:t>
            </a:r>
            <a:r>
              <a:rPr lang="ru-RU" dirty="0"/>
              <a:t>-ресторанного </a:t>
            </a:r>
            <a:r>
              <a:rPr lang="ru-RU" dirty="0" err="1"/>
              <a:t>господарства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ситуації</a:t>
            </a:r>
            <a:r>
              <a:rPr lang="ru-RU" dirty="0"/>
              <a:t> на </a:t>
            </a:r>
            <a:r>
              <a:rPr lang="ru-RU" dirty="0" err="1"/>
              <a:t>зовнішньому</a:t>
            </a:r>
            <a:r>
              <a:rPr lang="ru-RU" dirty="0"/>
              <a:t> та </a:t>
            </a:r>
            <a:r>
              <a:rPr lang="ru-RU" dirty="0" err="1"/>
              <a:t>внутрішньому</a:t>
            </a:r>
            <a:r>
              <a:rPr lang="ru-RU" dirty="0"/>
              <a:t> ринках для </a:t>
            </a:r>
            <a:r>
              <a:rPr lang="ru-RU" dirty="0" err="1"/>
              <a:t>інтенсифікації</a:t>
            </a:r>
            <a:r>
              <a:rPr lang="ru-RU" dirty="0"/>
              <a:t> </a:t>
            </a:r>
            <a:r>
              <a:rPr lang="ru-RU" dirty="0" err="1"/>
              <a:t>реалізації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 та </a:t>
            </a:r>
            <a:r>
              <a:rPr lang="ru-RU" dirty="0" err="1"/>
              <a:t>послуг</a:t>
            </a:r>
            <a:r>
              <a:rPr lang="ru-RU" dirty="0"/>
              <a:t>. </a:t>
            </a:r>
            <a:endParaRPr lang="ru-RU" dirty="0" smtClean="0"/>
          </a:p>
          <a:p>
            <a:pPr marL="0" indent="0">
              <a:buNone/>
            </a:pPr>
            <a:r>
              <a:rPr lang="ru-RU" dirty="0" err="1" smtClean="0"/>
              <a:t>Завдання</a:t>
            </a:r>
            <a:r>
              <a:rPr lang="ru-RU" dirty="0" smtClean="0"/>
              <a:t> </a:t>
            </a:r>
            <a:r>
              <a:rPr lang="ru-RU" dirty="0"/>
              <a:t>маркетингу — </a:t>
            </a:r>
            <a:r>
              <a:rPr lang="ru-RU" dirty="0" err="1"/>
              <a:t>визначити</a:t>
            </a:r>
            <a:r>
              <a:rPr lang="ru-RU" dirty="0"/>
              <a:t> потребу в </a:t>
            </a:r>
            <a:r>
              <a:rPr lang="ru-RU" dirty="0" err="1"/>
              <a:t>послузі</a:t>
            </a:r>
            <a:r>
              <a:rPr lang="ru-RU" dirty="0"/>
              <a:t> та </a:t>
            </a:r>
            <a:r>
              <a:rPr lang="ru-RU" dirty="0" err="1"/>
              <a:t>стимулювати</a:t>
            </a:r>
            <a:r>
              <a:rPr lang="ru-RU" dirty="0"/>
              <a:t> попит на </a:t>
            </a:r>
            <a:r>
              <a:rPr lang="ru-RU" dirty="0" err="1"/>
              <a:t>неї</a:t>
            </a:r>
            <a:r>
              <a:rPr lang="ru-RU" dirty="0"/>
              <a:t>. Для </a:t>
            </a:r>
            <a:r>
              <a:rPr lang="ru-RU" dirty="0" err="1"/>
              <a:t>збору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про </a:t>
            </a:r>
            <a:r>
              <a:rPr lang="ru-RU" dirty="0" err="1"/>
              <a:t>ринок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проводити</a:t>
            </a:r>
            <a:r>
              <a:rPr lang="ru-RU" dirty="0"/>
              <a:t> </a:t>
            </a:r>
            <a:r>
              <a:rPr lang="ru-RU" dirty="0" err="1"/>
              <a:t>опитування</a:t>
            </a:r>
            <a:r>
              <a:rPr lang="ru-RU" dirty="0"/>
              <a:t> та </a:t>
            </a:r>
            <a:r>
              <a:rPr lang="ru-RU" dirty="0" err="1"/>
              <a:t>співбесіди</a:t>
            </a:r>
            <a:r>
              <a:rPr lang="ru-RU" dirty="0"/>
              <a:t>. </a:t>
            </a:r>
            <a:r>
              <a:rPr lang="ru-RU" dirty="0" err="1"/>
              <a:t>Керівництву</a:t>
            </a:r>
            <a:r>
              <a:rPr lang="ru-RU" dirty="0"/>
              <a:t> закладу </a:t>
            </a:r>
            <a:r>
              <a:rPr lang="ru-RU" dirty="0" err="1"/>
              <a:t>готельно</a:t>
            </a:r>
            <a:r>
              <a:rPr lang="ru-RU" dirty="0"/>
              <a:t>-ресторанного </a:t>
            </a:r>
            <a:r>
              <a:rPr lang="ru-RU" dirty="0" err="1"/>
              <a:t>господарства</a:t>
            </a:r>
            <a:r>
              <a:rPr lang="ru-RU" dirty="0"/>
              <a:t> </a:t>
            </a:r>
            <a:r>
              <a:rPr lang="ru-RU" dirty="0" err="1"/>
              <a:t>слід</a:t>
            </a:r>
            <a:r>
              <a:rPr lang="ru-RU" dirty="0"/>
              <a:t> </a:t>
            </a:r>
            <a:r>
              <a:rPr lang="ru-RU" dirty="0" err="1"/>
              <a:t>упроваджувати</a:t>
            </a:r>
            <a:r>
              <a:rPr lang="ru-RU" dirty="0"/>
              <a:t> методики </a:t>
            </a:r>
            <a:r>
              <a:rPr lang="ru-RU" dirty="0" err="1"/>
              <a:t>планування</a:t>
            </a:r>
            <a:r>
              <a:rPr lang="ru-RU" dirty="0"/>
              <a:t> та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, </a:t>
            </a:r>
            <a:r>
              <a:rPr lang="ru-RU" dirty="0" err="1"/>
              <a:t>спрямованих</a:t>
            </a:r>
            <a:r>
              <a:rPr lang="ru-RU" dirty="0"/>
              <a:t> на </a:t>
            </a:r>
            <a:r>
              <a:rPr lang="ru-RU" dirty="0" err="1"/>
              <a:t>вивчення</a:t>
            </a:r>
            <a:r>
              <a:rPr lang="ru-RU" dirty="0"/>
              <a:t> ринку.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Перш </a:t>
            </a:r>
            <a:r>
              <a:rPr lang="ru-RU" dirty="0" err="1"/>
              <a:t>ніж</a:t>
            </a:r>
            <a:r>
              <a:rPr lang="ru-RU" dirty="0"/>
              <a:t> </a:t>
            </a:r>
            <a:r>
              <a:rPr lang="ru-RU" dirty="0" err="1"/>
              <a:t>проводити</a:t>
            </a:r>
            <a:r>
              <a:rPr lang="ru-RU" dirty="0"/>
              <a:t> </a:t>
            </a:r>
            <a:r>
              <a:rPr lang="ru-RU" dirty="0" err="1"/>
              <a:t>розробку</a:t>
            </a:r>
            <a:r>
              <a:rPr lang="ru-RU" dirty="0"/>
              <a:t> </a:t>
            </a:r>
            <a:r>
              <a:rPr lang="ru-RU" dirty="0" err="1"/>
              <a:t>послуги</a:t>
            </a:r>
            <a:r>
              <a:rPr lang="ru-RU" dirty="0"/>
              <a:t>, </a:t>
            </a:r>
            <a:r>
              <a:rPr lang="ru-RU" dirty="0" err="1"/>
              <a:t>керівництво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 </a:t>
            </a:r>
            <a:r>
              <a:rPr lang="ru-RU" dirty="0" err="1"/>
              <a:t>розробляє</a:t>
            </a:r>
            <a:r>
              <a:rPr lang="ru-RU" dirty="0"/>
              <a:t> методики </a:t>
            </a:r>
            <a:r>
              <a:rPr lang="ru-RU" dirty="0" err="1"/>
              <a:t>планування</a:t>
            </a:r>
            <a:r>
              <a:rPr lang="ru-RU" dirty="0"/>
              <a:t>, </a:t>
            </a:r>
            <a:r>
              <a:rPr lang="ru-RU" dirty="0" err="1"/>
              <a:t>організації</a:t>
            </a:r>
            <a:r>
              <a:rPr lang="ru-RU" dirty="0"/>
              <a:t> та </a:t>
            </a:r>
            <a:r>
              <a:rPr lang="ru-RU" dirty="0" err="1"/>
              <a:t>реалізації</a:t>
            </a:r>
            <a:r>
              <a:rPr lang="ru-RU" dirty="0"/>
              <a:t>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послуги</a:t>
            </a:r>
            <a:r>
              <a:rPr lang="ru-RU" dirty="0"/>
              <a:t>, а за </a:t>
            </a:r>
            <a:r>
              <a:rPr lang="ru-RU" dirty="0" err="1"/>
              <a:t>необхідності</a:t>
            </a:r>
            <a:r>
              <a:rPr lang="ru-RU" dirty="0"/>
              <a:t> — </a:t>
            </a:r>
            <a:r>
              <a:rPr lang="ru-RU" dirty="0" err="1"/>
              <a:t>можливої</a:t>
            </a:r>
            <a:r>
              <a:rPr lang="ru-RU" dirty="0"/>
              <a:t> </a:t>
            </a:r>
            <a:r>
              <a:rPr lang="ru-RU" dirty="0" err="1"/>
              <a:t>відмови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неї</a:t>
            </a:r>
            <a:r>
              <a:rPr lang="ru-RU" dirty="0"/>
              <a:t>. </a:t>
            </a:r>
            <a:endParaRPr lang="ru-RU" dirty="0" smtClean="0"/>
          </a:p>
          <a:p>
            <a:pPr marL="0" indent="0">
              <a:buNone/>
            </a:pPr>
            <a:r>
              <a:rPr lang="ru-RU" dirty="0" err="1" smtClean="0"/>
              <a:t>Якість</a:t>
            </a:r>
            <a:r>
              <a:rPr lang="ru-RU" dirty="0" smtClean="0"/>
              <a:t> </a:t>
            </a:r>
            <a:r>
              <a:rPr lang="ru-RU" dirty="0" err="1"/>
              <a:t>послуг</a:t>
            </a:r>
            <a:r>
              <a:rPr lang="ru-RU" dirty="0"/>
              <a:t> </a:t>
            </a:r>
            <a:r>
              <a:rPr lang="ru-RU" dirty="0" err="1"/>
              <a:t>залежить</a:t>
            </a:r>
            <a:r>
              <a:rPr lang="ru-RU" dirty="0"/>
              <a:t>, у першу </a:t>
            </a:r>
            <a:r>
              <a:rPr lang="ru-RU" dirty="0" err="1"/>
              <a:t>чергу</a:t>
            </a:r>
            <a:r>
              <a:rPr lang="ru-RU" dirty="0"/>
              <a:t>,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 </a:t>
            </a:r>
            <a:r>
              <a:rPr lang="ru-RU" dirty="0" err="1"/>
              <a:t>їхнього</a:t>
            </a:r>
            <a:r>
              <a:rPr lang="ru-RU" dirty="0"/>
              <a:t> </a:t>
            </a:r>
            <a:r>
              <a:rPr lang="ru-RU" dirty="0" err="1"/>
              <a:t>проектування</a:t>
            </a:r>
            <a:r>
              <a:rPr lang="ru-RU" dirty="0"/>
              <a:t>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якість</a:t>
            </a:r>
            <a:r>
              <a:rPr lang="ru-RU" dirty="0"/>
              <a:t> не </a:t>
            </a:r>
            <a:r>
              <a:rPr lang="ru-RU" dirty="0" err="1"/>
              <a:t>закладено</a:t>
            </a:r>
            <a:r>
              <a:rPr lang="ru-RU" dirty="0"/>
              <a:t> у </a:t>
            </a:r>
            <a:r>
              <a:rPr lang="ru-RU" dirty="0" err="1"/>
              <a:t>проекті</a:t>
            </a:r>
            <a:r>
              <a:rPr lang="ru-RU" dirty="0"/>
              <a:t>,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неможливо</a:t>
            </a:r>
            <a:r>
              <a:rPr lang="ru-RU" dirty="0"/>
              <a:t> </a:t>
            </a:r>
            <a:r>
              <a:rPr lang="ru-RU" dirty="0" err="1"/>
              <a:t>досягти</a:t>
            </a:r>
            <a:r>
              <a:rPr lang="ru-RU" dirty="0"/>
              <a:t> у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надання</a:t>
            </a:r>
            <a:r>
              <a:rPr lang="ru-RU" dirty="0"/>
              <a:t>. Цикл </a:t>
            </a:r>
            <a:r>
              <a:rPr lang="ru-RU" dirty="0" err="1"/>
              <a:t>розробки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</a:t>
            </a:r>
            <a:r>
              <a:rPr lang="ru-RU" dirty="0" err="1"/>
              <a:t>починається</a:t>
            </a:r>
            <a:r>
              <a:rPr lang="ru-RU" dirty="0"/>
              <a:t> з </a:t>
            </a:r>
            <a:r>
              <a:rPr lang="ru-RU" dirty="0" err="1"/>
              <a:t>оцінювання</a:t>
            </a:r>
            <a:r>
              <a:rPr lang="ru-RU" dirty="0"/>
              <a:t> </a:t>
            </a:r>
            <a:r>
              <a:rPr lang="ru-RU" dirty="0" err="1"/>
              <a:t>вимог</a:t>
            </a:r>
            <a:r>
              <a:rPr lang="ru-RU" dirty="0"/>
              <a:t> </a:t>
            </a:r>
            <a:r>
              <a:rPr lang="ru-RU" dirty="0" err="1"/>
              <a:t>замовників</a:t>
            </a:r>
            <a:r>
              <a:rPr lang="ru-RU" dirty="0"/>
              <a:t> і </a:t>
            </a:r>
            <a:r>
              <a:rPr lang="ru-RU" dirty="0" err="1"/>
              <a:t>закінчується</a:t>
            </a:r>
            <a:r>
              <a:rPr lang="ru-RU" dirty="0"/>
              <a:t>, коли проект </a:t>
            </a:r>
            <a:r>
              <a:rPr lang="ru-RU" dirty="0" err="1"/>
              <a:t>готовий</a:t>
            </a:r>
            <a:r>
              <a:rPr lang="ru-RU" dirty="0"/>
              <a:t> до запуску у </a:t>
            </a:r>
            <a:r>
              <a:rPr lang="ru-RU" dirty="0" err="1"/>
              <a:t>надання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626268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4255" y="642593"/>
            <a:ext cx="10778836" cy="5582715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/>
              <a:t>Цикл </a:t>
            </a:r>
            <a:r>
              <a:rPr lang="ru-RU" dirty="0" err="1"/>
              <a:t>розробки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</a:t>
            </a:r>
            <a:r>
              <a:rPr lang="ru-RU" dirty="0" err="1"/>
              <a:t>включає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 </a:t>
            </a:r>
            <a:r>
              <a:rPr lang="ru-RU" dirty="0" err="1"/>
              <a:t>процесів</a:t>
            </a:r>
            <a:r>
              <a:rPr lang="ru-RU" dirty="0"/>
              <a:t>: </a:t>
            </a:r>
            <a:endParaRPr lang="ru-RU" dirty="0" smtClean="0"/>
          </a:p>
          <a:p>
            <a:r>
              <a:rPr lang="ru-RU" dirty="0" smtClean="0"/>
              <a:t>- </a:t>
            </a:r>
            <a:r>
              <a:rPr lang="ru-RU" dirty="0" err="1"/>
              <a:t>аналіз</a:t>
            </a:r>
            <a:r>
              <a:rPr lang="ru-RU" dirty="0"/>
              <a:t> </a:t>
            </a:r>
            <a:r>
              <a:rPr lang="ru-RU" dirty="0" err="1"/>
              <a:t>вимог</a:t>
            </a:r>
            <a:r>
              <a:rPr lang="ru-RU" dirty="0"/>
              <a:t> </a:t>
            </a:r>
            <a:r>
              <a:rPr lang="ru-RU" dirty="0" err="1"/>
              <a:t>замовника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ринку для </a:t>
            </a:r>
            <a:r>
              <a:rPr lang="ru-RU" dirty="0" err="1"/>
              <a:t>досягнення</a:t>
            </a:r>
            <a:r>
              <a:rPr lang="ru-RU" dirty="0"/>
              <a:t> </a:t>
            </a:r>
            <a:r>
              <a:rPr lang="ru-RU" dirty="0" err="1"/>
              <a:t>повного</a:t>
            </a:r>
            <a:r>
              <a:rPr lang="ru-RU" dirty="0"/>
              <a:t> </a:t>
            </a:r>
            <a:r>
              <a:rPr lang="ru-RU" dirty="0" err="1"/>
              <a:t>розуміння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вимог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smtClean="0"/>
              <a:t>- </a:t>
            </a:r>
            <a:r>
              <a:rPr lang="ru-RU" dirty="0" err="1"/>
              <a:t>складання</a:t>
            </a:r>
            <a:r>
              <a:rPr lang="ru-RU" dirty="0"/>
              <a:t> </a:t>
            </a:r>
            <a:r>
              <a:rPr lang="ru-RU" dirty="0" err="1"/>
              <a:t>технічного</a:t>
            </a:r>
            <a:r>
              <a:rPr lang="ru-RU" dirty="0"/>
              <a:t> </a:t>
            </a:r>
            <a:r>
              <a:rPr lang="ru-RU" dirty="0" err="1"/>
              <a:t>завдання</a:t>
            </a:r>
            <a:r>
              <a:rPr lang="ru-RU" dirty="0"/>
              <a:t> на </a:t>
            </a:r>
            <a:r>
              <a:rPr lang="ru-RU" dirty="0" err="1"/>
              <a:t>розробку</a:t>
            </a:r>
            <a:r>
              <a:rPr lang="ru-RU" dirty="0"/>
              <a:t> </a:t>
            </a:r>
            <a:r>
              <a:rPr lang="ru-RU" dirty="0" err="1"/>
              <a:t>послуги</a:t>
            </a:r>
            <a:r>
              <a:rPr lang="ru-RU" dirty="0"/>
              <a:t> шляхом </a:t>
            </a:r>
            <a:r>
              <a:rPr lang="ru-RU" dirty="0" err="1"/>
              <a:t>перероблення</a:t>
            </a:r>
            <a:r>
              <a:rPr lang="ru-RU" dirty="0"/>
              <a:t> </a:t>
            </a:r>
            <a:r>
              <a:rPr lang="ru-RU" dirty="0" err="1"/>
              <a:t>вимог</a:t>
            </a:r>
            <a:r>
              <a:rPr lang="ru-RU" dirty="0"/>
              <a:t> </a:t>
            </a:r>
            <a:r>
              <a:rPr lang="ru-RU" dirty="0" err="1"/>
              <a:t>замовника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ринку в </a:t>
            </a:r>
            <a:r>
              <a:rPr lang="ru-RU" dirty="0" err="1"/>
              <a:t>показники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, </a:t>
            </a:r>
            <a:r>
              <a:rPr lang="ru-RU" dirty="0" err="1"/>
              <a:t>подані</a:t>
            </a:r>
            <a:r>
              <a:rPr lang="ru-RU" dirty="0"/>
              <a:t> за </a:t>
            </a:r>
            <a:r>
              <a:rPr lang="ru-RU" dirty="0" err="1"/>
              <a:t>можливістю</a:t>
            </a:r>
            <a:r>
              <a:rPr lang="ru-RU" dirty="0"/>
              <a:t>, у </a:t>
            </a:r>
            <a:r>
              <a:rPr lang="ru-RU" dirty="0" err="1"/>
              <a:t>кількісному</a:t>
            </a:r>
            <a:r>
              <a:rPr lang="ru-RU" dirty="0"/>
              <a:t> </a:t>
            </a:r>
            <a:r>
              <a:rPr lang="ru-RU" dirty="0" err="1"/>
              <a:t>вираженні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smtClean="0"/>
              <a:t>- </a:t>
            </a:r>
            <a:r>
              <a:rPr lang="ru-RU" dirty="0" err="1"/>
              <a:t>розробка</a:t>
            </a:r>
            <a:r>
              <a:rPr lang="ru-RU" dirty="0"/>
              <a:t> </a:t>
            </a:r>
            <a:r>
              <a:rPr lang="ru-RU" dirty="0" err="1"/>
              <a:t>попередніх</a:t>
            </a:r>
            <a:r>
              <a:rPr lang="ru-RU" dirty="0"/>
              <a:t> </a:t>
            </a:r>
            <a:r>
              <a:rPr lang="ru-RU" dirty="0" err="1"/>
              <a:t>параметрів</a:t>
            </a:r>
            <a:r>
              <a:rPr lang="ru-RU" dirty="0"/>
              <a:t> і </a:t>
            </a:r>
            <a:r>
              <a:rPr lang="ru-RU" dirty="0" err="1"/>
              <a:t>технології</a:t>
            </a:r>
            <a:r>
              <a:rPr lang="ru-RU" dirty="0"/>
              <a:t>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послуги</a:t>
            </a:r>
            <a:r>
              <a:rPr lang="ru-RU" dirty="0"/>
              <a:t>, </a:t>
            </a:r>
            <a:r>
              <a:rPr lang="ru-RU" dirty="0" err="1"/>
              <a:t>включаючи</a:t>
            </a:r>
            <a:r>
              <a:rPr lang="ru-RU" dirty="0"/>
              <a:t> </a:t>
            </a:r>
            <a:r>
              <a:rPr lang="ru-RU" dirty="0" err="1"/>
              <a:t>специфікацію</a:t>
            </a:r>
            <a:r>
              <a:rPr lang="ru-RU" dirty="0"/>
              <a:t> </a:t>
            </a:r>
            <a:r>
              <a:rPr lang="ru-RU" dirty="0" err="1"/>
              <a:t>основних</a:t>
            </a:r>
            <a:r>
              <a:rPr lang="ru-RU" dirty="0"/>
              <a:t> і </a:t>
            </a:r>
            <a:r>
              <a:rPr lang="ru-RU" dirty="0" err="1"/>
              <a:t>допоміжних</a:t>
            </a:r>
            <a:r>
              <a:rPr lang="ru-RU" dirty="0"/>
              <a:t> </a:t>
            </a:r>
            <a:r>
              <a:rPr lang="ru-RU" dirty="0" err="1"/>
              <a:t>складових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smtClean="0"/>
              <a:t>- </a:t>
            </a:r>
            <a:r>
              <a:rPr lang="ru-RU" dirty="0"/>
              <a:t>перший </a:t>
            </a:r>
            <a:r>
              <a:rPr lang="ru-RU" dirty="0" err="1"/>
              <a:t>аналіз</a:t>
            </a:r>
            <a:r>
              <a:rPr lang="ru-RU" dirty="0"/>
              <a:t> проекту</a:t>
            </a:r>
            <a:r>
              <a:rPr lang="ru-RU" dirty="0" smtClean="0"/>
              <a:t>;</a:t>
            </a:r>
          </a:p>
          <a:p>
            <a:r>
              <a:rPr lang="ru-RU" dirty="0" smtClean="0"/>
              <a:t> </a:t>
            </a:r>
            <a:r>
              <a:rPr lang="ru-RU" dirty="0"/>
              <a:t>- </a:t>
            </a:r>
            <a:r>
              <a:rPr lang="ru-RU" dirty="0" err="1"/>
              <a:t>модифікація</a:t>
            </a:r>
            <a:r>
              <a:rPr lang="ru-RU" dirty="0"/>
              <a:t> проекту на </a:t>
            </a:r>
            <a:r>
              <a:rPr lang="ru-RU" dirty="0" err="1"/>
              <a:t>підставі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аналізу</a:t>
            </a:r>
            <a:r>
              <a:rPr lang="ru-RU" dirty="0"/>
              <a:t> та </a:t>
            </a:r>
            <a:r>
              <a:rPr lang="ru-RU" dirty="0" err="1"/>
              <a:t>надання</a:t>
            </a:r>
            <a:r>
              <a:rPr lang="ru-RU" dirty="0"/>
              <a:t> одного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дослідних</a:t>
            </a:r>
            <a:r>
              <a:rPr lang="ru-RU" dirty="0"/>
              <a:t> </a:t>
            </a:r>
            <a:r>
              <a:rPr lang="ru-RU" dirty="0" err="1"/>
              <a:t>зразків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 smtClean="0"/>
              <a:t>;</a:t>
            </a:r>
          </a:p>
          <a:p>
            <a:r>
              <a:rPr lang="ru-RU" dirty="0" smtClean="0"/>
              <a:t> </a:t>
            </a:r>
            <a:r>
              <a:rPr lang="ru-RU" dirty="0"/>
              <a:t>- </a:t>
            </a:r>
            <a:r>
              <a:rPr lang="ru-RU" dirty="0" err="1"/>
              <a:t>випробування</a:t>
            </a:r>
            <a:r>
              <a:rPr lang="ru-RU" dirty="0"/>
              <a:t> й </a:t>
            </a:r>
            <a:r>
              <a:rPr lang="ru-RU" dirty="0" err="1"/>
              <a:t>оцінювання</a:t>
            </a:r>
            <a:r>
              <a:rPr lang="ru-RU" dirty="0"/>
              <a:t> </a:t>
            </a:r>
            <a:r>
              <a:rPr lang="ru-RU" dirty="0" err="1"/>
              <a:t>дослідного</a:t>
            </a:r>
            <a:r>
              <a:rPr lang="ru-RU" dirty="0"/>
              <a:t> </a:t>
            </a:r>
            <a:r>
              <a:rPr lang="ru-RU" dirty="0" err="1"/>
              <a:t>зразка</a:t>
            </a:r>
            <a:r>
              <a:rPr lang="ru-RU" dirty="0"/>
              <a:t> (</a:t>
            </a:r>
            <a:r>
              <a:rPr lang="ru-RU" dirty="0" err="1"/>
              <a:t>зразків</a:t>
            </a:r>
            <a:r>
              <a:rPr lang="ru-RU" dirty="0"/>
              <a:t>), </a:t>
            </a:r>
            <a:r>
              <a:rPr lang="ru-RU" dirty="0" err="1"/>
              <a:t>уключаючи</a:t>
            </a:r>
            <a:r>
              <a:rPr lang="ru-RU" dirty="0"/>
              <a:t> </a:t>
            </a:r>
            <a:r>
              <a:rPr lang="ru-RU" dirty="0" err="1"/>
              <a:t>випробування</a:t>
            </a:r>
            <a:r>
              <a:rPr lang="ru-RU" dirty="0"/>
              <a:t> в </a:t>
            </a:r>
            <a:r>
              <a:rPr lang="ru-RU" dirty="0" err="1"/>
              <a:t>робочих</a:t>
            </a:r>
            <a:r>
              <a:rPr lang="ru-RU" dirty="0"/>
              <a:t> </a:t>
            </a:r>
            <a:r>
              <a:rPr lang="ru-RU" dirty="0" err="1"/>
              <a:t>умовах</a:t>
            </a:r>
            <a:r>
              <a:rPr lang="ru-RU" dirty="0"/>
              <a:t> на </a:t>
            </a:r>
            <a:r>
              <a:rPr lang="ru-RU" dirty="0" err="1"/>
              <a:t>практиці</a:t>
            </a:r>
            <a:r>
              <a:rPr lang="ru-RU" dirty="0" smtClean="0"/>
              <a:t>;</a:t>
            </a:r>
          </a:p>
          <a:p>
            <a:r>
              <a:rPr lang="ru-RU" dirty="0" smtClean="0"/>
              <a:t> </a:t>
            </a:r>
            <a:r>
              <a:rPr lang="ru-RU" dirty="0"/>
              <a:t>- </a:t>
            </a:r>
            <a:r>
              <a:rPr lang="ru-RU" dirty="0" err="1"/>
              <a:t>другий</a:t>
            </a:r>
            <a:r>
              <a:rPr lang="ru-RU" dirty="0"/>
              <a:t> </a:t>
            </a:r>
            <a:r>
              <a:rPr lang="ru-RU" dirty="0" err="1"/>
              <a:t>аналіз</a:t>
            </a:r>
            <a:r>
              <a:rPr lang="ru-RU" dirty="0"/>
              <a:t> проекту; </a:t>
            </a:r>
            <a:endParaRPr lang="ru-RU" dirty="0" smtClean="0"/>
          </a:p>
          <a:p>
            <a:r>
              <a:rPr lang="ru-RU" dirty="0" smtClean="0"/>
              <a:t>- </a:t>
            </a:r>
            <a:r>
              <a:rPr lang="ru-RU" dirty="0" err="1"/>
              <a:t>модифікація</a:t>
            </a:r>
            <a:r>
              <a:rPr lang="ru-RU" dirty="0"/>
              <a:t> проекту,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необхідно</a:t>
            </a:r>
            <a:r>
              <a:rPr lang="ru-RU" dirty="0"/>
              <a:t>, </a:t>
            </a:r>
            <a:r>
              <a:rPr lang="ru-RU" dirty="0" err="1"/>
              <a:t>надання</a:t>
            </a:r>
            <a:r>
              <a:rPr lang="ru-RU" dirty="0"/>
              <a:t> та </a:t>
            </a:r>
            <a:r>
              <a:rPr lang="ru-RU" dirty="0" err="1"/>
              <a:t>випробування</a:t>
            </a:r>
            <a:r>
              <a:rPr lang="ru-RU" dirty="0"/>
              <a:t> </a:t>
            </a:r>
            <a:r>
              <a:rPr lang="ru-RU" dirty="0" err="1"/>
              <a:t>модифікованого</a:t>
            </a:r>
            <a:r>
              <a:rPr lang="ru-RU" dirty="0"/>
              <a:t> </a:t>
            </a:r>
            <a:r>
              <a:rPr lang="ru-RU" dirty="0" err="1"/>
              <a:t>дослідного</a:t>
            </a:r>
            <a:r>
              <a:rPr lang="ru-RU" dirty="0"/>
              <a:t> </a:t>
            </a:r>
            <a:r>
              <a:rPr lang="ru-RU" dirty="0" err="1"/>
              <a:t>зразка</a:t>
            </a:r>
            <a:r>
              <a:rPr lang="ru-RU" dirty="0"/>
              <a:t> (</a:t>
            </a:r>
            <a:r>
              <a:rPr lang="ru-RU" dirty="0" err="1"/>
              <a:t>зразків</a:t>
            </a:r>
            <a:r>
              <a:rPr lang="ru-RU" dirty="0"/>
              <a:t>), </a:t>
            </a:r>
            <a:r>
              <a:rPr lang="ru-RU" dirty="0" err="1"/>
              <a:t>уключаючи</a:t>
            </a:r>
            <a:r>
              <a:rPr lang="ru-RU" dirty="0"/>
              <a:t> </a:t>
            </a:r>
            <a:r>
              <a:rPr lang="ru-RU" dirty="0" err="1"/>
              <a:t>випробування</a:t>
            </a:r>
            <a:r>
              <a:rPr lang="ru-RU" dirty="0"/>
              <a:t> в </a:t>
            </a:r>
            <a:r>
              <a:rPr lang="ru-RU" dirty="0" err="1"/>
              <a:t>робочих</a:t>
            </a:r>
            <a:r>
              <a:rPr lang="ru-RU" dirty="0"/>
              <a:t> </a:t>
            </a:r>
            <a:r>
              <a:rPr lang="ru-RU" dirty="0" err="1"/>
              <a:t>умовах</a:t>
            </a:r>
            <a:r>
              <a:rPr lang="ru-RU" dirty="0"/>
              <a:t> на </a:t>
            </a:r>
            <a:r>
              <a:rPr lang="ru-RU" dirty="0" err="1"/>
              <a:t>практиці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smtClean="0"/>
              <a:t>- </a:t>
            </a:r>
            <a:r>
              <a:rPr lang="ru-RU" dirty="0" err="1"/>
              <a:t>остаточна</a:t>
            </a:r>
            <a:r>
              <a:rPr lang="ru-RU" dirty="0"/>
              <a:t> </a:t>
            </a:r>
            <a:r>
              <a:rPr lang="ru-RU" dirty="0" err="1"/>
              <a:t>обробка</a:t>
            </a:r>
            <a:r>
              <a:rPr lang="ru-RU" dirty="0"/>
              <a:t> </a:t>
            </a:r>
            <a:r>
              <a:rPr lang="ru-RU" dirty="0" err="1"/>
              <a:t>проектної</a:t>
            </a:r>
            <a:r>
              <a:rPr lang="ru-RU" dirty="0"/>
              <a:t> </a:t>
            </a:r>
            <a:r>
              <a:rPr lang="ru-RU" dirty="0" err="1"/>
              <a:t>документації</a:t>
            </a:r>
            <a:r>
              <a:rPr lang="ru-RU" dirty="0"/>
              <a:t> та </a:t>
            </a:r>
            <a:r>
              <a:rPr lang="ru-RU" dirty="0" err="1"/>
              <a:t>підготовка</a:t>
            </a:r>
            <a:r>
              <a:rPr lang="ru-RU" dirty="0"/>
              <a:t> </a:t>
            </a:r>
            <a:r>
              <a:rPr lang="ru-RU" dirty="0" err="1"/>
              <a:t>повних</a:t>
            </a:r>
            <a:r>
              <a:rPr lang="ru-RU" dirty="0"/>
              <a:t> </a:t>
            </a:r>
            <a:r>
              <a:rPr lang="ru-RU" dirty="0" err="1"/>
              <a:t>технічних</a:t>
            </a:r>
            <a:r>
              <a:rPr lang="ru-RU" dirty="0"/>
              <a:t> </a:t>
            </a:r>
            <a:r>
              <a:rPr lang="ru-RU" dirty="0" err="1"/>
              <a:t>вимог</a:t>
            </a:r>
            <a:r>
              <a:rPr lang="ru-RU" dirty="0"/>
              <a:t> до </a:t>
            </a:r>
            <a:r>
              <a:rPr lang="ru-RU" dirty="0" err="1"/>
              <a:t>продукції</a:t>
            </a:r>
            <a:r>
              <a:rPr lang="ru-RU" dirty="0"/>
              <a:t> (</a:t>
            </a:r>
            <a:r>
              <a:rPr lang="ru-RU" dirty="0" err="1"/>
              <a:t>послуги</a:t>
            </a:r>
            <a:r>
              <a:rPr lang="ru-RU" dirty="0"/>
              <a:t>), </a:t>
            </a:r>
            <a:r>
              <a:rPr lang="ru-RU" dirty="0" err="1"/>
              <a:t>уключаючи</a:t>
            </a:r>
            <a:r>
              <a:rPr lang="ru-RU" dirty="0"/>
              <a:t> </a:t>
            </a:r>
            <a:r>
              <a:rPr lang="ru-RU" dirty="0" err="1"/>
              <a:t>графік</a:t>
            </a:r>
            <a:r>
              <a:rPr lang="ru-RU" dirty="0"/>
              <a:t> </a:t>
            </a:r>
            <a:r>
              <a:rPr lang="ru-RU" dirty="0" err="1"/>
              <a:t>випробувань</a:t>
            </a:r>
            <a:r>
              <a:rPr lang="ru-RU" dirty="0"/>
              <a:t> і </a:t>
            </a:r>
            <a:r>
              <a:rPr lang="ru-RU" dirty="0" err="1"/>
              <a:t>критерії</a:t>
            </a:r>
            <a:r>
              <a:rPr lang="ru-RU" dirty="0"/>
              <a:t> </a:t>
            </a:r>
            <a:r>
              <a:rPr lang="ru-RU" dirty="0" err="1"/>
              <a:t>відповідності</a:t>
            </a:r>
            <a:r>
              <a:rPr lang="ru-RU" dirty="0"/>
              <a:t> </a:t>
            </a:r>
            <a:r>
              <a:rPr lang="ru-RU" dirty="0" err="1"/>
              <a:t>вимогам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smtClean="0"/>
              <a:t>- </a:t>
            </a:r>
            <a:r>
              <a:rPr lang="ru-RU" dirty="0" err="1"/>
              <a:t>дослідний</a:t>
            </a:r>
            <a:r>
              <a:rPr lang="ru-RU" dirty="0"/>
              <a:t> цикл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послуги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smtClean="0"/>
              <a:t>- </a:t>
            </a:r>
            <a:r>
              <a:rPr lang="ru-RU" dirty="0" err="1"/>
              <a:t>випробування</a:t>
            </a:r>
            <a:r>
              <a:rPr lang="ru-RU" dirty="0"/>
              <a:t> </a:t>
            </a:r>
            <a:r>
              <a:rPr lang="ru-RU" dirty="0" err="1"/>
              <a:t>дослідної</a:t>
            </a:r>
            <a:r>
              <a:rPr lang="ru-RU" dirty="0"/>
              <a:t> </a:t>
            </a:r>
            <a:r>
              <a:rPr lang="ru-RU" dirty="0" err="1"/>
              <a:t>партії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та </a:t>
            </a:r>
            <a:r>
              <a:rPr lang="ru-RU" dirty="0" err="1"/>
              <a:t>остаточний</a:t>
            </a:r>
            <a:r>
              <a:rPr lang="ru-RU" dirty="0"/>
              <a:t> </a:t>
            </a:r>
            <a:r>
              <a:rPr lang="ru-RU" dirty="0" err="1"/>
              <a:t>аналіз</a:t>
            </a:r>
            <a:r>
              <a:rPr lang="ru-RU" dirty="0"/>
              <a:t> проекту</a:t>
            </a:r>
            <a:r>
              <a:rPr lang="ru-RU" dirty="0" smtClean="0"/>
              <a:t>;</a:t>
            </a:r>
          </a:p>
          <a:p>
            <a:r>
              <a:rPr lang="ru-RU" dirty="0" smtClean="0"/>
              <a:t> </a:t>
            </a:r>
            <a:r>
              <a:rPr lang="ru-RU" dirty="0"/>
              <a:t>- </a:t>
            </a:r>
            <a:r>
              <a:rPr lang="ru-RU" dirty="0" err="1"/>
              <a:t>коригування</a:t>
            </a:r>
            <a:r>
              <a:rPr lang="ru-RU" dirty="0"/>
              <a:t> проекту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аналізу</a:t>
            </a:r>
            <a:r>
              <a:rPr lang="ru-RU" dirty="0"/>
              <a:t>, </a:t>
            </a:r>
            <a:r>
              <a:rPr lang="ru-RU" dirty="0" err="1"/>
              <a:t>затвердження</a:t>
            </a:r>
            <a:r>
              <a:rPr lang="ru-RU" dirty="0"/>
              <a:t> та запуск проекту у </a:t>
            </a:r>
            <a:r>
              <a:rPr lang="ru-RU" dirty="0" err="1"/>
              <a:t>виробництво</a:t>
            </a:r>
            <a:r>
              <a:rPr lang="ru-RU" dirty="0"/>
              <a:t>. </a:t>
            </a:r>
            <a:endParaRPr lang="ru-RU" dirty="0" smtClean="0"/>
          </a:p>
          <a:p>
            <a:pPr marL="0" indent="0">
              <a:buNone/>
            </a:pPr>
            <a:r>
              <a:rPr lang="ru-RU" dirty="0" err="1" smtClean="0"/>
              <a:t>Залежно</a:t>
            </a:r>
            <a:r>
              <a:rPr lang="ru-RU" dirty="0" smtClean="0"/>
              <a:t> </a:t>
            </a:r>
            <a:r>
              <a:rPr lang="ru-RU" dirty="0" err="1"/>
              <a:t>від</a:t>
            </a:r>
            <a:r>
              <a:rPr lang="ru-RU" dirty="0"/>
              <a:t> виду </a:t>
            </a:r>
            <a:r>
              <a:rPr lang="ru-RU" dirty="0" err="1"/>
              <a:t>послуг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факторів</a:t>
            </a:r>
            <a:r>
              <a:rPr lang="ru-RU" dirty="0"/>
              <a:t> </a:t>
            </a:r>
            <a:r>
              <a:rPr lang="ru-RU" dirty="0" err="1"/>
              <a:t>деякі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 </a:t>
            </a:r>
            <a:r>
              <a:rPr lang="ru-RU" dirty="0" err="1"/>
              <a:t>процесів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виключатися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712738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8145" y="642594"/>
            <a:ext cx="10377055" cy="539244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якістю</a:t>
            </a:r>
            <a:r>
              <a:rPr lang="ru-RU" dirty="0"/>
              <a:t> </a:t>
            </a:r>
            <a:r>
              <a:rPr lang="ru-RU" dirty="0" err="1"/>
              <a:t>розглядається</a:t>
            </a:r>
            <a:r>
              <a:rPr lang="ru-RU" dirty="0"/>
              <a:t> як </a:t>
            </a:r>
            <a:r>
              <a:rPr lang="ru-RU" dirty="0" err="1"/>
              <a:t>невід'ємна</a:t>
            </a:r>
            <a:r>
              <a:rPr lang="ru-RU" dirty="0"/>
              <a:t> </a:t>
            </a:r>
            <a:r>
              <a:rPr lang="ru-RU" dirty="0" err="1"/>
              <a:t>складова</a:t>
            </a:r>
            <a:r>
              <a:rPr lang="ru-RU" dirty="0"/>
              <a:t> </a:t>
            </a:r>
            <a:r>
              <a:rPr lang="ru-RU" dirty="0" err="1"/>
              <a:t>пов'язаних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виконанням</a:t>
            </a:r>
            <a:r>
              <a:rPr lang="ru-RU" dirty="0"/>
              <a:t> </a:t>
            </a:r>
            <a:r>
              <a:rPr lang="ru-RU" dirty="0" err="1"/>
              <a:t>послуги</a:t>
            </a:r>
            <a:r>
              <a:rPr lang="ru-RU" dirty="0"/>
              <a:t> </a:t>
            </a:r>
            <a:r>
              <a:rPr lang="ru-RU" dirty="0" err="1"/>
              <a:t>процесів</a:t>
            </a:r>
            <a:r>
              <a:rPr lang="ru-RU" dirty="0"/>
              <a:t> — маркетингу, </a:t>
            </a:r>
            <a:r>
              <a:rPr lang="ru-RU" dirty="0" err="1"/>
              <a:t>проектування</a:t>
            </a:r>
            <a:r>
              <a:rPr lang="ru-RU" dirty="0"/>
              <a:t> та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послуги</a:t>
            </a:r>
            <a:r>
              <a:rPr lang="ru-RU" dirty="0"/>
              <a:t>. </a:t>
            </a:r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dirty="0" err="1"/>
              <a:t>Розроблені</a:t>
            </a:r>
            <a:r>
              <a:rPr lang="ru-RU" dirty="0"/>
              <a:t> </a:t>
            </a:r>
            <a:r>
              <a:rPr lang="ru-RU" dirty="0" err="1"/>
              <a:t>технічні</a:t>
            </a:r>
            <a:r>
              <a:rPr lang="ru-RU" dirty="0"/>
              <a:t> </a:t>
            </a:r>
            <a:r>
              <a:rPr lang="ru-RU" dirty="0" err="1"/>
              <a:t>умови</a:t>
            </a:r>
            <a:r>
              <a:rPr lang="ru-RU" dirty="0"/>
              <a:t> й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якістю</a:t>
            </a:r>
            <a:r>
              <a:rPr lang="ru-RU" dirty="0"/>
              <a:t> </a:t>
            </a:r>
            <a:r>
              <a:rPr lang="ru-RU" dirty="0" err="1"/>
              <a:t>передбачать</a:t>
            </a:r>
            <a:r>
              <a:rPr lang="ru-RU" dirty="0"/>
              <a:t> </a:t>
            </a:r>
            <a:r>
              <a:rPr lang="ru-RU" dirty="0" err="1"/>
              <a:t>ефективне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кожним</a:t>
            </a:r>
            <a:r>
              <a:rPr lang="ru-RU" dirty="0"/>
              <a:t> </a:t>
            </a:r>
            <a:r>
              <a:rPr lang="ru-RU" dirty="0" err="1"/>
              <a:t>процесом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метою </a:t>
            </a:r>
            <a:r>
              <a:rPr lang="ru-RU" dirty="0" err="1"/>
              <a:t>постійної</a:t>
            </a:r>
            <a:r>
              <a:rPr lang="ru-RU" dirty="0"/>
              <a:t> </a:t>
            </a:r>
            <a:r>
              <a:rPr lang="ru-RU" dirty="0" err="1"/>
              <a:t>відповідності</a:t>
            </a:r>
            <a:r>
              <a:rPr lang="ru-RU" dirty="0"/>
              <a:t> </a:t>
            </a:r>
            <a:r>
              <a:rPr lang="ru-RU" dirty="0" err="1"/>
              <a:t>послуги</a:t>
            </a:r>
            <a:r>
              <a:rPr lang="ru-RU" dirty="0"/>
              <a:t> </a:t>
            </a:r>
            <a:r>
              <a:rPr lang="ru-RU" dirty="0" err="1"/>
              <a:t>технічним</a:t>
            </a:r>
            <a:r>
              <a:rPr lang="ru-RU" dirty="0"/>
              <a:t> </a:t>
            </a:r>
            <a:r>
              <a:rPr lang="ru-RU" dirty="0" err="1"/>
              <a:t>умовам</a:t>
            </a:r>
            <a:r>
              <a:rPr lang="ru-RU" dirty="0"/>
              <a:t> і </a:t>
            </a:r>
            <a:r>
              <a:rPr lang="ru-RU" dirty="0" err="1"/>
              <a:t>задоволенню</a:t>
            </a:r>
            <a:r>
              <a:rPr lang="ru-RU" dirty="0"/>
              <a:t> </a:t>
            </a:r>
            <a:r>
              <a:rPr lang="ru-RU" dirty="0" err="1"/>
              <a:t>споживача</a:t>
            </a:r>
            <a:r>
              <a:rPr lang="ru-RU" dirty="0"/>
              <a:t>. </a:t>
            </a:r>
            <a:endParaRPr lang="ru-RU" dirty="0" smtClean="0"/>
          </a:p>
          <a:p>
            <a:pPr marL="0" indent="0">
              <a:buNone/>
            </a:pPr>
            <a:r>
              <a:rPr lang="ru-RU" dirty="0" err="1" smtClean="0"/>
              <a:t>Проектування</a:t>
            </a:r>
            <a:r>
              <a:rPr lang="ru-RU" dirty="0" smtClean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якістю</a:t>
            </a:r>
            <a:r>
              <a:rPr lang="ru-RU" dirty="0"/>
              <a:t> </a:t>
            </a:r>
            <a:r>
              <a:rPr lang="ru-RU" dirty="0" err="1"/>
              <a:t>включає</a:t>
            </a:r>
            <a:r>
              <a:rPr lang="ru-RU" dirty="0"/>
              <a:t>: </a:t>
            </a:r>
            <a:endParaRPr lang="ru-RU" dirty="0" smtClean="0"/>
          </a:p>
          <a:p>
            <a:pPr>
              <a:buFontTx/>
              <a:buChar char="-"/>
            </a:pPr>
            <a:r>
              <a:rPr lang="ru-RU" dirty="0" err="1" smtClean="0"/>
              <a:t>визначення</a:t>
            </a:r>
            <a:r>
              <a:rPr lang="ru-RU" dirty="0" smtClean="0"/>
              <a:t> </a:t>
            </a:r>
            <a:r>
              <a:rPr lang="ru-RU" dirty="0" err="1"/>
              <a:t>ключових</a:t>
            </a:r>
            <a:r>
              <a:rPr lang="ru-RU" dirty="0"/>
              <a:t> </a:t>
            </a:r>
            <a:r>
              <a:rPr lang="ru-RU" dirty="0" err="1"/>
              <a:t>видів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в межах кожного </a:t>
            </a:r>
            <a:r>
              <a:rPr lang="ru-RU" dirty="0" err="1"/>
              <a:t>процесу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істотно</a:t>
            </a:r>
            <a:r>
              <a:rPr lang="ru-RU" dirty="0"/>
              <a:t> </a:t>
            </a:r>
            <a:r>
              <a:rPr lang="ru-RU" dirty="0" err="1"/>
              <a:t>впливають</a:t>
            </a:r>
            <a:r>
              <a:rPr lang="ru-RU" dirty="0"/>
              <a:t> на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зазначених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; </a:t>
            </a:r>
            <a:endParaRPr lang="ru-RU" dirty="0" smtClean="0"/>
          </a:p>
          <a:p>
            <a:pPr>
              <a:buFontTx/>
              <a:buChar char="-"/>
            </a:pPr>
            <a:r>
              <a:rPr lang="ru-RU" dirty="0" smtClean="0"/>
              <a:t> </a:t>
            </a:r>
            <a:r>
              <a:rPr lang="ru-RU" dirty="0" err="1"/>
              <a:t>аналіз</a:t>
            </a:r>
            <a:r>
              <a:rPr lang="ru-RU" dirty="0"/>
              <a:t> </a:t>
            </a:r>
            <a:r>
              <a:rPr lang="ru-RU" dirty="0" err="1"/>
              <a:t>ключових</a:t>
            </a:r>
            <a:r>
              <a:rPr lang="ru-RU" dirty="0"/>
              <a:t> </a:t>
            </a:r>
            <a:r>
              <a:rPr lang="ru-RU" dirty="0" err="1"/>
              <a:t>видів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з метою добору таких характеристик, </a:t>
            </a:r>
            <a:r>
              <a:rPr lang="ru-RU" dirty="0" err="1"/>
              <a:t>вимірювання</a:t>
            </a:r>
            <a:r>
              <a:rPr lang="ru-RU" dirty="0"/>
              <a:t> і контроль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забезпечать</a:t>
            </a:r>
            <a:r>
              <a:rPr lang="ru-RU" dirty="0"/>
              <a:t> </a:t>
            </a:r>
            <a:r>
              <a:rPr lang="ru-RU" dirty="0" err="1"/>
              <a:t>якість</a:t>
            </a:r>
            <a:r>
              <a:rPr lang="ru-RU" dirty="0"/>
              <a:t> </a:t>
            </a:r>
            <a:r>
              <a:rPr lang="ru-RU" dirty="0" err="1"/>
              <a:t>послуги</a:t>
            </a:r>
            <a:r>
              <a:rPr lang="ru-RU" dirty="0"/>
              <a:t>; </a:t>
            </a:r>
            <a:endParaRPr lang="ru-RU" dirty="0" smtClean="0"/>
          </a:p>
          <a:p>
            <a:pPr>
              <a:buFontTx/>
              <a:buChar char="-"/>
            </a:pPr>
            <a:r>
              <a:rPr lang="ru-RU" dirty="0" smtClean="0"/>
              <a:t>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методів</a:t>
            </a:r>
            <a:r>
              <a:rPr lang="ru-RU" dirty="0"/>
              <a:t> </a:t>
            </a:r>
            <a:r>
              <a:rPr lang="ru-RU" dirty="0" err="1"/>
              <a:t>оцінювання</a:t>
            </a:r>
            <a:r>
              <a:rPr lang="ru-RU" dirty="0"/>
              <a:t> </a:t>
            </a:r>
            <a:r>
              <a:rPr lang="ru-RU" dirty="0" err="1"/>
              <a:t>обраних</a:t>
            </a:r>
            <a:r>
              <a:rPr lang="ru-RU" dirty="0"/>
              <a:t> характеристик; </a:t>
            </a:r>
            <a:endParaRPr lang="ru-RU" dirty="0" smtClean="0"/>
          </a:p>
          <a:p>
            <a:pPr>
              <a:buFontTx/>
              <a:buChar char="-"/>
            </a:pPr>
            <a:r>
              <a:rPr lang="ru-RU" dirty="0" smtClean="0"/>
              <a:t>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способів</a:t>
            </a:r>
            <a:r>
              <a:rPr lang="ru-RU" dirty="0"/>
              <a:t> </a:t>
            </a:r>
            <a:r>
              <a:rPr lang="ru-RU" dirty="0" err="1"/>
              <a:t>впливу</a:t>
            </a:r>
            <a:r>
              <a:rPr lang="ru-RU" dirty="0"/>
              <a:t> на </a:t>
            </a:r>
            <a:r>
              <a:rPr lang="ru-RU" dirty="0" err="1"/>
              <a:t>ці</a:t>
            </a:r>
            <a:r>
              <a:rPr lang="ru-RU" dirty="0"/>
              <a:t> характеристики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ними в </a:t>
            </a:r>
            <a:r>
              <a:rPr lang="ru-RU" dirty="0" err="1"/>
              <a:t>заданих</a:t>
            </a:r>
            <a:r>
              <a:rPr lang="ru-RU" dirty="0"/>
              <a:t> </a:t>
            </a:r>
            <a:r>
              <a:rPr lang="ru-RU" dirty="0" smtClean="0"/>
              <a:t>межах.</a:t>
            </a:r>
          </a:p>
          <a:p>
            <a:pPr marL="0" indent="0">
              <a:buNone/>
            </a:pP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—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сукупність</a:t>
            </a:r>
            <a:r>
              <a:rPr lang="ru-RU" dirty="0"/>
              <a:t> </a:t>
            </a:r>
            <a:r>
              <a:rPr lang="ru-RU" dirty="0" err="1"/>
              <a:t>взаємопов'язаних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 і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моменту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матеріальних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 до </a:t>
            </a:r>
            <a:r>
              <a:rPr lang="ru-RU" dirty="0" err="1"/>
              <a:t>реалізації</a:t>
            </a:r>
            <a:r>
              <a:rPr lang="ru-RU" dirty="0"/>
              <a:t> </a:t>
            </a:r>
            <a:r>
              <a:rPr lang="ru-RU" dirty="0" err="1"/>
              <a:t>готової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</a:t>
            </a:r>
            <a:r>
              <a:rPr lang="ru-RU" dirty="0" err="1"/>
              <a:t>споживачеві</a:t>
            </a:r>
            <a:r>
              <a:rPr lang="ru-RU" dirty="0"/>
              <a:t>. </a:t>
            </a:r>
            <a:r>
              <a:rPr lang="ru-RU" dirty="0" err="1"/>
              <a:t>Виробничі</a:t>
            </a:r>
            <a:r>
              <a:rPr lang="ru-RU" dirty="0"/>
              <a:t> </a:t>
            </a:r>
            <a:r>
              <a:rPr lang="ru-RU" dirty="0" err="1"/>
              <a:t>процеси</a:t>
            </a:r>
            <a:r>
              <a:rPr lang="ru-RU" dirty="0"/>
              <a:t> та </a:t>
            </a:r>
            <a:r>
              <a:rPr lang="ru-RU" dirty="0" err="1"/>
              <a:t>процеси</a:t>
            </a:r>
            <a:r>
              <a:rPr lang="ru-RU" dirty="0"/>
              <a:t>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, </a:t>
            </a:r>
            <a:r>
              <a:rPr lang="ru-RU" dirty="0" err="1"/>
              <a:t>мають</a:t>
            </a:r>
            <a:r>
              <a:rPr lang="ru-RU" dirty="0"/>
              <a:t> бути </a:t>
            </a:r>
            <a:r>
              <a:rPr lang="ru-RU" dirty="0" err="1"/>
              <a:t>прогресивними</a:t>
            </a:r>
            <a:r>
              <a:rPr lang="ru-RU" dirty="0"/>
              <a:t>, </a:t>
            </a:r>
            <a:r>
              <a:rPr lang="ru-RU" dirty="0" err="1"/>
              <a:t>відповідати</a:t>
            </a:r>
            <a:r>
              <a:rPr lang="ru-RU" dirty="0"/>
              <a:t> </a:t>
            </a:r>
            <a:r>
              <a:rPr lang="ru-RU" dirty="0" err="1"/>
              <a:t>сучасному</a:t>
            </a:r>
            <a:r>
              <a:rPr lang="ru-RU" dirty="0"/>
              <a:t> </a:t>
            </a:r>
            <a:r>
              <a:rPr lang="ru-RU" dirty="0" err="1"/>
              <a:t>рівню</a:t>
            </a:r>
            <a:r>
              <a:rPr lang="ru-RU" dirty="0"/>
              <a:t> </a:t>
            </a:r>
            <a:r>
              <a:rPr lang="ru-RU" dirty="0" err="1"/>
              <a:t>досягнень</a:t>
            </a:r>
            <a:r>
              <a:rPr lang="ru-RU" dirty="0"/>
              <a:t> науки й </a:t>
            </a:r>
            <a:r>
              <a:rPr lang="ru-RU" dirty="0" err="1"/>
              <a:t>техніки</a:t>
            </a:r>
            <a:r>
              <a:rPr lang="ru-RU" dirty="0"/>
              <a:t>, </a:t>
            </a:r>
            <a:r>
              <a:rPr lang="ru-RU" dirty="0" err="1"/>
              <a:t>забезпечувати</a:t>
            </a:r>
            <a:r>
              <a:rPr lang="ru-RU" dirty="0"/>
              <a:t>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продуктивності</a:t>
            </a:r>
            <a:r>
              <a:rPr lang="ru-RU" dirty="0"/>
              <a:t> </a:t>
            </a:r>
            <a:r>
              <a:rPr lang="ru-RU" dirty="0" err="1"/>
              <a:t>праці</a:t>
            </a:r>
            <a:r>
              <a:rPr lang="ru-RU" dirty="0"/>
              <a:t>, </a:t>
            </a:r>
            <a:r>
              <a:rPr lang="ru-RU" dirty="0" err="1"/>
              <a:t>якості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 та </a:t>
            </a:r>
            <a:r>
              <a:rPr lang="ru-RU" dirty="0" err="1"/>
              <a:t>послуг</a:t>
            </a:r>
            <a:r>
              <a:rPr lang="ru-RU" dirty="0"/>
              <a:t>, </a:t>
            </a:r>
            <a:r>
              <a:rPr lang="ru-RU" dirty="0" err="1"/>
              <a:t>скорочення</a:t>
            </a:r>
            <a:r>
              <a:rPr lang="ru-RU" dirty="0"/>
              <a:t> </a:t>
            </a:r>
            <a:r>
              <a:rPr lang="ru-RU" dirty="0" err="1"/>
              <a:t>трудових</a:t>
            </a:r>
            <a:r>
              <a:rPr lang="ru-RU" dirty="0"/>
              <a:t> і </a:t>
            </a:r>
            <a:r>
              <a:rPr lang="ru-RU" dirty="0" err="1"/>
              <a:t>матеріальних</a:t>
            </a:r>
            <a:r>
              <a:rPr lang="ru-RU" dirty="0"/>
              <a:t> </a:t>
            </a:r>
            <a:r>
              <a:rPr lang="ru-RU" dirty="0" err="1"/>
              <a:t>витрат</a:t>
            </a:r>
            <a:r>
              <a:rPr lang="ru-RU" dirty="0"/>
              <a:t> на </a:t>
            </a:r>
            <a:r>
              <a:rPr lang="ru-RU" dirty="0" err="1"/>
              <a:t>їхню</a:t>
            </a:r>
            <a:r>
              <a:rPr lang="ru-RU" dirty="0"/>
              <a:t> </a:t>
            </a:r>
            <a:r>
              <a:rPr lang="ru-RU" dirty="0" err="1"/>
              <a:t>реалізацію</a:t>
            </a:r>
            <a:r>
              <a:rPr lang="ru-RU" dirty="0"/>
              <a:t> та </a:t>
            </a:r>
            <a:r>
              <a:rPr lang="ru-RU" dirty="0" err="1"/>
              <a:t>надання</a:t>
            </a:r>
            <a:r>
              <a:rPr lang="ru-RU" dirty="0"/>
              <a:t>, </a:t>
            </a:r>
            <a:r>
              <a:rPr lang="ru-RU" dirty="0" err="1"/>
              <a:t>зменшення</a:t>
            </a:r>
            <a:r>
              <a:rPr lang="ru-RU" dirty="0"/>
              <a:t> </a:t>
            </a:r>
            <a:r>
              <a:rPr lang="ru-RU" dirty="0" err="1"/>
              <a:t>шкідливих</a:t>
            </a:r>
            <a:r>
              <a:rPr lang="ru-RU" dirty="0"/>
              <a:t> </a:t>
            </a:r>
            <a:r>
              <a:rPr lang="ru-RU" dirty="0" err="1"/>
              <a:t>впливів</a:t>
            </a:r>
            <a:r>
              <a:rPr lang="ru-RU" dirty="0"/>
              <a:t> на </a:t>
            </a:r>
            <a:r>
              <a:rPr lang="ru-RU" dirty="0" err="1"/>
              <a:t>людину</a:t>
            </a:r>
            <a:r>
              <a:rPr lang="ru-RU" dirty="0"/>
              <a:t> та </a:t>
            </a:r>
            <a:r>
              <a:rPr lang="ru-RU" dirty="0" err="1"/>
              <a:t>довкілля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4025624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1055" y="480291"/>
            <a:ext cx="10908145" cy="6132945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 err="1"/>
              <a:t>Виходячи</a:t>
            </a:r>
            <a:r>
              <a:rPr lang="ru-RU" dirty="0"/>
              <a:t> з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завдань</a:t>
            </a:r>
            <a:r>
              <a:rPr lang="ru-RU" dirty="0"/>
              <a:t>, </a:t>
            </a:r>
            <a:r>
              <a:rPr lang="ru-RU" dirty="0" err="1"/>
              <a:t>основними</a:t>
            </a:r>
            <a:r>
              <a:rPr lang="ru-RU" dirty="0"/>
              <a:t> </a:t>
            </a:r>
            <a:r>
              <a:rPr lang="ru-RU" dirty="0" err="1"/>
              <a:t>процесами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якістю</a:t>
            </a:r>
            <a:r>
              <a:rPr lang="ru-RU" dirty="0"/>
              <a:t> на </a:t>
            </a:r>
            <a:r>
              <a:rPr lang="ru-RU" dirty="0" err="1"/>
              <a:t>цій</a:t>
            </a:r>
            <a:r>
              <a:rPr lang="ru-RU" dirty="0"/>
              <a:t> </a:t>
            </a:r>
            <a:r>
              <a:rPr lang="ru-RU" dirty="0" err="1"/>
              <a:t>стадії</a:t>
            </a:r>
            <a:r>
              <a:rPr lang="ru-RU" dirty="0"/>
              <a:t> є: </a:t>
            </a:r>
            <a:endParaRPr lang="ru-RU" dirty="0" smtClean="0"/>
          </a:p>
          <a:p>
            <a:pPr>
              <a:buFontTx/>
              <a:buChar char="-"/>
            </a:pPr>
            <a:r>
              <a:rPr lang="ru-RU" dirty="0" err="1" smtClean="0"/>
              <a:t>аналіз</a:t>
            </a:r>
            <a:r>
              <a:rPr lang="ru-RU" dirty="0" smtClean="0"/>
              <a:t> </a:t>
            </a:r>
            <a:r>
              <a:rPr lang="ru-RU" dirty="0" err="1"/>
              <a:t>існуючого</a:t>
            </a:r>
            <a:r>
              <a:rPr lang="ru-RU" dirty="0"/>
              <a:t> </a:t>
            </a:r>
            <a:r>
              <a:rPr lang="ru-RU" dirty="0" err="1"/>
              <a:t>рівня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робіт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, </a:t>
            </a:r>
            <a:r>
              <a:rPr lang="ru-RU" dirty="0" err="1"/>
              <a:t>послуг</a:t>
            </a:r>
            <a:r>
              <a:rPr lang="ru-RU" dirty="0"/>
              <a:t> у </a:t>
            </a:r>
            <a:r>
              <a:rPr lang="ru-RU" dirty="0" err="1"/>
              <a:t>виробництві</a:t>
            </a:r>
            <a:r>
              <a:rPr lang="ru-RU" dirty="0"/>
              <a:t> й </a:t>
            </a:r>
            <a:r>
              <a:rPr lang="ru-RU" dirty="0" err="1"/>
              <a:t>наданні</a:t>
            </a:r>
            <a:r>
              <a:rPr lang="ru-RU" dirty="0"/>
              <a:t> та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відповідності</a:t>
            </a:r>
            <a:r>
              <a:rPr lang="ru-RU" dirty="0"/>
              <a:t> </a:t>
            </a:r>
            <a:r>
              <a:rPr lang="ru-RU" dirty="0" err="1"/>
              <a:t>вимогам</a:t>
            </a:r>
            <a:r>
              <a:rPr lang="ru-RU" dirty="0"/>
              <a:t> </a:t>
            </a:r>
            <a:r>
              <a:rPr lang="ru-RU" dirty="0" err="1"/>
              <a:t>сертифікації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, </a:t>
            </a:r>
            <a:r>
              <a:rPr lang="ru-RU" dirty="0" err="1"/>
              <a:t>послуг</a:t>
            </a:r>
            <a:r>
              <a:rPr lang="ru-RU" dirty="0"/>
              <a:t> і систем </a:t>
            </a:r>
            <a:r>
              <a:rPr lang="ru-RU" dirty="0" err="1"/>
              <a:t>якості</a:t>
            </a:r>
            <a:r>
              <a:rPr lang="ru-RU" dirty="0"/>
              <a:t>; </a:t>
            </a:r>
            <a:endParaRPr lang="ru-RU" dirty="0" smtClean="0"/>
          </a:p>
          <a:p>
            <a:pPr>
              <a:buFontTx/>
              <a:buChar char="-"/>
            </a:pPr>
            <a:r>
              <a:rPr lang="ru-RU" dirty="0" err="1" smtClean="0"/>
              <a:t>формування</a:t>
            </a:r>
            <a:r>
              <a:rPr lang="ru-RU" dirty="0" smtClean="0"/>
              <a:t> </a:t>
            </a:r>
            <a:r>
              <a:rPr lang="ru-RU" dirty="0"/>
              <a:t>в </a:t>
            </a:r>
            <a:r>
              <a:rPr lang="ru-RU" dirty="0" err="1"/>
              <a:t>закладі</a:t>
            </a:r>
            <a:r>
              <a:rPr lang="ru-RU" dirty="0"/>
              <a:t> комплексу </a:t>
            </a:r>
            <a:r>
              <a:rPr lang="ru-RU" dirty="0" err="1"/>
              <a:t>заходів</a:t>
            </a:r>
            <a:r>
              <a:rPr lang="ru-RU" dirty="0"/>
              <a:t>, </a:t>
            </a:r>
            <a:r>
              <a:rPr lang="ru-RU" dirty="0" err="1"/>
              <a:t>спрямованих</a:t>
            </a:r>
            <a:r>
              <a:rPr lang="ru-RU" dirty="0"/>
              <a:t> на </a:t>
            </a:r>
            <a:r>
              <a:rPr lang="ru-RU" dirty="0" err="1"/>
              <a:t>удосконалення</a:t>
            </a:r>
            <a:r>
              <a:rPr lang="ru-RU" dirty="0"/>
              <a:t> </a:t>
            </a:r>
            <a:r>
              <a:rPr lang="ru-RU" dirty="0" err="1"/>
              <a:t>рівня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робіт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; </a:t>
            </a:r>
            <a:endParaRPr lang="ru-RU" dirty="0" smtClean="0"/>
          </a:p>
          <a:p>
            <a:pPr>
              <a:buFontTx/>
              <a:buChar char="-"/>
            </a:pPr>
            <a:r>
              <a:rPr lang="ru-RU" dirty="0" err="1" smtClean="0"/>
              <a:t>вибір</a:t>
            </a:r>
            <a:r>
              <a:rPr lang="ru-RU" dirty="0"/>
              <a:t>, </a:t>
            </a:r>
            <a:r>
              <a:rPr lang="ru-RU" dirty="0" err="1"/>
              <a:t>розробка</a:t>
            </a:r>
            <a:r>
              <a:rPr lang="ru-RU" dirty="0"/>
              <a:t> та </a:t>
            </a:r>
            <a:r>
              <a:rPr lang="ru-RU" dirty="0" err="1"/>
              <a:t>впровадження</a:t>
            </a:r>
            <a:r>
              <a:rPr lang="ru-RU" dirty="0"/>
              <a:t> </a:t>
            </a:r>
            <a:r>
              <a:rPr lang="ru-RU" dirty="0" err="1"/>
              <a:t>прогресивних</a:t>
            </a:r>
            <a:r>
              <a:rPr lang="ru-RU" dirty="0"/>
              <a:t> </a:t>
            </a:r>
            <a:r>
              <a:rPr lang="ru-RU" dirty="0" err="1"/>
              <a:t>технологічних</a:t>
            </a:r>
            <a:r>
              <a:rPr lang="ru-RU" dirty="0"/>
              <a:t> </a:t>
            </a:r>
            <a:r>
              <a:rPr lang="ru-RU" dirty="0" err="1"/>
              <a:t>процесів</a:t>
            </a:r>
            <a:r>
              <a:rPr lang="ru-RU" dirty="0"/>
              <a:t> та </a:t>
            </a:r>
            <a:r>
              <a:rPr lang="ru-RU" dirty="0" err="1"/>
              <a:t>операцій</a:t>
            </a:r>
            <a:r>
              <a:rPr lang="ru-RU" dirty="0" smtClean="0"/>
              <a:t>;</a:t>
            </a:r>
          </a:p>
          <a:p>
            <a:pPr>
              <a:buFontTx/>
              <a:buChar char="-"/>
            </a:pPr>
            <a:r>
              <a:rPr lang="ru-RU" dirty="0" err="1" smtClean="0"/>
              <a:t>розробка</a:t>
            </a:r>
            <a:r>
              <a:rPr lang="ru-RU" dirty="0" smtClean="0"/>
              <a:t> </a:t>
            </a:r>
            <a:r>
              <a:rPr lang="ru-RU" dirty="0"/>
              <a:t>й </a:t>
            </a:r>
            <a:r>
              <a:rPr lang="ru-RU" dirty="0" err="1"/>
              <a:t>упровадження</a:t>
            </a:r>
            <a:r>
              <a:rPr lang="ru-RU" dirty="0"/>
              <a:t> </a:t>
            </a:r>
            <a:r>
              <a:rPr lang="ru-RU" dirty="0" err="1"/>
              <a:t>прогресивних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і </a:t>
            </a:r>
            <a:r>
              <a:rPr lang="ru-RU" dirty="0" err="1"/>
              <a:t>процесів</a:t>
            </a:r>
            <a:r>
              <a:rPr lang="ru-RU" dirty="0"/>
              <a:t> контролю та </a:t>
            </a:r>
            <a:r>
              <a:rPr lang="ru-RU" dirty="0" err="1"/>
              <a:t>випробувань</a:t>
            </a:r>
            <a:r>
              <a:rPr lang="ru-RU" dirty="0"/>
              <a:t>, </a:t>
            </a:r>
            <a:r>
              <a:rPr lang="ru-RU" dirty="0" err="1"/>
              <a:t>установлення</a:t>
            </a:r>
            <a:r>
              <a:rPr lang="ru-RU" dirty="0"/>
              <a:t> статусу </a:t>
            </a:r>
            <a:r>
              <a:rPr lang="ru-RU" dirty="0" err="1"/>
              <a:t>продукції</a:t>
            </a:r>
            <a:r>
              <a:rPr lang="ru-RU" dirty="0"/>
              <a:t> та </a:t>
            </a:r>
            <a:r>
              <a:rPr lang="ru-RU" dirty="0" err="1"/>
              <a:t>послуг</a:t>
            </a:r>
            <a:r>
              <a:rPr lang="ru-RU" dirty="0"/>
              <a:t> за результатами контролю й </a:t>
            </a:r>
            <a:r>
              <a:rPr lang="ru-RU" dirty="0" err="1"/>
              <a:t>випробувань</a:t>
            </a:r>
            <a:r>
              <a:rPr lang="ru-RU" dirty="0"/>
              <a:t>; </a:t>
            </a:r>
            <a:endParaRPr lang="ru-RU" dirty="0" smtClean="0"/>
          </a:p>
          <a:p>
            <a:pPr>
              <a:buFontTx/>
              <a:buChar char="-"/>
            </a:pPr>
            <a:r>
              <a:rPr lang="ru-RU" dirty="0" err="1" smtClean="0"/>
              <a:t>планування</a:t>
            </a:r>
            <a:r>
              <a:rPr lang="ru-RU" dirty="0" smtClean="0"/>
              <a:t> </a:t>
            </a:r>
            <a:r>
              <a:rPr lang="ru-RU" dirty="0"/>
              <a:t>та </a:t>
            </a:r>
            <a:r>
              <a:rPr lang="ru-RU" dirty="0" err="1"/>
              <a:t>затвердження</a:t>
            </a:r>
            <a:r>
              <a:rPr lang="ru-RU" dirty="0"/>
              <a:t> </a:t>
            </a:r>
            <a:r>
              <a:rPr lang="ru-RU" dirty="0" err="1"/>
              <a:t>процесів</a:t>
            </a:r>
            <a:r>
              <a:rPr lang="ru-RU" dirty="0"/>
              <a:t>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 smtClean="0"/>
              <a:t>;</a:t>
            </a:r>
          </a:p>
          <a:p>
            <a:pPr>
              <a:buFontTx/>
              <a:buChar char="-"/>
            </a:pPr>
            <a:r>
              <a:rPr lang="ru-RU" dirty="0" err="1" smtClean="0"/>
              <a:t>оснащення</a:t>
            </a:r>
            <a:r>
              <a:rPr lang="ru-RU" dirty="0" smtClean="0"/>
              <a:t> </a:t>
            </a:r>
            <a:r>
              <a:rPr lang="ru-RU" dirty="0" err="1"/>
              <a:t>процесу</a:t>
            </a:r>
            <a:r>
              <a:rPr lang="ru-RU" dirty="0"/>
              <a:t>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</a:t>
            </a:r>
            <a:r>
              <a:rPr lang="ru-RU" dirty="0" err="1"/>
              <a:t>необхідним</a:t>
            </a:r>
            <a:r>
              <a:rPr lang="ru-RU" dirty="0"/>
              <a:t> </a:t>
            </a:r>
            <a:r>
              <a:rPr lang="ru-RU" dirty="0" err="1"/>
              <a:t>тепловим</a:t>
            </a:r>
            <a:r>
              <a:rPr lang="ru-RU" dirty="0"/>
              <a:t>, </a:t>
            </a:r>
            <a:r>
              <a:rPr lang="ru-RU" dirty="0" err="1"/>
              <a:t>механічним</a:t>
            </a:r>
            <a:r>
              <a:rPr lang="ru-RU" dirty="0"/>
              <a:t>, </a:t>
            </a:r>
            <a:r>
              <a:rPr lang="ru-RU" dirty="0" err="1"/>
              <a:t>холодильним</a:t>
            </a:r>
            <a:r>
              <a:rPr lang="ru-RU" dirty="0"/>
              <a:t>, </a:t>
            </a:r>
            <a:r>
              <a:rPr lang="ru-RU" dirty="0" err="1"/>
              <a:t>торговельним</a:t>
            </a:r>
            <a:r>
              <a:rPr lang="ru-RU" dirty="0"/>
              <a:t>, </a:t>
            </a:r>
            <a:r>
              <a:rPr lang="ru-RU" dirty="0" err="1"/>
              <a:t>підйомно-транспортним</a:t>
            </a:r>
            <a:r>
              <a:rPr lang="ru-RU" dirty="0"/>
              <a:t> </a:t>
            </a:r>
            <a:r>
              <a:rPr lang="ru-RU" dirty="0" err="1"/>
              <a:t>обладнанням</a:t>
            </a:r>
            <a:r>
              <a:rPr lang="ru-RU" dirty="0"/>
              <a:t> та </a:t>
            </a:r>
            <a:r>
              <a:rPr lang="ru-RU" dirty="0" err="1"/>
              <a:t>іншим</a:t>
            </a:r>
            <a:r>
              <a:rPr lang="ru-RU" dirty="0"/>
              <a:t> </a:t>
            </a:r>
            <a:r>
              <a:rPr lang="ru-RU" dirty="0" err="1"/>
              <a:t>технологічним</a:t>
            </a:r>
            <a:r>
              <a:rPr lang="ru-RU" dirty="0"/>
              <a:t> </a:t>
            </a:r>
            <a:r>
              <a:rPr lang="ru-RU" dirty="0" err="1"/>
              <a:t>оснащенням</a:t>
            </a:r>
            <a:r>
              <a:rPr lang="ru-RU" dirty="0"/>
              <a:t> та </a:t>
            </a:r>
            <a:r>
              <a:rPr lang="ru-RU" dirty="0" err="1"/>
              <a:t>інструментом</a:t>
            </a:r>
            <a:r>
              <a:rPr lang="ru-RU" dirty="0"/>
              <a:t>, </a:t>
            </a:r>
            <a:r>
              <a:rPr lang="ru-RU" dirty="0" err="1"/>
              <a:t>контрольновимірювальними</a:t>
            </a:r>
            <a:r>
              <a:rPr lang="ru-RU" dirty="0"/>
              <a:t> </a:t>
            </a:r>
            <a:r>
              <a:rPr lang="ru-RU" dirty="0" err="1"/>
              <a:t>приладами</a:t>
            </a:r>
            <a:r>
              <a:rPr lang="ru-RU" dirty="0"/>
              <a:t>, </a:t>
            </a:r>
            <a:r>
              <a:rPr lang="ru-RU" dirty="0" err="1"/>
              <a:t>засобами</a:t>
            </a:r>
            <a:r>
              <a:rPr lang="ru-RU" dirty="0"/>
              <a:t> </a:t>
            </a:r>
            <a:r>
              <a:rPr lang="ru-RU" dirty="0" err="1"/>
              <a:t>механізації</a:t>
            </a:r>
            <a:r>
              <a:rPr lang="ru-RU" dirty="0"/>
              <a:t> й </a:t>
            </a:r>
            <a:r>
              <a:rPr lang="ru-RU" dirty="0" err="1"/>
              <a:t>автоматизації</a:t>
            </a:r>
            <a:r>
              <a:rPr lang="ru-RU" dirty="0"/>
              <a:t>, </a:t>
            </a:r>
            <a:r>
              <a:rPr lang="ru-RU" dirty="0" err="1"/>
              <a:t>оргтехнікою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 smtClean="0"/>
              <a:t>;</a:t>
            </a:r>
          </a:p>
          <a:p>
            <a:pPr>
              <a:buFontTx/>
              <a:buChar char="-"/>
            </a:pPr>
            <a:r>
              <a:rPr lang="ru-RU" dirty="0" err="1" smtClean="0"/>
              <a:t>регулювання</a:t>
            </a:r>
            <a:r>
              <a:rPr lang="ru-RU" dirty="0" smtClean="0"/>
              <a:t> </a:t>
            </a:r>
            <a:r>
              <a:rPr lang="ru-RU" dirty="0" err="1"/>
              <a:t>параметрів</a:t>
            </a:r>
            <a:r>
              <a:rPr lang="ru-RU" dirty="0"/>
              <a:t> </a:t>
            </a:r>
            <a:r>
              <a:rPr lang="ru-RU" dirty="0" err="1"/>
              <a:t>процесів</a:t>
            </a:r>
            <a:r>
              <a:rPr lang="ru-RU" dirty="0"/>
              <a:t>; </a:t>
            </a:r>
            <a:endParaRPr lang="ru-RU" dirty="0" smtClean="0"/>
          </a:p>
          <a:p>
            <a:pPr>
              <a:buFontTx/>
              <a:buChar char="-"/>
            </a:pPr>
            <a:r>
              <a:rPr lang="ru-RU" dirty="0" err="1" smtClean="0"/>
              <a:t>забезпечення</a:t>
            </a:r>
            <a:r>
              <a:rPr lang="ru-RU" dirty="0" smtClean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вимог</a:t>
            </a:r>
            <a:r>
              <a:rPr lang="ru-RU" dirty="0"/>
              <a:t> </a:t>
            </a:r>
            <a:r>
              <a:rPr lang="ru-RU" dirty="0" err="1"/>
              <a:t>документації</a:t>
            </a:r>
            <a:r>
              <a:rPr lang="ru-RU" dirty="0"/>
              <a:t> на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елементи</a:t>
            </a:r>
            <a:r>
              <a:rPr lang="ru-RU" dirty="0"/>
              <a:t> </a:t>
            </a:r>
            <a:r>
              <a:rPr lang="ru-RU" dirty="0" err="1"/>
              <a:t>виробничо-технологічного</a:t>
            </a:r>
            <a:r>
              <a:rPr lang="ru-RU" dirty="0"/>
              <a:t> циклу </a:t>
            </a:r>
            <a:endParaRPr lang="ru-RU" dirty="0" smtClean="0"/>
          </a:p>
          <a:p>
            <a:pPr>
              <a:buFontTx/>
              <a:buChar char="-"/>
            </a:pPr>
            <a:r>
              <a:rPr lang="ru-RU" dirty="0" smtClean="0"/>
              <a:t>персонал</a:t>
            </a:r>
            <a:r>
              <a:rPr lang="ru-RU" dirty="0"/>
              <a:t>, </a:t>
            </a:r>
            <a:r>
              <a:rPr lang="ru-RU" dirty="0" err="1"/>
              <a:t>документацію</a:t>
            </a:r>
            <a:r>
              <a:rPr lang="ru-RU" dirty="0"/>
              <a:t>, </a:t>
            </a:r>
            <a:r>
              <a:rPr lang="ru-RU" dirty="0" err="1"/>
              <a:t>обладнання</a:t>
            </a:r>
            <a:r>
              <a:rPr lang="ru-RU" dirty="0"/>
              <a:t>, </a:t>
            </a:r>
            <a:r>
              <a:rPr lang="ru-RU" dirty="0" err="1"/>
              <a:t>оснащення</a:t>
            </a:r>
            <a:r>
              <a:rPr lang="ru-RU" dirty="0"/>
              <a:t>, </a:t>
            </a:r>
            <a:r>
              <a:rPr lang="ru-RU" dirty="0" err="1"/>
              <a:t>інструмент</a:t>
            </a:r>
            <a:r>
              <a:rPr lang="ru-RU" dirty="0"/>
              <a:t>,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енергопостачання</a:t>
            </a:r>
            <a:r>
              <a:rPr lang="ru-RU" dirty="0"/>
              <a:t>, </a:t>
            </a:r>
            <a:r>
              <a:rPr lang="ru-RU" dirty="0" err="1"/>
              <a:t>виробниче</a:t>
            </a:r>
            <a:r>
              <a:rPr lang="ru-RU" dirty="0"/>
              <a:t> </a:t>
            </a:r>
            <a:r>
              <a:rPr lang="ru-RU" dirty="0" err="1"/>
              <a:t>середовище</a:t>
            </a:r>
            <a:r>
              <a:rPr lang="ru-RU" dirty="0"/>
              <a:t>, </a:t>
            </a:r>
            <a:r>
              <a:rPr lang="ru-RU" dirty="0" err="1"/>
              <a:t>сировину</a:t>
            </a:r>
            <a:r>
              <a:rPr lang="ru-RU" dirty="0"/>
              <a:t>, </a:t>
            </a:r>
            <a:r>
              <a:rPr lang="ru-RU" dirty="0" err="1"/>
              <a:t>матеріали</a:t>
            </a:r>
            <a:r>
              <a:rPr lang="ru-RU" dirty="0"/>
              <a:t>, </a:t>
            </a:r>
            <a:r>
              <a:rPr lang="ru-RU" dirty="0" err="1"/>
              <a:t>напівфабрикати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; </a:t>
            </a:r>
            <a:endParaRPr lang="ru-RU" dirty="0" smtClean="0"/>
          </a:p>
          <a:p>
            <a:pPr>
              <a:buFontTx/>
              <a:buChar char="-"/>
            </a:pPr>
            <a:r>
              <a:rPr lang="ru-RU" dirty="0" err="1" smtClean="0"/>
              <a:t>установлення</a:t>
            </a:r>
            <a:r>
              <a:rPr lang="ru-RU" dirty="0" smtClean="0"/>
              <a:t> </a:t>
            </a:r>
            <a:r>
              <a:rPr lang="ru-RU" dirty="0"/>
              <a:t>та </a:t>
            </a:r>
            <a:r>
              <a:rPr lang="ru-RU" dirty="0" err="1"/>
              <a:t>підтримка</a:t>
            </a:r>
            <a:r>
              <a:rPr lang="ru-RU" dirty="0"/>
              <a:t> </a:t>
            </a:r>
            <a:r>
              <a:rPr lang="ru-RU" dirty="0" err="1"/>
              <a:t>методів</a:t>
            </a:r>
            <a:r>
              <a:rPr lang="ru-RU" dirty="0"/>
              <a:t> </a:t>
            </a:r>
            <a:r>
              <a:rPr lang="ru-RU" dirty="0" err="1"/>
              <a:t>ідентифікації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 smtClean="0"/>
              <a:t>;</a:t>
            </a:r>
          </a:p>
          <a:p>
            <a:pPr>
              <a:buFontTx/>
              <a:buChar char="-"/>
            </a:pPr>
            <a:r>
              <a:rPr lang="ru-RU" dirty="0" err="1" smtClean="0"/>
              <a:t>аналіз</a:t>
            </a:r>
            <a:r>
              <a:rPr lang="ru-RU" dirty="0" smtClean="0"/>
              <a:t> </a:t>
            </a:r>
            <a:r>
              <a:rPr lang="ru-RU" dirty="0" err="1"/>
              <a:t>технічного</a:t>
            </a:r>
            <a:r>
              <a:rPr lang="ru-RU" dirty="0"/>
              <a:t> </a:t>
            </a:r>
            <a:r>
              <a:rPr lang="ru-RU" dirty="0" err="1"/>
              <a:t>рівня</a:t>
            </a:r>
            <a:r>
              <a:rPr lang="ru-RU" dirty="0"/>
              <a:t> </a:t>
            </a:r>
            <a:r>
              <a:rPr lang="ru-RU" dirty="0" err="1"/>
              <a:t>робіт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; - </a:t>
            </a:r>
            <a:r>
              <a:rPr lang="ru-RU" dirty="0" err="1"/>
              <a:t>підготовка</a:t>
            </a:r>
            <a:r>
              <a:rPr lang="ru-RU" dirty="0"/>
              <a:t> </a:t>
            </a:r>
            <a:r>
              <a:rPr lang="ru-RU" dirty="0" err="1"/>
              <a:t>технічної</a:t>
            </a:r>
            <a:r>
              <a:rPr lang="ru-RU" dirty="0"/>
              <a:t> </a:t>
            </a:r>
            <a:r>
              <a:rPr lang="ru-RU" dirty="0" err="1"/>
              <a:t>документації</a:t>
            </a:r>
            <a:r>
              <a:rPr lang="ru-RU" dirty="0"/>
              <a:t> та </a:t>
            </a:r>
            <a:r>
              <a:rPr lang="ru-RU" dirty="0" err="1"/>
              <a:t>доведення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до </a:t>
            </a:r>
            <a:r>
              <a:rPr lang="ru-RU" dirty="0" err="1"/>
              <a:t>відома</a:t>
            </a:r>
            <a:r>
              <a:rPr lang="ru-RU" dirty="0"/>
              <a:t> персоналу; </a:t>
            </a:r>
          </a:p>
          <a:p>
            <a:pPr>
              <a:buFontTx/>
              <a:buChar char="-"/>
            </a:pPr>
            <a:r>
              <a:rPr lang="ru-RU" dirty="0" err="1" smtClean="0"/>
              <a:t>перевірка</a:t>
            </a:r>
            <a:r>
              <a:rPr lang="ru-RU" dirty="0" smtClean="0"/>
              <a:t> </a:t>
            </a:r>
            <a:r>
              <a:rPr lang="ru-RU" dirty="0" err="1"/>
              <a:t>підготовленості</a:t>
            </a:r>
            <a:r>
              <a:rPr lang="ru-RU" dirty="0"/>
              <a:t> та </a:t>
            </a:r>
            <a:r>
              <a:rPr lang="ru-RU" dirty="0" err="1"/>
              <a:t>знань</a:t>
            </a:r>
            <a:r>
              <a:rPr lang="ru-RU" dirty="0"/>
              <a:t> персоналу; </a:t>
            </a:r>
            <a:endParaRPr lang="ru-RU" dirty="0" smtClean="0"/>
          </a:p>
          <a:p>
            <a:pPr>
              <a:buFontTx/>
              <a:buChar char="-"/>
            </a:pPr>
            <a:r>
              <a:rPr lang="ru-RU" dirty="0" err="1" smtClean="0"/>
              <a:t>відновлення</a:t>
            </a:r>
            <a:r>
              <a:rPr lang="ru-RU" dirty="0" smtClean="0"/>
              <a:t> </a:t>
            </a:r>
            <a:r>
              <a:rPr lang="ru-RU" dirty="0" err="1"/>
              <a:t>послуг</a:t>
            </a:r>
            <a:r>
              <a:rPr lang="ru-RU" dirty="0"/>
              <a:t>; </a:t>
            </a:r>
            <a:r>
              <a:rPr lang="ru-RU" dirty="0" err="1"/>
              <a:t>організація</a:t>
            </a:r>
            <a:r>
              <a:rPr lang="ru-RU" dirty="0"/>
              <a:t> </a:t>
            </a:r>
            <a:r>
              <a:rPr lang="ru-RU" dirty="0" err="1"/>
              <a:t>споживання</a:t>
            </a:r>
            <a:r>
              <a:rPr lang="ru-RU" dirty="0"/>
              <a:t>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; </a:t>
            </a:r>
            <a:endParaRPr lang="ru-RU" dirty="0" smtClean="0"/>
          </a:p>
          <a:p>
            <a:pPr>
              <a:buFontTx/>
              <a:buChar char="-"/>
            </a:pPr>
            <a:r>
              <a:rPr lang="ru-RU" dirty="0" err="1" smtClean="0"/>
              <a:t>атестація</a:t>
            </a:r>
            <a:r>
              <a:rPr lang="ru-RU" dirty="0" smtClean="0"/>
              <a:t> </a:t>
            </a:r>
            <a:r>
              <a:rPr lang="ru-RU" dirty="0" err="1"/>
              <a:t>системи</a:t>
            </a:r>
            <a:r>
              <a:rPr lang="ru-RU" dirty="0"/>
              <a:t> контролю та </a:t>
            </a:r>
            <a:r>
              <a:rPr lang="ru-RU" dirty="0" err="1"/>
              <a:t>випробувань</a:t>
            </a:r>
            <a:r>
              <a:rPr lang="ru-RU" dirty="0"/>
              <a:t>; </a:t>
            </a:r>
            <a:r>
              <a:rPr lang="ru-RU" dirty="0" err="1"/>
              <a:t>формування</a:t>
            </a:r>
            <a:r>
              <a:rPr lang="ru-RU" dirty="0"/>
              <a:t> та </a:t>
            </a:r>
            <a:r>
              <a:rPr lang="ru-RU" dirty="0" err="1"/>
              <a:t>використання</a:t>
            </a:r>
            <a:r>
              <a:rPr lang="ru-RU" dirty="0"/>
              <a:t> фонду </a:t>
            </a:r>
            <a:r>
              <a:rPr lang="ru-RU" dirty="0" err="1"/>
              <a:t>нормативних</a:t>
            </a:r>
            <a:r>
              <a:rPr lang="ru-RU" dirty="0"/>
              <a:t> і нормативно-</a:t>
            </a:r>
            <a:r>
              <a:rPr lang="ru-RU" dirty="0" err="1"/>
              <a:t>правових</a:t>
            </a:r>
            <a:r>
              <a:rPr lang="ru-RU" dirty="0"/>
              <a:t> </a:t>
            </a:r>
            <a:r>
              <a:rPr lang="ru-RU" dirty="0" err="1"/>
              <a:t>документів</a:t>
            </a:r>
            <a:r>
              <a:rPr lang="ru-RU" dirty="0"/>
              <a:t> у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; </a:t>
            </a:r>
            <a:endParaRPr lang="ru-RU" dirty="0" smtClean="0"/>
          </a:p>
          <a:p>
            <a:pPr>
              <a:buFontTx/>
              <a:buChar char="-"/>
            </a:pPr>
            <a:r>
              <a:rPr lang="ru-RU" dirty="0" smtClean="0"/>
              <a:t>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підготовки</a:t>
            </a:r>
            <a:r>
              <a:rPr lang="ru-RU" dirty="0"/>
              <a:t> персоналу, </a:t>
            </a:r>
            <a:r>
              <a:rPr lang="ru-RU" dirty="0" err="1"/>
              <a:t>установлення</a:t>
            </a:r>
            <a:r>
              <a:rPr lang="ru-RU" dirty="0"/>
              <a:t> </a:t>
            </a:r>
            <a:r>
              <a:rPr lang="ru-RU" dirty="0" err="1"/>
              <a:t>критеріїв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та </a:t>
            </a:r>
            <a:r>
              <a:rPr lang="ru-RU" dirty="0" err="1"/>
              <a:t>якості</a:t>
            </a:r>
            <a:r>
              <a:rPr lang="ru-RU" dirty="0"/>
              <a:t> </a:t>
            </a:r>
            <a:r>
              <a:rPr lang="ru-RU" dirty="0" err="1"/>
              <a:t>робіт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796241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err="1"/>
              <a:t>Останніми</a:t>
            </a:r>
            <a:r>
              <a:rPr lang="ru-RU" sz="3200" dirty="0"/>
              <a:t> роками </a:t>
            </a:r>
            <a:r>
              <a:rPr lang="ru-RU" sz="3200" dirty="0" err="1"/>
              <a:t>послідовно</a:t>
            </a:r>
            <a:r>
              <a:rPr lang="ru-RU" sz="3200" dirty="0"/>
              <a:t> </a:t>
            </a:r>
            <a:r>
              <a:rPr lang="ru-RU" sz="3200" dirty="0" err="1"/>
              <a:t>упроваджується</a:t>
            </a:r>
            <a:r>
              <a:rPr lang="ru-RU" sz="3200" dirty="0"/>
              <a:t> нова </a:t>
            </a:r>
            <a:r>
              <a:rPr lang="ru-RU" sz="3200" dirty="0" err="1"/>
              <a:t>стратегія</a:t>
            </a:r>
            <a:r>
              <a:rPr lang="ru-RU" sz="3200" dirty="0"/>
              <a:t> </a:t>
            </a:r>
            <a:r>
              <a:rPr lang="ru-RU" sz="3200" dirty="0" err="1"/>
              <a:t>управління</a:t>
            </a:r>
            <a:r>
              <a:rPr lang="ru-RU" sz="3200" dirty="0"/>
              <a:t> </a:t>
            </a:r>
            <a:r>
              <a:rPr lang="ru-RU" sz="3200" dirty="0" err="1"/>
              <a:t>якістю</a:t>
            </a:r>
            <a:r>
              <a:rPr lang="ru-RU" sz="3200" dirty="0"/>
              <a:t> </a:t>
            </a:r>
            <a:r>
              <a:rPr lang="ru-RU" sz="3200" dirty="0" err="1"/>
              <a:t>послуг</a:t>
            </a:r>
            <a:r>
              <a:rPr lang="ru-RU" sz="3200" dirty="0"/>
              <a:t>: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7382" y="1828800"/>
            <a:ext cx="10367818" cy="4206240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-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 </a:t>
            </a:r>
            <a:r>
              <a:rPr lang="ru-RU" dirty="0" err="1"/>
              <a:t>розуміється</a:t>
            </a:r>
            <a:r>
              <a:rPr lang="ru-RU" dirty="0"/>
              <a:t> не як </a:t>
            </a:r>
            <a:r>
              <a:rPr lang="ru-RU" dirty="0" err="1"/>
              <a:t>технічна</a:t>
            </a:r>
            <a:r>
              <a:rPr lang="ru-RU" dirty="0"/>
              <a:t> </a:t>
            </a:r>
            <a:r>
              <a:rPr lang="ru-RU" dirty="0" err="1"/>
              <a:t>функція</a:t>
            </a:r>
            <a:r>
              <a:rPr lang="ru-RU" dirty="0"/>
              <a:t>, </a:t>
            </a:r>
            <a:r>
              <a:rPr lang="ru-RU" dirty="0" err="1"/>
              <a:t>реалізована</a:t>
            </a:r>
            <a:r>
              <a:rPr lang="ru-RU" dirty="0"/>
              <a:t> </a:t>
            </a:r>
            <a:r>
              <a:rPr lang="ru-RU" dirty="0" err="1"/>
              <a:t>підрозділом</a:t>
            </a:r>
            <a:r>
              <a:rPr lang="ru-RU" dirty="0"/>
              <a:t>, а як </a:t>
            </a:r>
            <a:r>
              <a:rPr lang="ru-RU" dirty="0" err="1"/>
              <a:t>систематичний</a:t>
            </a:r>
            <a:r>
              <a:rPr lang="ru-RU" dirty="0"/>
              <a:t> </a:t>
            </a:r>
            <a:r>
              <a:rPr lang="ru-RU" dirty="0" err="1"/>
              <a:t>процес</a:t>
            </a:r>
            <a:r>
              <a:rPr lang="ru-RU" dirty="0"/>
              <a:t>, </a:t>
            </a:r>
            <a:r>
              <a:rPr lang="ru-RU" dirty="0" err="1"/>
              <a:t>пронизуючий</a:t>
            </a:r>
            <a:r>
              <a:rPr lang="ru-RU" dirty="0"/>
              <a:t> всю </a:t>
            </a:r>
            <a:r>
              <a:rPr lang="ru-RU" dirty="0" err="1"/>
              <a:t>організаційну</a:t>
            </a:r>
            <a:r>
              <a:rPr lang="ru-RU" dirty="0"/>
              <a:t> структуру </a:t>
            </a:r>
            <a:r>
              <a:rPr lang="ru-RU" dirty="0" err="1"/>
              <a:t>фірми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smtClean="0"/>
              <a:t>- </a:t>
            </a:r>
            <a:r>
              <a:rPr lang="ru-RU" dirty="0"/>
              <a:t>новому </a:t>
            </a:r>
            <a:r>
              <a:rPr lang="ru-RU" dirty="0" err="1"/>
              <a:t>поняттю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 повинна </a:t>
            </a:r>
            <a:r>
              <a:rPr lang="ru-RU" dirty="0" err="1"/>
              <a:t>відповідати</a:t>
            </a:r>
            <a:r>
              <a:rPr lang="ru-RU" dirty="0"/>
              <a:t> </a:t>
            </a:r>
            <a:r>
              <a:rPr lang="ru-RU" dirty="0" err="1"/>
              <a:t>певна</a:t>
            </a:r>
            <a:r>
              <a:rPr lang="ru-RU" dirty="0"/>
              <a:t> </a:t>
            </a:r>
            <a:r>
              <a:rPr lang="ru-RU" dirty="0" err="1"/>
              <a:t>організаційна</a:t>
            </a:r>
            <a:r>
              <a:rPr lang="ru-RU" dirty="0"/>
              <a:t> структура </a:t>
            </a:r>
            <a:r>
              <a:rPr lang="ru-RU" dirty="0" err="1"/>
              <a:t>підприємства</a:t>
            </a:r>
            <a:r>
              <a:rPr lang="ru-RU" dirty="0" smtClean="0"/>
              <a:t>;</a:t>
            </a:r>
          </a:p>
          <a:p>
            <a:r>
              <a:rPr lang="ru-RU" dirty="0" smtClean="0"/>
              <a:t> </a:t>
            </a:r>
            <a:r>
              <a:rPr lang="ru-RU" dirty="0"/>
              <a:t>- </a:t>
            </a:r>
            <a:r>
              <a:rPr lang="ru-RU" dirty="0" err="1"/>
              <a:t>питання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 </a:t>
            </a:r>
            <a:r>
              <a:rPr lang="ru-RU" dirty="0" err="1"/>
              <a:t>актуальні</a:t>
            </a:r>
            <a:r>
              <a:rPr lang="ru-RU" dirty="0"/>
              <a:t> не </a:t>
            </a:r>
            <a:r>
              <a:rPr lang="ru-RU" dirty="0" err="1"/>
              <a:t>тільки</a:t>
            </a:r>
            <a:r>
              <a:rPr lang="ru-RU" dirty="0"/>
              <a:t> в рамках </a:t>
            </a:r>
            <a:r>
              <a:rPr lang="ru-RU" dirty="0" err="1"/>
              <a:t>виробничого</a:t>
            </a:r>
            <a:r>
              <a:rPr lang="ru-RU" dirty="0"/>
              <a:t> циклу, а й у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розробок</a:t>
            </a:r>
            <a:r>
              <a:rPr lang="ru-RU" dirty="0"/>
              <a:t>, маркетингу і </a:t>
            </a:r>
            <a:r>
              <a:rPr lang="ru-RU" dirty="0" err="1"/>
              <a:t>обслуговування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smtClean="0"/>
              <a:t>- </a:t>
            </a:r>
            <a:r>
              <a:rPr lang="ru-RU" dirty="0" err="1"/>
              <a:t>якість</a:t>
            </a:r>
            <a:r>
              <a:rPr lang="ru-RU" dirty="0"/>
              <a:t> повинна бути </a:t>
            </a:r>
            <a:r>
              <a:rPr lang="ru-RU" dirty="0" err="1"/>
              <a:t>орієнтованою</a:t>
            </a:r>
            <a:r>
              <a:rPr lang="ru-RU" dirty="0"/>
              <a:t> на </a:t>
            </a:r>
            <a:r>
              <a:rPr lang="ru-RU" dirty="0" err="1"/>
              <a:t>задоволення</a:t>
            </a:r>
            <a:r>
              <a:rPr lang="ru-RU" dirty="0"/>
              <a:t> </a:t>
            </a:r>
            <a:r>
              <a:rPr lang="ru-RU" dirty="0" err="1"/>
              <a:t>вимог</a:t>
            </a:r>
            <a:r>
              <a:rPr lang="ru-RU" dirty="0"/>
              <a:t> </a:t>
            </a:r>
            <a:r>
              <a:rPr lang="ru-RU" dirty="0" err="1"/>
              <a:t>споживача</a:t>
            </a:r>
            <a:r>
              <a:rPr lang="ru-RU" dirty="0"/>
              <a:t>, а не </a:t>
            </a:r>
            <a:r>
              <a:rPr lang="ru-RU" dirty="0" err="1"/>
              <a:t>виробника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smtClean="0"/>
              <a:t>-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 </a:t>
            </a:r>
            <a:r>
              <a:rPr lang="ru-RU" dirty="0" err="1"/>
              <a:t>вимагає</a:t>
            </a:r>
            <a:r>
              <a:rPr lang="ru-RU" dirty="0"/>
              <a:t>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нової</a:t>
            </a:r>
            <a:r>
              <a:rPr lang="ru-RU" dirty="0"/>
              <a:t> </a:t>
            </a:r>
            <a:r>
              <a:rPr lang="ru-RU" dirty="0" err="1"/>
              <a:t>технології</a:t>
            </a:r>
            <a:r>
              <a:rPr lang="ru-RU" dirty="0"/>
              <a:t>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, </a:t>
            </a:r>
            <a:r>
              <a:rPr lang="ru-RU" dirty="0" err="1"/>
              <a:t>починаючи</a:t>
            </a:r>
            <a:r>
              <a:rPr lang="ru-RU" dirty="0"/>
              <a:t> з </a:t>
            </a:r>
            <a:r>
              <a:rPr lang="ru-RU" dirty="0" err="1"/>
              <a:t>автоматизації</a:t>
            </a:r>
            <a:r>
              <a:rPr lang="ru-RU" dirty="0"/>
              <a:t> </a:t>
            </a:r>
            <a:r>
              <a:rPr lang="ru-RU" dirty="0" err="1"/>
              <a:t>проектування</a:t>
            </a:r>
            <a:r>
              <a:rPr lang="ru-RU" dirty="0"/>
              <a:t> і </a:t>
            </a:r>
            <a:r>
              <a:rPr lang="ru-RU" dirty="0" err="1"/>
              <a:t>закінчуючи</a:t>
            </a:r>
            <a:r>
              <a:rPr lang="ru-RU" dirty="0"/>
              <a:t> </a:t>
            </a:r>
            <a:r>
              <a:rPr lang="ru-RU" dirty="0" err="1"/>
              <a:t>автоматизованими</a:t>
            </a:r>
            <a:r>
              <a:rPr lang="ru-RU" dirty="0"/>
              <a:t> </a:t>
            </a:r>
            <a:r>
              <a:rPr lang="ru-RU" dirty="0" err="1"/>
              <a:t>вимірюваннями</a:t>
            </a:r>
            <a:r>
              <a:rPr lang="ru-RU" dirty="0"/>
              <a:t> в </a:t>
            </a:r>
            <a:r>
              <a:rPr lang="ru-RU" dirty="0" err="1"/>
              <a:t>процесі</a:t>
            </a:r>
            <a:r>
              <a:rPr lang="ru-RU" dirty="0"/>
              <a:t> контролю </a:t>
            </a:r>
            <a:r>
              <a:rPr lang="ru-RU" dirty="0" err="1"/>
              <a:t>якості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smtClean="0"/>
              <a:t>- </a:t>
            </a:r>
            <a:r>
              <a:rPr lang="ru-RU" dirty="0" err="1"/>
              <a:t>всеосяжне</a:t>
            </a:r>
            <a:r>
              <a:rPr lang="ru-RU" dirty="0"/>
              <a:t>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 </a:t>
            </a:r>
            <a:r>
              <a:rPr lang="ru-RU" dirty="0" err="1"/>
              <a:t>досягається</a:t>
            </a:r>
            <a:r>
              <a:rPr lang="ru-RU" dirty="0"/>
              <a:t>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зацікавленою</a:t>
            </a:r>
            <a:r>
              <a:rPr lang="ru-RU" dirty="0"/>
              <a:t> </a:t>
            </a:r>
            <a:r>
              <a:rPr lang="ru-RU" dirty="0" err="1"/>
              <a:t>участю</a:t>
            </a:r>
            <a:r>
              <a:rPr lang="ru-RU" dirty="0"/>
              <a:t>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працівників</a:t>
            </a:r>
            <a:r>
              <a:rPr lang="ru-RU" dirty="0"/>
              <a:t> —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виконавця</a:t>
            </a:r>
            <a:r>
              <a:rPr lang="ru-RU" dirty="0"/>
              <a:t> до </a:t>
            </a:r>
            <a:r>
              <a:rPr lang="ru-RU" dirty="0" err="1"/>
              <a:t>керівника</a:t>
            </a:r>
            <a:r>
              <a:rPr lang="ru-RU" dirty="0"/>
              <a:t> </a:t>
            </a:r>
            <a:r>
              <a:rPr lang="ru-RU" dirty="0" err="1"/>
              <a:t>фірми</a:t>
            </a:r>
            <a:r>
              <a:rPr lang="ru-RU" dirty="0"/>
              <a:t>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Все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здійснено</a:t>
            </a:r>
            <a:r>
              <a:rPr lang="ru-RU" dirty="0"/>
              <a:t>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тоді</a:t>
            </a:r>
            <a:r>
              <a:rPr lang="ru-RU" dirty="0"/>
              <a:t>, коли </a:t>
            </a:r>
            <a:r>
              <a:rPr lang="ru-RU" dirty="0" err="1"/>
              <a:t>діє</a:t>
            </a:r>
            <a:r>
              <a:rPr lang="ru-RU" dirty="0"/>
              <a:t> </a:t>
            </a:r>
            <a:r>
              <a:rPr lang="ru-RU" dirty="0" err="1"/>
              <a:t>чітко</a:t>
            </a:r>
            <a:r>
              <a:rPr lang="ru-RU" dirty="0"/>
              <a:t> </a:t>
            </a:r>
            <a:r>
              <a:rPr lang="ru-RU" dirty="0" err="1"/>
              <a:t>організована</a:t>
            </a:r>
            <a:r>
              <a:rPr lang="ru-RU" dirty="0"/>
              <a:t> система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якістю</a:t>
            </a:r>
            <a:r>
              <a:rPr lang="ru-RU" dirty="0"/>
              <a:t>, направлена на </a:t>
            </a:r>
            <a:r>
              <a:rPr lang="ru-RU" dirty="0" err="1"/>
              <a:t>інтереси</a:t>
            </a:r>
            <a:r>
              <a:rPr lang="ru-RU" dirty="0"/>
              <a:t> </a:t>
            </a:r>
            <a:r>
              <a:rPr lang="ru-RU" dirty="0" err="1"/>
              <a:t>споживачів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зачіпає</a:t>
            </a:r>
            <a:r>
              <a:rPr lang="ru-RU" dirty="0"/>
              <a:t>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підрозділи</a:t>
            </a:r>
            <a:r>
              <a:rPr lang="ru-RU" dirty="0"/>
              <a:t> і </a:t>
            </a:r>
            <a:r>
              <a:rPr lang="ru-RU" dirty="0" err="1"/>
              <a:t>прийнятна</a:t>
            </a:r>
            <a:r>
              <a:rPr lang="ru-RU" dirty="0"/>
              <a:t> для </a:t>
            </a:r>
            <a:r>
              <a:rPr lang="ru-RU" dirty="0" err="1"/>
              <a:t>всього</a:t>
            </a:r>
            <a:r>
              <a:rPr lang="ru-RU" dirty="0"/>
              <a:t> персоналу.</a:t>
            </a:r>
          </a:p>
        </p:txBody>
      </p:sp>
    </p:spTree>
    <p:extLst>
      <p:ext uri="{BB962C8B-B14F-4D97-AF65-F5344CB8AC3E}">
        <p14:creationId xmlns:p14="http://schemas.microsoft.com/office/powerpoint/2010/main" xmlns="" val="3550784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err="1"/>
              <a:t>Системи</a:t>
            </a:r>
            <a:r>
              <a:rPr lang="ru-RU" sz="2800" dirty="0"/>
              <a:t> </a:t>
            </a:r>
            <a:r>
              <a:rPr lang="ru-RU" sz="2800" dirty="0" err="1"/>
              <a:t>розробки</a:t>
            </a:r>
            <a:r>
              <a:rPr lang="ru-RU" sz="2800" dirty="0"/>
              <a:t> </a:t>
            </a:r>
            <a:r>
              <a:rPr lang="ru-RU" sz="2800" dirty="0" err="1"/>
              <a:t>нових</a:t>
            </a:r>
            <a:r>
              <a:rPr lang="ru-RU" sz="2800" dirty="0"/>
              <a:t> </a:t>
            </a:r>
            <a:r>
              <a:rPr lang="ru-RU" sz="2800" dirty="0" err="1"/>
              <a:t>послуг</a:t>
            </a:r>
            <a:r>
              <a:rPr lang="ru-RU" sz="2800" dirty="0"/>
              <a:t> </a:t>
            </a:r>
            <a:r>
              <a:rPr lang="ru-RU" sz="2800" dirty="0" err="1"/>
              <a:t>повинні</a:t>
            </a:r>
            <a:r>
              <a:rPr lang="ru-RU" sz="2800" dirty="0"/>
              <a:t> </a:t>
            </a:r>
            <a:r>
              <a:rPr lang="ru-RU" sz="2800" dirty="0" err="1"/>
              <a:t>містити</a:t>
            </a:r>
            <a:r>
              <a:rPr lang="ru-RU" sz="2800" dirty="0"/>
              <a:t> ряд </a:t>
            </a:r>
            <a:r>
              <a:rPr lang="ru-RU" sz="2800" dirty="0" err="1"/>
              <a:t>основних</a:t>
            </a:r>
            <a:r>
              <a:rPr lang="ru-RU" sz="2800" dirty="0"/>
              <a:t> </a:t>
            </a:r>
            <a:r>
              <a:rPr lang="ru-RU" sz="2800" dirty="0" err="1"/>
              <a:t>положень</a:t>
            </a:r>
            <a:r>
              <a:rPr lang="ru-RU" sz="2800" dirty="0"/>
              <a:t>: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- </a:t>
            </a:r>
            <a:r>
              <a:rPr lang="ru-RU" dirty="0" err="1"/>
              <a:t>якість</a:t>
            </a:r>
            <a:r>
              <a:rPr lang="ru-RU" dirty="0"/>
              <a:t> </a:t>
            </a:r>
            <a:r>
              <a:rPr lang="ru-RU" dirty="0" err="1"/>
              <a:t>розглядається</a:t>
            </a:r>
            <a:r>
              <a:rPr lang="ru-RU" dirty="0"/>
              <a:t> на </a:t>
            </a:r>
            <a:r>
              <a:rPr lang="ru-RU" dirty="0" err="1"/>
              <a:t>рівні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всіма</a:t>
            </a:r>
            <a:r>
              <a:rPr lang="ru-RU" dirty="0"/>
              <a:t> </a:t>
            </a:r>
            <a:r>
              <a:rPr lang="ru-RU" dirty="0" err="1"/>
              <a:t>технічними</a:t>
            </a:r>
            <a:r>
              <a:rPr lang="ru-RU" dirty="0"/>
              <a:t> </a:t>
            </a:r>
            <a:r>
              <a:rPr lang="ru-RU" dirty="0" err="1"/>
              <a:t>новаціями</a:t>
            </a:r>
            <a:r>
              <a:rPr lang="ru-RU" dirty="0"/>
              <a:t> з самого початку </a:t>
            </a:r>
            <a:r>
              <a:rPr lang="ru-RU" dirty="0" err="1"/>
              <a:t>розробки</a:t>
            </a:r>
            <a:r>
              <a:rPr lang="ru-RU" dirty="0"/>
              <a:t> </a:t>
            </a:r>
            <a:r>
              <a:rPr lang="ru-RU" dirty="0" err="1"/>
              <a:t>послуги</a:t>
            </a:r>
            <a:r>
              <a:rPr lang="ru-RU" dirty="0"/>
              <a:t>; 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- </a:t>
            </a:r>
            <a:r>
              <a:rPr lang="ru-RU" dirty="0" err="1"/>
              <a:t>планування</a:t>
            </a:r>
            <a:r>
              <a:rPr lang="ru-RU" dirty="0"/>
              <a:t> </a:t>
            </a:r>
            <a:r>
              <a:rPr lang="ru-RU" dirty="0" err="1"/>
              <a:t>робіт</a:t>
            </a:r>
            <a:r>
              <a:rPr lang="ru-RU" dirty="0"/>
              <a:t> </a:t>
            </a:r>
            <a:r>
              <a:rPr lang="ru-RU" dirty="0" err="1"/>
              <a:t>організовується</a:t>
            </a:r>
            <a:r>
              <a:rPr lang="ru-RU" dirty="0"/>
              <a:t> таким чином, </a:t>
            </a:r>
            <a:r>
              <a:rPr lang="ru-RU" dirty="0" err="1"/>
              <a:t>щоб</a:t>
            </a:r>
            <a:r>
              <a:rPr lang="ru-RU" dirty="0"/>
              <a:t> не </a:t>
            </a:r>
            <a:r>
              <a:rPr lang="ru-RU" dirty="0" err="1"/>
              <a:t>обмежувати</a:t>
            </a:r>
            <a:r>
              <a:rPr lang="ru-RU" dirty="0"/>
              <a:t> </a:t>
            </a:r>
            <a:r>
              <a:rPr lang="ru-RU" dirty="0" err="1"/>
              <a:t>проектування</a:t>
            </a:r>
            <a:r>
              <a:rPr lang="ru-RU" dirty="0"/>
              <a:t> </a:t>
            </a:r>
            <a:r>
              <a:rPr lang="ru-RU" dirty="0" err="1"/>
              <a:t>варіантів</a:t>
            </a:r>
            <a:r>
              <a:rPr lang="ru-RU" dirty="0"/>
              <a:t> </a:t>
            </a:r>
            <a:r>
              <a:rPr lang="ru-RU" dirty="0" err="1"/>
              <a:t>виробу</a:t>
            </a:r>
            <a:r>
              <a:rPr lang="ru-RU" dirty="0"/>
              <a:t> з </a:t>
            </a:r>
            <a:r>
              <a:rPr lang="ru-RU" dirty="0" err="1"/>
              <a:t>якнайкращими</a:t>
            </a:r>
            <a:r>
              <a:rPr lang="ru-RU" dirty="0"/>
              <a:t> характеристиками; 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 </a:t>
            </a:r>
            <a:r>
              <a:rPr lang="ru-RU" dirty="0"/>
              <a:t>- </a:t>
            </a:r>
            <a:r>
              <a:rPr lang="ru-RU" dirty="0" err="1"/>
              <a:t>прискорення</a:t>
            </a:r>
            <a:r>
              <a:rPr lang="ru-RU" dirty="0"/>
              <a:t> </a:t>
            </a:r>
            <a:r>
              <a:rPr lang="ru-RU" dirty="0" err="1"/>
              <a:t>розробки</a:t>
            </a:r>
            <a:r>
              <a:rPr lang="ru-RU" dirty="0"/>
              <a:t> </a:t>
            </a:r>
            <a:r>
              <a:rPr lang="ru-RU" dirty="0" err="1"/>
              <a:t>виробу</a:t>
            </a:r>
            <a:r>
              <a:rPr lang="ru-RU" dirty="0"/>
              <a:t> </a:t>
            </a:r>
            <a:r>
              <a:rPr lang="ru-RU" dirty="0" err="1"/>
              <a:t>повинне</a:t>
            </a:r>
            <a:r>
              <a:rPr lang="ru-RU" dirty="0"/>
              <a:t> стати </a:t>
            </a:r>
            <a:r>
              <a:rPr lang="ru-RU" dirty="0" err="1"/>
              <a:t>основним</a:t>
            </a:r>
            <a:r>
              <a:rPr lang="ru-RU" dirty="0"/>
              <a:t> </a:t>
            </a:r>
            <a:r>
              <a:rPr lang="ru-RU" dirty="0" err="1"/>
              <a:t>критерієм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розробки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42891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У </a:t>
            </a:r>
            <a:r>
              <a:rPr lang="ru-RU" dirty="0" err="1"/>
              <a:t>загальному</a:t>
            </a:r>
            <a:r>
              <a:rPr lang="ru-RU" dirty="0"/>
              <a:t> </a:t>
            </a:r>
            <a:r>
              <a:rPr lang="ru-RU" dirty="0" err="1"/>
              <a:t>трактуванні</a:t>
            </a:r>
            <a:r>
              <a:rPr lang="ru-RU" dirty="0"/>
              <a:t> метод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спосіб</a:t>
            </a:r>
            <a:r>
              <a:rPr lang="ru-RU" dirty="0"/>
              <a:t> </a:t>
            </a:r>
            <a:r>
              <a:rPr lang="ru-RU" dirty="0" err="1"/>
              <a:t>цілеспрямованої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</a:t>
            </a:r>
            <a:r>
              <a:rPr lang="ru-RU" dirty="0" err="1"/>
              <a:t>суб'єкта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на </a:t>
            </a:r>
            <a:r>
              <a:rPr lang="ru-RU" dirty="0" err="1"/>
              <a:t>об'єкт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для </a:t>
            </a:r>
            <a:r>
              <a:rPr lang="ru-RU" dirty="0" err="1"/>
              <a:t>досягнення</a:t>
            </a:r>
            <a:r>
              <a:rPr lang="ru-RU" dirty="0"/>
              <a:t> </a:t>
            </a:r>
            <a:r>
              <a:rPr lang="ru-RU" dirty="0" err="1"/>
              <a:t>поставлених</a:t>
            </a:r>
            <a:r>
              <a:rPr lang="ru-RU" dirty="0"/>
              <a:t> </a:t>
            </a:r>
            <a:r>
              <a:rPr lang="ru-RU" dirty="0" err="1"/>
              <a:t>цілей</a:t>
            </a:r>
            <a:r>
              <a:rPr lang="ru-RU" dirty="0"/>
              <a:t>;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спосіб</a:t>
            </a:r>
            <a:r>
              <a:rPr lang="ru-RU" dirty="0"/>
              <a:t>,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органи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діють</a:t>
            </a:r>
            <a:r>
              <a:rPr lang="ru-RU" dirty="0"/>
              <a:t> на </a:t>
            </a:r>
            <a:r>
              <a:rPr lang="ru-RU" dirty="0" err="1"/>
              <a:t>ті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фактори</a:t>
            </a:r>
            <a:r>
              <a:rPr lang="ru-RU" dirty="0"/>
              <a:t> з метою </a:t>
            </a:r>
            <a:r>
              <a:rPr lang="ru-RU" dirty="0" err="1"/>
              <a:t>досягнення</a:t>
            </a:r>
            <a:r>
              <a:rPr lang="ru-RU" dirty="0"/>
              <a:t> </a:t>
            </a:r>
            <a:r>
              <a:rPr lang="ru-RU" dirty="0" err="1"/>
              <a:t>цілей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Методи</a:t>
            </a:r>
            <a:r>
              <a:rPr lang="ru-RU" dirty="0" smtClean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якістю</a:t>
            </a:r>
            <a:r>
              <a:rPr lang="ru-RU" dirty="0"/>
              <a:t>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передові</a:t>
            </a:r>
            <a:r>
              <a:rPr lang="ru-RU" dirty="0"/>
              <a:t> </a:t>
            </a:r>
            <a:r>
              <a:rPr lang="ru-RU" dirty="0" err="1"/>
              <a:t>методи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підприємством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являють</a:t>
            </a:r>
            <a:r>
              <a:rPr lang="ru-RU" dirty="0"/>
              <a:t> собою </a:t>
            </a:r>
            <a:r>
              <a:rPr lang="ru-RU" dirty="0" err="1"/>
              <a:t>сукупність</a:t>
            </a:r>
            <a:r>
              <a:rPr lang="ru-RU" dirty="0"/>
              <a:t> </a:t>
            </a:r>
            <a:r>
              <a:rPr lang="ru-RU" dirty="0" err="1"/>
              <a:t>способів</a:t>
            </a:r>
            <a:r>
              <a:rPr lang="ru-RU" dirty="0"/>
              <a:t> та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</a:t>
            </a:r>
            <a:r>
              <a:rPr lang="ru-RU" dirty="0" err="1"/>
              <a:t>управлінського</a:t>
            </a:r>
            <a:r>
              <a:rPr lang="ru-RU" dirty="0"/>
              <a:t> </a:t>
            </a:r>
            <a:r>
              <a:rPr lang="ru-RU" dirty="0" err="1"/>
              <a:t>апарату</a:t>
            </a:r>
            <a:r>
              <a:rPr lang="ru-RU" dirty="0"/>
              <a:t> в </a:t>
            </a:r>
            <a:r>
              <a:rPr lang="ru-RU" dirty="0" err="1"/>
              <a:t>галузі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 на </a:t>
            </a:r>
            <a:r>
              <a:rPr lang="ru-RU" dirty="0" err="1"/>
              <a:t>об'єкт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з метою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та </a:t>
            </a:r>
            <a:r>
              <a:rPr lang="ru-RU" dirty="0" err="1"/>
              <a:t>поліпшення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у межах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. У </a:t>
            </a:r>
            <a:r>
              <a:rPr lang="ru-RU" dirty="0" err="1"/>
              <a:t>практиці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якістю</a:t>
            </a:r>
            <a:r>
              <a:rPr lang="ru-RU" dirty="0"/>
              <a:t> </a:t>
            </a:r>
            <a:r>
              <a:rPr lang="ru-RU" dirty="0" err="1"/>
              <a:t>використовують</a:t>
            </a:r>
            <a:r>
              <a:rPr lang="ru-RU" dirty="0"/>
              <a:t> </a:t>
            </a:r>
            <a:r>
              <a:rPr lang="ru-RU" dirty="0" err="1"/>
              <a:t>одночасно</a:t>
            </a:r>
            <a:r>
              <a:rPr lang="ru-RU" dirty="0"/>
              <a:t> </a:t>
            </a:r>
            <a:r>
              <a:rPr lang="ru-RU" dirty="0" err="1"/>
              <a:t>різні</a:t>
            </a:r>
            <a:r>
              <a:rPr lang="ru-RU" dirty="0"/>
              <a:t> </a:t>
            </a:r>
            <a:r>
              <a:rPr lang="ru-RU" dirty="0" err="1"/>
              <a:t>методи</a:t>
            </a:r>
            <a:r>
              <a:rPr lang="ru-RU" dirty="0"/>
              <a:t> та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поєднання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3943479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7616" y="395706"/>
            <a:ext cx="10058400" cy="1371600"/>
          </a:xfrm>
        </p:spPr>
        <p:txBody>
          <a:bodyPr/>
          <a:lstStyle/>
          <a:p>
            <a:pPr algn="ctr"/>
            <a:r>
              <a:rPr lang="ru-RU" dirty="0" smtClean="0"/>
              <a:t>План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04672" y="1700784"/>
            <a:ext cx="10320528" cy="4334256"/>
          </a:xfrm>
        </p:spPr>
        <p:txBody>
          <a:bodyPr>
            <a:normAutofit lnSpcReduction="10000"/>
          </a:bodyPr>
          <a:lstStyle/>
          <a:p>
            <a:r>
              <a:rPr lang="ru-RU" sz="2400" dirty="0"/>
              <a:t>1. </a:t>
            </a:r>
            <a:r>
              <a:rPr lang="ru-RU" sz="2400" dirty="0" err="1"/>
              <a:t>Сутність</a:t>
            </a:r>
            <a:r>
              <a:rPr lang="ru-RU" sz="2400" dirty="0"/>
              <a:t>, структура та </a:t>
            </a:r>
            <a:r>
              <a:rPr lang="ru-RU" sz="2400" dirty="0" err="1"/>
              <a:t>особливості</a:t>
            </a:r>
            <a:r>
              <a:rPr lang="ru-RU" sz="2400" dirty="0"/>
              <a:t> </a:t>
            </a:r>
            <a:r>
              <a:rPr lang="ru-RU" sz="2400" dirty="0" err="1"/>
              <a:t>механізму</a:t>
            </a:r>
            <a:r>
              <a:rPr lang="ru-RU" sz="2400" dirty="0"/>
              <a:t> </a:t>
            </a:r>
            <a:r>
              <a:rPr lang="ru-RU" sz="2400" dirty="0" err="1"/>
              <a:t>управління</a:t>
            </a:r>
            <a:r>
              <a:rPr lang="ru-RU" sz="2400" dirty="0"/>
              <a:t> </a:t>
            </a:r>
            <a:r>
              <a:rPr lang="ru-RU" sz="2400" dirty="0" err="1"/>
              <a:t>якістю</a:t>
            </a:r>
            <a:r>
              <a:rPr lang="ru-RU" sz="2400" dirty="0"/>
              <a:t> </a:t>
            </a:r>
            <a:r>
              <a:rPr lang="ru-RU" sz="2400" dirty="0" err="1"/>
              <a:t>туристичних</a:t>
            </a:r>
            <a:r>
              <a:rPr lang="ru-RU" sz="2400" dirty="0"/>
              <a:t> </a:t>
            </a:r>
            <a:r>
              <a:rPr lang="ru-RU" sz="2400" dirty="0" err="1"/>
              <a:t>послуг</a:t>
            </a:r>
            <a:r>
              <a:rPr lang="ru-RU" sz="2400" dirty="0"/>
              <a:t> </a:t>
            </a:r>
            <a:endParaRPr lang="ru-RU" sz="2400" dirty="0" smtClean="0"/>
          </a:p>
          <a:p>
            <a:endParaRPr lang="ru-RU" sz="2400" dirty="0" smtClean="0"/>
          </a:p>
          <a:p>
            <a:r>
              <a:rPr lang="ru-RU" sz="2400" dirty="0" smtClean="0"/>
              <a:t>2</a:t>
            </a:r>
            <a:r>
              <a:rPr lang="ru-RU" sz="2400" dirty="0"/>
              <a:t>. Мета, </a:t>
            </a:r>
            <a:r>
              <a:rPr lang="ru-RU" sz="2400" dirty="0" err="1"/>
              <a:t>принципи</a:t>
            </a:r>
            <a:r>
              <a:rPr lang="ru-RU" sz="2400" dirty="0"/>
              <a:t> та </a:t>
            </a:r>
            <a:r>
              <a:rPr lang="ru-RU" sz="2400" dirty="0" err="1"/>
              <a:t>функції</a:t>
            </a:r>
            <a:r>
              <a:rPr lang="ru-RU" sz="2400" dirty="0"/>
              <a:t> </a:t>
            </a:r>
            <a:r>
              <a:rPr lang="ru-RU" sz="2400" dirty="0" err="1"/>
              <a:t>механізму</a:t>
            </a:r>
            <a:r>
              <a:rPr lang="ru-RU" sz="2400" dirty="0"/>
              <a:t> </a:t>
            </a:r>
            <a:r>
              <a:rPr lang="ru-RU" sz="2400" dirty="0" err="1"/>
              <a:t>управління</a:t>
            </a:r>
            <a:r>
              <a:rPr lang="ru-RU" sz="2400" dirty="0"/>
              <a:t> </a:t>
            </a:r>
            <a:r>
              <a:rPr lang="ru-RU" sz="2400" dirty="0" err="1"/>
              <a:t>якістю</a:t>
            </a:r>
            <a:r>
              <a:rPr lang="ru-RU" sz="2400" dirty="0"/>
              <a:t> </a:t>
            </a:r>
            <a:r>
              <a:rPr lang="ru-RU" sz="2400" dirty="0" err="1"/>
              <a:t>послуг</a:t>
            </a:r>
            <a:r>
              <a:rPr lang="ru-RU" sz="2400" dirty="0"/>
              <a:t> </a:t>
            </a:r>
            <a:endParaRPr lang="ru-RU" sz="2400" dirty="0" smtClean="0"/>
          </a:p>
          <a:p>
            <a:endParaRPr lang="ru-RU" sz="2400" dirty="0" smtClean="0"/>
          </a:p>
          <a:p>
            <a:r>
              <a:rPr lang="ru-RU" sz="2400" dirty="0" smtClean="0"/>
              <a:t>3</a:t>
            </a:r>
            <a:r>
              <a:rPr lang="ru-RU" sz="2400" dirty="0"/>
              <a:t>. </a:t>
            </a:r>
            <a:r>
              <a:rPr lang="ru-RU" sz="2400" dirty="0" err="1"/>
              <a:t>Зміст</a:t>
            </a:r>
            <a:r>
              <a:rPr lang="ru-RU" sz="2400" dirty="0"/>
              <a:t> та </a:t>
            </a:r>
            <a:r>
              <a:rPr lang="ru-RU" sz="2400" dirty="0" err="1"/>
              <a:t>етапи</a:t>
            </a:r>
            <a:r>
              <a:rPr lang="ru-RU" sz="2400" dirty="0"/>
              <a:t> </a:t>
            </a:r>
            <a:r>
              <a:rPr lang="ru-RU" sz="2400" dirty="0" err="1"/>
              <a:t>процесу</a:t>
            </a:r>
            <a:r>
              <a:rPr lang="ru-RU" sz="2400" dirty="0"/>
              <a:t> </a:t>
            </a:r>
            <a:r>
              <a:rPr lang="ru-RU" sz="2400" dirty="0" err="1"/>
              <a:t>управління</a:t>
            </a:r>
            <a:r>
              <a:rPr lang="ru-RU" sz="2400" dirty="0"/>
              <a:t> </a:t>
            </a:r>
            <a:r>
              <a:rPr lang="ru-RU" sz="2400" dirty="0" err="1"/>
              <a:t>якістю</a:t>
            </a:r>
            <a:r>
              <a:rPr lang="ru-RU" sz="2400" dirty="0"/>
              <a:t> </a:t>
            </a:r>
            <a:r>
              <a:rPr lang="ru-RU" sz="2400" dirty="0" err="1"/>
              <a:t>послуг</a:t>
            </a:r>
            <a:r>
              <a:rPr lang="ru-RU" sz="2400" dirty="0"/>
              <a:t> та </a:t>
            </a:r>
            <a:r>
              <a:rPr lang="ru-RU" sz="2400" dirty="0" err="1"/>
              <a:t>основні</a:t>
            </a:r>
            <a:r>
              <a:rPr lang="ru-RU" sz="2400" dirty="0"/>
              <a:t> </a:t>
            </a:r>
            <a:r>
              <a:rPr lang="ru-RU" sz="2400" dirty="0" err="1"/>
              <a:t>підходи</a:t>
            </a:r>
            <a:r>
              <a:rPr lang="ru-RU" sz="2400" dirty="0"/>
              <a:t> до </a:t>
            </a:r>
            <a:r>
              <a:rPr lang="ru-RU" sz="2400" dirty="0" err="1"/>
              <a:t>його</a:t>
            </a:r>
            <a:r>
              <a:rPr lang="ru-RU" sz="2400" dirty="0"/>
              <a:t> </a:t>
            </a:r>
            <a:r>
              <a:rPr lang="ru-RU" sz="2400" dirty="0" err="1"/>
              <a:t>визначення</a:t>
            </a:r>
            <a:r>
              <a:rPr lang="ru-RU" sz="2400" dirty="0"/>
              <a:t> </a:t>
            </a:r>
            <a:endParaRPr lang="ru-RU" sz="2400" dirty="0" smtClean="0"/>
          </a:p>
          <a:p>
            <a:endParaRPr lang="ru-RU" sz="2400" dirty="0" smtClean="0"/>
          </a:p>
          <a:p>
            <a:r>
              <a:rPr lang="ru-RU" sz="2400" dirty="0" smtClean="0"/>
              <a:t>4</a:t>
            </a:r>
            <a:r>
              <a:rPr lang="ru-RU" sz="2400" dirty="0"/>
              <a:t>. </a:t>
            </a:r>
            <a:r>
              <a:rPr lang="ru-RU" sz="2400" dirty="0" err="1"/>
              <a:t>Методи</a:t>
            </a:r>
            <a:r>
              <a:rPr lang="ru-RU" sz="2400" dirty="0"/>
              <a:t> та </a:t>
            </a:r>
            <a:r>
              <a:rPr lang="ru-RU" sz="2400" dirty="0" err="1"/>
              <a:t>форми</a:t>
            </a:r>
            <a:r>
              <a:rPr lang="ru-RU" sz="2400" dirty="0"/>
              <a:t> </a:t>
            </a:r>
            <a:r>
              <a:rPr lang="ru-RU" sz="2400" dirty="0" err="1"/>
              <a:t>управління</a:t>
            </a:r>
            <a:r>
              <a:rPr lang="ru-RU" sz="2400" dirty="0"/>
              <a:t> </a:t>
            </a:r>
            <a:r>
              <a:rPr lang="ru-RU" sz="2400" dirty="0" err="1"/>
              <a:t>якістю</a:t>
            </a:r>
            <a:r>
              <a:rPr lang="ru-RU" sz="2400" dirty="0"/>
              <a:t> </a:t>
            </a:r>
            <a:r>
              <a:rPr lang="ru-RU" sz="2400" dirty="0" err="1"/>
              <a:t>послуг</a:t>
            </a:r>
            <a:r>
              <a:rPr lang="ru-RU" sz="2400" dirty="0"/>
              <a:t> в </a:t>
            </a:r>
            <a:r>
              <a:rPr lang="ru-RU" sz="2400" dirty="0" err="1"/>
              <a:t>сфері</a:t>
            </a:r>
            <a:r>
              <a:rPr lang="ru-RU" sz="2400" dirty="0"/>
              <a:t> туризму</a:t>
            </a:r>
          </a:p>
        </p:txBody>
      </p:sp>
    </p:spTree>
    <p:extLst>
      <p:ext uri="{BB962C8B-B14F-4D97-AF65-F5344CB8AC3E}">
        <p14:creationId xmlns:p14="http://schemas.microsoft.com/office/powerpoint/2010/main" xmlns="" val="4407398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0363" y="563418"/>
            <a:ext cx="10658763" cy="578196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err="1"/>
              <a:t>Методи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якістю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</a:t>
            </a:r>
            <a:r>
              <a:rPr lang="ru-RU" dirty="0" err="1"/>
              <a:t>поділяються</a:t>
            </a:r>
            <a:r>
              <a:rPr lang="ru-RU" dirty="0"/>
              <a:t> на </a:t>
            </a:r>
            <a:r>
              <a:rPr lang="ru-RU" dirty="0" err="1"/>
              <a:t>економічні</a:t>
            </a:r>
            <a:r>
              <a:rPr lang="ru-RU" dirty="0"/>
              <a:t>, </a:t>
            </a:r>
            <a:r>
              <a:rPr lang="ru-RU" dirty="0" err="1"/>
              <a:t>організаційно-адміністративні</a:t>
            </a:r>
            <a:r>
              <a:rPr lang="ru-RU" dirty="0"/>
              <a:t> та </a:t>
            </a:r>
            <a:r>
              <a:rPr lang="ru-RU" dirty="0" err="1" smtClean="0"/>
              <a:t>соціально-психологічні</a:t>
            </a:r>
            <a:r>
              <a:rPr lang="ru-RU" dirty="0" smtClean="0"/>
              <a:t>. </a:t>
            </a:r>
            <a:r>
              <a:rPr lang="ru-RU" dirty="0" err="1"/>
              <a:t>Економічні</a:t>
            </a:r>
            <a:r>
              <a:rPr lang="ru-RU" dirty="0"/>
              <a:t> </a:t>
            </a:r>
            <a:r>
              <a:rPr lang="ru-RU" dirty="0" err="1"/>
              <a:t>методи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якістю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, з одного боку, </a:t>
            </a:r>
            <a:r>
              <a:rPr lang="ru-RU" dirty="0" err="1"/>
              <a:t>стимулюють</a:t>
            </a:r>
            <a:r>
              <a:rPr lang="ru-RU" dirty="0"/>
              <a:t> </a:t>
            </a:r>
            <a:r>
              <a:rPr lang="ru-RU" dirty="0" err="1"/>
              <a:t>діяльність</a:t>
            </a:r>
            <a:r>
              <a:rPr lang="ru-RU" dirty="0"/>
              <a:t> по </a:t>
            </a:r>
            <a:r>
              <a:rPr lang="ru-RU" dirty="0" err="1"/>
              <a:t>задоволенню</a:t>
            </a:r>
            <a:r>
              <a:rPr lang="ru-RU" dirty="0"/>
              <a:t> </a:t>
            </a:r>
            <a:r>
              <a:rPr lang="ru-RU" dirty="0" err="1"/>
              <a:t>інтересів</a:t>
            </a:r>
            <a:r>
              <a:rPr lang="ru-RU" dirty="0"/>
              <a:t> </a:t>
            </a:r>
            <a:r>
              <a:rPr lang="ru-RU" dirty="0" err="1"/>
              <a:t>суспільства</a:t>
            </a:r>
            <a:r>
              <a:rPr lang="ru-RU" dirty="0"/>
              <a:t> та </a:t>
            </a:r>
            <a:r>
              <a:rPr lang="ru-RU" dirty="0" err="1"/>
              <a:t>споживачів</a:t>
            </a:r>
            <a:r>
              <a:rPr lang="ru-RU" dirty="0"/>
              <a:t> (</a:t>
            </a:r>
            <a:r>
              <a:rPr lang="ru-RU" dirty="0" err="1"/>
              <a:t>висока</a:t>
            </a:r>
            <a:r>
              <a:rPr lang="ru-RU" dirty="0"/>
              <a:t> </a:t>
            </a:r>
            <a:r>
              <a:rPr lang="ru-RU" dirty="0" err="1"/>
              <a:t>якість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, </a:t>
            </a:r>
            <a:r>
              <a:rPr lang="ru-RU" dirty="0" err="1"/>
              <a:t>задоволення</a:t>
            </a:r>
            <a:r>
              <a:rPr lang="ru-RU" dirty="0"/>
              <a:t> </a:t>
            </a:r>
            <a:r>
              <a:rPr lang="ru-RU" dirty="0" err="1"/>
              <a:t>суспільних</a:t>
            </a:r>
            <a:r>
              <a:rPr lang="ru-RU" dirty="0"/>
              <a:t> потреб), з </a:t>
            </a:r>
            <a:r>
              <a:rPr lang="ru-RU" dirty="0" err="1"/>
              <a:t>іншого</a:t>
            </a:r>
            <a:r>
              <a:rPr lang="ru-RU" dirty="0"/>
              <a:t>, - </a:t>
            </a:r>
            <a:r>
              <a:rPr lang="ru-RU" dirty="0" err="1"/>
              <a:t>служать</a:t>
            </a:r>
            <a:r>
              <a:rPr lang="ru-RU" dirty="0"/>
              <a:t> </a:t>
            </a:r>
            <a:r>
              <a:rPr lang="ru-RU" dirty="0" err="1"/>
              <a:t>основним</a:t>
            </a:r>
            <a:r>
              <a:rPr lang="ru-RU" dirty="0"/>
              <a:t> мотивом </a:t>
            </a:r>
            <a:r>
              <a:rPr lang="ru-RU" dirty="0" err="1"/>
              <a:t>стимулювання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персоналу в </a:t>
            </a:r>
            <a:r>
              <a:rPr lang="ru-RU" dirty="0" err="1"/>
              <a:t>галузі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 (</a:t>
            </a:r>
            <a:r>
              <a:rPr lang="ru-RU" dirty="0" err="1"/>
              <a:t>заробітна</a:t>
            </a:r>
            <a:r>
              <a:rPr lang="ru-RU" dirty="0"/>
              <a:t> плата, </a:t>
            </a:r>
            <a:r>
              <a:rPr lang="ru-RU" dirty="0" err="1"/>
              <a:t>премії</a:t>
            </a:r>
            <a:r>
              <a:rPr lang="ru-RU" dirty="0"/>
              <a:t>, доплати та нагороди за </a:t>
            </a:r>
            <a:r>
              <a:rPr lang="ru-RU" dirty="0" err="1"/>
              <a:t>якісні</a:t>
            </a:r>
            <a:r>
              <a:rPr lang="ru-RU" dirty="0"/>
              <a:t> </a:t>
            </a:r>
            <a:r>
              <a:rPr lang="ru-RU" dirty="0" err="1"/>
              <a:t>показники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).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В </a:t>
            </a:r>
            <a:r>
              <a:rPr lang="ru-RU" dirty="0" err="1"/>
              <a:t>управлінні</a:t>
            </a:r>
            <a:r>
              <a:rPr lang="ru-RU" dirty="0"/>
              <a:t> </a:t>
            </a:r>
            <a:r>
              <a:rPr lang="ru-RU" dirty="0" err="1"/>
              <a:t>якістю</a:t>
            </a:r>
            <a:r>
              <a:rPr lang="ru-RU" dirty="0"/>
              <a:t> </a:t>
            </a:r>
            <a:r>
              <a:rPr lang="ru-RU" dirty="0" err="1"/>
              <a:t>економічні</a:t>
            </a:r>
            <a:r>
              <a:rPr lang="ru-RU" dirty="0"/>
              <a:t> </a:t>
            </a:r>
            <a:r>
              <a:rPr lang="ru-RU" dirty="0" err="1"/>
              <a:t>методи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форми</a:t>
            </a:r>
            <a:r>
              <a:rPr lang="ru-RU" dirty="0"/>
              <a:t>: </a:t>
            </a:r>
            <a:r>
              <a:rPr lang="ru-RU" dirty="0" err="1"/>
              <a:t>планування</a:t>
            </a:r>
            <a:r>
              <a:rPr lang="ru-RU" dirty="0"/>
              <a:t>, </a:t>
            </a:r>
            <a:r>
              <a:rPr lang="ru-RU" dirty="0" err="1"/>
              <a:t>аналіз</a:t>
            </a:r>
            <a:r>
              <a:rPr lang="ru-RU" dirty="0"/>
              <a:t>, </a:t>
            </a:r>
            <a:r>
              <a:rPr lang="ru-RU" dirty="0" err="1"/>
              <a:t>ціноутворення</a:t>
            </a:r>
            <a:r>
              <a:rPr lang="ru-RU" dirty="0"/>
              <a:t>, </a:t>
            </a:r>
            <a:r>
              <a:rPr lang="ru-RU" dirty="0" err="1"/>
              <a:t>фінансування</a:t>
            </a:r>
            <a:r>
              <a:rPr lang="ru-RU" dirty="0"/>
              <a:t>. В </a:t>
            </a:r>
            <a:r>
              <a:rPr lang="ru-RU" dirty="0" err="1"/>
              <a:t>результаті</a:t>
            </a:r>
            <a:r>
              <a:rPr lang="ru-RU" dirty="0"/>
              <a:t>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</a:t>
            </a:r>
            <a:r>
              <a:rPr lang="ru-RU" dirty="0" err="1"/>
              <a:t>економічних</a:t>
            </a:r>
            <a:r>
              <a:rPr lang="ru-RU" dirty="0"/>
              <a:t> </a:t>
            </a:r>
            <a:r>
              <a:rPr lang="ru-RU" dirty="0" err="1"/>
              <a:t>стимулів</a:t>
            </a:r>
            <a:r>
              <a:rPr lang="ru-RU" dirty="0"/>
              <a:t> та </a:t>
            </a:r>
            <a:r>
              <a:rPr lang="ru-RU" dirty="0" err="1"/>
              <a:t>важелів</a:t>
            </a:r>
            <a:r>
              <a:rPr lang="ru-RU" dirty="0"/>
              <a:t> </a:t>
            </a:r>
            <a:r>
              <a:rPr lang="ru-RU" dirty="0" err="1"/>
              <a:t>формуються</a:t>
            </a:r>
            <a:r>
              <a:rPr lang="ru-RU" dirty="0"/>
              <a:t> </a:t>
            </a:r>
            <a:r>
              <a:rPr lang="ru-RU" dirty="0" err="1"/>
              <a:t>умови</a:t>
            </a:r>
            <a:r>
              <a:rPr lang="ru-RU" dirty="0"/>
              <a:t> </a:t>
            </a:r>
            <a:r>
              <a:rPr lang="ru-RU" dirty="0" err="1"/>
              <a:t>праці</a:t>
            </a:r>
            <a:r>
              <a:rPr lang="ru-RU" dirty="0"/>
              <a:t> в </a:t>
            </a:r>
            <a:r>
              <a:rPr lang="ru-RU" dirty="0" err="1"/>
              <a:t>готелі</a:t>
            </a:r>
            <a:r>
              <a:rPr lang="ru-RU" dirty="0"/>
              <a:t>, за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трудовий</a:t>
            </a:r>
            <a:r>
              <a:rPr lang="ru-RU" dirty="0"/>
              <a:t> </a:t>
            </a:r>
            <a:r>
              <a:rPr lang="ru-RU" dirty="0" err="1"/>
              <a:t>колектив</a:t>
            </a:r>
            <a:r>
              <a:rPr lang="ru-RU" dirty="0"/>
              <a:t> </a:t>
            </a:r>
            <a:r>
              <a:rPr lang="ru-RU" dirty="0" err="1"/>
              <a:t>стимулюється</a:t>
            </a:r>
            <a:r>
              <a:rPr lang="ru-RU" dirty="0"/>
              <a:t> до </a:t>
            </a:r>
            <a:r>
              <a:rPr lang="ru-RU" dirty="0" err="1"/>
              <a:t>ефективної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. </a:t>
            </a:r>
            <a:endParaRPr lang="ru-RU" dirty="0" smtClean="0"/>
          </a:p>
          <a:p>
            <a:pPr marL="0" indent="0">
              <a:buNone/>
            </a:pPr>
            <a:r>
              <a:rPr lang="ru-RU" dirty="0" err="1" smtClean="0"/>
              <a:t>Організаційно-адміністративні</a:t>
            </a:r>
            <a:r>
              <a:rPr lang="ru-RU" dirty="0" smtClean="0"/>
              <a:t> </a:t>
            </a:r>
            <a:r>
              <a:rPr lang="ru-RU" dirty="0" err="1"/>
              <a:t>методи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</a:t>
            </a:r>
            <a:r>
              <a:rPr lang="ru-RU" dirty="0" err="1"/>
              <a:t>базуються</a:t>
            </a:r>
            <a:r>
              <a:rPr lang="ru-RU" dirty="0"/>
              <a:t> на </a:t>
            </a:r>
            <a:r>
              <a:rPr lang="ru-RU" dirty="0" err="1"/>
              <a:t>прямих</a:t>
            </a:r>
            <a:r>
              <a:rPr lang="ru-RU" dirty="0"/>
              <a:t> </a:t>
            </a:r>
            <a:r>
              <a:rPr lang="ru-RU" dirty="0" err="1"/>
              <a:t>директивних</a:t>
            </a:r>
            <a:r>
              <a:rPr lang="ru-RU" dirty="0"/>
              <a:t> </a:t>
            </a:r>
            <a:r>
              <a:rPr lang="ru-RU" dirty="0" err="1"/>
              <a:t>вказівках</a:t>
            </a:r>
            <a:r>
              <a:rPr lang="ru-RU" dirty="0"/>
              <a:t> та </a:t>
            </a:r>
            <a:r>
              <a:rPr lang="ru-RU" dirty="0" err="1"/>
              <a:t>забезпечують</a:t>
            </a:r>
            <a:r>
              <a:rPr lang="ru-RU" dirty="0"/>
              <a:t> </a:t>
            </a:r>
            <a:r>
              <a:rPr lang="ru-RU" dirty="0" err="1"/>
              <a:t>чіткість</a:t>
            </a:r>
            <a:r>
              <a:rPr lang="ru-RU" dirty="0"/>
              <a:t>, </a:t>
            </a:r>
            <a:r>
              <a:rPr lang="ru-RU" dirty="0" err="1"/>
              <a:t>дисциплінованість</a:t>
            </a:r>
            <a:r>
              <a:rPr lang="ru-RU" dirty="0"/>
              <a:t> і порядок </a:t>
            </a:r>
            <a:r>
              <a:rPr lang="ru-RU" dirty="0" err="1"/>
              <a:t>роботи</a:t>
            </a:r>
            <a:r>
              <a:rPr lang="ru-RU" dirty="0"/>
              <a:t> в </a:t>
            </a:r>
            <a:r>
              <a:rPr lang="ru-RU" dirty="0" err="1"/>
              <a:t>готелі</a:t>
            </a:r>
            <a:r>
              <a:rPr lang="ru-RU" dirty="0"/>
              <a:t>. Основою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є </a:t>
            </a:r>
            <a:r>
              <a:rPr lang="ru-RU" dirty="0" err="1"/>
              <a:t>організаційні</a:t>
            </a:r>
            <a:r>
              <a:rPr lang="ru-RU" dirty="0"/>
              <a:t> </a:t>
            </a:r>
            <a:r>
              <a:rPr lang="ru-RU" dirty="0" err="1"/>
              <a:t>відносини</a:t>
            </a:r>
            <a:r>
              <a:rPr lang="ru-RU" dirty="0"/>
              <a:t> як </a:t>
            </a:r>
            <a:r>
              <a:rPr lang="ru-RU" dirty="0" err="1"/>
              <a:t>складова</a:t>
            </a:r>
            <a:r>
              <a:rPr lang="ru-RU" dirty="0"/>
              <a:t> </a:t>
            </a:r>
            <a:r>
              <a:rPr lang="ru-RU" dirty="0" err="1"/>
              <a:t>частина</a:t>
            </a:r>
            <a:r>
              <a:rPr lang="ru-RU" dirty="0"/>
              <a:t> </a:t>
            </a:r>
            <a:r>
              <a:rPr lang="ru-RU" dirty="0" err="1"/>
              <a:t>механізму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якістю</a:t>
            </a:r>
            <a:r>
              <a:rPr lang="ru-RU" dirty="0"/>
              <a:t> в </a:t>
            </a:r>
            <a:r>
              <a:rPr lang="ru-RU" dirty="0" err="1"/>
              <a:t>готелі</a:t>
            </a:r>
            <a:r>
              <a:rPr lang="ru-RU" dirty="0"/>
              <a:t>. </a:t>
            </a:r>
            <a:r>
              <a:rPr lang="ru-RU" dirty="0" err="1"/>
              <a:t>Організаційноадміністративні</a:t>
            </a:r>
            <a:r>
              <a:rPr lang="ru-RU" dirty="0"/>
              <a:t> </a:t>
            </a:r>
            <a:r>
              <a:rPr lang="ru-RU" dirty="0" err="1"/>
              <a:t>методи</a:t>
            </a:r>
            <a:r>
              <a:rPr lang="ru-RU" dirty="0"/>
              <a:t> </a:t>
            </a:r>
            <a:r>
              <a:rPr lang="ru-RU" dirty="0" err="1"/>
              <a:t>здійснюють</a:t>
            </a:r>
            <a:r>
              <a:rPr lang="ru-RU" dirty="0"/>
              <a:t> </a:t>
            </a:r>
            <a:r>
              <a:rPr lang="ru-RU" dirty="0" err="1"/>
              <a:t>прямий</a:t>
            </a:r>
            <a:r>
              <a:rPr lang="ru-RU" dirty="0"/>
              <a:t> </a:t>
            </a:r>
            <a:r>
              <a:rPr lang="ru-RU" dirty="0" err="1"/>
              <a:t>вплив</a:t>
            </a:r>
            <a:r>
              <a:rPr lang="ru-RU" dirty="0"/>
              <a:t> на </a:t>
            </a:r>
            <a:r>
              <a:rPr lang="ru-RU" dirty="0" err="1"/>
              <a:t>об'єкт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з метою </a:t>
            </a:r>
            <a:r>
              <a:rPr lang="ru-RU" dirty="0" err="1"/>
              <a:t>реалізації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 в </a:t>
            </a:r>
            <a:r>
              <a:rPr lang="ru-RU" dirty="0" err="1"/>
              <a:t>галузі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 через </a:t>
            </a:r>
            <a:r>
              <a:rPr lang="ru-RU" dirty="0" err="1"/>
              <a:t>вказівки</a:t>
            </a:r>
            <a:r>
              <a:rPr lang="ru-RU" dirty="0"/>
              <a:t>, </a:t>
            </a:r>
            <a:r>
              <a:rPr lang="ru-RU" dirty="0" err="1"/>
              <a:t>накази</a:t>
            </a:r>
            <a:r>
              <a:rPr lang="ru-RU" dirty="0"/>
              <a:t>, </a:t>
            </a:r>
            <a:r>
              <a:rPr lang="ru-RU" dirty="0" err="1"/>
              <a:t>розпорядження</a:t>
            </a:r>
            <a:r>
              <a:rPr lang="ru-RU" dirty="0"/>
              <a:t>. </a:t>
            </a:r>
            <a:r>
              <a:rPr lang="ru-RU" dirty="0" err="1"/>
              <a:t>Можливі</a:t>
            </a:r>
            <a:r>
              <a:rPr lang="ru-RU" dirty="0"/>
              <a:t> три </a:t>
            </a:r>
            <a:r>
              <a:rPr lang="ru-RU" dirty="0" err="1"/>
              <a:t>форми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вияву</a:t>
            </a:r>
            <a:r>
              <a:rPr lang="ru-RU" dirty="0"/>
              <a:t>: </a:t>
            </a:r>
            <a:r>
              <a:rPr lang="ru-RU" dirty="0" err="1"/>
              <a:t>обов'язкові</a:t>
            </a:r>
            <a:r>
              <a:rPr lang="ru-RU" dirty="0"/>
              <a:t> </a:t>
            </a:r>
            <a:r>
              <a:rPr lang="ru-RU" dirty="0" err="1"/>
              <a:t>розпорядження</a:t>
            </a:r>
            <a:r>
              <a:rPr lang="ru-RU" dirty="0"/>
              <a:t> (</a:t>
            </a:r>
            <a:r>
              <a:rPr lang="ru-RU" dirty="0" err="1"/>
              <a:t>накази</a:t>
            </a:r>
            <a:r>
              <a:rPr lang="ru-RU" dirty="0"/>
              <a:t>, заборони), </a:t>
            </a:r>
            <a:r>
              <a:rPr lang="ru-RU" dirty="0" err="1"/>
              <a:t>погоджуючі</a:t>
            </a:r>
            <a:r>
              <a:rPr lang="ru-RU" dirty="0"/>
              <a:t> </a:t>
            </a:r>
            <a:r>
              <a:rPr lang="ru-RU" dirty="0" err="1"/>
              <a:t>форми</a:t>
            </a:r>
            <a:r>
              <a:rPr lang="ru-RU" dirty="0"/>
              <a:t> (</a:t>
            </a:r>
            <a:r>
              <a:rPr lang="ru-RU" dirty="0" err="1"/>
              <a:t>консультації</a:t>
            </a:r>
            <a:r>
              <a:rPr lang="ru-RU" dirty="0"/>
              <a:t>, </a:t>
            </a:r>
            <a:r>
              <a:rPr lang="ru-RU" dirty="0" err="1"/>
              <a:t>досягнення</a:t>
            </a:r>
            <a:r>
              <a:rPr lang="ru-RU" dirty="0"/>
              <a:t> </a:t>
            </a:r>
            <a:r>
              <a:rPr lang="ru-RU" dirty="0" err="1"/>
              <a:t>компромісу</a:t>
            </a:r>
            <a:r>
              <a:rPr lang="ru-RU" dirty="0"/>
              <a:t>), </a:t>
            </a:r>
            <a:r>
              <a:rPr lang="ru-RU" dirty="0" err="1"/>
              <a:t>рекомендації</a:t>
            </a:r>
            <a:r>
              <a:rPr lang="ru-RU" dirty="0"/>
              <a:t> (</a:t>
            </a:r>
            <a:r>
              <a:rPr lang="ru-RU" dirty="0" err="1"/>
              <a:t>порада</a:t>
            </a:r>
            <a:r>
              <a:rPr lang="ru-RU" dirty="0"/>
              <a:t>, </a:t>
            </a:r>
            <a:r>
              <a:rPr lang="ru-RU" dirty="0" err="1"/>
              <a:t>пояснення</a:t>
            </a:r>
            <a:r>
              <a:rPr lang="ru-RU" dirty="0"/>
              <a:t>, </a:t>
            </a:r>
            <a:r>
              <a:rPr lang="ru-RU" dirty="0" err="1"/>
              <a:t>пропозиція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 smtClean="0"/>
              <a:t>).</a:t>
            </a:r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dirty="0" err="1"/>
              <a:t>Соціально-психологічні</a:t>
            </a:r>
            <a:r>
              <a:rPr lang="ru-RU" dirty="0"/>
              <a:t> </a:t>
            </a:r>
            <a:r>
              <a:rPr lang="ru-RU" dirty="0" err="1"/>
              <a:t>методи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якістю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сукупність</a:t>
            </a:r>
            <a:r>
              <a:rPr lang="ru-RU" dirty="0"/>
              <a:t> </a:t>
            </a:r>
            <a:r>
              <a:rPr lang="ru-RU" dirty="0" err="1"/>
              <a:t>специфічних</a:t>
            </a:r>
            <a:r>
              <a:rPr lang="ru-RU" dirty="0"/>
              <a:t> </a:t>
            </a:r>
            <a:r>
              <a:rPr lang="ru-RU" dirty="0" err="1"/>
              <a:t>способів</a:t>
            </a:r>
            <a:r>
              <a:rPr lang="ru-RU" dirty="0"/>
              <a:t> </a:t>
            </a:r>
            <a:r>
              <a:rPr lang="ru-RU" dirty="0" err="1"/>
              <a:t>впливу</a:t>
            </a:r>
            <a:r>
              <a:rPr lang="ru-RU" dirty="0"/>
              <a:t> на </a:t>
            </a:r>
            <a:r>
              <a:rPr lang="ru-RU" dirty="0" err="1"/>
              <a:t>особисті</a:t>
            </a:r>
            <a:r>
              <a:rPr lang="ru-RU" dirty="0"/>
              <a:t> </a:t>
            </a:r>
            <a:r>
              <a:rPr lang="ru-RU" dirty="0" err="1"/>
              <a:t>стосунки</a:t>
            </a:r>
            <a:r>
              <a:rPr lang="ru-RU" dirty="0"/>
              <a:t> та </a:t>
            </a:r>
            <a:r>
              <a:rPr lang="ru-RU" dirty="0" err="1"/>
              <a:t>зв'язки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виникають</a:t>
            </a:r>
            <a:r>
              <a:rPr lang="ru-RU" dirty="0"/>
              <a:t> у </a:t>
            </a:r>
            <a:r>
              <a:rPr lang="ru-RU" dirty="0" err="1"/>
              <a:t>працівників</a:t>
            </a:r>
            <a:r>
              <a:rPr lang="ru-RU" dirty="0"/>
              <a:t> </a:t>
            </a:r>
            <a:r>
              <a:rPr lang="ru-RU" dirty="0" err="1"/>
              <a:t>готелю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на </a:t>
            </a:r>
            <a:r>
              <a:rPr lang="ru-RU" dirty="0" err="1"/>
              <a:t>соціальні</a:t>
            </a:r>
            <a:r>
              <a:rPr lang="ru-RU" dirty="0"/>
              <a:t> </a:t>
            </a:r>
            <a:r>
              <a:rPr lang="ru-RU" dirty="0" err="1"/>
              <a:t>процеси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протікають</a:t>
            </a:r>
            <a:r>
              <a:rPr lang="ru-RU" dirty="0"/>
              <a:t> у </a:t>
            </a:r>
            <a:r>
              <a:rPr lang="ru-RU" dirty="0" err="1"/>
              <a:t>трудових</a:t>
            </a:r>
            <a:r>
              <a:rPr lang="ru-RU" dirty="0"/>
              <a:t> </a:t>
            </a:r>
            <a:r>
              <a:rPr lang="ru-RU" dirty="0" err="1"/>
              <a:t>колективах</a:t>
            </a:r>
            <a:r>
              <a:rPr lang="ru-RU" dirty="0"/>
              <a:t> з метою </a:t>
            </a:r>
            <a:r>
              <a:rPr lang="ru-RU" dirty="0" err="1"/>
              <a:t>досягнення</a:t>
            </a:r>
            <a:r>
              <a:rPr lang="ru-RU" dirty="0"/>
              <a:t> </a:t>
            </a:r>
            <a:r>
              <a:rPr lang="ru-RU" dirty="0" err="1"/>
              <a:t>цілей</a:t>
            </a:r>
            <a:r>
              <a:rPr lang="ru-RU" dirty="0"/>
              <a:t> </a:t>
            </a:r>
            <a:r>
              <a:rPr lang="ru-RU" dirty="0" err="1"/>
              <a:t>готельного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 в </a:t>
            </a:r>
            <a:r>
              <a:rPr lang="ru-RU" dirty="0" err="1"/>
              <a:t>галузі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. Вони </a:t>
            </a:r>
            <a:r>
              <a:rPr lang="ru-RU" dirty="0" err="1"/>
              <a:t>базуються</a:t>
            </a:r>
            <a:r>
              <a:rPr lang="ru-RU" dirty="0"/>
              <a:t> на </a:t>
            </a:r>
            <a:r>
              <a:rPr lang="ru-RU" dirty="0" err="1"/>
              <a:t>використанні</a:t>
            </a:r>
            <a:r>
              <a:rPr lang="ru-RU" dirty="0"/>
              <a:t> </a:t>
            </a:r>
            <a:r>
              <a:rPr lang="ru-RU" dirty="0" err="1"/>
              <a:t>моральних</a:t>
            </a:r>
            <a:r>
              <a:rPr lang="ru-RU" dirty="0"/>
              <a:t> </a:t>
            </a:r>
            <a:r>
              <a:rPr lang="ru-RU" dirty="0" err="1"/>
              <a:t>стимулів</a:t>
            </a:r>
            <a:r>
              <a:rPr lang="ru-RU" dirty="0"/>
              <a:t> до </a:t>
            </a:r>
            <a:r>
              <a:rPr lang="ru-RU" dirty="0" err="1"/>
              <a:t>праці</a:t>
            </a:r>
            <a:r>
              <a:rPr lang="ru-RU" dirty="0"/>
              <a:t>, </a:t>
            </a:r>
            <a:r>
              <a:rPr lang="ru-RU" dirty="0" err="1"/>
              <a:t>діють</a:t>
            </a:r>
            <a:r>
              <a:rPr lang="ru-RU" dirty="0"/>
              <a:t> на особу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психологічних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з метою </a:t>
            </a:r>
            <a:r>
              <a:rPr lang="ru-RU" dirty="0" err="1"/>
              <a:t>перетворення</a:t>
            </a:r>
            <a:r>
              <a:rPr lang="ru-RU" dirty="0"/>
              <a:t> </a:t>
            </a:r>
            <a:r>
              <a:rPr lang="ru-RU" dirty="0" err="1"/>
              <a:t>завдань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стоять перед </a:t>
            </a:r>
            <a:r>
              <a:rPr lang="ru-RU" dirty="0" err="1"/>
              <a:t>працівником</a:t>
            </a:r>
            <a:r>
              <a:rPr lang="ru-RU" dirty="0"/>
              <a:t>, в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внутрішню</a:t>
            </a:r>
            <a:r>
              <a:rPr lang="ru-RU" dirty="0"/>
              <a:t> потребу. Як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форми</a:t>
            </a:r>
            <a:r>
              <a:rPr lang="ru-RU" dirty="0"/>
              <a:t> при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використовують</a:t>
            </a:r>
            <a:r>
              <a:rPr lang="ru-RU" dirty="0"/>
              <a:t>: </a:t>
            </a:r>
            <a:r>
              <a:rPr lang="ru-RU" dirty="0" err="1"/>
              <a:t>планування</a:t>
            </a:r>
            <a:r>
              <a:rPr lang="ru-RU" dirty="0"/>
              <a:t> </a:t>
            </a:r>
            <a:r>
              <a:rPr lang="ru-RU" dirty="0" err="1"/>
              <a:t>соціального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трудового 53 </a:t>
            </a:r>
            <a:r>
              <a:rPr lang="ru-RU" dirty="0" err="1"/>
              <a:t>колективу</a:t>
            </a:r>
            <a:r>
              <a:rPr lang="ru-RU" dirty="0"/>
              <a:t>; </a:t>
            </a:r>
            <a:r>
              <a:rPr lang="ru-RU" dirty="0" err="1"/>
              <a:t>виховання</a:t>
            </a:r>
            <a:r>
              <a:rPr lang="ru-RU" dirty="0"/>
              <a:t> та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особистості</a:t>
            </a:r>
            <a:r>
              <a:rPr lang="ru-RU" dirty="0"/>
              <a:t> на </a:t>
            </a:r>
            <a:r>
              <a:rPr lang="ru-RU" dirty="0" err="1"/>
              <a:t>основі</a:t>
            </a:r>
            <a:r>
              <a:rPr lang="ru-RU" dirty="0"/>
              <a:t> критики, самокритики, </a:t>
            </a:r>
            <a:r>
              <a:rPr lang="ru-RU" dirty="0" err="1"/>
              <a:t>змагань</a:t>
            </a:r>
            <a:r>
              <a:rPr lang="ru-RU" dirty="0"/>
              <a:t>, </a:t>
            </a:r>
            <a:r>
              <a:rPr lang="ru-RU" dirty="0" err="1"/>
              <a:t>участі</a:t>
            </a:r>
            <a:r>
              <a:rPr lang="ru-RU" dirty="0"/>
              <a:t> </a:t>
            </a:r>
            <a:r>
              <a:rPr lang="ru-RU" dirty="0" err="1"/>
              <a:t>працівників</a:t>
            </a:r>
            <a:r>
              <a:rPr lang="ru-RU" dirty="0"/>
              <a:t> в </a:t>
            </a:r>
            <a:r>
              <a:rPr lang="ru-RU" dirty="0" err="1"/>
              <a:t>управлінні</a:t>
            </a:r>
            <a:r>
              <a:rPr lang="ru-RU" dirty="0"/>
              <a:t>, морального </a:t>
            </a:r>
            <a:r>
              <a:rPr lang="ru-RU" dirty="0" err="1"/>
              <a:t>стимулювання</a:t>
            </a:r>
            <a:r>
              <a:rPr lang="ru-RU" dirty="0"/>
              <a:t> </a:t>
            </a:r>
            <a:r>
              <a:rPr lang="ru-RU" dirty="0" err="1"/>
              <a:t>тощо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793972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В </a:t>
            </a:r>
            <a:r>
              <a:rPr lang="ru-RU" dirty="0" err="1"/>
              <a:t>управлінні</a:t>
            </a:r>
            <a:r>
              <a:rPr lang="ru-RU" dirty="0"/>
              <a:t> </a:t>
            </a:r>
            <a:r>
              <a:rPr lang="ru-RU" dirty="0" err="1"/>
              <a:t>якістю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</a:t>
            </a:r>
            <a:r>
              <a:rPr lang="ru-RU" dirty="0" err="1"/>
              <a:t>слід</a:t>
            </a:r>
            <a:r>
              <a:rPr lang="ru-RU" dirty="0"/>
              <a:t> </a:t>
            </a:r>
            <a:r>
              <a:rPr lang="ru-RU" dirty="0" err="1"/>
              <a:t>використовувати</a:t>
            </a:r>
            <a:r>
              <a:rPr lang="ru-RU" dirty="0"/>
              <a:t>, 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загальних</a:t>
            </a:r>
            <a:r>
              <a:rPr lang="ru-RU" dirty="0"/>
              <a:t> </a:t>
            </a:r>
            <a:r>
              <a:rPr lang="ru-RU" dirty="0" err="1"/>
              <a:t>методів</a:t>
            </a:r>
            <a:r>
              <a:rPr lang="ru-RU" dirty="0"/>
              <a:t> </a:t>
            </a:r>
            <a:r>
              <a:rPr lang="ru-RU" dirty="0" err="1"/>
              <a:t>теорії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, </a:t>
            </a:r>
            <a:r>
              <a:rPr lang="ru-RU" dirty="0" err="1"/>
              <a:t>спеціалізовані</a:t>
            </a:r>
            <a:r>
              <a:rPr lang="ru-RU" dirty="0"/>
              <a:t> </a:t>
            </a:r>
            <a:r>
              <a:rPr lang="ru-RU" dirty="0" err="1"/>
              <a:t>методи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ті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застосовують</a:t>
            </a:r>
            <a:r>
              <a:rPr lang="ru-RU" dirty="0"/>
              <a:t> не </a:t>
            </a:r>
            <a:r>
              <a:rPr lang="ru-RU" dirty="0" err="1"/>
              <a:t>лише</a:t>
            </a:r>
            <a:r>
              <a:rPr lang="ru-RU" dirty="0"/>
              <a:t> в </a:t>
            </a:r>
            <a:r>
              <a:rPr lang="ru-RU" dirty="0" err="1"/>
              <a:t>теорії</a:t>
            </a:r>
            <a:r>
              <a:rPr lang="ru-RU" dirty="0"/>
              <a:t>, а й на </a:t>
            </a:r>
            <a:r>
              <a:rPr lang="ru-RU" dirty="0" err="1"/>
              <a:t>практиці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якістю</a:t>
            </a:r>
            <a:r>
              <a:rPr lang="ru-RU" dirty="0"/>
              <a:t>. </a:t>
            </a:r>
            <a:r>
              <a:rPr lang="ru-RU" dirty="0" err="1"/>
              <a:t>Готельним</a:t>
            </a:r>
            <a:r>
              <a:rPr lang="ru-RU" dirty="0"/>
              <a:t> </a:t>
            </a:r>
            <a:r>
              <a:rPr lang="ru-RU" dirty="0" err="1"/>
              <a:t>підприємствам</a:t>
            </a:r>
            <a:r>
              <a:rPr lang="ru-RU" dirty="0"/>
              <a:t> для </a:t>
            </a:r>
            <a:r>
              <a:rPr lang="ru-RU" dirty="0" err="1"/>
              <a:t>досягнення</a:t>
            </a:r>
            <a:r>
              <a:rPr lang="ru-RU" dirty="0"/>
              <a:t> </a:t>
            </a:r>
            <a:r>
              <a:rPr lang="ru-RU" dirty="0" err="1"/>
              <a:t>поставлених</a:t>
            </a:r>
            <a:r>
              <a:rPr lang="ru-RU" dirty="0"/>
              <a:t> </a:t>
            </a:r>
            <a:r>
              <a:rPr lang="ru-RU" dirty="0" err="1"/>
              <a:t>цілей</a:t>
            </a:r>
            <a:r>
              <a:rPr lang="ru-RU" dirty="0"/>
              <a:t> у </a:t>
            </a:r>
            <a:r>
              <a:rPr lang="ru-RU" dirty="0" err="1"/>
              <a:t>галузі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 </a:t>
            </a:r>
            <a:r>
              <a:rPr lang="ru-RU" dirty="0" err="1"/>
              <a:t>слід</a:t>
            </a:r>
            <a:r>
              <a:rPr lang="ru-RU" dirty="0"/>
              <a:t> </a:t>
            </a:r>
            <a:r>
              <a:rPr lang="ru-RU" dirty="0" err="1"/>
              <a:t>використовувати</a:t>
            </a:r>
            <a:r>
              <a:rPr lang="ru-RU" dirty="0"/>
              <a:t> </a:t>
            </a:r>
            <a:r>
              <a:rPr lang="ru-RU" dirty="0" err="1"/>
              <a:t>методи</a:t>
            </a:r>
            <a:r>
              <a:rPr lang="ru-RU" dirty="0"/>
              <a:t>, </a:t>
            </a:r>
            <a:r>
              <a:rPr lang="ru-RU" dirty="0" err="1"/>
              <a:t>інструменти</a:t>
            </a:r>
            <a:r>
              <a:rPr lang="ru-RU" dirty="0"/>
              <a:t> і </a:t>
            </a:r>
            <a:r>
              <a:rPr lang="ru-RU" dirty="0" err="1"/>
              <a:t>засоби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умовно</a:t>
            </a:r>
            <a:r>
              <a:rPr lang="ru-RU" dirty="0"/>
              <a:t> </a:t>
            </a:r>
            <a:r>
              <a:rPr lang="ru-RU" dirty="0" err="1"/>
              <a:t>згруповано</a:t>
            </a:r>
            <a:r>
              <a:rPr lang="ru-RU" dirty="0"/>
              <a:t> в три блоки. </a:t>
            </a:r>
          </a:p>
          <a:p>
            <a:pPr marL="0" indent="0">
              <a:buNone/>
            </a:pPr>
            <a:r>
              <a:rPr lang="ru-RU" dirty="0" smtClean="0"/>
              <a:t>До </a:t>
            </a:r>
            <a:r>
              <a:rPr lang="ru-RU" dirty="0" err="1" smtClean="0"/>
              <a:t>методів</a:t>
            </a:r>
            <a:r>
              <a:rPr lang="ru-RU" dirty="0" smtClean="0"/>
              <a:t> </a:t>
            </a:r>
            <a:r>
              <a:rPr lang="ru-RU" dirty="0" err="1" smtClean="0"/>
              <a:t>забезпечення</a:t>
            </a:r>
            <a:r>
              <a:rPr lang="ru-RU" dirty="0" smtClean="0"/>
              <a:t> </a:t>
            </a:r>
            <a:r>
              <a:rPr lang="ru-RU" dirty="0" err="1" smtClean="0"/>
              <a:t>якості</a:t>
            </a:r>
            <a:r>
              <a:rPr lang="ru-RU" dirty="0" smtClean="0"/>
              <a:t> </a:t>
            </a:r>
            <a:r>
              <a:rPr lang="ru-RU" dirty="0" err="1" smtClean="0"/>
              <a:t>відносять</a:t>
            </a:r>
            <a:r>
              <a:rPr lang="ru-RU" dirty="0" smtClean="0"/>
              <a:t>, </a:t>
            </a:r>
            <a:r>
              <a:rPr lang="ru-RU" dirty="0" err="1" smtClean="0"/>
              <a:t>насамперед</a:t>
            </a:r>
            <a:r>
              <a:rPr lang="ru-RU" dirty="0" smtClean="0"/>
              <a:t>, </a:t>
            </a:r>
            <a:r>
              <a:rPr lang="ru-RU" dirty="0" err="1" smtClean="0"/>
              <a:t>інженерноматематичні</a:t>
            </a:r>
            <a:r>
              <a:rPr lang="ru-RU" dirty="0" smtClean="0"/>
              <a:t> </a:t>
            </a:r>
            <a:r>
              <a:rPr lang="ru-RU" dirty="0" err="1" smtClean="0"/>
              <a:t>методи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використовують</a:t>
            </a:r>
            <a:r>
              <a:rPr lang="ru-RU" dirty="0" smtClean="0"/>
              <a:t> для </a:t>
            </a:r>
            <a:r>
              <a:rPr lang="ru-RU" dirty="0" err="1" smtClean="0"/>
              <a:t>аналізу</a:t>
            </a:r>
            <a:r>
              <a:rPr lang="ru-RU" dirty="0" smtClean="0"/>
              <a:t> і </a:t>
            </a:r>
            <a:r>
              <a:rPr lang="ru-RU" dirty="0" err="1" smtClean="0"/>
              <a:t>регулювання</a:t>
            </a:r>
            <a:r>
              <a:rPr lang="ru-RU" dirty="0" smtClean="0"/>
              <a:t> </a:t>
            </a:r>
            <a:r>
              <a:rPr lang="ru-RU" dirty="0" err="1" smtClean="0"/>
              <a:t>процесів</a:t>
            </a:r>
            <a:r>
              <a:rPr lang="ru-RU" dirty="0" smtClean="0"/>
              <a:t> на </a:t>
            </a:r>
            <a:r>
              <a:rPr lang="ru-RU" dirty="0" err="1" smtClean="0"/>
              <a:t>всіх</a:t>
            </a:r>
            <a:r>
              <a:rPr lang="ru-RU" dirty="0" smtClean="0"/>
              <a:t> </a:t>
            </a:r>
            <a:r>
              <a:rPr lang="ru-RU" dirty="0" err="1" smtClean="0"/>
              <a:t>стадія</a:t>
            </a:r>
            <a:r>
              <a:rPr lang="ru-RU" dirty="0" smtClean="0"/>
              <a:t> </a:t>
            </a:r>
            <a:r>
              <a:rPr lang="ru-RU" dirty="0" err="1" smtClean="0"/>
              <a:t>життєвого</a:t>
            </a:r>
            <a:r>
              <a:rPr lang="ru-RU" dirty="0" smtClean="0"/>
              <a:t> циклу товару (</a:t>
            </a:r>
            <a:r>
              <a:rPr lang="ru-RU" dirty="0" err="1" smtClean="0"/>
              <a:t>розроблення</a:t>
            </a:r>
            <a:r>
              <a:rPr lang="ru-RU" dirty="0" smtClean="0"/>
              <a:t>, </a:t>
            </a:r>
            <a:r>
              <a:rPr lang="ru-RU" dirty="0" err="1" smtClean="0"/>
              <a:t>надання</a:t>
            </a:r>
            <a:r>
              <a:rPr lang="ru-RU" dirty="0" smtClean="0"/>
              <a:t>, </a:t>
            </a:r>
            <a:r>
              <a:rPr lang="ru-RU" dirty="0" err="1" smtClean="0"/>
              <a:t>реалізація</a:t>
            </a:r>
            <a:r>
              <a:rPr lang="ru-RU" dirty="0" smtClean="0"/>
              <a:t>), а </a:t>
            </a:r>
            <a:r>
              <a:rPr lang="ru-RU" dirty="0" err="1" smtClean="0"/>
              <a:t>також</a:t>
            </a:r>
            <a:r>
              <a:rPr lang="ru-RU" dirty="0" smtClean="0"/>
              <a:t> для </a:t>
            </a:r>
            <a:r>
              <a:rPr lang="ru-RU" dirty="0" err="1" smtClean="0"/>
              <a:t>обробки</a:t>
            </a:r>
            <a:r>
              <a:rPr lang="ru-RU" dirty="0" smtClean="0"/>
              <a:t> характеристик (</a:t>
            </a:r>
            <a:r>
              <a:rPr lang="ru-RU" dirty="0" err="1" smtClean="0"/>
              <a:t>планування</a:t>
            </a:r>
            <a:r>
              <a:rPr lang="ru-RU" dirty="0" smtClean="0"/>
              <a:t>, </a:t>
            </a:r>
            <a:r>
              <a:rPr lang="ru-RU" dirty="0" err="1" smtClean="0"/>
              <a:t>забезпечення</a:t>
            </a:r>
            <a:r>
              <a:rPr lang="ru-RU" dirty="0" smtClean="0"/>
              <a:t> </a:t>
            </a:r>
            <a:r>
              <a:rPr lang="ru-RU" dirty="0" err="1" smtClean="0"/>
              <a:t>надання</a:t>
            </a:r>
            <a:r>
              <a:rPr lang="ru-RU" dirty="0" smtClean="0"/>
              <a:t>, </a:t>
            </a:r>
            <a:r>
              <a:rPr lang="ru-RU" dirty="0" err="1" smtClean="0"/>
              <a:t>аналіз</a:t>
            </a:r>
            <a:r>
              <a:rPr lang="ru-RU" dirty="0" smtClean="0"/>
              <a:t> </a:t>
            </a:r>
            <a:r>
              <a:rPr lang="ru-RU" dirty="0" err="1" smtClean="0"/>
              <a:t>недоліків</a:t>
            </a:r>
            <a:r>
              <a:rPr lang="ru-RU" dirty="0" smtClean="0"/>
              <a:t>). </a:t>
            </a:r>
          </a:p>
          <a:p>
            <a:pPr marL="0" indent="0">
              <a:buNone/>
            </a:pP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ефективним</a:t>
            </a:r>
            <a:r>
              <a:rPr lang="ru-RU" dirty="0"/>
              <a:t> та </a:t>
            </a:r>
            <a:r>
              <a:rPr lang="ru-RU" dirty="0" err="1"/>
              <a:t>масовим</a:t>
            </a:r>
            <a:r>
              <a:rPr lang="ru-RU" dirty="0"/>
              <a:t> методом </a:t>
            </a:r>
            <a:r>
              <a:rPr lang="ru-RU" dirty="0" err="1"/>
              <a:t>активізації</a:t>
            </a:r>
            <a:r>
              <a:rPr lang="ru-RU" dirty="0"/>
              <a:t> </a:t>
            </a:r>
            <a:r>
              <a:rPr lang="ru-RU" dirty="0" err="1"/>
              <a:t>людського</a:t>
            </a:r>
            <a:r>
              <a:rPr lang="ru-RU" dirty="0"/>
              <a:t> фактора є </a:t>
            </a:r>
            <a:r>
              <a:rPr lang="ru-RU" dirty="0" err="1"/>
              <a:t>гуртки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вперше</a:t>
            </a:r>
            <a:r>
              <a:rPr lang="ru-RU" dirty="0"/>
              <a:t> </a:t>
            </a:r>
            <a:r>
              <a:rPr lang="ru-RU" dirty="0" err="1"/>
              <a:t>виникли</a:t>
            </a:r>
            <a:r>
              <a:rPr lang="ru-RU" dirty="0"/>
              <a:t> у 1962 р. в </a:t>
            </a:r>
            <a:r>
              <a:rPr lang="ru-RU" dirty="0" err="1"/>
              <a:t>Японії</a:t>
            </a:r>
            <a:r>
              <a:rPr lang="ru-RU" dirty="0"/>
              <a:t> і одержали </a:t>
            </a:r>
            <a:r>
              <a:rPr lang="ru-RU" dirty="0" err="1"/>
              <a:t>широке</a:t>
            </a:r>
            <a:r>
              <a:rPr lang="ru-RU" dirty="0"/>
              <a:t> </a:t>
            </a:r>
            <a:r>
              <a:rPr lang="ru-RU" dirty="0" err="1"/>
              <a:t>розповсюдження</a:t>
            </a:r>
            <a:r>
              <a:rPr lang="ru-RU" dirty="0"/>
              <a:t> в </a:t>
            </a:r>
            <a:r>
              <a:rPr lang="ru-RU" dirty="0" err="1"/>
              <a:t>усьому</a:t>
            </a:r>
            <a:r>
              <a:rPr lang="ru-RU" dirty="0"/>
              <a:t> </a:t>
            </a:r>
            <a:r>
              <a:rPr lang="ru-RU" dirty="0" err="1"/>
              <a:t>світі</a:t>
            </a:r>
            <a:r>
              <a:rPr lang="ru-RU" dirty="0"/>
              <a:t> (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ніж</a:t>
            </a:r>
            <a:r>
              <a:rPr lang="ru-RU" dirty="0"/>
              <a:t> у 50 </a:t>
            </a:r>
            <a:r>
              <a:rPr lang="ru-RU" dirty="0" err="1"/>
              <a:t>країнах</a:t>
            </a:r>
            <a:r>
              <a:rPr lang="ru-RU" dirty="0"/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xmlns="" val="4007235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32873" y="914400"/>
            <a:ext cx="10192327" cy="5120640"/>
          </a:xfrm>
        </p:spPr>
        <p:txBody>
          <a:bodyPr>
            <a:normAutofit lnSpcReduction="10000"/>
          </a:bodyPr>
          <a:lstStyle/>
          <a:p>
            <a:r>
              <a:rPr lang="ru-RU" i="1" dirty="0"/>
              <a:t>Метод самоконтролю</a:t>
            </a:r>
            <a:r>
              <a:rPr lang="ru-RU" dirty="0"/>
              <a:t>. </a:t>
            </a:r>
            <a:r>
              <a:rPr lang="ru-RU" dirty="0" err="1"/>
              <a:t>Звичайний</a:t>
            </a:r>
            <a:r>
              <a:rPr lang="ru-RU" dirty="0"/>
              <a:t> контроль </a:t>
            </a:r>
            <a:r>
              <a:rPr lang="ru-RU" dirty="0" err="1"/>
              <a:t>якості</a:t>
            </a:r>
            <a:r>
              <a:rPr lang="ru-RU" dirty="0"/>
              <a:t> на </a:t>
            </a:r>
            <a:r>
              <a:rPr lang="ru-RU" dirty="0" err="1"/>
              <a:t>підприємстві</a:t>
            </a:r>
            <a:r>
              <a:rPr lang="ru-RU" dirty="0"/>
              <a:t> не </a:t>
            </a:r>
            <a:r>
              <a:rPr lang="ru-RU" dirty="0" err="1"/>
              <a:t>сприяє</a:t>
            </a:r>
            <a:r>
              <a:rPr lang="ru-RU" dirty="0"/>
              <a:t> </a:t>
            </a:r>
            <a:r>
              <a:rPr lang="ru-RU" dirty="0" err="1"/>
              <a:t>зменшенню</a:t>
            </a:r>
            <a:r>
              <a:rPr lang="ru-RU" dirty="0"/>
              <a:t> затрат </a:t>
            </a:r>
            <a:r>
              <a:rPr lang="ru-RU" dirty="0" err="1"/>
              <a:t>підприємства</a:t>
            </a:r>
            <a:r>
              <a:rPr lang="ru-RU" dirty="0"/>
              <a:t>, </a:t>
            </a:r>
            <a:r>
              <a:rPr lang="ru-RU" dirty="0" err="1"/>
              <a:t>поліпшенню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,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визначає</a:t>
            </a:r>
            <a:r>
              <a:rPr lang="ru-RU" dirty="0"/>
              <a:t> </a:t>
            </a:r>
            <a:r>
              <a:rPr lang="ru-RU" dirty="0" err="1"/>
              <a:t>погане</a:t>
            </a:r>
            <a:r>
              <a:rPr lang="ru-RU" dirty="0"/>
              <a:t> і </a:t>
            </a:r>
            <a:r>
              <a:rPr lang="ru-RU" dirty="0" err="1"/>
              <a:t>хороше</a:t>
            </a:r>
            <a:r>
              <a:rPr lang="ru-RU" dirty="0"/>
              <a:t>, </a:t>
            </a:r>
            <a:r>
              <a:rPr lang="ru-RU" dirty="0" err="1"/>
              <a:t>викликаючи</a:t>
            </a:r>
            <a:r>
              <a:rPr lang="ru-RU" dirty="0"/>
              <a:t> </a:t>
            </a:r>
            <a:r>
              <a:rPr lang="ru-RU" dirty="0" err="1"/>
              <a:t>негативні</a:t>
            </a:r>
            <a:r>
              <a:rPr lang="ru-RU" dirty="0"/>
              <a:t> </a:t>
            </a:r>
            <a:r>
              <a:rPr lang="ru-RU" dirty="0" err="1"/>
              <a:t>емоції</a:t>
            </a:r>
            <a:r>
              <a:rPr lang="ru-RU" dirty="0"/>
              <a:t> у персоналу. Таким чином, </a:t>
            </a:r>
            <a:r>
              <a:rPr lang="ru-RU" dirty="0" err="1"/>
              <a:t>дійдемо</a:t>
            </a:r>
            <a:r>
              <a:rPr lang="ru-RU" dirty="0"/>
              <a:t> </a:t>
            </a:r>
            <a:r>
              <a:rPr lang="ru-RU" dirty="0" err="1"/>
              <a:t>висновку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якість</a:t>
            </a:r>
            <a:r>
              <a:rPr lang="ru-RU" dirty="0"/>
              <a:t> повинна </a:t>
            </a:r>
            <a:r>
              <a:rPr lang="ru-RU" dirty="0" err="1"/>
              <a:t>закладатись</a:t>
            </a:r>
            <a:r>
              <a:rPr lang="ru-RU" dirty="0"/>
              <a:t> у </a:t>
            </a:r>
            <a:r>
              <a:rPr lang="ru-RU" dirty="0" err="1"/>
              <a:t>послузі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, а не доводиться контролем. </a:t>
            </a:r>
            <a:r>
              <a:rPr lang="ru-RU" dirty="0" err="1"/>
              <a:t>Поліпшення</a:t>
            </a:r>
            <a:r>
              <a:rPr lang="ru-RU" dirty="0"/>
              <a:t> </a:t>
            </a:r>
            <a:r>
              <a:rPr lang="ru-RU" dirty="0" err="1"/>
              <a:t>власної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</a:t>
            </a:r>
            <a:r>
              <a:rPr lang="ru-RU" dirty="0" err="1"/>
              <a:t>забезпечується</a:t>
            </a:r>
            <a:r>
              <a:rPr lang="ru-RU" dirty="0"/>
              <a:t> за </a:t>
            </a:r>
            <a:r>
              <a:rPr lang="ru-RU" dirty="0" err="1"/>
              <a:t>рахунок</a:t>
            </a:r>
            <a:r>
              <a:rPr lang="ru-RU" dirty="0"/>
              <a:t> правильного і грамотного </a:t>
            </a:r>
            <a:r>
              <a:rPr lang="ru-RU" dirty="0" err="1"/>
              <a:t>управління</a:t>
            </a:r>
            <a:r>
              <a:rPr lang="ru-RU" dirty="0"/>
              <a:t> та </a:t>
            </a:r>
            <a:r>
              <a:rPr lang="ru-RU" dirty="0" err="1"/>
              <a:t>свідомої</a:t>
            </a:r>
            <a:r>
              <a:rPr lang="ru-RU" dirty="0"/>
              <a:t> </a:t>
            </a:r>
            <a:r>
              <a:rPr lang="ru-RU" dirty="0" err="1"/>
              <a:t>поведінки</a:t>
            </a:r>
            <a:r>
              <a:rPr lang="ru-RU" dirty="0"/>
              <a:t> кожного </a:t>
            </a:r>
            <a:r>
              <a:rPr lang="ru-RU" dirty="0" err="1"/>
              <a:t>працівника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,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сумлінного</a:t>
            </a:r>
            <a:r>
              <a:rPr lang="ru-RU" dirty="0"/>
              <a:t> </a:t>
            </a:r>
            <a:r>
              <a:rPr lang="ru-RU" dirty="0" err="1"/>
              <a:t>ставлення</a:t>
            </a:r>
            <a:r>
              <a:rPr lang="ru-RU" dirty="0"/>
              <a:t> до </a:t>
            </a:r>
            <a:r>
              <a:rPr lang="ru-RU" dirty="0" err="1"/>
              <a:t>своїх</a:t>
            </a:r>
            <a:r>
              <a:rPr lang="ru-RU" dirty="0"/>
              <a:t> </a:t>
            </a:r>
            <a:r>
              <a:rPr lang="ru-RU" dirty="0" err="1"/>
              <a:t>службових</a:t>
            </a:r>
            <a:r>
              <a:rPr lang="ru-RU" dirty="0"/>
              <a:t> </a:t>
            </a:r>
            <a:r>
              <a:rPr lang="ru-RU" dirty="0" err="1"/>
              <a:t>обов'язків</a:t>
            </a:r>
            <a:r>
              <a:rPr lang="ru-RU" dirty="0"/>
              <a:t>. У </a:t>
            </a:r>
            <a:r>
              <a:rPr lang="ru-RU" dirty="0" err="1"/>
              <a:t>результаті</a:t>
            </a:r>
            <a:r>
              <a:rPr lang="ru-RU" dirty="0"/>
              <a:t> на </a:t>
            </a:r>
            <a:r>
              <a:rPr lang="ru-RU" dirty="0" err="1"/>
              <a:t>підприємстві</a:t>
            </a:r>
            <a:r>
              <a:rPr lang="ru-RU" dirty="0"/>
              <a:t> </a:t>
            </a:r>
            <a:r>
              <a:rPr lang="ru-RU" dirty="0" err="1"/>
              <a:t>складається</a:t>
            </a:r>
            <a:r>
              <a:rPr lang="ru-RU" dirty="0"/>
              <a:t> </a:t>
            </a:r>
            <a:r>
              <a:rPr lang="ru-RU" dirty="0" err="1"/>
              <a:t>певна</a:t>
            </a:r>
            <a:r>
              <a:rPr lang="ru-RU" dirty="0"/>
              <a:t> корпоративна культура, </a:t>
            </a:r>
            <a:r>
              <a:rPr lang="ru-RU" dirty="0" err="1"/>
              <a:t>змістом</a:t>
            </a:r>
            <a:r>
              <a:rPr lang="ru-RU" dirty="0"/>
              <a:t> </a:t>
            </a:r>
            <a:r>
              <a:rPr lang="ru-RU" dirty="0" err="1"/>
              <a:t>якої</a:t>
            </a:r>
            <a:r>
              <a:rPr lang="ru-RU" dirty="0"/>
              <a:t> є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людського</a:t>
            </a:r>
            <a:r>
              <a:rPr lang="ru-RU" dirty="0"/>
              <a:t> фактора, </a:t>
            </a:r>
            <a:r>
              <a:rPr lang="ru-RU" dirty="0" err="1"/>
              <a:t>розуміння</a:t>
            </a:r>
            <a:r>
              <a:rPr lang="ru-RU" dirty="0"/>
              <a:t> того,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якість</a:t>
            </a:r>
            <a:r>
              <a:rPr lang="ru-RU" dirty="0"/>
              <a:t> - </a:t>
            </a:r>
            <a:r>
              <a:rPr lang="ru-RU" dirty="0" err="1"/>
              <a:t>це</a:t>
            </a:r>
            <a:r>
              <a:rPr lang="ru-RU" dirty="0"/>
              <a:t> проблема кожного. </a:t>
            </a:r>
            <a:endParaRPr lang="ru-RU" dirty="0" smtClean="0"/>
          </a:p>
          <a:p>
            <a:r>
              <a:rPr lang="ru-RU" i="1" dirty="0" smtClean="0"/>
              <a:t>Контроль </a:t>
            </a:r>
            <a:r>
              <a:rPr lang="ru-RU" i="1" dirty="0"/>
              <a:t>за </a:t>
            </a:r>
            <a:r>
              <a:rPr lang="ru-RU" i="1" dirty="0" err="1"/>
              <a:t>дотриманням</a:t>
            </a:r>
            <a:r>
              <a:rPr lang="ru-RU" i="1" dirty="0"/>
              <a:t> </a:t>
            </a:r>
            <a:r>
              <a:rPr lang="ru-RU" i="1" dirty="0" err="1"/>
              <a:t>якості</a:t>
            </a:r>
            <a:r>
              <a:rPr lang="ru-RU" i="1" dirty="0"/>
              <a:t> </a:t>
            </a:r>
            <a:r>
              <a:rPr lang="ru-RU" dirty="0" err="1"/>
              <a:t>послуг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 </a:t>
            </a:r>
            <a:r>
              <a:rPr lang="ru-RU" dirty="0" err="1"/>
              <a:t>здійснює</a:t>
            </a:r>
            <a:r>
              <a:rPr lang="ru-RU" dirty="0"/>
              <a:t> директор, </a:t>
            </a:r>
            <a:r>
              <a:rPr lang="ru-RU" i="1" dirty="0" err="1"/>
              <a:t>оперативний</a:t>
            </a:r>
            <a:r>
              <a:rPr lang="ru-RU" i="1" dirty="0"/>
              <a:t> контроль </a:t>
            </a:r>
            <a:r>
              <a:rPr lang="ru-RU" dirty="0"/>
              <a:t>- </a:t>
            </a:r>
            <a:r>
              <a:rPr lang="ru-RU" dirty="0" err="1"/>
              <a:t>адміністратор</a:t>
            </a:r>
            <a:r>
              <a:rPr lang="ru-RU" dirty="0"/>
              <a:t>, </a:t>
            </a:r>
            <a:r>
              <a:rPr lang="ru-RU" dirty="0" err="1"/>
              <a:t>спеціаліст</a:t>
            </a:r>
            <a:r>
              <a:rPr lang="ru-RU" dirty="0"/>
              <a:t> </a:t>
            </a:r>
            <a:r>
              <a:rPr lang="ru-RU" dirty="0" err="1"/>
              <a:t>служби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, </a:t>
            </a:r>
            <a:r>
              <a:rPr lang="ru-RU" dirty="0" err="1"/>
              <a:t>поточний</a:t>
            </a:r>
            <a:r>
              <a:rPr lang="ru-RU" dirty="0"/>
              <a:t> контроль </a:t>
            </a:r>
            <a:r>
              <a:rPr lang="ru-RU" dirty="0" err="1"/>
              <a:t>технологічного</a:t>
            </a:r>
            <a:r>
              <a:rPr lang="ru-RU" dirty="0"/>
              <a:t> </a:t>
            </a:r>
            <a:r>
              <a:rPr lang="ru-RU" dirty="0" err="1"/>
              <a:t>процесу</a:t>
            </a:r>
            <a:r>
              <a:rPr lang="ru-RU" dirty="0"/>
              <a:t> з </a:t>
            </a:r>
            <a:r>
              <a:rPr lang="ru-RU" dirty="0" err="1"/>
              <a:t>реєстрацією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</a:t>
            </a:r>
            <a:r>
              <a:rPr lang="ru-RU" dirty="0" err="1"/>
              <a:t>виконує</a:t>
            </a:r>
            <a:r>
              <a:rPr lang="ru-RU" dirty="0"/>
              <a:t> сам </a:t>
            </a:r>
            <a:r>
              <a:rPr lang="ru-RU" dirty="0" err="1"/>
              <a:t>працівник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ще</a:t>
            </a:r>
            <a:r>
              <a:rPr lang="ru-RU" dirty="0"/>
              <a:t> раз </a:t>
            </a:r>
            <a:r>
              <a:rPr lang="ru-RU" dirty="0" err="1"/>
              <a:t>свідчить</a:t>
            </a:r>
            <a:r>
              <a:rPr lang="ru-RU" dirty="0"/>
              <a:t> про те,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якість</a:t>
            </a:r>
            <a:r>
              <a:rPr lang="ru-RU" dirty="0"/>
              <a:t> </a:t>
            </a:r>
            <a:r>
              <a:rPr lang="ru-RU" dirty="0" err="1"/>
              <a:t>туристичних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</a:t>
            </a:r>
            <a:r>
              <a:rPr lang="ru-RU" dirty="0" err="1"/>
              <a:t>безпосередньо</a:t>
            </a:r>
            <a:r>
              <a:rPr lang="ru-RU" dirty="0"/>
              <a:t> </a:t>
            </a:r>
            <a:r>
              <a:rPr lang="ru-RU" dirty="0" err="1"/>
              <a:t>залежить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 </a:t>
            </a:r>
            <a:r>
              <a:rPr lang="ru-RU" dirty="0" err="1"/>
              <a:t>праці</a:t>
            </a:r>
            <a:r>
              <a:rPr lang="ru-RU" dirty="0"/>
              <a:t> кожного </a:t>
            </a:r>
            <a:r>
              <a:rPr lang="ru-RU" dirty="0" err="1"/>
              <a:t>працівника</a:t>
            </a:r>
            <a:r>
              <a:rPr lang="ru-RU" dirty="0" smtClean="0"/>
              <a:t>.</a:t>
            </a:r>
          </a:p>
          <a:p>
            <a:r>
              <a:rPr lang="ru-RU" dirty="0" smtClean="0"/>
              <a:t>В </a:t>
            </a:r>
            <a:r>
              <a:rPr lang="ru-RU" dirty="0" err="1"/>
              <a:t>умовах</a:t>
            </a:r>
            <a:r>
              <a:rPr lang="ru-RU" dirty="0"/>
              <a:t> </a:t>
            </a:r>
            <a:r>
              <a:rPr lang="ru-RU" dirty="0" err="1"/>
              <a:t>загострення</a:t>
            </a:r>
            <a:r>
              <a:rPr lang="ru-RU" dirty="0"/>
              <a:t> </a:t>
            </a:r>
            <a:r>
              <a:rPr lang="ru-RU" dirty="0" err="1"/>
              <a:t>конкуренції</a:t>
            </a:r>
            <a:r>
              <a:rPr lang="ru-RU" dirty="0"/>
              <a:t> в </a:t>
            </a:r>
            <a:r>
              <a:rPr lang="ru-RU" dirty="0" err="1"/>
              <a:t>індустрії</a:t>
            </a:r>
            <a:r>
              <a:rPr lang="ru-RU" dirty="0"/>
              <a:t> </a:t>
            </a:r>
            <a:r>
              <a:rPr lang="ru-RU" dirty="0" err="1"/>
              <a:t>гостинності</a:t>
            </a:r>
            <a:r>
              <a:rPr lang="ru-RU" dirty="0"/>
              <a:t> на </a:t>
            </a:r>
            <a:r>
              <a:rPr lang="ru-RU" dirty="0" err="1"/>
              <a:t>національному</a:t>
            </a:r>
            <a:r>
              <a:rPr lang="ru-RU" dirty="0"/>
              <a:t> і </a:t>
            </a:r>
            <a:r>
              <a:rPr lang="ru-RU" dirty="0" err="1"/>
              <a:t>міжнародному</a:t>
            </a:r>
            <a:r>
              <a:rPr lang="ru-RU" dirty="0"/>
              <a:t> </a:t>
            </a:r>
            <a:r>
              <a:rPr lang="ru-RU" dirty="0" err="1"/>
              <a:t>рівнях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 все </a:t>
            </a:r>
            <a:r>
              <a:rPr lang="ru-RU" dirty="0" err="1"/>
              <a:t>ширше</a:t>
            </a:r>
            <a:r>
              <a:rPr lang="ru-RU" dirty="0"/>
              <a:t> </a:t>
            </a:r>
            <a:r>
              <a:rPr lang="ru-RU" dirty="0" err="1"/>
              <a:t>використовують</a:t>
            </a:r>
            <a:r>
              <a:rPr lang="ru-RU" dirty="0"/>
              <a:t> </a:t>
            </a:r>
            <a:r>
              <a:rPr lang="ru-RU" dirty="0" err="1"/>
              <a:t>статистичні</a:t>
            </a:r>
            <a:r>
              <a:rPr lang="ru-RU" dirty="0"/>
              <a:t> </a:t>
            </a:r>
            <a:r>
              <a:rPr lang="ru-RU" dirty="0" err="1"/>
              <a:t>методи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якістю</a:t>
            </a:r>
            <a:r>
              <a:rPr lang="ru-RU" dirty="0"/>
              <a:t>, так </a:t>
            </a:r>
            <a:r>
              <a:rPr lang="ru-RU" dirty="0" err="1"/>
              <a:t>звані</a:t>
            </a:r>
            <a:r>
              <a:rPr lang="ru-RU" dirty="0"/>
              <a:t> «</a:t>
            </a:r>
            <a:r>
              <a:rPr lang="ru-RU" dirty="0" err="1"/>
              <a:t>інструменти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», (рис. 4.3),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стандартизовані</a:t>
            </a:r>
            <a:r>
              <a:rPr lang="ru-RU" dirty="0"/>
              <a:t> та </a:t>
            </a:r>
            <a:r>
              <a:rPr lang="ru-RU" dirty="0" err="1"/>
              <a:t>рекомендуються</a:t>
            </a:r>
            <a:r>
              <a:rPr lang="ru-RU" dirty="0"/>
              <a:t> для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робіт</a:t>
            </a:r>
            <a:r>
              <a:rPr lang="ru-RU" dirty="0"/>
              <a:t> з </a:t>
            </a:r>
            <a:r>
              <a:rPr lang="ru-RU" dirty="0" err="1"/>
              <a:t>поліпшення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564876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5535" y="1439982"/>
            <a:ext cx="8780929" cy="3547655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6619" y="5768141"/>
            <a:ext cx="10501746" cy="1159132"/>
          </a:xfrm>
        </p:spPr>
        <p:txBody>
          <a:bodyPr>
            <a:normAutofit/>
          </a:bodyPr>
          <a:lstStyle/>
          <a:p>
            <a:pPr algn="ctr"/>
            <a:r>
              <a:rPr lang="ru-RU" sz="2400" dirty="0"/>
              <a:t>Рисунок 4.3 – </a:t>
            </a:r>
            <a:r>
              <a:rPr lang="ru-RU" sz="2400" dirty="0" err="1" smtClean="0"/>
              <a:t>Використання</a:t>
            </a:r>
            <a:r>
              <a:rPr lang="ru-RU" sz="2400" dirty="0" smtClean="0"/>
              <a:t> </a:t>
            </a:r>
            <a:r>
              <a:rPr lang="ru-RU" sz="2400" dirty="0" err="1" smtClean="0"/>
              <a:t>інструментів</a:t>
            </a:r>
            <a:r>
              <a:rPr lang="ru-RU" sz="2400" dirty="0" smtClean="0"/>
              <a:t> </a:t>
            </a:r>
            <a:r>
              <a:rPr lang="ru-RU" sz="2400" dirty="0" err="1"/>
              <a:t>якості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2551642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8565" y="3520073"/>
            <a:ext cx="10058400" cy="1371600"/>
          </a:xfrm>
        </p:spPr>
        <p:txBody>
          <a:bodyPr>
            <a:normAutofit/>
          </a:bodyPr>
          <a:lstStyle/>
          <a:p>
            <a:pPr algn="ctr"/>
            <a:r>
              <a:rPr lang="ru-RU" sz="1600" dirty="0"/>
              <a:t>Рисунок 4.4 – Схема </a:t>
            </a:r>
            <a:r>
              <a:rPr lang="ru-RU" sz="1600" dirty="0" err="1"/>
              <a:t>процесу</a:t>
            </a:r>
            <a:endParaRPr lang="ru-RU" sz="1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59162" y="773084"/>
            <a:ext cx="10058400" cy="3931920"/>
          </a:xfrm>
        </p:spPr>
        <p:txBody>
          <a:bodyPr/>
          <a:lstStyle/>
          <a:p>
            <a:pPr marL="0" indent="0">
              <a:buNone/>
            </a:pPr>
            <a:r>
              <a:rPr lang="ru-RU" dirty="0" err="1"/>
              <a:t>Розглянемо</a:t>
            </a:r>
            <a:r>
              <a:rPr lang="ru-RU" dirty="0"/>
              <a:t> </a:t>
            </a:r>
            <a:r>
              <a:rPr lang="ru-RU" dirty="0" err="1"/>
              <a:t>сутність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методів</a:t>
            </a:r>
            <a:r>
              <a:rPr lang="ru-RU" dirty="0"/>
              <a:t>. Схему </a:t>
            </a:r>
            <a:r>
              <a:rPr lang="ru-RU" dirty="0" err="1"/>
              <a:t>процесу</a:t>
            </a:r>
            <a:r>
              <a:rPr lang="ru-RU" dirty="0"/>
              <a:t> </a:t>
            </a:r>
            <a:r>
              <a:rPr lang="ru-RU" dirty="0" err="1"/>
              <a:t>використовують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потрібно</a:t>
            </a:r>
            <a:r>
              <a:rPr lang="ru-RU" dirty="0"/>
              <a:t> </a:t>
            </a:r>
            <a:r>
              <a:rPr lang="ru-RU" dirty="0" err="1"/>
              <a:t>простежити</a:t>
            </a:r>
            <a:r>
              <a:rPr lang="ru-RU" dirty="0"/>
              <a:t> за </a:t>
            </a:r>
            <a:r>
              <a:rPr lang="ru-RU" dirty="0" err="1"/>
              <a:t>фактичними</a:t>
            </a:r>
            <a:r>
              <a:rPr lang="ru-RU" dirty="0"/>
              <a:t> </a:t>
            </a:r>
            <a:r>
              <a:rPr lang="ru-RU" dirty="0" err="1"/>
              <a:t>стадіями</a:t>
            </a:r>
            <a:r>
              <a:rPr lang="ru-RU" dirty="0"/>
              <a:t> </a:t>
            </a:r>
            <a:r>
              <a:rPr lang="ru-RU" dirty="0" err="1"/>
              <a:t>процесу</a:t>
            </a:r>
            <a:r>
              <a:rPr lang="ru-RU" dirty="0"/>
              <a:t>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готельної</a:t>
            </a:r>
            <a:r>
              <a:rPr lang="ru-RU" dirty="0"/>
              <a:t> </a:t>
            </a:r>
            <a:r>
              <a:rPr lang="ru-RU" dirty="0" err="1"/>
              <a:t>послуги</a:t>
            </a:r>
            <a:r>
              <a:rPr lang="ru-RU" dirty="0"/>
              <a:t>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визначити</a:t>
            </a:r>
            <a:r>
              <a:rPr lang="ru-RU" dirty="0"/>
              <a:t> </a:t>
            </a:r>
            <a:r>
              <a:rPr lang="ru-RU" dirty="0" err="1"/>
              <a:t>відхилення</a:t>
            </a:r>
            <a:r>
              <a:rPr lang="ru-RU" dirty="0"/>
              <a:t> у </a:t>
            </a:r>
            <a:r>
              <a:rPr lang="ru-RU" dirty="0" err="1"/>
              <a:t>роботі</a:t>
            </a:r>
            <a:r>
              <a:rPr lang="ru-RU" dirty="0"/>
              <a:t>. </a:t>
            </a:r>
            <a:r>
              <a:rPr lang="ru-RU" dirty="0" err="1"/>
              <a:t>Графічне</a:t>
            </a:r>
            <a:r>
              <a:rPr lang="ru-RU" dirty="0"/>
              <a:t> </a:t>
            </a:r>
            <a:r>
              <a:rPr lang="ru-RU" dirty="0" err="1"/>
              <a:t>зображення</a:t>
            </a:r>
            <a:r>
              <a:rPr lang="ru-RU" dirty="0"/>
              <a:t> </a:t>
            </a:r>
            <a:r>
              <a:rPr lang="ru-RU" dirty="0" err="1"/>
              <a:t>стадій</a:t>
            </a:r>
            <a:r>
              <a:rPr lang="ru-RU" dirty="0"/>
              <a:t> </a:t>
            </a:r>
            <a:r>
              <a:rPr lang="ru-RU" dirty="0" err="1"/>
              <a:t>процесу</a:t>
            </a:r>
            <a:r>
              <a:rPr lang="ru-RU" dirty="0"/>
              <a:t>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 </a:t>
            </a:r>
            <a:r>
              <a:rPr lang="ru-RU" dirty="0" err="1"/>
              <a:t>надає</a:t>
            </a:r>
            <a:r>
              <a:rPr lang="ru-RU" dirty="0"/>
              <a:t> </a:t>
            </a:r>
            <a:r>
              <a:rPr lang="ru-RU" dirty="0" err="1"/>
              <a:t>чітке</a:t>
            </a:r>
            <a:r>
              <a:rPr lang="ru-RU" dirty="0"/>
              <a:t> </a:t>
            </a:r>
            <a:r>
              <a:rPr lang="ru-RU" dirty="0" err="1"/>
              <a:t>уявлення</a:t>
            </a:r>
            <a:r>
              <a:rPr lang="ru-RU" dirty="0"/>
              <a:t> про </a:t>
            </a:r>
            <a:r>
              <a:rPr lang="ru-RU" dirty="0" err="1"/>
              <a:t>програму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. Схема </a:t>
            </a:r>
            <a:r>
              <a:rPr lang="ru-RU" dirty="0" err="1"/>
              <a:t>процесу</a:t>
            </a:r>
            <a:r>
              <a:rPr lang="ru-RU" dirty="0"/>
              <a:t> </a:t>
            </a:r>
            <a:r>
              <a:rPr lang="ru-RU" dirty="0" err="1"/>
              <a:t>використовується</a:t>
            </a:r>
            <a:r>
              <a:rPr lang="ru-RU" dirty="0"/>
              <a:t> для </a:t>
            </a:r>
            <a:r>
              <a:rPr lang="ru-RU" dirty="0" err="1"/>
              <a:t>зіставлення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етапів</a:t>
            </a:r>
            <a:r>
              <a:rPr lang="ru-RU" dirty="0"/>
              <a:t> (рис. 4.4).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6037" y="2593309"/>
            <a:ext cx="9662528" cy="137302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315921" y="5131925"/>
            <a:ext cx="97448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/>
              <a:t>Мозкова</a:t>
            </a:r>
            <a:r>
              <a:rPr lang="ru-RU" dirty="0"/>
              <a:t> атака </a:t>
            </a:r>
            <a:r>
              <a:rPr lang="ru-RU" dirty="0" err="1"/>
              <a:t>використовується</a:t>
            </a:r>
            <a:r>
              <a:rPr lang="ru-RU" dirty="0"/>
              <a:t> з метою </a:t>
            </a:r>
            <a:r>
              <a:rPr lang="ru-RU" dirty="0" err="1"/>
              <a:t>допомогти</a:t>
            </a:r>
            <a:r>
              <a:rPr lang="ru-RU" dirty="0"/>
              <a:t> </a:t>
            </a:r>
            <a:r>
              <a:rPr lang="ru-RU" dirty="0" err="1"/>
              <a:t>групі</a:t>
            </a:r>
            <a:r>
              <a:rPr lang="ru-RU" dirty="0"/>
              <a:t> </a:t>
            </a:r>
            <a:r>
              <a:rPr lang="ru-RU" dirty="0" err="1"/>
              <a:t>обробити</a:t>
            </a:r>
            <a:r>
              <a:rPr lang="ru-RU" dirty="0"/>
              <a:t> </a:t>
            </a:r>
            <a:r>
              <a:rPr lang="ru-RU" dirty="0" err="1"/>
              <a:t>найбільшу</a:t>
            </a:r>
            <a:r>
              <a:rPr lang="ru-RU" dirty="0"/>
              <a:t>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ідей</a:t>
            </a:r>
            <a:r>
              <a:rPr lang="ru-RU" dirty="0"/>
              <a:t> з </a:t>
            </a:r>
            <a:r>
              <a:rPr lang="ru-RU" dirty="0" err="1"/>
              <a:t>проблеми</a:t>
            </a:r>
            <a:r>
              <a:rPr lang="ru-RU" dirty="0"/>
              <a:t> за короткий </a:t>
            </a:r>
            <a:r>
              <a:rPr lang="ru-RU" dirty="0" err="1"/>
              <a:t>термін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26734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66836" y="3500580"/>
            <a:ext cx="9499599" cy="434110"/>
          </a:xfrm>
        </p:spPr>
        <p:txBody>
          <a:bodyPr>
            <a:normAutofit/>
          </a:bodyPr>
          <a:lstStyle/>
          <a:p>
            <a:r>
              <a:rPr lang="ru-RU" sz="1800" dirty="0"/>
              <a:t>Рисунок 4.5 – </a:t>
            </a:r>
            <a:r>
              <a:rPr lang="ru-RU" sz="1800" dirty="0" err="1"/>
              <a:t>Часовий</a:t>
            </a:r>
            <a:r>
              <a:rPr lang="ru-RU" sz="1800" dirty="0"/>
              <a:t> ряд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63782" y="498763"/>
            <a:ext cx="9795164" cy="1711241"/>
          </a:xfrm>
        </p:spPr>
        <p:txBody>
          <a:bodyPr/>
          <a:lstStyle/>
          <a:p>
            <a:pPr marL="0" indent="0">
              <a:buNone/>
            </a:pPr>
            <a:r>
              <a:rPr lang="ru-RU" dirty="0" err="1"/>
              <a:t>Часовий</a:t>
            </a:r>
            <a:r>
              <a:rPr lang="ru-RU" dirty="0"/>
              <a:t> ряд. </a:t>
            </a:r>
            <a:r>
              <a:rPr lang="ru-RU" dirty="0" err="1"/>
              <a:t>Використовується</a:t>
            </a:r>
            <a:r>
              <a:rPr lang="ru-RU" dirty="0"/>
              <a:t>, коли </a:t>
            </a:r>
            <a:r>
              <a:rPr lang="ru-RU" dirty="0" err="1"/>
              <a:t>потрібно</a:t>
            </a:r>
            <a:r>
              <a:rPr lang="ru-RU" dirty="0"/>
              <a:t> </a:t>
            </a:r>
            <a:r>
              <a:rPr lang="ru-RU" dirty="0" err="1"/>
              <a:t>найпростішим</a:t>
            </a:r>
            <a:r>
              <a:rPr lang="ru-RU" dirty="0"/>
              <a:t> способом </a:t>
            </a:r>
            <a:r>
              <a:rPr lang="ru-RU" dirty="0" err="1"/>
              <a:t>відобразити</a:t>
            </a:r>
            <a:r>
              <a:rPr lang="ru-RU" dirty="0"/>
              <a:t> </a:t>
            </a:r>
            <a:r>
              <a:rPr lang="ru-RU" dirty="0" err="1"/>
              <a:t>хід</a:t>
            </a:r>
            <a:r>
              <a:rPr lang="ru-RU" dirty="0"/>
              <a:t> </a:t>
            </a:r>
            <a:r>
              <a:rPr lang="ru-RU" dirty="0" err="1"/>
              <a:t>змін</a:t>
            </a:r>
            <a:r>
              <a:rPr lang="ru-RU" dirty="0"/>
              <a:t> </a:t>
            </a:r>
            <a:r>
              <a:rPr lang="ru-RU" dirty="0" err="1"/>
              <a:t>даного</a:t>
            </a:r>
            <a:r>
              <a:rPr lang="ru-RU" dirty="0"/>
              <a:t> </a:t>
            </a:r>
            <a:r>
              <a:rPr lang="ru-RU" dirty="0" err="1"/>
              <a:t>спостереження</a:t>
            </a:r>
            <a:r>
              <a:rPr lang="ru-RU" dirty="0"/>
              <a:t> за </a:t>
            </a:r>
            <a:r>
              <a:rPr lang="ru-RU" dirty="0" err="1"/>
              <a:t>певний</a:t>
            </a:r>
            <a:r>
              <a:rPr lang="ru-RU" dirty="0"/>
              <a:t> час. 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ефективно</a:t>
            </a:r>
            <a:r>
              <a:rPr lang="ru-RU" dirty="0"/>
              <a:t> </a:t>
            </a:r>
            <a:r>
              <a:rPr lang="ru-RU" dirty="0" err="1"/>
              <a:t>часовий</a:t>
            </a:r>
            <a:r>
              <a:rPr lang="ru-RU" dirty="0"/>
              <a:t> ряд </a:t>
            </a:r>
            <a:r>
              <a:rPr lang="ru-RU" dirty="0" err="1"/>
              <a:t>використовується</a:t>
            </a:r>
            <a:r>
              <a:rPr lang="ru-RU" dirty="0"/>
              <a:t> для </a:t>
            </a:r>
            <a:r>
              <a:rPr lang="ru-RU" dirty="0" err="1"/>
              <a:t>виявлення</a:t>
            </a:r>
            <a:r>
              <a:rPr lang="ru-RU" dirty="0"/>
              <a:t> </a:t>
            </a:r>
            <a:r>
              <a:rPr lang="ru-RU" dirty="0" err="1"/>
              <a:t>тенденцій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змін</a:t>
            </a:r>
            <a:r>
              <a:rPr lang="ru-RU" dirty="0"/>
              <a:t> </a:t>
            </a:r>
            <a:r>
              <a:rPr lang="ru-RU" dirty="0" err="1"/>
              <a:t>середньої</a:t>
            </a:r>
            <a:r>
              <a:rPr lang="ru-RU" dirty="0"/>
              <a:t> </a:t>
            </a:r>
            <a:r>
              <a:rPr lang="ru-RU" dirty="0" err="1"/>
              <a:t>величини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вигляд</a:t>
            </a:r>
            <a:r>
              <a:rPr lang="ru-RU" dirty="0"/>
              <a:t> </a:t>
            </a:r>
            <a:r>
              <a:rPr lang="ru-RU" dirty="0" err="1"/>
              <a:t>кривої</a:t>
            </a:r>
            <a:r>
              <a:rPr lang="ru-RU" dirty="0"/>
              <a:t> (рис. 4.5).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1860" y="2097547"/>
            <a:ext cx="7442285" cy="128012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163782" y="4976457"/>
            <a:ext cx="97951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/>
              <a:t>Контрольний</a:t>
            </a:r>
            <a:r>
              <a:rPr lang="ru-RU" dirty="0"/>
              <a:t> листок (</a:t>
            </a:r>
            <a:r>
              <a:rPr lang="ru-RU" dirty="0" err="1"/>
              <a:t>таблиця</a:t>
            </a:r>
            <a:r>
              <a:rPr lang="ru-RU" dirty="0"/>
              <a:t> </a:t>
            </a:r>
            <a:r>
              <a:rPr lang="ru-RU" dirty="0" err="1"/>
              <a:t>перевірок</a:t>
            </a:r>
            <a:r>
              <a:rPr lang="ru-RU" dirty="0"/>
              <a:t>)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дати</a:t>
            </a:r>
            <a:r>
              <a:rPr lang="ru-RU" dirty="0"/>
              <a:t> </a:t>
            </a:r>
            <a:r>
              <a:rPr lang="ru-RU" dirty="0" err="1"/>
              <a:t>відповіді</a:t>
            </a:r>
            <a:r>
              <a:rPr lang="ru-RU" dirty="0"/>
              <a:t>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повинні</a:t>
            </a:r>
            <a:r>
              <a:rPr lang="ru-RU" dirty="0"/>
              <a:t> 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повно</a:t>
            </a:r>
            <a:r>
              <a:rPr lang="ru-RU" dirty="0"/>
              <a:t> </a:t>
            </a:r>
            <a:r>
              <a:rPr lang="ru-RU" dirty="0" err="1"/>
              <a:t>характеризувати</a:t>
            </a:r>
            <a:r>
              <a:rPr lang="ru-RU" dirty="0"/>
              <a:t>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, </a:t>
            </a:r>
            <a:r>
              <a:rPr lang="ru-RU" dirty="0" err="1"/>
              <a:t>можуть</a:t>
            </a:r>
            <a:r>
              <a:rPr lang="ru-RU" dirty="0"/>
              <a:t> бути як </a:t>
            </a:r>
            <a:r>
              <a:rPr lang="ru-RU" dirty="0" err="1"/>
              <a:t>однорідні</a:t>
            </a:r>
            <a:r>
              <a:rPr lang="ru-RU" dirty="0"/>
              <a:t>, так і </a:t>
            </a:r>
            <a:r>
              <a:rPr lang="ru-RU" dirty="0" err="1"/>
              <a:t>ні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022394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2836" y="4688121"/>
            <a:ext cx="10058400" cy="13716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25237" y="1078549"/>
            <a:ext cx="10584873" cy="49811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i="1" dirty="0" err="1"/>
              <a:t>Діаграму</a:t>
            </a:r>
            <a:r>
              <a:rPr lang="ru-RU" i="1" dirty="0"/>
              <a:t> Парето </a:t>
            </a:r>
            <a:r>
              <a:rPr lang="ru-RU" dirty="0" err="1"/>
              <a:t>використовують</a:t>
            </a:r>
            <a:r>
              <a:rPr lang="ru-RU" dirty="0"/>
              <a:t> для </a:t>
            </a:r>
            <a:r>
              <a:rPr lang="ru-RU" dirty="0" err="1"/>
              <a:t>виявлення</a:t>
            </a:r>
            <a:r>
              <a:rPr lang="ru-RU" dirty="0"/>
              <a:t> </a:t>
            </a:r>
            <a:r>
              <a:rPr lang="ru-RU" dirty="0" err="1"/>
              <a:t>відносної</a:t>
            </a:r>
            <a:r>
              <a:rPr lang="ru-RU" dirty="0"/>
              <a:t> </a:t>
            </a:r>
            <a:r>
              <a:rPr lang="ru-RU" dirty="0" err="1"/>
              <a:t>важливості</a:t>
            </a:r>
            <a:r>
              <a:rPr lang="ru-RU" dirty="0"/>
              <a:t> </a:t>
            </a:r>
            <a:r>
              <a:rPr lang="ru-RU" dirty="0" err="1"/>
              <a:t>всіх</a:t>
            </a:r>
            <a:r>
              <a:rPr lang="ru-RU" dirty="0"/>
              <a:t> проблем, </a:t>
            </a:r>
            <a:r>
              <a:rPr lang="ru-RU" dirty="0" err="1"/>
              <a:t>пов'язаних</a:t>
            </a:r>
            <a:r>
              <a:rPr lang="ru-RU" dirty="0"/>
              <a:t> з </a:t>
            </a:r>
            <a:r>
              <a:rPr lang="ru-RU" dirty="0" err="1"/>
              <a:t>якістю</a:t>
            </a:r>
            <a:r>
              <a:rPr lang="ru-RU" dirty="0"/>
              <a:t>, </a:t>
            </a:r>
            <a:r>
              <a:rPr lang="ru-RU" dirty="0" err="1"/>
              <a:t>чи</a:t>
            </a:r>
            <a:r>
              <a:rPr lang="ru-RU" dirty="0"/>
              <a:t> умов, з метою </a:t>
            </a:r>
            <a:r>
              <a:rPr lang="ru-RU" dirty="0" err="1"/>
              <a:t>вибору</a:t>
            </a:r>
            <a:r>
              <a:rPr lang="ru-RU" dirty="0"/>
              <a:t> </a:t>
            </a:r>
            <a:r>
              <a:rPr lang="ru-RU" dirty="0" err="1"/>
              <a:t>відправної</a:t>
            </a:r>
            <a:r>
              <a:rPr lang="ru-RU" dirty="0"/>
              <a:t> точки для </a:t>
            </a:r>
            <a:r>
              <a:rPr lang="ru-RU" dirty="0" err="1"/>
              <a:t>вирішення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проблем, для </a:t>
            </a:r>
            <a:r>
              <a:rPr lang="ru-RU" dirty="0" err="1"/>
              <a:t>спостереження</a:t>
            </a:r>
            <a:r>
              <a:rPr lang="ru-RU" dirty="0"/>
              <a:t> за результатами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вирішення</a:t>
            </a:r>
            <a:r>
              <a:rPr lang="ru-RU" dirty="0"/>
              <a:t> та </a:t>
            </a:r>
            <a:r>
              <a:rPr lang="ru-RU" dirty="0" err="1"/>
              <a:t>аналізу</a:t>
            </a:r>
            <a:r>
              <a:rPr lang="ru-RU" dirty="0"/>
              <a:t> причин </a:t>
            </a:r>
            <a:r>
              <a:rPr lang="ru-RU" dirty="0" err="1"/>
              <a:t>виникнення</a:t>
            </a:r>
            <a:r>
              <a:rPr lang="ru-RU" dirty="0"/>
              <a:t>. </a:t>
            </a:r>
            <a:r>
              <a:rPr lang="ru-RU" dirty="0" err="1"/>
              <a:t>Діаграма</a:t>
            </a:r>
            <a:r>
              <a:rPr lang="ru-RU" dirty="0"/>
              <a:t> Парето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особлива</a:t>
            </a:r>
            <a:r>
              <a:rPr lang="ru-RU" dirty="0"/>
              <a:t> форма вертикального </a:t>
            </a:r>
            <a:r>
              <a:rPr lang="ru-RU" dirty="0" err="1"/>
              <a:t>графіка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дає</a:t>
            </a:r>
            <a:r>
              <a:rPr lang="ru-RU" dirty="0"/>
              <a:t> </a:t>
            </a:r>
            <a:r>
              <a:rPr lang="ru-RU" dirty="0" err="1"/>
              <a:t>змогу</a:t>
            </a:r>
            <a:r>
              <a:rPr lang="ru-RU" dirty="0"/>
              <a:t> </a:t>
            </a:r>
            <a:r>
              <a:rPr lang="ru-RU" dirty="0" err="1"/>
              <a:t>виявити</a:t>
            </a:r>
            <a:r>
              <a:rPr lang="ru-RU" dirty="0"/>
              <a:t> </a:t>
            </a:r>
            <a:r>
              <a:rPr lang="ru-RU" dirty="0" err="1"/>
              <a:t>проблеми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 та </a:t>
            </a:r>
            <a:r>
              <a:rPr lang="ru-RU" dirty="0" err="1"/>
              <a:t>визначити</a:t>
            </a:r>
            <a:r>
              <a:rPr lang="ru-RU" dirty="0"/>
              <a:t> </a:t>
            </a:r>
            <a:r>
              <a:rPr lang="ru-RU" dirty="0" smtClean="0"/>
              <a:t> </a:t>
            </a:r>
            <a:r>
              <a:rPr lang="ru-RU" dirty="0"/>
              <a:t>порядок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вирішення</a:t>
            </a:r>
            <a:r>
              <a:rPr lang="ru-RU" dirty="0"/>
              <a:t>. </a:t>
            </a:r>
            <a:r>
              <a:rPr lang="ru-RU" dirty="0" err="1"/>
              <a:t>Діаграму</a:t>
            </a:r>
            <a:r>
              <a:rPr lang="ru-RU" dirty="0"/>
              <a:t> </a:t>
            </a:r>
            <a:r>
              <a:rPr lang="ru-RU" dirty="0" err="1"/>
              <a:t>побудовано</a:t>
            </a:r>
            <a:r>
              <a:rPr lang="ru-RU" dirty="0"/>
              <a:t>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комп'ютерних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форм </a:t>
            </a:r>
            <a:r>
              <a:rPr lang="ru-RU" dirty="0" err="1"/>
              <a:t>збору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(рис. 4.6). </a:t>
            </a:r>
            <a:endParaRPr lang="ru-RU" dirty="0" smtClean="0"/>
          </a:p>
          <a:p>
            <a:pPr marL="0" indent="0">
              <a:buNone/>
            </a:pPr>
            <a:r>
              <a:rPr lang="ru-RU" i="1" dirty="0" smtClean="0"/>
              <a:t>Причинно-</a:t>
            </a:r>
            <a:r>
              <a:rPr lang="ru-RU" i="1" dirty="0" err="1" smtClean="0"/>
              <a:t>наслідкову</a:t>
            </a:r>
            <a:r>
              <a:rPr lang="ru-RU" i="1" dirty="0" smtClean="0"/>
              <a:t> </a:t>
            </a:r>
            <a:r>
              <a:rPr lang="ru-RU" i="1" dirty="0" err="1"/>
              <a:t>діаграму</a:t>
            </a:r>
            <a:r>
              <a:rPr lang="ru-RU" i="1" dirty="0"/>
              <a:t> </a:t>
            </a:r>
            <a:r>
              <a:rPr lang="ru-RU" dirty="0" err="1"/>
              <a:t>використовують</a:t>
            </a:r>
            <a:r>
              <a:rPr lang="ru-RU" dirty="0"/>
              <a:t> за потреби </a:t>
            </a:r>
            <a:r>
              <a:rPr lang="ru-RU" dirty="0" err="1"/>
              <a:t>дослідити</a:t>
            </a:r>
            <a:r>
              <a:rPr lang="ru-RU" dirty="0"/>
              <a:t> та </a:t>
            </a:r>
            <a:r>
              <a:rPr lang="ru-RU" dirty="0" err="1"/>
              <a:t>відтворити</a:t>
            </a:r>
            <a:r>
              <a:rPr lang="ru-RU" dirty="0"/>
              <a:t>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можливі</a:t>
            </a:r>
            <a:r>
              <a:rPr lang="ru-RU" dirty="0"/>
              <a:t> причини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умови</a:t>
            </a:r>
            <a:r>
              <a:rPr lang="ru-RU" dirty="0"/>
              <a:t> </a:t>
            </a:r>
            <a:r>
              <a:rPr lang="ru-RU" dirty="0" err="1"/>
              <a:t>певних</a:t>
            </a:r>
            <a:r>
              <a:rPr lang="ru-RU" dirty="0"/>
              <a:t> проблем.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розроблено</a:t>
            </a:r>
            <a:r>
              <a:rPr lang="ru-RU" dirty="0"/>
              <a:t> з метою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співвідношення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наслідками</a:t>
            </a:r>
            <a:r>
              <a:rPr lang="ru-RU" dirty="0"/>
              <a:t>, результатами та </a:t>
            </a:r>
            <a:r>
              <a:rPr lang="ru-RU" dirty="0" err="1"/>
              <a:t>всіма</a:t>
            </a:r>
            <a:r>
              <a:rPr lang="ru-RU" dirty="0"/>
              <a:t> </a:t>
            </a:r>
            <a:r>
              <a:rPr lang="ru-RU" dirty="0" err="1"/>
              <a:t>можливими</a:t>
            </a:r>
            <a:r>
              <a:rPr lang="ru-RU" dirty="0"/>
              <a:t> причинами,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впливають</a:t>
            </a:r>
            <a:r>
              <a:rPr lang="ru-RU" dirty="0"/>
              <a:t> на них. </a:t>
            </a:r>
            <a:endParaRPr lang="ru-RU" dirty="0" smtClean="0"/>
          </a:p>
          <a:p>
            <a:pPr marL="0" indent="0">
              <a:buNone/>
            </a:pPr>
            <a:r>
              <a:rPr lang="ru-RU" i="1" dirty="0" err="1" smtClean="0"/>
              <a:t>Гістограму</a:t>
            </a:r>
            <a:r>
              <a:rPr lang="ru-RU" dirty="0" smtClean="0"/>
              <a:t> </a:t>
            </a:r>
            <a:r>
              <a:rPr lang="ru-RU" dirty="0" err="1"/>
              <a:t>використовують</a:t>
            </a:r>
            <a:r>
              <a:rPr lang="ru-RU" dirty="0"/>
              <a:t>, коли </a:t>
            </a:r>
            <a:r>
              <a:rPr lang="ru-RU" dirty="0" err="1"/>
              <a:t>потрібно</a:t>
            </a:r>
            <a:r>
              <a:rPr lang="ru-RU" dirty="0"/>
              <a:t> </a:t>
            </a:r>
            <a:r>
              <a:rPr lang="ru-RU" dirty="0" err="1"/>
              <a:t>дослідити</a:t>
            </a:r>
            <a:r>
              <a:rPr lang="ru-RU" dirty="0"/>
              <a:t> та подати </a:t>
            </a:r>
            <a:r>
              <a:rPr lang="ru-RU" dirty="0" err="1"/>
              <a:t>розподіл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про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одиниць</a:t>
            </a:r>
            <a:r>
              <a:rPr lang="ru-RU" dirty="0"/>
              <a:t> </a:t>
            </a:r>
            <a:r>
              <a:rPr lang="ru-RU" dirty="0" err="1"/>
              <a:t>кожної</a:t>
            </a:r>
            <a:r>
              <a:rPr lang="ru-RU" dirty="0"/>
              <a:t> </a:t>
            </a:r>
            <a:r>
              <a:rPr lang="ru-RU" dirty="0" err="1"/>
              <a:t>категорії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графіка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428319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80654" y="4562763"/>
            <a:ext cx="9591964" cy="1053612"/>
          </a:xfrm>
        </p:spPr>
        <p:txBody>
          <a:bodyPr>
            <a:normAutofit/>
          </a:bodyPr>
          <a:lstStyle/>
          <a:p>
            <a:pPr algn="ctr"/>
            <a:r>
              <a:rPr lang="ru-RU" sz="1600" dirty="0"/>
              <a:t>Рисунок 4.6 – </a:t>
            </a:r>
            <a:r>
              <a:rPr lang="ru-RU" sz="1600" dirty="0" err="1"/>
              <a:t>Діаграма</a:t>
            </a:r>
            <a:r>
              <a:rPr lang="ru-RU" sz="1600" dirty="0"/>
              <a:t> Парето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26408" y="2461022"/>
            <a:ext cx="7954901" cy="2455364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6408" y="0"/>
            <a:ext cx="7954901" cy="246102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66619" y="5301673"/>
            <a:ext cx="104832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/>
              <a:t>Діаграма</a:t>
            </a:r>
            <a:r>
              <a:rPr lang="ru-RU" dirty="0"/>
              <a:t> Парето </a:t>
            </a:r>
            <a:r>
              <a:rPr lang="ru-RU" dirty="0" err="1"/>
              <a:t>складається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з характеристик </a:t>
            </a:r>
            <a:r>
              <a:rPr lang="ru-RU" dirty="0" err="1"/>
              <a:t>послуг</a:t>
            </a:r>
            <a:r>
              <a:rPr lang="ru-RU" dirty="0"/>
              <a:t> та </a:t>
            </a:r>
            <a:r>
              <a:rPr lang="ru-RU" dirty="0" err="1"/>
              <a:t>продукції</a:t>
            </a:r>
            <a:r>
              <a:rPr lang="ru-RU" dirty="0"/>
              <a:t> (</a:t>
            </a:r>
            <a:r>
              <a:rPr lang="ru-RU" dirty="0" err="1"/>
              <a:t>загроза</a:t>
            </a:r>
            <a:r>
              <a:rPr lang="ru-RU" dirty="0"/>
              <a:t> </a:t>
            </a:r>
            <a:r>
              <a:rPr lang="ru-RU" dirty="0" err="1"/>
              <a:t>безпеці</a:t>
            </a:r>
            <a:r>
              <a:rPr lang="ru-RU" dirty="0"/>
              <a:t>, </a:t>
            </a:r>
            <a:r>
              <a:rPr lang="ru-RU" dirty="0" err="1"/>
              <a:t>неякісні</a:t>
            </a:r>
            <a:r>
              <a:rPr lang="ru-RU" dirty="0"/>
              <a:t> </a:t>
            </a:r>
            <a:r>
              <a:rPr lang="ru-RU" dirty="0" err="1"/>
              <a:t>послуги</a:t>
            </a:r>
            <a:r>
              <a:rPr lang="ru-RU" dirty="0"/>
              <a:t>, </a:t>
            </a:r>
            <a:r>
              <a:rPr lang="ru-RU" dirty="0" err="1"/>
              <a:t>різні</a:t>
            </a:r>
            <a:r>
              <a:rPr lang="ru-RU" dirty="0"/>
              <a:t> </a:t>
            </a:r>
            <a:r>
              <a:rPr lang="ru-RU" dirty="0" err="1"/>
              <a:t>проблеми</a:t>
            </a:r>
            <a:r>
              <a:rPr lang="ru-RU" dirty="0"/>
              <a:t>), а </a:t>
            </a:r>
            <a:r>
              <a:rPr lang="ru-RU" dirty="0" err="1"/>
              <a:t>гістограма</a:t>
            </a:r>
            <a:r>
              <a:rPr lang="ru-RU" dirty="0"/>
              <a:t> </a:t>
            </a:r>
            <a:r>
              <a:rPr lang="ru-RU" dirty="0" err="1"/>
              <a:t>відображає</a:t>
            </a:r>
            <a:r>
              <a:rPr lang="ru-RU" dirty="0"/>
              <a:t> </a:t>
            </a:r>
            <a:r>
              <a:rPr lang="ru-RU" dirty="0" err="1"/>
              <a:t>кількісні</a:t>
            </a:r>
            <a:r>
              <a:rPr lang="ru-RU" dirty="0"/>
              <a:t> </a:t>
            </a:r>
            <a:r>
              <a:rPr lang="ru-RU" dirty="0" err="1"/>
              <a:t>дані</a:t>
            </a:r>
            <a:r>
              <a:rPr lang="ru-RU" dirty="0"/>
              <a:t> та </a:t>
            </a:r>
            <a:r>
              <a:rPr lang="ru-RU" dirty="0" err="1"/>
              <a:t>їхній</a:t>
            </a:r>
            <a:r>
              <a:rPr lang="ru-RU" dirty="0"/>
              <a:t> </a:t>
            </a:r>
            <a:r>
              <a:rPr lang="ru-RU" dirty="0" err="1"/>
              <a:t>розподіл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виміряти</a:t>
            </a:r>
            <a:r>
              <a:rPr lang="ru-RU" dirty="0"/>
              <a:t> (температура, </a:t>
            </a:r>
            <a:r>
              <a:rPr lang="ru-RU" dirty="0" err="1"/>
              <a:t>вологість</a:t>
            </a:r>
            <a:r>
              <a:rPr lang="ru-RU" dirty="0"/>
              <a:t> </a:t>
            </a:r>
            <a:r>
              <a:rPr lang="ru-RU" dirty="0" err="1"/>
              <a:t>вартість</a:t>
            </a:r>
            <a:r>
              <a:rPr lang="ru-RU" dirty="0"/>
              <a:t>, вага). </a:t>
            </a:r>
            <a:r>
              <a:rPr lang="ru-RU" dirty="0" err="1"/>
              <a:t>Типову</a:t>
            </a:r>
            <a:r>
              <a:rPr lang="ru-RU" dirty="0"/>
              <a:t> </a:t>
            </a:r>
            <a:r>
              <a:rPr lang="ru-RU" dirty="0" err="1"/>
              <a:t>гістограму</a:t>
            </a:r>
            <a:r>
              <a:rPr lang="ru-RU" dirty="0"/>
              <a:t> </a:t>
            </a:r>
            <a:r>
              <a:rPr lang="ru-RU" dirty="0" err="1"/>
              <a:t>надано</a:t>
            </a:r>
            <a:r>
              <a:rPr lang="ru-RU" dirty="0"/>
              <a:t> на рисунку 4.7.</a:t>
            </a:r>
          </a:p>
        </p:txBody>
      </p:sp>
    </p:spTree>
    <p:extLst>
      <p:ext uri="{BB962C8B-B14F-4D97-AF65-F5344CB8AC3E}">
        <p14:creationId xmlns:p14="http://schemas.microsoft.com/office/powerpoint/2010/main" xmlns="" val="127551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2764" y="3611344"/>
            <a:ext cx="10058400" cy="1371600"/>
          </a:xfrm>
        </p:spPr>
        <p:txBody>
          <a:bodyPr>
            <a:normAutofit/>
          </a:bodyPr>
          <a:lstStyle/>
          <a:p>
            <a:pPr algn="ctr"/>
            <a:r>
              <a:rPr lang="ru-RU" sz="1600" dirty="0"/>
              <a:t>Рисунок 4.7 – </a:t>
            </a:r>
            <a:r>
              <a:rPr lang="ru-RU" sz="1600" dirty="0" err="1"/>
              <a:t>Гістограма</a:t>
            </a:r>
            <a:endParaRPr lang="ru-RU" sz="1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88291" y="4661215"/>
            <a:ext cx="10210800" cy="3097876"/>
          </a:xfrm>
        </p:spPr>
        <p:txBody>
          <a:bodyPr/>
          <a:lstStyle/>
          <a:p>
            <a:r>
              <a:rPr lang="ru-RU" dirty="0" err="1"/>
              <a:t>Діаграма</a:t>
            </a:r>
            <a:r>
              <a:rPr lang="ru-RU" dirty="0"/>
              <a:t> </a:t>
            </a:r>
            <a:r>
              <a:rPr lang="ru-RU" dirty="0" err="1"/>
              <a:t>розсіювання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використовується</a:t>
            </a:r>
            <a:r>
              <a:rPr lang="ru-RU" dirty="0"/>
              <a:t> для </a:t>
            </a:r>
            <a:r>
              <a:rPr lang="ru-RU" dirty="0" err="1"/>
              <a:t>вивчення</a:t>
            </a:r>
            <a:r>
              <a:rPr lang="ru-RU" dirty="0"/>
              <a:t> </a:t>
            </a:r>
            <a:r>
              <a:rPr lang="ru-RU" dirty="0" err="1"/>
              <a:t>можливих</a:t>
            </a:r>
            <a:r>
              <a:rPr lang="ru-RU" dirty="0"/>
              <a:t> </a:t>
            </a:r>
            <a:r>
              <a:rPr lang="ru-RU" dirty="0" err="1"/>
              <a:t>зв'язків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двома</a:t>
            </a:r>
            <a:r>
              <a:rPr lang="ru-RU" dirty="0"/>
              <a:t> </a:t>
            </a:r>
            <a:r>
              <a:rPr lang="ru-RU" dirty="0" err="1"/>
              <a:t>змінними</a:t>
            </a:r>
            <a:r>
              <a:rPr lang="ru-RU" dirty="0"/>
              <a:t> величинами, </a:t>
            </a:r>
            <a:r>
              <a:rPr lang="ru-RU" dirty="0" err="1"/>
              <a:t>пояснює</a:t>
            </a:r>
            <a:r>
              <a:rPr lang="ru-RU" dirty="0"/>
              <a:t>,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існує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ними </a:t>
            </a:r>
            <a:r>
              <a:rPr lang="ru-RU" dirty="0" err="1"/>
              <a:t>зв'язок</a:t>
            </a:r>
            <a:r>
              <a:rPr lang="ru-RU" dirty="0"/>
              <a:t> та яка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щільність</a:t>
            </a:r>
            <a:r>
              <a:rPr lang="ru-RU" dirty="0"/>
              <a:t>. </a:t>
            </a:r>
            <a:r>
              <a:rPr lang="ru-RU" dirty="0" err="1"/>
              <a:t>Діаграма</a:t>
            </a:r>
            <a:r>
              <a:rPr lang="ru-RU" dirty="0"/>
              <a:t> </a:t>
            </a:r>
            <a:r>
              <a:rPr lang="ru-RU" dirty="0" err="1"/>
              <a:t>будується</a:t>
            </a:r>
            <a:r>
              <a:rPr lang="ru-RU" dirty="0"/>
              <a:t> у такому порядку: на </a:t>
            </a:r>
            <a:r>
              <a:rPr lang="ru-RU" dirty="0" err="1"/>
              <a:t>горизонтальній</a:t>
            </a:r>
            <a:r>
              <a:rPr lang="ru-RU" dirty="0"/>
              <a:t> </a:t>
            </a:r>
            <a:r>
              <a:rPr lang="ru-RU" dirty="0" err="1"/>
              <a:t>осі</a:t>
            </a:r>
            <a:r>
              <a:rPr lang="ru-RU" dirty="0"/>
              <a:t> </a:t>
            </a:r>
            <a:r>
              <a:rPr lang="ru-RU" dirty="0" err="1"/>
              <a:t>відкладають</a:t>
            </a:r>
            <a:r>
              <a:rPr lang="ru-RU" dirty="0"/>
              <a:t> </a:t>
            </a:r>
            <a:r>
              <a:rPr lang="ru-RU" dirty="0" err="1"/>
              <a:t>виміри</a:t>
            </a:r>
            <a:r>
              <a:rPr lang="ru-RU" dirty="0"/>
              <a:t> </a:t>
            </a:r>
            <a:r>
              <a:rPr lang="ru-RU" dirty="0" err="1"/>
              <a:t>величини</a:t>
            </a:r>
            <a:r>
              <a:rPr lang="ru-RU" dirty="0"/>
              <a:t> </a:t>
            </a:r>
            <a:r>
              <a:rPr lang="ru-RU" dirty="0" err="1"/>
              <a:t>однієї</a:t>
            </a:r>
            <a:r>
              <a:rPr lang="ru-RU" dirty="0"/>
              <a:t> </a:t>
            </a:r>
            <a:r>
              <a:rPr lang="ru-RU" dirty="0" err="1"/>
              <a:t>змінної</a:t>
            </a:r>
            <a:r>
              <a:rPr lang="ru-RU" dirty="0"/>
              <a:t>, а на </a:t>
            </a:r>
            <a:r>
              <a:rPr lang="ru-RU" dirty="0" err="1"/>
              <a:t>вертикальній</a:t>
            </a:r>
            <a:r>
              <a:rPr lang="ru-RU" dirty="0"/>
              <a:t> - </a:t>
            </a:r>
            <a:r>
              <a:rPr lang="ru-RU" dirty="0" err="1"/>
              <a:t>іншої</a:t>
            </a:r>
            <a:r>
              <a:rPr lang="ru-RU" dirty="0"/>
              <a:t> (рис. 4.8).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35254" y="-15216"/>
            <a:ext cx="6971543" cy="4147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3804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88195" y="3383280"/>
            <a:ext cx="10058400" cy="1371600"/>
          </a:xfrm>
        </p:spPr>
        <p:txBody>
          <a:bodyPr>
            <a:normAutofit/>
          </a:bodyPr>
          <a:lstStyle/>
          <a:p>
            <a:pPr algn="ctr"/>
            <a:r>
              <a:rPr lang="ru-RU" sz="1400" dirty="0"/>
              <a:t>Рисунок 4.8 – </a:t>
            </a:r>
            <a:r>
              <a:rPr lang="ru-RU" sz="1400" dirty="0" err="1"/>
              <a:t>Діаграма</a:t>
            </a:r>
            <a:r>
              <a:rPr lang="ru-RU" sz="1400" dirty="0"/>
              <a:t> </a:t>
            </a:r>
            <a:r>
              <a:rPr lang="ru-RU" sz="1400" dirty="0" err="1"/>
              <a:t>розсіювання</a:t>
            </a:r>
            <a:endParaRPr lang="ru-RU" sz="1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80291" y="4230256"/>
            <a:ext cx="11342254" cy="215207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err="1"/>
              <a:t>Специфічність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</a:t>
            </a:r>
            <a:r>
              <a:rPr lang="ru-RU" dirty="0" err="1"/>
              <a:t>підприємств</a:t>
            </a:r>
            <a:r>
              <a:rPr lang="ru-RU" dirty="0"/>
              <a:t> </a:t>
            </a:r>
            <a:r>
              <a:rPr lang="ru-RU" dirty="0" err="1"/>
              <a:t>гостинності</a:t>
            </a:r>
            <a:r>
              <a:rPr lang="ru-RU" dirty="0"/>
              <a:t> як товару </a:t>
            </a:r>
            <a:r>
              <a:rPr lang="ru-RU" dirty="0" err="1"/>
              <a:t>унеможливлює</a:t>
            </a:r>
            <a:r>
              <a:rPr lang="ru-RU" dirty="0"/>
              <a:t> </a:t>
            </a:r>
            <a:r>
              <a:rPr lang="ru-RU" dirty="0" err="1"/>
              <a:t>повну</a:t>
            </a:r>
            <a:r>
              <a:rPr lang="ru-RU" dirty="0"/>
              <a:t> </a:t>
            </a:r>
            <a:r>
              <a:rPr lang="ru-RU" dirty="0" err="1"/>
              <a:t>оцінку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як товару. </a:t>
            </a:r>
            <a:r>
              <a:rPr lang="ru-RU" dirty="0" err="1"/>
              <a:t>Завдання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ставляться</a:t>
            </a:r>
            <a:r>
              <a:rPr lang="ru-RU" dirty="0"/>
              <a:t> при </a:t>
            </a:r>
            <a:r>
              <a:rPr lang="ru-RU" dirty="0" err="1"/>
              <a:t>оцінювання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 </a:t>
            </a:r>
            <a:r>
              <a:rPr lang="ru-RU" dirty="0" err="1"/>
              <a:t>туристичних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, не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успішно</a:t>
            </a:r>
            <a:r>
              <a:rPr lang="ru-RU" dirty="0"/>
              <a:t> </a:t>
            </a:r>
            <a:r>
              <a:rPr lang="ru-RU" dirty="0" err="1"/>
              <a:t>вирішені</a:t>
            </a:r>
            <a:r>
              <a:rPr lang="ru-RU" dirty="0"/>
              <a:t>, </a:t>
            </a:r>
            <a:r>
              <a:rPr lang="ru-RU" dirty="0" smtClean="0"/>
              <a:t>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застосовується</a:t>
            </a:r>
            <a:r>
              <a:rPr lang="ru-RU" dirty="0"/>
              <a:t> </a:t>
            </a:r>
            <a:r>
              <a:rPr lang="ru-RU" dirty="0" err="1"/>
              <a:t>тільки</a:t>
            </a:r>
            <a:r>
              <a:rPr lang="ru-RU" dirty="0"/>
              <a:t> один метод </a:t>
            </a:r>
            <a:r>
              <a:rPr lang="ru-RU" dirty="0" err="1"/>
              <a:t>оцінки</a:t>
            </a:r>
            <a:r>
              <a:rPr lang="ru-RU" dirty="0"/>
              <a:t>. </a:t>
            </a:r>
            <a:r>
              <a:rPr lang="ru-RU" dirty="0" err="1"/>
              <a:t>Отже</a:t>
            </a:r>
            <a:r>
              <a:rPr lang="ru-RU" dirty="0"/>
              <a:t>, </a:t>
            </a:r>
            <a:r>
              <a:rPr lang="ru-RU" dirty="0" err="1"/>
              <a:t>слід</a:t>
            </a:r>
            <a:r>
              <a:rPr lang="ru-RU" dirty="0"/>
              <a:t> </a:t>
            </a:r>
            <a:r>
              <a:rPr lang="ru-RU" dirty="0" err="1"/>
              <a:t>користуватися</a:t>
            </a:r>
            <a:r>
              <a:rPr lang="ru-RU" dirty="0"/>
              <a:t> </a:t>
            </a:r>
            <a:r>
              <a:rPr lang="ru-RU" dirty="0" err="1"/>
              <a:t>статистичними</a:t>
            </a:r>
            <a:r>
              <a:rPr lang="ru-RU" dirty="0"/>
              <a:t> методами, </a:t>
            </a:r>
            <a:r>
              <a:rPr lang="ru-RU" dirty="0" err="1"/>
              <a:t>які</a:t>
            </a:r>
            <a:r>
              <a:rPr lang="ru-RU" dirty="0"/>
              <a:t> є </a:t>
            </a:r>
            <a:r>
              <a:rPr lang="ru-RU" dirty="0" err="1"/>
              <a:t>важливим</a:t>
            </a:r>
            <a:r>
              <a:rPr lang="ru-RU" dirty="0"/>
              <a:t> </a:t>
            </a:r>
            <a:r>
              <a:rPr lang="ru-RU" dirty="0" err="1"/>
              <a:t>засобом</a:t>
            </a:r>
            <a:r>
              <a:rPr lang="ru-RU" dirty="0"/>
              <a:t>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виробничо-експлуатаційних</a:t>
            </a:r>
            <a:r>
              <a:rPr lang="ru-RU" dirty="0"/>
              <a:t> </a:t>
            </a:r>
            <a:r>
              <a:rPr lang="ru-RU" dirty="0" err="1"/>
              <a:t>процесів</a:t>
            </a:r>
            <a:r>
              <a:rPr lang="ru-RU" dirty="0"/>
              <a:t> і </a:t>
            </a:r>
            <a:r>
              <a:rPr lang="ru-RU" dirty="0" err="1"/>
              <a:t>якості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. Практика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статистичних</a:t>
            </a:r>
            <a:r>
              <a:rPr lang="ru-RU" dirty="0"/>
              <a:t> </a:t>
            </a:r>
            <a:r>
              <a:rPr lang="ru-RU" dirty="0" err="1"/>
              <a:t>методів</a:t>
            </a:r>
            <a:r>
              <a:rPr lang="ru-RU" dirty="0"/>
              <a:t> в </a:t>
            </a:r>
            <a:r>
              <a:rPr lang="ru-RU" dirty="0" err="1"/>
              <a:t>управлінні</a:t>
            </a:r>
            <a:r>
              <a:rPr lang="ru-RU" dirty="0"/>
              <a:t> </a:t>
            </a:r>
            <a:r>
              <a:rPr lang="ru-RU" dirty="0" err="1"/>
              <a:t>якістю</a:t>
            </a:r>
            <a:r>
              <a:rPr lang="ru-RU" dirty="0"/>
              <a:t> </a:t>
            </a:r>
            <a:r>
              <a:rPr lang="ru-RU" dirty="0" err="1"/>
              <a:t>розпочалася</a:t>
            </a:r>
            <a:r>
              <a:rPr lang="ru-RU" dirty="0"/>
              <a:t> у 1905 р. (система Тейлора). </a:t>
            </a:r>
            <a:r>
              <a:rPr lang="ru-RU" dirty="0" err="1"/>
              <a:t>Нині</a:t>
            </a:r>
            <a:r>
              <a:rPr lang="ru-RU" dirty="0"/>
              <a:t>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методи</a:t>
            </a:r>
            <a:r>
              <a:rPr lang="ru-RU" dirty="0"/>
              <a:t> </a:t>
            </a:r>
            <a:r>
              <a:rPr lang="ru-RU" dirty="0" err="1"/>
              <a:t>стандартизовані</a:t>
            </a:r>
            <a:r>
              <a:rPr lang="ru-RU" dirty="0"/>
              <a:t> та </a:t>
            </a:r>
            <a:r>
              <a:rPr lang="ru-RU" dirty="0" err="1"/>
              <a:t>рекомендуються</a:t>
            </a:r>
            <a:r>
              <a:rPr lang="ru-RU" dirty="0"/>
              <a:t> для </a:t>
            </a:r>
            <a:r>
              <a:rPr lang="ru-RU" dirty="0" err="1"/>
              <a:t>використання</a:t>
            </a:r>
            <a:r>
              <a:rPr lang="ru-RU" dirty="0"/>
              <a:t> в </a:t>
            </a:r>
            <a:r>
              <a:rPr lang="ru-RU" dirty="0" err="1"/>
              <a:t>роботі</a:t>
            </a:r>
            <a:r>
              <a:rPr lang="ru-RU" dirty="0"/>
              <a:t> </a:t>
            </a:r>
            <a:r>
              <a:rPr lang="ru-RU" dirty="0" err="1"/>
              <a:t>підприємств</a:t>
            </a:r>
            <a:r>
              <a:rPr lang="ru-RU" dirty="0"/>
              <a:t> (</a:t>
            </a:r>
            <a:r>
              <a:rPr lang="ru-RU" dirty="0" err="1"/>
              <a:t>міжнародний</a:t>
            </a:r>
            <a:r>
              <a:rPr lang="ru-RU" dirty="0"/>
              <a:t> стандарт ІСО 9004-4: 1993). </a:t>
            </a:r>
            <a:r>
              <a:rPr lang="ru-RU" dirty="0" err="1"/>
              <a:t>Базуючись</a:t>
            </a:r>
            <a:r>
              <a:rPr lang="ru-RU" dirty="0"/>
              <a:t> на </a:t>
            </a:r>
            <a:r>
              <a:rPr lang="ru-RU" dirty="0" err="1"/>
              <a:t>зарубіжному</a:t>
            </a:r>
            <a:r>
              <a:rPr lang="ru-RU" dirty="0"/>
              <a:t> </a:t>
            </a:r>
            <a:r>
              <a:rPr lang="ru-RU" dirty="0" err="1"/>
              <a:t>досвіді</a:t>
            </a:r>
            <a:r>
              <a:rPr lang="ru-RU" dirty="0"/>
              <a:t>, авторами </a:t>
            </a:r>
            <a:r>
              <a:rPr lang="ru-RU" dirty="0" err="1"/>
              <a:t>класифіковано</a:t>
            </a:r>
            <a:r>
              <a:rPr lang="ru-RU" dirty="0"/>
              <a:t> та </a:t>
            </a:r>
            <a:r>
              <a:rPr lang="ru-RU" dirty="0" err="1"/>
              <a:t>надано</a:t>
            </a:r>
            <a:r>
              <a:rPr lang="ru-RU" dirty="0"/>
              <a:t> характеристику </a:t>
            </a:r>
            <a:r>
              <a:rPr lang="ru-RU" dirty="0" err="1"/>
              <a:t>статистичним</a:t>
            </a:r>
            <a:r>
              <a:rPr lang="ru-RU" dirty="0"/>
              <a:t> методам (табл. 4.1).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4560" y="234396"/>
            <a:ext cx="5170416" cy="3737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493188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/>
              <a:t>У </a:t>
            </a:r>
            <a:r>
              <a:rPr lang="ru-RU" sz="2400" dirty="0" err="1"/>
              <a:t>туризмі</a:t>
            </a:r>
            <a:r>
              <a:rPr lang="ru-RU" sz="2400" dirty="0"/>
              <a:t> тип </a:t>
            </a:r>
            <a:r>
              <a:rPr lang="ru-RU" sz="2400" dirty="0" err="1"/>
              <a:t>якості</a:t>
            </a:r>
            <a:r>
              <a:rPr lang="ru-RU" sz="2400" dirty="0"/>
              <a:t> </a:t>
            </a:r>
            <a:r>
              <a:rPr lang="ru-RU" sz="2400" dirty="0" err="1"/>
              <a:t>стосується</a:t>
            </a:r>
            <a:r>
              <a:rPr lang="ru-RU" sz="2400" dirty="0"/>
              <a:t> </a:t>
            </a:r>
            <a:r>
              <a:rPr lang="ru-RU" sz="2400" dirty="0" err="1"/>
              <a:t>різних</a:t>
            </a:r>
            <a:r>
              <a:rPr lang="ru-RU" sz="2400" dirty="0"/>
              <a:t> </a:t>
            </a:r>
            <a:r>
              <a:rPr lang="ru-RU" sz="2400" dirty="0" err="1"/>
              <a:t>його</a:t>
            </a:r>
            <a:r>
              <a:rPr lang="ru-RU" sz="2400" dirty="0"/>
              <a:t> </a:t>
            </a:r>
            <a:r>
              <a:rPr lang="ru-RU" sz="2400" dirty="0" err="1"/>
              <a:t>видів</a:t>
            </a:r>
            <a:r>
              <a:rPr lang="ru-RU" sz="2400" dirty="0"/>
              <a:t> і </a:t>
            </a:r>
            <a:r>
              <a:rPr lang="ru-RU" sz="2400" dirty="0" err="1"/>
              <a:t>водночас</a:t>
            </a:r>
            <a:r>
              <a:rPr lang="ru-RU" sz="2400" dirty="0"/>
              <a:t> </a:t>
            </a:r>
            <a:r>
              <a:rPr lang="ru-RU" sz="2400" dirty="0" err="1"/>
              <a:t>відображає</a:t>
            </a:r>
            <a:r>
              <a:rPr lang="ru-RU" sz="2400" dirty="0"/>
              <a:t> стандарт </a:t>
            </a:r>
            <a:r>
              <a:rPr lang="ru-RU" sz="2400" dirty="0" err="1"/>
              <a:t>об'єктів</a:t>
            </a:r>
            <a:r>
              <a:rPr lang="ru-RU" sz="2400" dirty="0"/>
              <a:t> та </a:t>
            </a:r>
            <a:r>
              <a:rPr lang="ru-RU" sz="2400" dirty="0" err="1"/>
              <a:t>оточення</a:t>
            </a:r>
            <a:r>
              <a:rPr lang="ru-RU" sz="2400" dirty="0"/>
              <a:t>. Тому </a:t>
            </a:r>
            <a:r>
              <a:rPr lang="ru-RU" sz="2400" dirty="0" err="1"/>
              <a:t>відповідно</a:t>
            </a:r>
            <a:r>
              <a:rPr lang="ru-RU" sz="2400" dirty="0"/>
              <a:t> до </a:t>
            </a:r>
            <a:r>
              <a:rPr lang="ru-RU" sz="2400" dirty="0" err="1"/>
              <a:t>концепції</a:t>
            </a:r>
            <a:r>
              <a:rPr lang="ru-RU" sz="2400" dirty="0"/>
              <a:t> </a:t>
            </a:r>
            <a:r>
              <a:rPr lang="ru-RU" sz="2400" dirty="0" err="1"/>
              <a:t>суті</a:t>
            </a:r>
            <a:r>
              <a:rPr lang="ru-RU" sz="2400" dirty="0"/>
              <a:t> </a:t>
            </a:r>
            <a:r>
              <a:rPr lang="ru-RU" sz="2400" dirty="0" err="1"/>
              <a:t>туристичного</a:t>
            </a:r>
            <a:r>
              <a:rPr lang="ru-RU" sz="2400" dirty="0"/>
              <a:t> продукту, яка </a:t>
            </a:r>
            <a:r>
              <a:rPr lang="ru-RU" sz="2400" dirty="0" err="1"/>
              <a:t>визначається</a:t>
            </a:r>
            <a:r>
              <a:rPr lang="ru-RU" sz="2400" dirty="0"/>
              <a:t> у широкому і </a:t>
            </a:r>
            <a:r>
              <a:rPr lang="ru-RU" sz="2400" dirty="0" err="1"/>
              <a:t>вузькому</a:t>
            </a:r>
            <a:r>
              <a:rPr lang="ru-RU" sz="2400" dirty="0"/>
              <a:t> </a:t>
            </a:r>
            <a:r>
              <a:rPr lang="ru-RU" sz="2400" dirty="0" err="1"/>
              <a:t>розумінні</a:t>
            </a:r>
            <a:r>
              <a:rPr lang="ru-RU" sz="2400" dirty="0"/>
              <a:t>, </a:t>
            </a:r>
            <a:r>
              <a:rPr lang="ru-RU" sz="2400" dirty="0" err="1"/>
              <a:t>можна</a:t>
            </a:r>
            <a:r>
              <a:rPr lang="ru-RU" sz="2400" dirty="0"/>
              <a:t> </a:t>
            </a:r>
            <a:r>
              <a:rPr lang="ru-RU" sz="2400" dirty="0" err="1"/>
              <a:t>аналізувати</a:t>
            </a:r>
            <a:r>
              <a:rPr lang="ru-RU" sz="2400" dirty="0"/>
              <a:t>: - </a:t>
            </a:r>
            <a:r>
              <a:rPr lang="ru-RU" sz="2400" dirty="0" err="1"/>
              <a:t>якість</a:t>
            </a:r>
            <a:r>
              <a:rPr lang="ru-RU" sz="2400" dirty="0"/>
              <a:t> </a:t>
            </a:r>
            <a:r>
              <a:rPr lang="ru-RU" sz="2400" dirty="0" err="1"/>
              <a:t>поодинокої</a:t>
            </a:r>
            <a:r>
              <a:rPr lang="ru-RU" sz="2400" dirty="0"/>
              <a:t> (</a:t>
            </a:r>
            <a:r>
              <a:rPr lang="ru-RU" sz="2400" dirty="0" err="1"/>
              <a:t>окремої</a:t>
            </a:r>
            <a:r>
              <a:rPr lang="ru-RU" sz="2400" dirty="0"/>
              <a:t>) </a:t>
            </a:r>
            <a:r>
              <a:rPr lang="ru-RU" sz="2400" dirty="0" err="1"/>
              <a:t>послуги</a:t>
            </a:r>
            <a:r>
              <a:rPr lang="ru-RU" sz="2400" dirty="0"/>
              <a:t> </a:t>
            </a:r>
            <a:r>
              <a:rPr lang="ru-RU" sz="2400" dirty="0" err="1"/>
              <a:t>або</a:t>
            </a:r>
            <a:r>
              <a:rPr lang="ru-RU" sz="2400" dirty="0"/>
              <a:t> </a:t>
            </a:r>
            <a:r>
              <a:rPr lang="ru-RU" sz="2400" dirty="0" err="1"/>
              <a:t>однорідної</a:t>
            </a:r>
            <a:r>
              <a:rPr lang="ru-RU" sz="2400" dirty="0"/>
              <a:t> </a:t>
            </a:r>
            <a:r>
              <a:rPr lang="ru-RU" sz="2400" dirty="0" err="1"/>
              <a:t>асортиментної</a:t>
            </a:r>
            <a:r>
              <a:rPr lang="ru-RU" sz="2400" dirty="0"/>
              <a:t> </a:t>
            </a:r>
            <a:r>
              <a:rPr lang="ru-RU" sz="2400" dirty="0" err="1"/>
              <a:t>групи</a:t>
            </a:r>
            <a:r>
              <a:rPr lang="ru-RU" sz="2400" dirty="0"/>
              <a:t> </a:t>
            </a:r>
            <a:r>
              <a:rPr lang="ru-RU" sz="2400" dirty="0" err="1"/>
              <a:t>туристичних</a:t>
            </a:r>
            <a:r>
              <a:rPr lang="ru-RU" sz="2400" dirty="0"/>
              <a:t> </a:t>
            </a:r>
            <a:r>
              <a:rPr lang="ru-RU" sz="2400" dirty="0" err="1"/>
              <a:t>послуг</a:t>
            </a:r>
            <a:r>
              <a:rPr lang="ru-RU" sz="2400" dirty="0"/>
              <a:t>; - </a:t>
            </a:r>
            <a:r>
              <a:rPr lang="ru-RU" sz="2400" dirty="0" err="1"/>
              <a:t>якість</a:t>
            </a:r>
            <a:r>
              <a:rPr lang="ru-RU" sz="2400" dirty="0"/>
              <a:t> </a:t>
            </a:r>
            <a:r>
              <a:rPr lang="ru-RU" sz="2400" dirty="0" err="1"/>
              <a:t>туристичного</a:t>
            </a:r>
            <a:r>
              <a:rPr lang="ru-RU" sz="2400" dirty="0"/>
              <a:t> продукту як комплексу </a:t>
            </a:r>
            <a:r>
              <a:rPr lang="ru-RU" sz="2400" dirty="0" err="1"/>
              <a:t>послуг</a:t>
            </a:r>
            <a:r>
              <a:rPr lang="ru-RU" sz="2400" dirty="0"/>
              <a:t>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виявляється</a:t>
            </a:r>
            <a:r>
              <a:rPr lang="ru-RU" sz="2400" dirty="0"/>
              <a:t> за </a:t>
            </a:r>
            <a:r>
              <a:rPr lang="ru-RU" sz="2400" dirty="0" err="1"/>
              <a:t>посередництва</a:t>
            </a:r>
            <a:r>
              <a:rPr lang="ru-RU" sz="2400" dirty="0"/>
              <a:t> </a:t>
            </a:r>
            <a:r>
              <a:rPr lang="ru-RU" sz="2400" dirty="0" err="1"/>
              <a:t>всіх</a:t>
            </a:r>
            <a:r>
              <a:rPr lang="ru-RU" sz="2400" dirty="0"/>
              <a:t> благ і </a:t>
            </a:r>
            <a:r>
              <a:rPr lang="ru-RU" sz="2400" dirty="0" err="1"/>
              <a:t>послуг</a:t>
            </a:r>
            <a:r>
              <a:rPr lang="ru-RU" sz="2400" dirty="0"/>
              <a:t>, </a:t>
            </a:r>
            <a:r>
              <a:rPr lang="ru-RU" sz="2400" dirty="0" err="1"/>
              <a:t>які</a:t>
            </a:r>
            <a:r>
              <a:rPr lang="ru-RU" sz="2400" dirty="0"/>
              <a:t> </a:t>
            </a:r>
            <a:r>
              <a:rPr lang="ru-RU" sz="2400" dirty="0" err="1"/>
              <a:t>купують</a:t>
            </a:r>
            <a:r>
              <a:rPr lang="ru-RU" sz="2400" dirty="0"/>
              <a:t> </a:t>
            </a:r>
            <a:r>
              <a:rPr lang="ru-RU" sz="2400" dirty="0" err="1"/>
              <a:t>туристи</a:t>
            </a:r>
            <a:r>
              <a:rPr lang="ru-RU" sz="2400" dirty="0"/>
              <a:t> у </a:t>
            </a:r>
            <a:r>
              <a:rPr lang="ru-RU" sz="2400" dirty="0" err="1"/>
              <a:t>зв'язку</a:t>
            </a:r>
            <a:r>
              <a:rPr lang="ru-RU" sz="2400" dirty="0"/>
              <a:t> з </a:t>
            </a:r>
            <a:r>
              <a:rPr lang="ru-RU" sz="2400" dirty="0" err="1"/>
              <a:t>виїздом</a:t>
            </a:r>
            <a:r>
              <a:rPr lang="ru-RU" sz="2400" dirty="0"/>
              <a:t> за 42 </a:t>
            </a:r>
            <a:r>
              <a:rPr lang="ru-RU" sz="2400" dirty="0" err="1"/>
              <a:t>межі</a:t>
            </a:r>
            <a:r>
              <a:rPr lang="ru-RU" sz="2400" dirty="0"/>
              <a:t> </a:t>
            </a:r>
            <a:r>
              <a:rPr lang="ru-RU" sz="2400" dirty="0" err="1"/>
              <a:t>постійного</a:t>
            </a:r>
            <a:r>
              <a:rPr lang="ru-RU" sz="2400" dirty="0"/>
              <a:t> </a:t>
            </a:r>
            <a:r>
              <a:rPr lang="ru-RU" sz="2400" dirty="0" err="1"/>
              <a:t>місця</a:t>
            </a:r>
            <a:r>
              <a:rPr lang="ru-RU" sz="2400" dirty="0"/>
              <a:t> </a:t>
            </a:r>
            <a:r>
              <a:rPr lang="ru-RU" sz="2400" dirty="0" err="1"/>
              <a:t>проживання</a:t>
            </a:r>
            <a:r>
              <a:rPr lang="ru-RU" sz="2400" dirty="0"/>
              <a:t> як перед, так і </a:t>
            </a:r>
            <a:r>
              <a:rPr lang="ru-RU" sz="2400" dirty="0" err="1"/>
              <a:t>під</a:t>
            </a:r>
            <a:r>
              <a:rPr lang="ru-RU" sz="2400" dirty="0"/>
              <a:t> час </a:t>
            </a:r>
            <a:r>
              <a:rPr lang="ru-RU" sz="2400" dirty="0" err="1"/>
              <a:t>подорожі</a:t>
            </a:r>
            <a:r>
              <a:rPr lang="ru-RU" sz="2400" dirty="0"/>
              <a:t> та </a:t>
            </a:r>
            <a:r>
              <a:rPr lang="ru-RU" sz="2400" dirty="0" err="1"/>
              <a:t>після</a:t>
            </a:r>
            <a:r>
              <a:rPr lang="ru-RU" sz="2400" dirty="0"/>
              <a:t> </a:t>
            </a:r>
            <a:r>
              <a:rPr lang="ru-RU" sz="2400" dirty="0" err="1"/>
              <a:t>її</a:t>
            </a:r>
            <a:r>
              <a:rPr lang="ru-RU" sz="2400" dirty="0"/>
              <a:t> </a:t>
            </a:r>
            <a:r>
              <a:rPr lang="ru-RU" sz="2400" dirty="0" err="1"/>
              <a:t>завершення</a:t>
            </a:r>
            <a:r>
              <a:rPr lang="ru-RU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08624306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9" name="Объект 8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29862" y="92364"/>
            <a:ext cx="5634590" cy="6622473"/>
          </a:xfr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864452" y="108785"/>
            <a:ext cx="6103504" cy="1905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944818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Суттєвим</a:t>
            </a:r>
            <a:r>
              <a:rPr lang="ru-RU" dirty="0"/>
              <a:t> </a:t>
            </a:r>
            <a:r>
              <a:rPr lang="ru-RU" dirty="0" err="1"/>
              <a:t>елементом</a:t>
            </a:r>
            <a:r>
              <a:rPr lang="ru-RU" dirty="0"/>
              <a:t> </a:t>
            </a:r>
            <a:r>
              <a:rPr lang="ru-RU" dirty="0" err="1"/>
              <a:t>сукупності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, </a:t>
            </a:r>
            <a:r>
              <a:rPr lang="ru-RU" dirty="0" err="1"/>
              <a:t>спрямованих</a:t>
            </a:r>
            <a:r>
              <a:rPr lang="ru-RU" dirty="0"/>
              <a:t> на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рівня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 </a:t>
            </a:r>
            <a:r>
              <a:rPr lang="ru-RU" dirty="0" err="1"/>
              <a:t>туристичних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, є </a:t>
            </a:r>
            <a:r>
              <a:rPr lang="ru-RU" dirty="0" err="1"/>
              <a:t>якість</a:t>
            </a:r>
            <a:r>
              <a:rPr lang="ru-RU" dirty="0"/>
              <a:t> </a:t>
            </a:r>
            <a:r>
              <a:rPr lang="ru-RU" dirty="0" err="1"/>
              <a:t>обслуговування</a:t>
            </a:r>
            <a:r>
              <a:rPr lang="ru-RU" dirty="0"/>
              <a:t> </a:t>
            </a:r>
            <a:r>
              <a:rPr lang="ru-RU" dirty="0" err="1"/>
              <a:t>клієнта</a:t>
            </a:r>
            <a:r>
              <a:rPr lang="ru-RU" dirty="0"/>
              <a:t>. </a:t>
            </a:r>
            <a:r>
              <a:rPr lang="ru-RU" dirty="0" err="1"/>
              <a:t>Обслуговуючий</a:t>
            </a:r>
            <a:r>
              <a:rPr lang="ru-RU" dirty="0"/>
              <a:t> персонал </a:t>
            </a:r>
            <a:r>
              <a:rPr lang="ru-RU" dirty="0" err="1"/>
              <a:t>впливає</a:t>
            </a:r>
            <a:r>
              <a:rPr lang="ru-RU" dirty="0"/>
              <a:t> на </a:t>
            </a:r>
            <a:r>
              <a:rPr lang="ru-RU" dirty="0" err="1"/>
              <a:t>споживачів</a:t>
            </a:r>
            <a:r>
              <a:rPr lang="ru-RU" dirty="0"/>
              <a:t> і </a:t>
            </a:r>
            <a:r>
              <a:rPr lang="ru-RU" dirty="0" err="1"/>
              <a:t>допомагає</a:t>
            </a:r>
            <a:r>
              <a:rPr lang="ru-RU" dirty="0"/>
              <a:t> </a:t>
            </a:r>
            <a:r>
              <a:rPr lang="ru-RU" dirty="0" err="1"/>
              <a:t>налагоджувати</a:t>
            </a:r>
            <a:r>
              <a:rPr lang="ru-RU" dirty="0"/>
              <a:t> </a:t>
            </a:r>
            <a:r>
              <a:rPr lang="ru-RU" dirty="0" err="1"/>
              <a:t>тривалі</a:t>
            </a:r>
            <a:r>
              <a:rPr lang="ru-RU" dirty="0"/>
              <a:t> </a:t>
            </a:r>
            <a:r>
              <a:rPr lang="ru-RU" dirty="0" err="1"/>
              <a:t>зв'язки</a:t>
            </a:r>
            <a:r>
              <a:rPr lang="ru-RU" dirty="0"/>
              <a:t> з </a:t>
            </a:r>
            <a:r>
              <a:rPr lang="ru-RU" dirty="0" err="1"/>
              <a:t>фірмою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ru-RU" dirty="0" err="1"/>
              <a:t>Обслуговування</a:t>
            </a:r>
            <a:r>
              <a:rPr lang="ru-RU" dirty="0"/>
              <a:t> </a:t>
            </a:r>
            <a:r>
              <a:rPr lang="ru-RU" dirty="0" err="1"/>
              <a:t>клієнта</a:t>
            </a:r>
            <a:r>
              <a:rPr lang="ru-RU" dirty="0"/>
              <a:t>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надійне</a:t>
            </a:r>
            <a:r>
              <a:rPr lang="ru-RU" dirty="0"/>
              <a:t>, </a:t>
            </a:r>
            <a:r>
              <a:rPr lang="ru-RU" dirty="0" err="1"/>
              <a:t>гарантоване</a:t>
            </a:r>
            <a:r>
              <a:rPr lang="ru-RU" dirty="0"/>
              <a:t>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клієнтові</a:t>
            </a:r>
            <a:r>
              <a:rPr lang="ru-RU" dirty="0"/>
              <a:t> благ і </a:t>
            </a:r>
            <a:r>
              <a:rPr lang="ru-RU" dirty="0" err="1"/>
              <a:t>послуг</a:t>
            </a:r>
            <a:r>
              <a:rPr lang="ru-RU" dirty="0"/>
              <a:t> в </a:t>
            </a:r>
            <a:r>
              <a:rPr lang="ru-RU" dirty="0" err="1"/>
              <a:t>обумовленому</a:t>
            </a:r>
            <a:r>
              <a:rPr lang="ru-RU" dirty="0"/>
              <a:t> </a:t>
            </a:r>
            <a:r>
              <a:rPr lang="ru-RU" dirty="0" err="1"/>
              <a:t>місці</a:t>
            </a:r>
            <a:r>
              <a:rPr lang="ru-RU" dirty="0"/>
              <a:t> й </a:t>
            </a:r>
            <a:r>
              <a:rPr lang="ru-RU" dirty="0" err="1"/>
              <a:t>часі</a:t>
            </a:r>
            <a:r>
              <a:rPr lang="ru-RU" dirty="0"/>
              <a:t>,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сподівань</a:t>
            </a:r>
            <a:r>
              <a:rPr lang="ru-RU" dirty="0"/>
              <a:t> </a:t>
            </a:r>
            <a:r>
              <a:rPr lang="ru-RU" dirty="0" err="1"/>
              <a:t>клієнта</a:t>
            </a:r>
            <a:r>
              <a:rPr lang="ru-RU" dirty="0"/>
              <a:t>. </a:t>
            </a:r>
            <a:r>
              <a:rPr lang="ru-RU" dirty="0" err="1"/>
              <a:t>Окрім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,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сукупність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складових</a:t>
            </a:r>
            <a:r>
              <a:rPr lang="ru-RU" dirty="0"/>
              <a:t> </a:t>
            </a:r>
            <a:r>
              <a:rPr lang="ru-RU" dirty="0" err="1"/>
              <a:t>елементів</a:t>
            </a:r>
            <a:r>
              <a:rPr lang="ru-RU" dirty="0"/>
              <a:t> </a:t>
            </a:r>
            <a:r>
              <a:rPr lang="ru-RU" dirty="0" err="1"/>
              <a:t>господарюючого</a:t>
            </a:r>
            <a:r>
              <a:rPr lang="ru-RU" dirty="0"/>
              <a:t> </a:t>
            </a:r>
            <a:r>
              <a:rPr lang="ru-RU" dirty="0" err="1"/>
              <a:t>суб'єкта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бере</a:t>
            </a:r>
            <a:r>
              <a:rPr lang="ru-RU" dirty="0"/>
              <a:t> участь у </a:t>
            </a:r>
            <a:r>
              <a:rPr lang="ru-RU" dirty="0" err="1"/>
              <a:t>наданні</a:t>
            </a:r>
            <a:r>
              <a:rPr lang="ru-RU" dirty="0"/>
              <a:t> благ і </a:t>
            </a:r>
            <a:r>
              <a:rPr lang="ru-RU" dirty="0" err="1"/>
              <a:t>послуг</a:t>
            </a:r>
            <a:r>
              <a:rPr lang="ru-RU" dirty="0"/>
              <a:t> у </a:t>
            </a:r>
            <a:r>
              <a:rPr lang="ru-RU" dirty="0" err="1"/>
              <a:t>спосіб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відповідає</a:t>
            </a:r>
            <a:r>
              <a:rPr lang="ru-RU" dirty="0"/>
              <a:t> </a:t>
            </a:r>
            <a:r>
              <a:rPr lang="ru-RU" dirty="0" err="1"/>
              <a:t>сподіванням</a:t>
            </a:r>
            <a:r>
              <a:rPr lang="ru-RU" dirty="0"/>
              <a:t> </a:t>
            </a:r>
            <a:r>
              <a:rPr lang="ru-RU" dirty="0" err="1"/>
              <a:t>клієнта</a:t>
            </a:r>
            <a:r>
              <a:rPr lang="ru-RU" dirty="0"/>
              <a:t> і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досягнення</a:t>
            </a:r>
            <a:r>
              <a:rPr lang="ru-RU" dirty="0"/>
              <a:t> </a:t>
            </a:r>
            <a:r>
              <a:rPr lang="ru-RU" dirty="0" err="1"/>
              <a:t>основних</a:t>
            </a:r>
            <a:r>
              <a:rPr lang="ru-RU" dirty="0"/>
              <a:t> </a:t>
            </a:r>
            <a:r>
              <a:rPr lang="ru-RU" dirty="0" err="1"/>
              <a:t>цілей</a:t>
            </a:r>
            <a:r>
              <a:rPr lang="ru-RU" dirty="0"/>
              <a:t> </a:t>
            </a:r>
            <a:r>
              <a:rPr lang="ru-RU" dirty="0" err="1"/>
              <a:t>фірми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9413030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якістю</a:t>
            </a:r>
            <a:r>
              <a:rPr lang="ru-RU" dirty="0"/>
              <a:t> – </a:t>
            </a:r>
            <a:r>
              <a:rPr lang="ru-RU" dirty="0" err="1"/>
              <a:t>скоординована</a:t>
            </a:r>
            <a:r>
              <a:rPr lang="ru-RU" dirty="0"/>
              <a:t> </a:t>
            </a:r>
            <a:r>
              <a:rPr lang="ru-RU" dirty="0" err="1"/>
              <a:t>діяльність</a:t>
            </a:r>
            <a:r>
              <a:rPr lang="ru-RU" dirty="0"/>
              <a:t>, яка </a:t>
            </a:r>
            <a:r>
              <a:rPr lang="ru-RU" dirty="0" err="1"/>
              <a:t>полягає</a:t>
            </a:r>
            <a:r>
              <a:rPr lang="ru-RU" dirty="0"/>
              <a:t> у </a:t>
            </a:r>
            <a:r>
              <a:rPr lang="ru-RU" dirty="0" err="1"/>
              <a:t>спрямуванні</a:t>
            </a:r>
            <a:r>
              <a:rPr lang="ru-RU" dirty="0"/>
              <a:t> та </a:t>
            </a:r>
            <a:r>
              <a:rPr lang="ru-RU" dirty="0" err="1"/>
              <a:t>контролі</a:t>
            </a:r>
            <a:r>
              <a:rPr lang="ru-RU" dirty="0"/>
              <a:t> </a:t>
            </a:r>
            <a:r>
              <a:rPr lang="ru-RU" dirty="0" err="1"/>
              <a:t>учасника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напрями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, для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впровадження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якістю</a:t>
            </a:r>
            <a:r>
              <a:rPr lang="ru-RU" dirty="0"/>
              <a:t> на </a:t>
            </a:r>
            <a:r>
              <a:rPr lang="ru-RU" dirty="0" err="1"/>
              <a:t>підприємстві</a:t>
            </a:r>
            <a:r>
              <a:rPr lang="ru-RU" dirty="0"/>
              <a:t> </a:t>
            </a:r>
            <a:r>
              <a:rPr lang="ru-RU" dirty="0" err="1"/>
              <a:t>туристичної</a:t>
            </a:r>
            <a:r>
              <a:rPr lang="ru-RU" dirty="0"/>
              <a:t> </a:t>
            </a:r>
            <a:r>
              <a:rPr lang="ru-RU" dirty="0" err="1"/>
              <a:t>галузі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Механізм</a:t>
            </a:r>
            <a:r>
              <a:rPr lang="ru-RU" dirty="0" smtClean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якістю</a:t>
            </a:r>
            <a:r>
              <a:rPr lang="ru-RU" dirty="0"/>
              <a:t> </a:t>
            </a:r>
            <a:r>
              <a:rPr lang="ru-RU" dirty="0" err="1"/>
              <a:t>туристичних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є одним з </a:t>
            </a:r>
            <a:r>
              <a:rPr lang="ru-RU" dirty="0" err="1"/>
              <a:t>елементів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підприємством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Механізм</a:t>
            </a:r>
            <a:r>
              <a:rPr lang="ru-RU" dirty="0" smtClean="0"/>
              <a:t> </a:t>
            </a:r>
            <a:r>
              <a:rPr lang="ru-RU" dirty="0"/>
              <a:t>– </a:t>
            </a:r>
            <a:r>
              <a:rPr lang="ru-RU" dirty="0" err="1"/>
              <a:t>це</a:t>
            </a:r>
            <a:r>
              <a:rPr lang="ru-RU" dirty="0"/>
              <a:t> система, </a:t>
            </a:r>
            <a:r>
              <a:rPr lang="ru-RU" dirty="0" err="1"/>
              <a:t>устрій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визначає</a:t>
            </a:r>
            <a:r>
              <a:rPr lang="ru-RU" dirty="0"/>
              <a:t> </a:t>
            </a:r>
            <a:r>
              <a:rPr lang="ru-RU" dirty="0" err="1"/>
              <a:t>певний</a:t>
            </a:r>
            <a:r>
              <a:rPr lang="ru-RU" dirty="0"/>
              <a:t> порядок </a:t>
            </a:r>
            <a:r>
              <a:rPr lang="ru-RU" dirty="0" err="1"/>
              <a:t>діяльності</a:t>
            </a:r>
            <a:r>
              <a:rPr lang="ru-RU" dirty="0"/>
              <a:t>. </a:t>
            </a:r>
            <a:r>
              <a:rPr lang="ru-RU" dirty="0" err="1"/>
              <a:t>Механізм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якістю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</a:t>
            </a:r>
            <a:r>
              <a:rPr lang="ru-RU" dirty="0" err="1"/>
              <a:t>являє</a:t>
            </a:r>
            <a:r>
              <a:rPr lang="ru-RU" dirty="0"/>
              <a:t> собою </a:t>
            </a:r>
            <a:r>
              <a:rPr lang="ru-RU" dirty="0" err="1"/>
              <a:t>спосіб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туристичного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характерними</a:t>
            </a:r>
            <a:r>
              <a:rPr lang="ru-RU" dirty="0"/>
              <a:t> для </a:t>
            </a:r>
            <a:r>
              <a:rPr lang="ru-RU" dirty="0" err="1"/>
              <a:t>нього</a:t>
            </a:r>
            <a:r>
              <a:rPr lang="ru-RU" dirty="0"/>
              <a:t> </a:t>
            </a:r>
            <a:r>
              <a:rPr lang="ru-RU" dirty="0" err="1"/>
              <a:t>відносинами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учасниками</a:t>
            </a:r>
            <a:r>
              <a:rPr lang="ru-RU" dirty="0"/>
              <a:t> </a:t>
            </a:r>
            <a:r>
              <a:rPr lang="ru-RU" dirty="0" err="1"/>
              <a:t>процесу</a:t>
            </a:r>
            <a:r>
              <a:rPr lang="ru-RU" dirty="0"/>
              <a:t>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виробником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та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споживачами</a:t>
            </a:r>
            <a:r>
              <a:rPr lang="ru-RU" dirty="0"/>
              <a:t>, формами та методами </a:t>
            </a:r>
            <a:r>
              <a:rPr lang="ru-RU" dirty="0" err="1"/>
              <a:t>впливу</a:t>
            </a:r>
            <a:r>
              <a:rPr lang="ru-RU" dirty="0"/>
              <a:t> на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 та </a:t>
            </a:r>
            <a:r>
              <a:rPr lang="ru-RU" dirty="0" err="1"/>
              <a:t>реалізації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, </a:t>
            </a:r>
            <a:r>
              <a:rPr lang="ru-RU" dirty="0" err="1"/>
              <a:t>організаційною</a:t>
            </a:r>
            <a:r>
              <a:rPr lang="ru-RU" dirty="0"/>
              <a:t> структурою </a:t>
            </a:r>
            <a:r>
              <a:rPr lang="ru-RU" dirty="0" err="1"/>
              <a:t>управління</a:t>
            </a:r>
            <a:r>
              <a:rPr lang="ru-RU" dirty="0"/>
              <a:t> та </a:t>
            </a:r>
            <a:r>
              <a:rPr lang="ru-RU" dirty="0" err="1"/>
              <a:t>умовами</a:t>
            </a:r>
            <a:r>
              <a:rPr lang="ru-RU" dirty="0"/>
              <a:t> </a:t>
            </a:r>
            <a:r>
              <a:rPr lang="ru-RU" dirty="0" err="1"/>
              <a:t>стимулювання</a:t>
            </a:r>
            <a:r>
              <a:rPr lang="ru-RU" dirty="0"/>
              <a:t> людей до </a:t>
            </a:r>
            <a:r>
              <a:rPr lang="ru-RU" dirty="0" err="1"/>
              <a:t>праці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сукупність</a:t>
            </a:r>
            <a:r>
              <a:rPr lang="ru-RU" dirty="0"/>
              <a:t> </a:t>
            </a:r>
            <a:r>
              <a:rPr lang="ru-RU" dirty="0" err="1"/>
              <a:t>взаємодії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суб'єктами</a:t>
            </a:r>
            <a:r>
              <a:rPr lang="ru-RU" dirty="0"/>
              <a:t> </a:t>
            </a:r>
            <a:r>
              <a:rPr lang="ru-RU" dirty="0" err="1"/>
              <a:t>господарювання</a:t>
            </a:r>
            <a:r>
              <a:rPr lang="ru-RU" dirty="0"/>
              <a:t> з метою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сприятливих</a:t>
            </a:r>
            <a:r>
              <a:rPr lang="ru-RU" dirty="0"/>
              <a:t> умов і </a:t>
            </a:r>
            <a:r>
              <a:rPr lang="ru-RU" dirty="0" err="1"/>
              <a:t>стимулів</a:t>
            </a:r>
            <a:r>
              <a:rPr lang="ru-RU" dirty="0"/>
              <a:t>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фірми</a:t>
            </a:r>
            <a:r>
              <a:rPr lang="ru-RU" dirty="0"/>
              <a:t>,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задоволення</a:t>
            </a:r>
            <a:r>
              <a:rPr lang="ru-RU" dirty="0"/>
              <a:t> потреб та </a:t>
            </a:r>
            <a:r>
              <a:rPr lang="ru-RU" dirty="0" err="1"/>
              <a:t>очікувань</a:t>
            </a:r>
            <a:r>
              <a:rPr lang="ru-RU" dirty="0"/>
              <a:t> </a:t>
            </a:r>
            <a:r>
              <a:rPr lang="ru-RU" dirty="0" err="1"/>
              <a:t>споживачів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35732325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dirty="0"/>
              <a:t>Мета </a:t>
            </a:r>
            <a:r>
              <a:rPr lang="ru-RU" sz="2000" dirty="0" err="1"/>
              <a:t>управління</a:t>
            </a:r>
            <a:r>
              <a:rPr lang="ru-RU" sz="2000" dirty="0"/>
              <a:t> </a:t>
            </a:r>
            <a:r>
              <a:rPr lang="ru-RU" sz="2000" dirty="0" err="1"/>
              <a:t>якістю</a:t>
            </a:r>
            <a:r>
              <a:rPr lang="ru-RU" sz="2000" dirty="0"/>
              <a:t> </a:t>
            </a:r>
            <a:r>
              <a:rPr lang="ru-RU" sz="2000" dirty="0" err="1"/>
              <a:t>послуг</a:t>
            </a:r>
            <a:r>
              <a:rPr lang="ru-RU" sz="2000" dirty="0"/>
              <a:t> – </a:t>
            </a:r>
            <a:r>
              <a:rPr lang="ru-RU" sz="2000" dirty="0" err="1"/>
              <a:t>удосконалення</a:t>
            </a:r>
            <a:r>
              <a:rPr lang="ru-RU" sz="2000" dirty="0"/>
              <a:t> форм і </a:t>
            </a:r>
            <a:r>
              <a:rPr lang="ru-RU" sz="2000" dirty="0" err="1"/>
              <a:t>методів</a:t>
            </a:r>
            <a:r>
              <a:rPr lang="ru-RU" sz="2000" dirty="0"/>
              <a:t> </a:t>
            </a:r>
            <a:r>
              <a:rPr lang="ru-RU" sz="2000" dirty="0" err="1"/>
              <a:t>процесу</a:t>
            </a:r>
            <a:r>
              <a:rPr lang="ru-RU" sz="2000" dirty="0"/>
              <a:t> </a:t>
            </a:r>
            <a:r>
              <a:rPr lang="ru-RU" sz="2000" dirty="0" err="1"/>
              <a:t>управління</a:t>
            </a:r>
            <a:r>
              <a:rPr lang="ru-RU" sz="2000" dirty="0"/>
              <a:t>, </a:t>
            </a:r>
            <a:r>
              <a:rPr lang="ru-RU" sz="2000" dirty="0" err="1"/>
              <a:t>спрямованого</a:t>
            </a:r>
            <a:r>
              <a:rPr lang="ru-RU" sz="2000" dirty="0"/>
              <a:t> на </a:t>
            </a:r>
            <a:r>
              <a:rPr lang="ru-RU" sz="2000" dirty="0" err="1"/>
              <a:t>поліпшення</a:t>
            </a:r>
            <a:r>
              <a:rPr lang="ru-RU" sz="2000" dirty="0"/>
              <a:t> </a:t>
            </a:r>
            <a:r>
              <a:rPr lang="ru-RU" sz="2000" dirty="0" err="1"/>
              <a:t>якості</a:t>
            </a:r>
            <a:r>
              <a:rPr lang="ru-RU" sz="2000" dirty="0"/>
              <a:t> й </a:t>
            </a:r>
            <a:r>
              <a:rPr lang="ru-RU" sz="2000" dirty="0" err="1"/>
              <a:t>забезпечення</a:t>
            </a:r>
            <a:r>
              <a:rPr lang="ru-RU" sz="2000" dirty="0"/>
              <a:t> </a:t>
            </a:r>
            <a:r>
              <a:rPr lang="ru-RU" sz="2000" dirty="0" err="1"/>
              <a:t>стійкого</a:t>
            </a:r>
            <a:r>
              <a:rPr lang="ru-RU" sz="2000" dirty="0"/>
              <a:t> конкурентного статусу </a:t>
            </a:r>
            <a:r>
              <a:rPr lang="ru-RU" sz="2000" dirty="0" err="1"/>
              <a:t>підприємства</a:t>
            </a:r>
            <a:r>
              <a:rPr lang="ru-RU" sz="2000" dirty="0"/>
              <a:t>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err="1"/>
              <a:t>Принципи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якістю</a:t>
            </a:r>
            <a:r>
              <a:rPr lang="ru-RU" dirty="0"/>
              <a:t>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впровадження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: </a:t>
            </a:r>
            <a:endParaRPr lang="ru-RU" dirty="0" smtClean="0"/>
          </a:p>
          <a:p>
            <a:r>
              <a:rPr lang="ru-RU" dirty="0" smtClean="0"/>
              <a:t>– </a:t>
            </a:r>
            <a:r>
              <a:rPr lang="ru-RU" dirty="0" err="1"/>
              <a:t>відповідальність</a:t>
            </a:r>
            <a:r>
              <a:rPr lang="ru-RU" dirty="0"/>
              <a:t> </a:t>
            </a:r>
            <a:r>
              <a:rPr lang="ru-RU" dirty="0" err="1"/>
              <a:t>керівництва</a:t>
            </a:r>
            <a:r>
              <a:rPr lang="ru-RU" dirty="0"/>
              <a:t> за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 у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та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задоволення</a:t>
            </a:r>
            <a:r>
              <a:rPr lang="ru-RU" dirty="0"/>
              <a:t> потреб </a:t>
            </a:r>
            <a:r>
              <a:rPr lang="ru-RU" dirty="0" err="1"/>
              <a:t>споживачів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smtClean="0"/>
              <a:t>– </a:t>
            </a:r>
            <a:r>
              <a:rPr lang="ru-RU" dirty="0" err="1"/>
              <a:t>необхідні</a:t>
            </a:r>
            <a:r>
              <a:rPr lang="ru-RU" dirty="0"/>
              <a:t> </a:t>
            </a:r>
            <a:r>
              <a:rPr lang="ru-RU" dirty="0" err="1"/>
              <a:t>ресурси</a:t>
            </a:r>
            <a:r>
              <a:rPr lang="ru-RU" dirty="0"/>
              <a:t> (</a:t>
            </a:r>
            <a:r>
              <a:rPr lang="ru-RU" dirty="0" err="1"/>
              <a:t>кваліфіковані</a:t>
            </a:r>
            <a:r>
              <a:rPr lang="ru-RU" dirty="0"/>
              <a:t> </a:t>
            </a:r>
            <a:r>
              <a:rPr lang="ru-RU" dirty="0" err="1"/>
              <a:t>трудові</a:t>
            </a:r>
            <a:r>
              <a:rPr lang="ru-RU" dirty="0"/>
              <a:t> та </a:t>
            </a:r>
            <a:r>
              <a:rPr lang="ru-RU" dirty="0" err="1"/>
              <a:t>матеріально-технічні</a:t>
            </a:r>
            <a:r>
              <a:rPr lang="ru-RU" dirty="0"/>
              <a:t> </a:t>
            </a:r>
            <a:r>
              <a:rPr lang="ru-RU" dirty="0" err="1"/>
              <a:t>ресурси</a:t>
            </a:r>
            <a:r>
              <a:rPr lang="ru-RU" dirty="0"/>
              <a:t>), </a:t>
            </a:r>
            <a:r>
              <a:rPr lang="ru-RU" dirty="0" err="1"/>
              <a:t>котрі</a:t>
            </a:r>
            <a:r>
              <a:rPr lang="ru-RU" dirty="0"/>
              <a:t> </a:t>
            </a:r>
            <a:r>
              <a:rPr lang="ru-RU" dirty="0" err="1"/>
              <a:t>керівництво</a:t>
            </a:r>
            <a:r>
              <a:rPr lang="ru-RU" dirty="0"/>
              <a:t> повинно </a:t>
            </a:r>
            <a:r>
              <a:rPr lang="ru-RU" dirty="0" err="1"/>
              <a:t>забезпечити</a:t>
            </a:r>
            <a:r>
              <a:rPr lang="ru-RU" dirty="0"/>
              <a:t> у </a:t>
            </a:r>
            <a:r>
              <a:rPr lang="ru-RU" dirty="0" err="1"/>
              <a:t>впровадження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; </a:t>
            </a:r>
            <a:r>
              <a:rPr lang="ru-RU" dirty="0" smtClean="0"/>
              <a:t> </a:t>
            </a:r>
          </a:p>
          <a:p>
            <a:r>
              <a:rPr lang="ru-RU" dirty="0" smtClean="0"/>
              <a:t>– </a:t>
            </a:r>
            <a:r>
              <a:rPr lang="ru-RU" dirty="0" err="1"/>
              <a:t>дієздатність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, для </a:t>
            </a:r>
            <a:r>
              <a:rPr lang="ru-RU" dirty="0" err="1"/>
              <a:t>реалізації</a:t>
            </a:r>
            <a:r>
              <a:rPr lang="ru-RU" dirty="0"/>
              <a:t>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підприємство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розробити</a:t>
            </a:r>
            <a:r>
              <a:rPr lang="ru-RU" dirty="0"/>
              <a:t>, документально </a:t>
            </a:r>
            <a:r>
              <a:rPr lang="ru-RU" dirty="0" err="1"/>
              <a:t>оформити</a:t>
            </a:r>
            <a:r>
              <a:rPr lang="ru-RU" dirty="0"/>
              <a:t> та </a:t>
            </a:r>
            <a:r>
              <a:rPr lang="ru-RU" dirty="0" err="1"/>
              <a:t>впровадити</a:t>
            </a:r>
            <a:r>
              <a:rPr lang="ru-RU" dirty="0"/>
              <a:t> </a:t>
            </a:r>
            <a:r>
              <a:rPr lang="ru-RU" dirty="0" err="1"/>
              <a:t>нагальні</a:t>
            </a:r>
            <a:r>
              <a:rPr lang="ru-RU" dirty="0"/>
              <a:t> заходи; </a:t>
            </a:r>
            <a:endParaRPr lang="ru-RU" dirty="0" smtClean="0"/>
          </a:p>
          <a:p>
            <a:r>
              <a:rPr lang="ru-RU" dirty="0" smtClean="0"/>
              <a:t>– </a:t>
            </a:r>
            <a:r>
              <a:rPr lang="ru-RU" dirty="0" err="1"/>
              <a:t>ефективна</a:t>
            </a:r>
            <a:r>
              <a:rPr lang="ru-RU" dirty="0"/>
              <a:t> </a:t>
            </a:r>
            <a:r>
              <a:rPr lang="ru-RU" dirty="0" err="1"/>
              <a:t>взаємодія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споживачами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і </a:t>
            </a:r>
            <a:r>
              <a:rPr lang="ru-RU" dirty="0" err="1"/>
              <a:t>працівниками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, </a:t>
            </a:r>
            <a:r>
              <a:rPr lang="ru-RU" dirty="0" err="1"/>
              <a:t>зорієнтована</a:t>
            </a:r>
            <a:r>
              <a:rPr lang="ru-RU" dirty="0"/>
              <a:t> на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процесу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якістю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та </a:t>
            </a:r>
            <a:r>
              <a:rPr lang="ru-RU" dirty="0" err="1"/>
              <a:t>структури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7299083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Объект 7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25287" y="3392425"/>
            <a:ext cx="7026006" cy="3374136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25287" y="18289"/>
            <a:ext cx="7026006" cy="3374136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79306" y="6080761"/>
            <a:ext cx="11572791" cy="1371600"/>
          </a:xfrm>
        </p:spPr>
        <p:txBody>
          <a:bodyPr>
            <a:normAutofit/>
          </a:bodyPr>
          <a:lstStyle/>
          <a:p>
            <a:r>
              <a:rPr lang="ru-RU" sz="1000" dirty="0"/>
              <a:t>Рисунок 4.1 </a:t>
            </a:r>
            <a:r>
              <a:rPr lang="ru-RU" sz="1000" i="1" dirty="0"/>
              <a:t>– </a:t>
            </a:r>
            <a:r>
              <a:rPr lang="ru-RU" sz="1000" dirty="0"/>
              <a:t>Схема рівнів організаційно-економічного </a:t>
            </a:r>
            <a:r>
              <a:rPr lang="ru-RU" sz="1000" dirty="0" err="1"/>
              <a:t>механізму</a:t>
            </a:r>
            <a:r>
              <a:rPr lang="ru-RU" sz="1000" dirty="0"/>
              <a:t> </a:t>
            </a:r>
            <a:r>
              <a:rPr lang="ru-RU" sz="1000" dirty="0" err="1" smtClean="0"/>
              <a:t>управління</a:t>
            </a:r>
            <a:r>
              <a:rPr lang="ru-RU" sz="1000" dirty="0" smtClean="0"/>
              <a:t> </a:t>
            </a:r>
            <a:r>
              <a:rPr lang="ru-RU" sz="1000" dirty="0" err="1" smtClean="0"/>
              <a:t>якістю</a:t>
            </a:r>
            <a:r>
              <a:rPr lang="ru-RU" sz="1000" dirty="0" smtClean="0"/>
              <a:t> </a:t>
            </a:r>
            <a:r>
              <a:rPr lang="ru-RU" sz="1000" dirty="0"/>
              <a:t>менеджменту туристичної фірми</a:t>
            </a:r>
          </a:p>
        </p:txBody>
      </p:sp>
    </p:spTree>
    <p:extLst>
      <p:ext uri="{BB962C8B-B14F-4D97-AF65-F5344CB8AC3E}">
        <p14:creationId xmlns:p14="http://schemas.microsoft.com/office/powerpoint/2010/main" xmlns="" val="2497670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1824849"/>
            <a:ext cx="10058400" cy="1371600"/>
          </a:xfrm>
        </p:spPr>
        <p:txBody>
          <a:bodyPr>
            <a:noAutofit/>
          </a:bodyPr>
          <a:lstStyle/>
          <a:p>
            <a:r>
              <a:rPr lang="ru-RU" sz="2400" b="1" i="1" dirty="0"/>
              <a:t>Сутність функцій аналізують з таких позицій:</a:t>
            </a:r>
            <a:br>
              <a:rPr lang="ru-RU" sz="2400" b="1" i="1" dirty="0"/>
            </a:br>
            <a:r>
              <a:rPr lang="ru-RU" sz="2400" i="1" dirty="0"/>
              <a:t>– функція управління якістю послуг — </a:t>
            </a:r>
            <a:r>
              <a:rPr lang="ru-RU" sz="2400" dirty="0"/>
              <a:t>вид управлінської діяльності</a:t>
            </a:r>
            <a:r>
              <a:rPr lang="ru-RU" sz="2400" i="1" dirty="0"/>
              <a:t>;</a:t>
            </a:r>
            <a:br>
              <a:rPr lang="ru-RU" sz="2400" i="1" dirty="0"/>
            </a:br>
            <a:r>
              <a:rPr lang="ru-RU" sz="2400" i="1" dirty="0"/>
              <a:t>– функція управління якістю послуг — </a:t>
            </a:r>
            <a:r>
              <a:rPr lang="ru-RU" sz="2400" dirty="0"/>
              <a:t>результат спеціалізації</a:t>
            </a:r>
            <a:br>
              <a:rPr lang="ru-RU" sz="2400" dirty="0"/>
            </a:br>
            <a:r>
              <a:rPr lang="ru-RU" sz="2400" dirty="0"/>
              <a:t>управлінської діяльності;</a:t>
            </a:r>
            <a:br>
              <a:rPr lang="ru-RU" sz="2400" dirty="0"/>
            </a:br>
            <a:r>
              <a:rPr lang="ru-RU" sz="2400" i="1" dirty="0"/>
              <a:t>– функція управління </a:t>
            </a:r>
            <a:r>
              <a:rPr lang="ru-RU" sz="2400" dirty="0"/>
              <a:t>становить основу здійснення управління.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69636" y="4439921"/>
            <a:ext cx="10058400" cy="3931920"/>
          </a:xfrm>
        </p:spPr>
        <p:txBody>
          <a:bodyPr/>
          <a:lstStyle/>
          <a:p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якістю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— </a:t>
            </a:r>
            <a:r>
              <a:rPr lang="ru-RU" dirty="0" err="1"/>
              <a:t>це</a:t>
            </a:r>
            <a:r>
              <a:rPr lang="ru-RU" dirty="0"/>
              <a:t> вид </a:t>
            </a:r>
            <a:r>
              <a:rPr lang="ru-RU" dirty="0" err="1"/>
              <a:t>управлінської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 smtClean="0"/>
              <a:t>виник</a:t>
            </a:r>
            <a:r>
              <a:rPr lang="ru-RU" dirty="0"/>
              <a:t> </a:t>
            </a:r>
            <a:r>
              <a:rPr lang="ru-RU" dirty="0" err="1" smtClean="0"/>
              <a:t>унаслідок</a:t>
            </a:r>
            <a:r>
              <a:rPr lang="ru-RU" dirty="0" smtClean="0"/>
              <a:t> </a:t>
            </a:r>
            <a:r>
              <a:rPr lang="ru-RU" dirty="0" err="1"/>
              <a:t>поглиблення</a:t>
            </a:r>
            <a:r>
              <a:rPr lang="ru-RU" dirty="0"/>
              <a:t> </a:t>
            </a:r>
            <a:r>
              <a:rPr lang="ru-RU" dirty="0" err="1"/>
              <a:t>розподілу</a:t>
            </a:r>
            <a:r>
              <a:rPr lang="ru-RU" dirty="0"/>
              <a:t> </a:t>
            </a:r>
            <a:r>
              <a:rPr lang="ru-RU" dirty="0" err="1"/>
              <a:t>праці</a:t>
            </a:r>
            <a:r>
              <a:rPr lang="ru-RU" dirty="0"/>
              <a:t> й </a:t>
            </a:r>
            <a:r>
              <a:rPr lang="ru-RU" dirty="0" err="1"/>
              <a:t>спеціалізації</a:t>
            </a:r>
            <a:r>
              <a:rPr lang="ru-RU" dirty="0"/>
              <a:t> </a:t>
            </a:r>
            <a:r>
              <a:rPr lang="ru-RU" dirty="0" err="1"/>
              <a:t>функцій</a:t>
            </a:r>
            <a:r>
              <a:rPr lang="ru-RU" dirty="0"/>
              <a:t> </a:t>
            </a:r>
            <a:r>
              <a:rPr lang="ru-RU" dirty="0" err="1" smtClean="0"/>
              <a:t>управління</a:t>
            </a:r>
            <a:r>
              <a:rPr lang="ru-RU" dirty="0"/>
              <a:t> </a:t>
            </a:r>
            <a:r>
              <a:rPr lang="ru-RU" dirty="0" err="1" smtClean="0"/>
              <a:t>підприємством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320341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2582" y="378690"/>
            <a:ext cx="11323781" cy="6197601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sz="2400" b="1" dirty="0" err="1"/>
              <a:t>Механізм</a:t>
            </a:r>
            <a:r>
              <a:rPr lang="ru-RU" sz="2400" b="1" dirty="0"/>
              <a:t> </a:t>
            </a:r>
            <a:r>
              <a:rPr lang="ru-RU" sz="2400" b="1" dirty="0" err="1"/>
              <a:t>управління</a:t>
            </a:r>
            <a:r>
              <a:rPr lang="ru-RU" sz="2400" b="1" dirty="0"/>
              <a:t> </a:t>
            </a:r>
            <a:r>
              <a:rPr lang="ru-RU" sz="2400" b="1" dirty="0" err="1"/>
              <a:t>якістю</a:t>
            </a:r>
            <a:r>
              <a:rPr lang="ru-RU" sz="2400" b="1" dirty="0"/>
              <a:t> </a:t>
            </a:r>
            <a:r>
              <a:rPr lang="ru-RU" sz="2400" b="1" dirty="0" err="1"/>
              <a:t>туристичних</a:t>
            </a:r>
            <a:r>
              <a:rPr lang="ru-RU" sz="2400" b="1" dirty="0"/>
              <a:t> </a:t>
            </a:r>
            <a:r>
              <a:rPr lang="ru-RU" sz="2400" b="1" dirty="0" err="1"/>
              <a:t>послуг</a:t>
            </a:r>
            <a:r>
              <a:rPr lang="ru-RU" sz="2400" b="1" dirty="0"/>
              <a:t> </a:t>
            </a:r>
            <a:r>
              <a:rPr lang="ru-RU" sz="2400" b="1" dirty="0" err="1"/>
              <a:t>розглядається</a:t>
            </a:r>
            <a:r>
              <a:rPr lang="ru-RU" sz="2400" b="1" dirty="0"/>
              <a:t> як </a:t>
            </a:r>
            <a:r>
              <a:rPr lang="ru-RU" sz="2400" b="1" dirty="0" err="1"/>
              <a:t>своєрідний</a:t>
            </a:r>
            <a:r>
              <a:rPr lang="ru-RU" sz="2400" b="1" dirty="0"/>
              <a:t> </a:t>
            </a:r>
            <a:r>
              <a:rPr lang="ru-RU" sz="2400" b="1" dirty="0" err="1"/>
              <a:t>механізм</a:t>
            </a:r>
            <a:r>
              <a:rPr lang="ru-RU" sz="2400" b="1" dirty="0"/>
              <a:t> </a:t>
            </a:r>
            <a:r>
              <a:rPr lang="ru-RU" sz="2400" b="1" dirty="0" err="1"/>
              <a:t>управлінських</a:t>
            </a:r>
            <a:r>
              <a:rPr lang="ru-RU" sz="2400" b="1" dirty="0"/>
              <a:t> </a:t>
            </a:r>
            <a:r>
              <a:rPr lang="ru-RU" sz="2400" b="1" dirty="0" err="1"/>
              <a:t>відносин</a:t>
            </a:r>
            <a:r>
              <a:rPr lang="ru-RU" sz="2400" b="1" dirty="0"/>
              <a:t>, </a:t>
            </a:r>
            <a:r>
              <a:rPr lang="ru-RU" sz="2400" b="1" dirty="0" err="1"/>
              <a:t>сформований</a:t>
            </a:r>
            <a:r>
              <a:rPr lang="ru-RU" sz="2400" b="1" dirty="0"/>
              <a:t> з таких </a:t>
            </a:r>
            <a:r>
              <a:rPr lang="ru-RU" sz="2400" b="1" dirty="0" err="1"/>
              <a:t>елементів</a:t>
            </a:r>
            <a:r>
              <a:rPr lang="ru-RU" sz="2400" b="1" dirty="0"/>
              <a:t>: </a:t>
            </a:r>
            <a:endParaRPr lang="ru-RU" sz="2400" b="1" dirty="0" smtClean="0"/>
          </a:p>
          <a:p>
            <a:pPr marL="0" indent="0">
              <a:buNone/>
            </a:pPr>
            <a:endParaRPr lang="ru-RU" sz="2400" b="1" dirty="0" smtClean="0"/>
          </a:p>
          <a:p>
            <a:r>
              <a:rPr lang="ru-RU" dirty="0" smtClean="0"/>
              <a:t>- </a:t>
            </a:r>
            <a:r>
              <a:rPr lang="ru-RU" dirty="0" err="1"/>
              <a:t>законів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якістю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 з </a:t>
            </a:r>
            <a:r>
              <a:rPr lang="ru-RU" dirty="0" err="1"/>
              <a:t>суттєвих</a:t>
            </a:r>
            <a:r>
              <a:rPr lang="ru-RU" dirty="0"/>
              <a:t> </a:t>
            </a:r>
            <a:r>
              <a:rPr lang="ru-RU" dirty="0" err="1"/>
              <a:t>періодично</a:t>
            </a:r>
            <a:r>
              <a:rPr lang="ru-RU" dirty="0"/>
              <a:t> </a:t>
            </a:r>
            <a:r>
              <a:rPr lang="ru-RU" dirty="0" err="1"/>
              <a:t>повторюваних</a:t>
            </a:r>
            <a:r>
              <a:rPr lang="ru-RU" dirty="0"/>
              <a:t> </a:t>
            </a:r>
            <a:r>
              <a:rPr lang="ru-RU" dirty="0" err="1"/>
              <a:t>взаємозв'язків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елементами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якістю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забезпечують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функціонування</a:t>
            </a:r>
            <a:r>
              <a:rPr lang="ru-RU" dirty="0"/>
              <a:t> та </a:t>
            </a:r>
            <a:r>
              <a:rPr lang="ru-RU" dirty="0" err="1"/>
              <a:t>цілісність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smtClean="0"/>
              <a:t>- </a:t>
            </a:r>
            <a:r>
              <a:rPr lang="ru-RU" dirty="0" err="1"/>
              <a:t>об'єкта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якістю</a:t>
            </a:r>
            <a:r>
              <a:rPr lang="ru-RU" dirty="0"/>
              <a:t> (</a:t>
            </a:r>
            <a:r>
              <a:rPr lang="ru-RU" dirty="0" err="1"/>
              <a:t>структурних</a:t>
            </a:r>
            <a:r>
              <a:rPr lang="ru-RU" dirty="0"/>
              <a:t> </a:t>
            </a:r>
            <a:r>
              <a:rPr lang="ru-RU" dirty="0" err="1"/>
              <a:t>підрозділів</a:t>
            </a:r>
            <a:r>
              <a:rPr lang="ru-RU" dirty="0"/>
              <a:t> у </a:t>
            </a:r>
            <a:r>
              <a:rPr lang="ru-RU" dirty="0" err="1"/>
              <a:t>туристичних</a:t>
            </a:r>
            <a:r>
              <a:rPr lang="ru-RU" dirty="0"/>
              <a:t> </a:t>
            </a:r>
            <a:r>
              <a:rPr lang="ru-RU" dirty="0" err="1"/>
              <a:t>підприємствах</a:t>
            </a:r>
            <a:r>
              <a:rPr lang="ru-RU" dirty="0"/>
              <a:t>, </a:t>
            </a:r>
            <a:r>
              <a:rPr lang="ru-RU" dirty="0" err="1"/>
              <a:t>керівників</a:t>
            </a:r>
            <a:r>
              <a:rPr lang="ru-RU" dirty="0"/>
              <a:t> </a:t>
            </a:r>
            <a:r>
              <a:rPr lang="ru-RU" dirty="0" err="1"/>
              <a:t>середнього</a:t>
            </a:r>
            <a:r>
              <a:rPr lang="ru-RU" dirty="0"/>
              <a:t> і низового </a:t>
            </a:r>
            <a:r>
              <a:rPr lang="ru-RU" dirty="0" err="1"/>
              <a:t>рівнів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та </a:t>
            </a:r>
            <a:r>
              <a:rPr lang="ru-RU" dirty="0" err="1"/>
              <a:t>підпорядкованого</a:t>
            </a:r>
            <a:r>
              <a:rPr lang="ru-RU" dirty="0"/>
              <a:t> </a:t>
            </a:r>
            <a:r>
              <a:rPr lang="ru-RU" dirty="0" err="1"/>
              <a:t>їм</a:t>
            </a:r>
            <a:r>
              <a:rPr lang="ru-RU" dirty="0"/>
              <a:t> персоналу); </a:t>
            </a:r>
            <a:endParaRPr lang="ru-RU" dirty="0" smtClean="0"/>
          </a:p>
          <a:p>
            <a:r>
              <a:rPr lang="ru-RU" dirty="0" smtClean="0"/>
              <a:t>- </a:t>
            </a:r>
            <a:r>
              <a:rPr lang="ru-RU" dirty="0"/>
              <a:t>предмета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якістю</a:t>
            </a:r>
            <a:r>
              <a:rPr lang="ru-RU" dirty="0"/>
              <a:t> – </a:t>
            </a:r>
            <a:r>
              <a:rPr lang="ru-RU" dirty="0" err="1"/>
              <a:t>турпослуги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з комплексу </a:t>
            </a:r>
            <a:r>
              <a:rPr lang="ru-RU" dirty="0" err="1"/>
              <a:t>послуг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надається</a:t>
            </a:r>
            <a:r>
              <a:rPr lang="ru-RU" dirty="0"/>
              <a:t> у </a:t>
            </a:r>
            <a:r>
              <a:rPr lang="ru-RU" dirty="0" err="1"/>
              <a:t>підприємствах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smtClean="0"/>
              <a:t>- </a:t>
            </a:r>
            <a:r>
              <a:rPr lang="ru-RU" dirty="0" err="1"/>
              <a:t>факторів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якістю</a:t>
            </a:r>
            <a:r>
              <a:rPr lang="ru-RU" dirty="0"/>
              <a:t> (на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спрямовано</a:t>
            </a:r>
            <a:r>
              <a:rPr lang="ru-RU" dirty="0"/>
              <a:t> </a:t>
            </a:r>
            <a:r>
              <a:rPr lang="ru-RU" dirty="0" err="1"/>
              <a:t>діяльність</a:t>
            </a:r>
            <a:r>
              <a:rPr lang="ru-RU" dirty="0"/>
              <a:t> у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 з метою </a:t>
            </a:r>
            <a:r>
              <a:rPr lang="ru-RU" dirty="0" err="1"/>
              <a:t>досягнення</a:t>
            </a:r>
            <a:r>
              <a:rPr lang="ru-RU" dirty="0"/>
              <a:t> </a:t>
            </a:r>
            <a:r>
              <a:rPr lang="ru-RU" dirty="0" err="1"/>
              <a:t>визначених</a:t>
            </a:r>
            <a:r>
              <a:rPr lang="ru-RU" dirty="0"/>
              <a:t> </a:t>
            </a:r>
            <a:r>
              <a:rPr lang="ru-RU" dirty="0" err="1"/>
              <a:t>цілей</a:t>
            </a:r>
            <a:r>
              <a:rPr lang="ru-RU" dirty="0"/>
              <a:t>); </a:t>
            </a:r>
            <a:endParaRPr lang="ru-RU" dirty="0" smtClean="0"/>
          </a:p>
          <a:p>
            <a:r>
              <a:rPr lang="ru-RU" dirty="0" smtClean="0"/>
              <a:t>- </a:t>
            </a:r>
            <a:r>
              <a:rPr lang="ru-RU" dirty="0" err="1"/>
              <a:t>функцій</a:t>
            </a:r>
            <a:r>
              <a:rPr lang="ru-RU" dirty="0"/>
              <a:t> та </a:t>
            </a:r>
            <a:r>
              <a:rPr lang="ru-RU" dirty="0" err="1"/>
              <a:t>методів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якістю</a:t>
            </a:r>
            <a:r>
              <a:rPr lang="ru-RU" dirty="0"/>
              <a:t> – </a:t>
            </a:r>
            <a:r>
              <a:rPr lang="ru-RU" dirty="0" err="1"/>
              <a:t>конкретних</a:t>
            </a:r>
            <a:r>
              <a:rPr lang="ru-RU" dirty="0"/>
              <a:t> форм і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цілеспрямованого</a:t>
            </a:r>
            <a:r>
              <a:rPr lang="ru-RU" dirty="0"/>
              <a:t> </a:t>
            </a:r>
            <a:r>
              <a:rPr lang="ru-RU" dirty="0" err="1"/>
              <a:t>впливу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якістю</a:t>
            </a:r>
            <a:r>
              <a:rPr lang="ru-RU" dirty="0"/>
              <a:t> на </a:t>
            </a:r>
            <a:r>
              <a:rPr lang="ru-RU" dirty="0" err="1"/>
              <a:t>інтереси</a:t>
            </a:r>
            <a:r>
              <a:rPr lang="ru-RU" dirty="0"/>
              <a:t> та </a:t>
            </a:r>
            <a:r>
              <a:rPr lang="ru-RU" dirty="0" err="1"/>
              <a:t>умови</a:t>
            </a:r>
            <a:r>
              <a:rPr lang="ru-RU" dirty="0"/>
              <a:t> </a:t>
            </a:r>
            <a:r>
              <a:rPr lang="ru-RU" dirty="0" err="1"/>
              <a:t>життєдіяльності</a:t>
            </a:r>
            <a:r>
              <a:rPr lang="ru-RU" dirty="0"/>
              <a:t> </a:t>
            </a:r>
            <a:r>
              <a:rPr lang="ru-RU" dirty="0" err="1"/>
              <a:t>працівників</a:t>
            </a:r>
            <a:r>
              <a:rPr lang="ru-RU" dirty="0"/>
              <a:t> </a:t>
            </a:r>
            <a:r>
              <a:rPr lang="ru-RU" dirty="0" err="1"/>
              <a:t>готелю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smtClean="0"/>
              <a:t>- </a:t>
            </a:r>
            <a:r>
              <a:rPr lang="ru-RU" dirty="0" err="1"/>
              <a:t>інформації</a:t>
            </a:r>
            <a:r>
              <a:rPr lang="ru-RU" dirty="0"/>
              <a:t> – </a:t>
            </a:r>
            <a:r>
              <a:rPr lang="ru-RU" dirty="0" err="1"/>
              <a:t>сукупності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для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управлінських</a:t>
            </a:r>
            <a:r>
              <a:rPr lang="ru-RU" dirty="0"/>
              <a:t> </a:t>
            </a:r>
            <a:r>
              <a:rPr lang="ru-RU" dirty="0" err="1"/>
              <a:t>рішень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smtClean="0"/>
              <a:t>- </a:t>
            </a:r>
            <a:r>
              <a:rPr lang="ru-RU" dirty="0"/>
              <a:t>методики – </a:t>
            </a:r>
            <a:r>
              <a:rPr lang="ru-RU" dirty="0" err="1"/>
              <a:t>встановленого</a:t>
            </a:r>
            <a:r>
              <a:rPr lang="ru-RU" dirty="0"/>
              <a:t> способу </a:t>
            </a:r>
            <a:r>
              <a:rPr lang="ru-RU" dirty="0" err="1"/>
              <a:t>діяльності</a:t>
            </a:r>
            <a:r>
              <a:rPr lang="ru-RU" dirty="0"/>
              <a:t> та </a:t>
            </a:r>
            <a:r>
              <a:rPr lang="ru-RU" dirty="0" err="1"/>
              <a:t>інструментарію</a:t>
            </a:r>
            <a:r>
              <a:rPr lang="ru-RU" dirty="0"/>
              <a:t> </a:t>
            </a:r>
            <a:r>
              <a:rPr lang="ru-RU" dirty="0" err="1"/>
              <a:t>впливу</a:t>
            </a:r>
            <a:r>
              <a:rPr lang="ru-RU" dirty="0"/>
              <a:t> </a:t>
            </a:r>
            <a:r>
              <a:rPr lang="ru-RU" dirty="0" err="1"/>
              <a:t>суб'єкта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якістю</a:t>
            </a:r>
            <a:r>
              <a:rPr lang="ru-RU" dirty="0"/>
              <a:t> на </a:t>
            </a:r>
            <a:r>
              <a:rPr lang="ru-RU" dirty="0" err="1"/>
              <a:t>об'єкт</a:t>
            </a:r>
            <a:r>
              <a:rPr lang="ru-RU" dirty="0"/>
              <a:t> (</a:t>
            </a:r>
            <a:r>
              <a:rPr lang="ru-RU" dirty="0" err="1"/>
              <a:t>планів</a:t>
            </a:r>
            <a:r>
              <a:rPr lang="ru-RU" dirty="0"/>
              <a:t>, </a:t>
            </a:r>
            <a:r>
              <a:rPr lang="ru-RU" dirty="0" err="1"/>
              <a:t>технологій</a:t>
            </a:r>
            <a:r>
              <a:rPr lang="ru-RU" dirty="0"/>
              <a:t>, </a:t>
            </a:r>
            <a:r>
              <a:rPr lang="ru-RU" dirty="0" err="1"/>
              <a:t>рішень</a:t>
            </a:r>
            <a:r>
              <a:rPr lang="ru-RU" dirty="0"/>
              <a:t>, норм та </a:t>
            </a:r>
            <a:r>
              <a:rPr lang="ru-RU" dirty="0" err="1"/>
              <a:t>нормативів</a:t>
            </a:r>
            <a:r>
              <a:rPr lang="ru-RU" dirty="0"/>
              <a:t>, форм </a:t>
            </a:r>
            <a:r>
              <a:rPr lang="ru-RU" dirty="0" err="1"/>
              <a:t>матеріального</a:t>
            </a:r>
            <a:r>
              <a:rPr lang="ru-RU" dirty="0"/>
              <a:t> та морального </a:t>
            </a:r>
            <a:r>
              <a:rPr lang="ru-RU" dirty="0" err="1"/>
              <a:t>стимулювання</a:t>
            </a:r>
            <a:r>
              <a:rPr lang="ru-RU" dirty="0"/>
              <a:t>); </a:t>
            </a:r>
            <a:endParaRPr lang="ru-RU" dirty="0" smtClean="0"/>
          </a:p>
          <a:p>
            <a:r>
              <a:rPr lang="ru-RU" dirty="0" smtClean="0"/>
              <a:t>- </a:t>
            </a:r>
            <a:r>
              <a:rPr lang="ru-RU" dirty="0" err="1"/>
              <a:t>організаційної</a:t>
            </a:r>
            <a:r>
              <a:rPr lang="ru-RU" dirty="0"/>
              <a:t> </a:t>
            </a:r>
            <a:r>
              <a:rPr lang="ru-RU" dirty="0" err="1"/>
              <a:t>структури</a:t>
            </a:r>
            <a:r>
              <a:rPr lang="ru-RU" dirty="0"/>
              <a:t> – </a:t>
            </a:r>
            <a:r>
              <a:rPr lang="ru-RU" dirty="0" err="1"/>
              <a:t>обов'язків</a:t>
            </a:r>
            <a:r>
              <a:rPr lang="ru-RU" dirty="0"/>
              <a:t>, </a:t>
            </a:r>
            <a:r>
              <a:rPr lang="ru-RU" dirty="0" err="1"/>
              <a:t>повноважень</a:t>
            </a:r>
            <a:r>
              <a:rPr lang="ru-RU" dirty="0"/>
              <a:t> і </a:t>
            </a:r>
            <a:r>
              <a:rPr lang="ru-RU" dirty="0" err="1"/>
              <a:t>взаємовідносин</a:t>
            </a:r>
            <a:r>
              <a:rPr lang="ru-RU" dirty="0"/>
              <a:t>, </a:t>
            </a:r>
            <a:r>
              <a:rPr lang="ru-RU" dirty="0" err="1"/>
              <a:t>поданих</a:t>
            </a:r>
            <a:r>
              <a:rPr lang="ru-RU" dirty="0"/>
              <a:t> у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/>
              <a:t>схеми</a:t>
            </a:r>
            <a:r>
              <a:rPr lang="ru-RU" dirty="0"/>
              <a:t>, за </a:t>
            </a:r>
            <a:r>
              <a:rPr lang="ru-RU" dirty="0" err="1"/>
              <a:t>якою</a:t>
            </a:r>
            <a:r>
              <a:rPr lang="ru-RU" dirty="0"/>
              <a:t> е </a:t>
            </a:r>
            <a:r>
              <a:rPr lang="ru-RU" dirty="0" err="1"/>
              <a:t>підприємство</a:t>
            </a:r>
            <a:r>
              <a:rPr lang="ru-RU" dirty="0"/>
              <a:t> </a:t>
            </a:r>
            <a:r>
              <a:rPr lang="ru-RU" dirty="0" err="1"/>
              <a:t>виконує</a:t>
            </a:r>
            <a:r>
              <a:rPr lang="ru-RU" dirty="0"/>
              <a:t> </a:t>
            </a:r>
            <a:r>
              <a:rPr lang="ru-RU" dirty="0" err="1"/>
              <a:t>свої</a:t>
            </a:r>
            <a:r>
              <a:rPr lang="ru-RU" dirty="0"/>
              <a:t> </a:t>
            </a:r>
            <a:r>
              <a:rPr lang="ru-RU" dirty="0" err="1"/>
              <a:t>функції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 з </a:t>
            </a:r>
            <a:r>
              <a:rPr lang="ru-RU" dirty="0" err="1"/>
              <a:t>внутрішньої</a:t>
            </a:r>
            <a:r>
              <a:rPr lang="ru-RU" dirty="0"/>
              <a:t> </a:t>
            </a:r>
            <a:r>
              <a:rPr lang="ru-RU" dirty="0" err="1"/>
              <a:t>будови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, яка </a:t>
            </a:r>
            <a:r>
              <a:rPr lang="ru-RU" dirty="0" err="1"/>
              <a:t>відображає</a:t>
            </a:r>
            <a:r>
              <a:rPr lang="ru-RU" dirty="0"/>
              <a:t> </a:t>
            </a:r>
            <a:r>
              <a:rPr lang="ru-RU" dirty="0" err="1"/>
              <a:t>розподіл</a:t>
            </a:r>
            <a:r>
              <a:rPr lang="ru-RU" dirty="0"/>
              <a:t> </a:t>
            </a:r>
            <a:r>
              <a:rPr lang="ru-RU" dirty="0" err="1"/>
              <a:t>праці</a:t>
            </a:r>
            <a:r>
              <a:rPr lang="ru-RU" dirty="0"/>
              <a:t> в </a:t>
            </a:r>
            <a:r>
              <a:rPr lang="ru-RU" dirty="0" err="1"/>
              <a:t>готелі</a:t>
            </a:r>
            <a:r>
              <a:rPr lang="ru-RU" dirty="0"/>
              <a:t> та </a:t>
            </a:r>
            <a:r>
              <a:rPr lang="ru-RU" dirty="0" err="1"/>
              <a:t>специфіку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конкретних</a:t>
            </a:r>
            <a:r>
              <a:rPr lang="ru-RU" dirty="0"/>
              <a:t> </a:t>
            </a:r>
            <a:r>
              <a:rPr lang="ru-RU" dirty="0" err="1"/>
              <a:t>функцій</a:t>
            </a:r>
            <a:r>
              <a:rPr lang="ru-RU" dirty="0"/>
              <a:t> і </a:t>
            </a:r>
            <a:r>
              <a:rPr lang="ru-RU" dirty="0" err="1"/>
              <a:t>методів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у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; </a:t>
            </a:r>
          </a:p>
          <a:p>
            <a:r>
              <a:rPr lang="ru-RU" dirty="0" smtClean="0"/>
              <a:t> </a:t>
            </a:r>
            <a:r>
              <a:rPr lang="ru-RU" dirty="0"/>
              <a:t>- </a:t>
            </a:r>
            <a:r>
              <a:rPr lang="ru-RU" dirty="0" err="1"/>
              <a:t>технічних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збору</a:t>
            </a:r>
            <a:r>
              <a:rPr lang="ru-RU" dirty="0"/>
              <a:t>, </a:t>
            </a:r>
            <a:r>
              <a:rPr lang="ru-RU" dirty="0" err="1"/>
              <a:t>обробки</a:t>
            </a:r>
            <a:r>
              <a:rPr lang="ru-RU" dirty="0"/>
              <a:t> та </a:t>
            </a:r>
            <a:r>
              <a:rPr lang="ru-RU" dirty="0" err="1"/>
              <a:t>збереження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, </a:t>
            </a:r>
            <a:r>
              <a:rPr lang="ru-RU" dirty="0" err="1"/>
              <a:t>технології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робіт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підвищують</a:t>
            </a:r>
            <a:r>
              <a:rPr lang="ru-RU" dirty="0"/>
              <a:t> </a:t>
            </a:r>
            <a:r>
              <a:rPr lang="ru-RU" dirty="0" err="1"/>
              <a:t>продуктивність</a:t>
            </a:r>
            <a:r>
              <a:rPr lang="ru-RU" dirty="0"/>
              <a:t> та </a:t>
            </a:r>
            <a:r>
              <a:rPr lang="ru-RU" dirty="0" err="1"/>
              <a:t>ефективність</a:t>
            </a:r>
            <a:r>
              <a:rPr lang="ru-RU" dirty="0"/>
              <a:t> </a:t>
            </a:r>
            <a:r>
              <a:rPr lang="ru-RU" dirty="0" err="1"/>
              <a:t>управлінської</a:t>
            </a:r>
            <a:r>
              <a:rPr lang="ru-RU" dirty="0"/>
              <a:t> </a:t>
            </a:r>
            <a:r>
              <a:rPr lang="ru-RU" dirty="0" err="1"/>
              <a:t>праці</a:t>
            </a:r>
            <a:r>
              <a:rPr lang="ru-RU" dirty="0"/>
              <a:t> у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smtClean="0"/>
              <a:t>- </a:t>
            </a:r>
            <a:r>
              <a:rPr lang="ru-RU" dirty="0" err="1"/>
              <a:t>кадрів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якістю</a:t>
            </a:r>
            <a:r>
              <a:rPr lang="ru-RU" dirty="0"/>
              <a:t> – </a:t>
            </a:r>
            <a:r>
              <a:rPr lang="ru-RU" dirty="0" err="1"/>
              <a:t>керівників</a:t>
            </a:r>
            <a:r>
              <a:rPr lang="ru-RU" dirty="0"/>
              <a:t>, </a:t>
            </a:r>
            <a:r>
              <a:rPr lang="ru-RU" dirty="0" err="1"/>
              <a:t>спеціалістів</a:t>
            </a:r>
            <a:r>
              <a:rPr lang="ru-RU" dirty="0"/>
              <a:t>, </a:t>
            </a:r>
            <a:r>
              <a:rPr lang="ru-RU" dirty="0" err="1"/>
              <a:t>допоміжного</a:t>
            </a:r>
            <a:r>
              <a:rPr lang="ru-RU" dirty="0"/>
              <a:t> </a:t>
            </a:r>
            <a:r>
              <a:rPr lang="ru-RU" dirty="0" smtClean="0"/>
              <a:t>персоналу.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127615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авон">
  <a:themeElements>
    <a:clrScheme name="Савон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Савон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Савон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avon" id="{1306E473-ED32-493B-A2D0-240A757EDD34}" vid="{C20BADFE-D095-436F-9677-9264042809F0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Савон</Template>
  <TotalTime>84</TotalTime>
  <Words>3422</Words>
  <Application>Microsoft Office PowerPoint</Application>
  <PresentationFormat>Произвольный</PresentationFormat>
  <Paragraphs>137</Paragraphs>
  <Slides>30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1" baseType="lpstr">
      <vt:lpstr>Савон</vt:lpstr>
      <vt:lpstr>МЕХАНІЗМ ТА ПРОЦЕС УПРАВЛІННЯ ЯКІСТЮ ПІДПРИЄМСТВ У СФЕРІ ТУРИЗМУ</vt:lpstr>
      <vt:lpstr>План</vt:lpstr>
      <vt:lpstr>Слайд 3</vt:lpstr>
      <vt:lpstr>Слайд 4</vt:lpstr>
      <vt:lpstr>Слайд 5</vt:lpstr>
      <vt:lpstr>Мета управління якістю послуг – удосконалення форм і методів процесу управління, спрямованого на поліпшення якості й забезпечення стійкого конкурентного статусу підприємства.</vt:lpstr>
      <vt:lpstr>Рисунок 4.1 – Схема рівнів організаційно-економічного механізму управління якістю менеджменту туристичної фірми</vt:lpstr>
      <vt:lpstr>Сутність функцій аналізують з таких позицій: – функція управління якістю послуг — вид управлінської діяльності; – функція управління якістю послуг — результат спеціалізації управлінської діяльності; – функція управління становить основу здійснення управління.</vt:lpstr>
      <vt:lpstr>Слайд 9</vt:lpstr>
      <vt:lpstr>Механізм управління якістю продукції та послуги</vt:lpstr>
      <vt:lpstr>На підприємствах сфери гостинності впроваджується п'ятирівнева модель якості обслуговування.</vt:lpstr>
      <vt:lpstr>Слайд 12</vt:lpstr>
      <vt:lpstr>Слайд 13</vt:lpstr>
      <vt:lpstr>Слайд 14</vt:lpstr>
      <vt:lpstr>Слайд 15</vt:lpstr>
      <vt:lpstr>Слайд 16</vt:lpstr>
      <vt:lpstr>Останніми роками послідовно упроваджується нова стратегія управління якістю послуг: </vt:lpstr>
      <vt:lpstr>Системи розробки нових послуг повинні містити ряд основних положень: </vt:lpstr>
      <vt:lpstr>Слайд 19</vt:lpstr>
      <vt:lpstr>Слайд 20</vt:lpstr>
      <vt:lpstr>Слайд 21</vt:lpstr>
      <vt:lpstr>Слайд 22</vt:lpstr>
      <vt:lpstr>Рисунок 4.3 – Використання інструментів якості</vt:lpstr>
      <vt:lpstr>Рисунок 4.4 – Схема процесу</vt:lpstr>
      <vt:lpstr>Рисунок 4.5 – Часовий ряд</vt:lpstr>
      <vt:lpstr>Слайд 26</vt:lpstr>
      <vt:lpstr>Рисунок 4.6 – Діаграма Парето</vt:lpstr>
      <vt:lpstr>Рисунок 4.7 – Гістограма</vt:lpstr>
      <vt:lpstr>Рисунок 4.8 – Діаграма розсіювання</vt:lpstr>
      <vt:lpstr>Слайд 30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МЕХАНІЗМ ТА ПРОЦЕС УПРАВЛІННЯ ЯКІСТЮ ПІДПРИЄМСТВ У СФЕРІ ТУРИЗМУ</dc:title>
  <dc:creator>admin</dc:creator>
  <cp:lastModifiedBy>Lera</cp:lastModifiedBy>
  <cp:revision>9</cp:revision>
  <dcterms:created xsi:type="dcterms:W3CDTF">2020-03-04T17:07:19Z</dcterms:created>
  <dcterms:modified xsi:type="dcterms:W3CDTF">2020-03-30T18:12:51Z</dcterms:modified>
</cp:coreProperties>
</file>