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99" r:id="rId2"/>
    <p:sldId id="277" r:id="rId3"/>
    <p:sldId id="278" r:id="rId4"/>
    <p:sldId id="302" r:id="rId5"/>
    <p:sldId id="263" r:id="rId6"/>
    <p:sldId id="281" r:id="rId7"/>
    <p:sldId id="264" r:id="rId8"/>
    <p:sldId id="287" r:id="rId9"/>
    <p:sldId id="289" r:id="rId10"/>
    <p:sldId id="290" r:id="rId11"/>
    <p:sldId id="285" r:id="rId12"/>
    <p:sldId id="272" r:id="rId13"/>
    <p:sldId id="273" r:id="rId14"/>
    <p:sldId id="29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293" r:id="rId31"/>
    <p:sldId id="294" r:id="rId32"/>
    <p:sldId id="295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261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3105"/>
    <a:srgbClr val="5126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23941-C03F-4DCA-9119-0C8197F18216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07F250-1607-4579-B882-3F7FFAF478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967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07F250-1607-4579-B882-3F7FFAF4781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50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муза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611560" y="764704"/>
            <a:ext cx="2476229" cy="53285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 descr="C:\Documents and Settings\Ирина Алексеевна\Мои документы\Мои рисунки\Акрополь стилизов. 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1578577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1" descr="C:\Documents and Settings\Ирина Алексеевна\Мои документы\Мои рисунки\Акрополь стилизов. 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548680"/>
            <a:ext cx="2455563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A4CA9-8262-4F91-88D9-C9A29CAD7B06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6165304"/>
            <a:ext cx="13316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b="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Олифирова</a:t>
            </a:r>
            <a:r>
              <a:rPr lang="ru-RU" sz="1100" b="0" dirty="0">
                <a:solidFill>
                  <a:srgbClr val="542804"/>
                </a:solidFill>
                <a:latin typeface="Monotype Corsiva" pitchFamily="66" charset="0"/>
              </a:rPr>
              <a:t> </a:t>
            </a:r>
            <a:r>
              <a:rPr lang="ru-RU" sz="1100" b="0" dirty="0">
                <a:solidFill>
                  <a:schemeClr val="accent6">
                    <a:lumMod val="50000"/>
                  </a:schemeClr>
                </a:solidFill>
                <a:latin typeface="Monotype Corsiva" pitchFamily="66" charset="0"/>
              </a:rPr>
              <a:t>Т.И. </a:t>
            </a:r>
          </a:p>
        </p:txBody>
      </p:sp>
      <p:pic>
        <p:nvPicPr>
          <p:cNvPr id="7" name="Рисунок 6" descr="http://img0.liveinternet.ru/images/attach/b/4/104/210/104210872_large_olivka03.pn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96336" y="5733256"/>
            <a:ext cx="1008112" cy="60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A4CA9-8262-4F91-88D9-C9A29CAD7B06}" type="datetimeFigureOut">
              <a:rPr lang="ru-RU" smtClean="0"/>
              <a:pPr/>
              <a:t>18.09.2022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CFE66-EB06-4C47-997C-3EE4B633C61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51" r:id="rId4"/>
    <p:sldLayoutId id="2147483673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odisej2012.com/wp-content/uploads/2019/08/%D0%BE%D0%BB%D1%96%D0%BC%D0%BF1.jpg" TargetMode="Externa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0"/>
            <a:ext cx="8170004" cy="5904657"/>
          </a:xfrm>
          <a:prstGeom prst="rect">
            <a:avLst/>
          </a:prstGeom>
        </p:spPr>
      </p:pic>
      <p:sp>
        <p:nvSpPr>
          <p:cNvPr id="4098" name="AutoShape 2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AutoShape 6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4" name="AutoShape 8" descr="https://www.weblancer.net/download/8057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340768"/>
            <a:ext cx="7772400" cy="3096343"/>
          </a:xfrm>
        </p:spPr>
        <p:txBody>
          <a:bodyPr>
            <a:noAutofit/>
          </a:bodyPr>
          <a:lstStyle/>
          <a:p>
            <a:r>
              <a:rPr lang="ru-RU" sz="8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Міфи</a:t>
            </a:r>
            <a:r>
              <a:rPr lang="ru-RU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8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Давньої</a:t>
            </a:r>
            <a:r>
              <a:rPr lang="ru-RU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8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Греції</a:t>
            </a:r>
            <a:endParaRPr lang="ru-RU" sz="8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437112"/>
            <a:ext cx="7120880" cy="1800200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 –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кр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їн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 </a:t>
            </a:r>
            <a:r>
              <a:rPr lang="en-US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нд</a:t>
            </a:r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2.	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Міфи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Стародавньої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Греції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  <a:p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3.	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Особливості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міфології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о.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Кіпр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  <a:p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544522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32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638115"/>
            <a:ext cx="3024336" cy="450035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620688"/>
            <a:ext cx="2853933" cy="5256584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692696"/>
            <a:ext cx="3312368" cy="5247019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5" name="Прямоугольник 4"/>
          <p:cNvSpPr/>
          <p:nvPr/>
        </p:nvSpPr>
        <p:spPr>
          <a:xfrm>
            <a:off x="3923928" y="548680"/>
            <a:ext cx="31683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Гефест - бог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вогню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ковальського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ремесла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8115" y="4741143"/>
            <a:ext cx="3484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Гермес - покровитель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мандрівників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торговців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шахраїв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5517232"/>
            <a:ext cx="33088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Аполлон - покровитель наук і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мистецтв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042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620688"/>
            <a:ext cx="2858259" cy="450852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  <a:sp3d>
            <a:bevelT prst="angle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20688"/>
            <a:ext cx="2950720" cy="4554107"/>
          </a:xfrm>
          <a:prstGeom prst="rect">
            <a:avLst/>
          </a:prstGeom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1556792"/>
            <a:ext cx="3168352" cy="4761846"/>
          </a:xfrm>
          <a:prstGeom prst="rect">
            <a:avLst/>
          </a:prstGeom>
        </p:spPr>
      </p:pic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6084168" y="5157192"/>
            <a:ext cx="2689225" cy="79251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Артеміда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- богиня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полювання</a:t>
            </a:r>
            <a:endParaRPr lang="uk-UA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68985" y="5405214"/>
            <a:ext cx="28889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Ніка - богиня,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що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уособлює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перемогу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509120"/>
            <a:ext cx="27179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Гестія  - богиня-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покровителька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домашнього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вогнища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сімейних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громадських</a:t>
            </a:r>
            <a:r>
              <a:rPr lang="ru-RU" sz="2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зв'язків</a:t>
            </a:r>
            <a:endParaRPr lang="ru-RU" sz="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221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39552" y="476672"/>
            <a:ext cx="8167687" cy="58324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600" y="548680"/>
            <a:ext cx="758946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Світ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давньогрецьких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міфів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населений не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тільки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богами.</a:t>
            </a:r>
          </a:p>
          <a:p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endParaRPr lang="uk-UA" sz="4000" dirty="0"/>
          </a:p>
          <a:p>
            <a:endParaRPr lang="ru-RU" sz="2000" dirty="0"/>
          </a:p>
          <a:p>
            <a:endParaRPr lang="ru-RU" sz="4000" dirty="0"/>
          </a:p>
          <a:p>
            <a:endParaRPr lang="ru-RU" sz="4000" dirty="0"/>
          </a:p>
          <a:p>
            <a:pPr algn="r"/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Важливу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роль в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ньому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відіграють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герої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які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роблять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найрізноманітніші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подвиги.</a:t>
            </a:r>
          </a:p>
        </p:txBody>
      </p:sp>
    </p:spTree>
    <p:extLst>
      <p:ext uri="{BB962C8B-B14F-4D97-AF65-F5344CB8AC3E}">
        <p14:creationId xmlns:p14="http://schemas.microsoft.com/office/powerpoint/2010/main" val="19354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620688"/>
            <a:ext cx="4124437" cy="28803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620688"/>
            <a:ext cx="2603414" cy="37444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67744" y="692696"/>
            <a:ext cx="922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Тесей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2564904"/>
            <a:ext cx="2798795" cy="36724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67944" y="2564904"/>
            <a:ext cx="1078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Геракл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08304" y="649833"/>
            <a:ext cx="1154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Персей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100" y="3573016"/>
            <a:ext cx="3066658" cy="269281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558725" y="3644384"/>
            <a:ext cx="822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Ясон</a:t>
            </a:r>
          </a:p>
        </p:txBody>
      </p:sp>
    </p:spTree>
    <p:extLst>
      <p:ext uri="{BB962C8B-B14F-4D97-AF65-F5344CB8AC3E}">
        <p14:creationId xmlns:p14="http://schemas.microsoft.com/office/powerpoint/2010/main" val="422771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620688"/>
            <a:ext cx="4824536" cy="366664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  <a:sp3d>
            <a:bevelT prst="angle"/>
          </a:sp3d>
        </p:spPr>
      </p:pic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0" y="333375"/>
            <a:ext cx="3535363" cy="460375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sz="1800" dirty="0"/>
          </a:p>
          <a:p>
            <a:endParaRPr lang="ru-RU" dirty="0"/>
          </a:p>
          <a:p>
            <a:endParaRPr lang="ru-RU" sz="1200" dirty="0"/>
          </a:p>
          <a:p>
            <a:pPr marL="0" indent="0">
              <a:buNone/>
            </a:pPr>
            <a:endParaRPr lang="uk-UA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5327650" y="260350"/>
            <a:ext cx="3816350" cy="4532313"/>
          </a:xfrm>
        </p:spPr>
        <p:txBody>
          <a:bodyPr/>
          <a:lstStyle/>
          <a:p>
            <a:pPr marL="0" indent="0">
              <a:buNone/>
            </a:pPr>
            <a:endParaRPr lang="uk-UA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212976"/>
            <a:ext cx="2952328" cy="3085193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  <a:sp3d>
            <a:bevelT prst="angle"/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27584" y="2492896"/>
            <a:ext cx="4676222" cy="385561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1" y="836712"/>
            <a:ext cx="2645990" cy="330972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RightFacing"/>
            <a:lightRig rig="threePt" dir="t"/>
          </a:scene3d>
          <a:sp3d>
            <a:bevelT prst="angle"/>
          </a:sp3d>
        </p:spPr>
      </p:pic>
      <p:sp>
        <p:nvSpPr>
          <p:cNvPr id="3" name="Прямоугольник 2"/>
          <p:cNvSpPr/>
          <p:nvPr/>
        </p:nvSpPr>
        <p:spPr>
          <a:xfrm>
            <a:off x="1259632" y="5661248"/>
            <a:ext cx="1267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Кентавр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645024"/>
            <a:ext cx="12025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Циклоп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020272" y="692696"/>
            <a:ext cx="11582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Кербер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20272" y="3212976"/>
            <a:ext cx="1451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Мінотавр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49896" y="347514"/>
            <a:ext cx="43139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Фантастичні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істоти</a:t>
            </a:r>
          </a:p>
        </p:txBody>
      </p:sp>
    </p:spTree>
    <p:extLst>
      <p:ext uri="{BB962C8B-B14F-4D97-AF65-F5344CB8AC3E}">
        <p14:creationId xmlns:p14="http://schemas.microsoft.com/office/powerpoint/2010/main" val="313059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  <a:extLst>
              <a:ext uri="{FF2B5EF4-FFF2-40B4-BE49-F238E27FC236}">
                <a16:creationId xmlns:a16="http://schemas.microsoft.com/office/drawing/2014/main" id="{6B7A1E58-19A5-7083-9904-0836A6B91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989"/>
            <a:ext cx="7632848" cy="49680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F110BF-62EA-678B-7A14-EBB250FC669D}"/>
              </a:ext>
            </a:extLst>
          </p:cNvPr>
          <p:cNvSpPr txBox="1"/>
          <p:nvPr/>
        </p:nvSpPr>
        <p:spPr>
          <a:xfrm>
            <a:off x="5652120" y="375325"/>
            <a:ext cx="19704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/>
              <a:t>Олімп</a:t>
            </a:r>
          </a:p>
        </p:txBody>
      </p:sp>
    </p:spTree>
    <p:extLst>
      <p:ext uri="{BB962C8B-B14F-4D97-AF65-F5344CB8AC3E}">
        <p14:creationId xmlns:p14="http://schemas.microsoft.com/office/powerpoint/2010/main" val="2374759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интересных фактов об Акрополе, которых вы не знали">
            <a:extLst>
              <a:ext uri="{FF2B5EF4-FFF2-40B4-BE49-F238E27FC236}">
                <a16:creationId xmlns:a16="http://schemas.microsoft.com/office/drawing/2014/main" id="{F75E5BD6-B59B-6274-4E96-B4C96A1B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14425"/>
            <a:ext cx="828675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3C30B2-6D54-8D53-2BD9-66052FE19AB0}"/>
              </a:ext>
            </a:extLst>
          </p:cNvPr>
          <p:cNvSpPr txBox="1"/>
          <p:nvPr/>
        </p:nvSpPr>
        <p:spPr>
          <a:xfrm>
            <a:off x="3563888" y="428994"/>
            <a:ext cx="22895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/>
              <a:t>Акрополь</a:t>
            </a:r>
          </a:p>
        </p:txBody>
      </p:sp>
    </p:spTree>
    <p:extLst>
      <p:ext uri="{BB962C8B-B14F-4D97-AF65-F5344CB8AC3E}">
        <p14:creationId xmlns:p14="http://schemas.microsoft.com/office/powerpoint/2010/main" val="3019512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Храм Зевса Олимпийского">
            <a:extLst>
              <a:ext uri="{FF2B5EF4-FFF2-40B4-BE49-F238E27FC236}">
                <a16:creationId xmlns:a16="http://schemas.microsoft.com/office/drawing/2014/main" id="{BECC0DEC-84CC-6CA0-2AA0-0D545EBD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9" y="557145"/>
            <a:ext cx="4266778" cy="282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татуя Зевса Олімпійського - Чудеса стародавнього світу">
            <a:extLst>
              <a:ext uri="{FF2B5EF4-FFF2-40B4-BE49-F238E27FC236}">
                <a16:creationId xmlns:a16="http://schemas.microsoft.com/office/drawing/2014/main" id="{795B6023-0E60-7045-8999-DBBBBC733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90" y="522273"/>
            <a:ext cx="41910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Храм Зевса Олимпийского">
            <a:extLst>
              <a:ext uri="{FF2B5EF4-FFF2-40B4-BE49-F238E27FC236}">
                <a16:creationId xmlns:a16="http://schemas.microsoft.com/office/drawing/2014/main" id="{DB3AEECE-7541-D8ED-44DD-C84D91DA3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2" y="3420010"/>
            <a:ext cx="4121909" cy="282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0551B4-D2C0-003E-7DDE-072AD938BA3E}"/>
              </a:ext>
            </a:extLst>
          </p:cNvPr>
          <p:cNvSpPr txBox="1"/>
          <p:nvPr/>
        </p:nvSpPr>
        <p:spPr>
          <a:xfrm>
            <a:off x="4762586" y="3933056"/>
            <a:ext cx="36175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/>
              <a:t>Храм Зевса </a:t>
            </a:r>
          </a:p>
          <a:p>
            <a:r>
              <a:rPr lang="uk-UA" sz="4400" dirty="0"/>
              <a:t>Олімпійського</a:t>
            </a:r>
          </a:p>
        </p:txBody>
      </p:sp>
    </p:spTree>
    <p:extLst>
      <p:ext uri="{BB962C8B-B14F-4D97-AF65-F5344CB8AC3E}">
        <p14:creationId xmlns:p14="http://schemas.microsoft.com/office/powerpoint/2010/main" val="4107420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трів Кріт">
            <a:extLst>
              <a:ext uri="{FF2B5EF4-FFF2-40B4-BE49-F238E27FC236}">
                <a16:creationId xmlns:a16="http://schemas.microsoft.com/office/drawing/2014/main" id="{39A396B1-4267-FD67-912E-29CBD0BA5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344816" cy="44454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FBAEC3-0504-5BD9-A934-B7F49A6FE407}"/>
              </a:ext>
            </a:extLst>
          </p:cNvPr>
          <p:cNvSpPr txBox="1"/>
          <p:nvPr/>
        </p:nvSpPr>
        <p:spPr>
          <a:xfrm>
            <a:off x="4022225" y="5589240"/>
            <a:ext cx="45719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826DA9-5C53-C043-F876-99859EE9FF4A}"/>
              </a:ext>
            </a:extLst>
          </p:cNvPr>
          <p:cNvSpPr txBox="1"/>
          <p:nvPr/>
        </p:nvSpPr>
        <p:spPr>
          <a:xfrm>
            <a:off x="3491880" y="5628152"/>
            <a:ext cx="2316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/>
              <a:t>Острів Кріт</a:t>
            </a:r>
          </a:p>
        </p:txBody>
      </p:sp>
    </p:spTree>
    <p:extLst>
      <p:ext uri="{BB962C8B-B14F-4D97-AF65-F5344CB8AC3E}">
        <p14:creationId xmlns:p14="http://schemas.microsoft.com/office/powerpoint/2010/main" val="2545550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трів Родос">
            <a:extLst>
              <a:ext uri="{FF2B5EF4-FFF2-40B4-BE49-F238E27FC236}">
                <a16:creationId xmlns:a16="http://schemas.microsoft.com/office/drawing/2014/main" id="{E5414192-C1FD-21B1-E9DA-BC6317DE9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912768" cy="48080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414279-7F7C-4F85-AE33-852CB0CAFD87}"/>
              </a:ext>
            </a:extLst>
          </p:cNvPr>
          <p:cNvSpPr txBox="1"/>
          <p:nvPr/>
        </p:nvSpPr>
        <p:spPr>
          <a:xfrm>
            <a:off x="3419872" y="5585469"/>
            <a:ext cx="2694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/>
              <a:t>Острів Родос</a:t>
            </a:r>
          </a:p>
        </p:txBody>
      </p:sp>
    </p:spTree>
    <p:extLst>
      <p:ext uri="{BB962C8B-B14F-4D97-AF65-F5344CB8AC3E}">
        <p14:creationId xmlns:p14="http://schemas.microsoft.com/office/powerpoint/2010/main" val="260271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824" t="4971" r="8086" b="9905"/>
          <a:stretch/>
        </p:blipFill>
        <p:spPr>
          <a:xfrm>
            <a:off x="539551" y="548680"/>
            <a:ext cx="8061524" cy="576064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10952" y="699542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Нашу </a:t>
            </a:r>
            <a:r>
              <a:rPr lang="ru-RU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подорож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>
              <a:buNone/>
            </a:pPr>
            <a:r>
              <a:rPr lang="ru-RU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 </a:t>
            </a:r>
            <a:r>
              <a:rPr lang="ru-RU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світі</a:t>
            </a:r>
            <a:r>
              <a:rPr lang="ru-RU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міфів</a:t>
            </a:r>
            <a:endParaRPr lang="ru-RU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>
              <a:buNone/>
            </a:pPr>
            <a:r>
              <a:rPr lang="ru-RU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ми </a:t>
            </a:r>
            <a:r>
              <a:rPr lang="ru-RU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почнемо</a:t>
            </a:r>
            <a:r>
              <a:rPr lang="ru-RU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із</a:t>
            </a:r>
            <a:r>
              <a:rPr lang="ru-RU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Стародавньої</a:t>
            </a:r>
            <a:r>
              <a:rPr lang="ru-RU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Греції</a:t>
            </a:r>
            <a:endParaRPr lang="uk-UA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515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івострів Пелопонес">
            <a:extLst>
              <a:ext uri="{FF2B5EF4-FFF2-40B4-BE49-F238E27FC236}">
                <a16:creationId xmlns:a16="http://schemas.microsoft.com/office/drawing/2014/main" id="{A37FDA67-1369-BD18-197C-E5876F09B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548680"/>
            <a:ext cx="6840760" cy="41243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D0254C-80C4-5DCC-D472-A134838923AD}"/>
              </a:ext>
            </a:extLst>
          </p:cNvPr>
          <p:cNvSpPr txBox="1"/>
          <p:nvPr/>
        </p:nvSpPr>
        <p:spPr>
          <a:xfrm>
            <a:off x="2411760" y="5013176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Пiвocтрiв</a:t>
            </a:r>
            <a:r>
              <a:rPr lang="uk-UA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Пeлoпoнec</a:t>
            </a:r>
            <a:r>
              <a:rPr lang="uk-UA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8096880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стрів Корфу">
            <a:extLst>
              <a:ext uri="{FF2B5EF4-FFF2-40B4-BE49-F238E27FC236}">
                <a16:creationId xmlns:a16="http://schemas.microsoft.com/office/drawing/2014/main" id="{56F55E50-8503-DCC4-FD2F-B65A559E1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76" y="764704"/>
            <a:ext cx="6839648" cy="41308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3739E-6EA7-C0B2-5238-71280FC39CB1}"/>
              </a:ext>
            </a:extLst>
          </p:cNvPr>
          <p:cNvSpPr txBox="1"/>
          <p:nvPr/>
        </p:nvSpPr>
        <p:spPr>
          <a:xfrm>
            <a:off x="3047704" y="5157192"/>
            <a:ext cx="30485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/>
              <a:t>Острів Корфу</a:t>
            </a:r>
          </a:p>
        </p:txBody>
      </p:sp>
    </p:spTree>
    <p:extLst>
      <p:ext uri="{BB962C8B-B14F-4D97-AF65-F5344CB8AC3E}">
        <p14:creationId xmlns:p14="http://schemas.microsoft.com/office/powerpoint/2010/main" val="3412789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Халкидики: Экзотика никогда не была так близко | Discover Greece">
            <a:extLst>
              <a:ext uri="{FF2B5EF4-FFF2-40B4-BE49-F238E27FC236}">
                <a16:creationId xmlns:a16="http://schemas.microsoft.com/office/drawing/2014/main" id="{94B1B0EE-E1C3-E508-B45C-35A381A7D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4" y="471732"/>
            <a:ext cx="5723784" cy="321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56C16F-121E-C0D9-341D-5629E02255F5}"/>
              </a:ext>
            </a:extLst>
          </p:cNvPr>
          <p:cNvSpPr txBox="1"/>
          <p:nvPr/>
        </p:nvSpPr>
        <p:spPr>
          <a:xfrm>
            <a:off x="539552" y="3876562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Пiвocтрiв</a:t>
            </a:r>
            <a:r>
              <a:rPr lang="uk-UA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5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Хaлкiдiкi</a:t>
            </a:r>
            <a:r>
              <a:rPr lang="uk-UA" sz="5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B560E-E478-BE7B-20C7-CD89649ABB87}"/>
              </a:ext>
            </a:extLst>
          </p:cNvPr>
          <p:cNvSpPr txBox="1"/>
          <p:nvPr/>
        </p:nvSpPr>
        <p:spPr>
          <a:xfrm>
            <a:off x="2483768" y="3429000"/>
            <a:ext cx="2376264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074" name="Picture 2" descr="Халкидики — жемчужина Греции!">
            <a:extLst>
              <a:ext uri="{FF2B5EF4-FFF2-40B4-BE49-F238E27FC236}">
                <a16:creationId xmlns:a16="http://schemas.microsoft.com/office/drawing/2014/main" id="{C766C155-ABC0-6A34-54C3-A8DCFBF70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200" y="2958452"/>
            <a:ext cx="5039816" cy="342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721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Закінтос">
            <a:extLst>
              <a:ext uri="{FF2B5EF4-FFF2-40B4-BE49-F238E27FC236}">
                <a16:creationId xmlns:a16="http://schemas.microsoft.com/office/drawing/2014/main" id="{374A86E7-E020-D835-B8F5-DC80A414A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6840760" cy="47844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428624-E4CD-8A54-9080-479B53D1AEB3}"/>
              </a:ext>
            </a:extLst>
          </p:cNvPr>
          <p:cNvSpPr txBox="1"/>
          <p:nvPr/>
        </p:nvSpPr>
        <p:spPr>
          <a:xfrm>
            <a:off x="3779912" y="5373216"/>
            <a:ext cx="1982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err="1"/>
              <a:t>Закінтос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2412280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алоники">
            <a:extLst>
              <a:ext uri="{FF2B5EF4-FFF2-40B4-BE49-F238E27FC236}">
                <a16:creationId xmlns:a16="http://schemas.microsoft.com/office/drawing/2014/main" id="{4633FFB0-5B60-36AC-2C1C-77F5E7B60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6624736" cy="44164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E5CE6F-A87E-744D-D243-9267EA9512FF}"/>
              </a:ext>
            </a:extLst>
          </p:cNvPr>
          <p:cNvSpPr txBox="1"/>
          <p:nvPr/>
        </p:nvSpPr>
        <p:spPr>
          <a:xfrm>
            <a:off x="3635896" y="522920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Сaлoнiки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238198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стров Сирос в Греции: как добраться и что посмотреть">
            <a:extLst>
              <a:ext uri="{FF2B5EF4-FFF2-40B4-BE49-F238E27FC236}">
                <a16:creationId xmlns:a16="http://schemas.microsoft.com/office/drawing/2014/main" id="{26AB1D5B-613D-915A-787E-D7819223A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056784" cy="469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CF7CA8-C2A0-E359-86FE-DD5F0073F04A}"/>
              </a:ext>
            </a:extLst>
          </p:cNvPr>
          <p:cNvSpPr txBox="1"/>
          <p:nvPr/>
        </p:nvSpPr>
        <p:spPr>
          <a:xfrm>
            <a:off x="3707904" y="5373216"/>
            <a:ext cx="1332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err="1"/>
              <a:t>Сірос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35469617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Санторіні: все про одне з найкрасивіших курортів світу - Особисте враження">
            <a:extLst>
              <a:ext uri="{FF2B5EF4-FFF2-40B4-BE49-F238E27FC236}">
                <a16:creationId xmlns:a16="http://schemas.microsoft.com/office/drawing/2014/main" id="{2937DE79-F1E8-2163-BC26-4F0E21E5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0"/>
            <a:ext cx="6768815" cy="451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BF90B1-F7B5-AE53-B3DB-BA6306862BCB}"/>
              </a:ext>
            </a:extLst>
          </p:cNvPr>
          <p:cNvSpPr txBox="1"/>
          <p:nvPr/>
        </p:nvSpPr>
        <p:spPr>
          <a:xfrm>
            <a:off x="3779912" y="5301208"/>
            <a:ext cx="22195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/>
              <a:t>Санторіні</a:t>
            </a:r>
          </a:p>
        </p:txBody>
      </p:sp>
    </p:spTree>
    <p:extLst>
      <p:ext uri="{BB962C8B-B14F-4D97-AF65-F5344CB8AC3E}">
        <p14:creationId xmlns:p14="http://schemas.microsoft.com/office/powerpoint/2010/main" val="1760038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leftiko Beach (Kleftiko Beach), Милос, Греция - описание, фото, на карте">
            <a:extLst>
              <a:ext uri="{FF2B5EF4-FFF2-40B4-BE49-F238E27FC236}">
                <a16:creationId xmlns:a16="http://schemas.microsoft.com/office/drawing/2014/main" id="{27442B0F-D4DC-BE27-A108-962A8E7B7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21" y="548680"/>
            <a:ext cx="758655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6262E1-72C9-E267-CAFB-3055A82FD064}"/>
              </a:ext>
            </a:extLst>
          </p:cNvPr>
          <p:cNvSpPr txBox="1"/>
          <p:nvPr/>
        </p:nvSpPr>
        <p:spPr>
          <a:xfrm>
            <a:off x="3696600" y="5157192"/>
            <a:ext cx="17508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 err="1"/>
              <a:t>Мілос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3840733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EB90B9D-FD67-6B48-01AF-8A4D37619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548680"/>
            <a:ext cx="6696744" cy="4472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0F2BF0-9DBB-D527-06F3-98B2C793E825}"/>
              </a:ext>
            </a:extLst>
          </p:cNvPr>
          <p:cNvSpPr txBox="1"/>
          <p:nvPr/>
        </p:nvSpPr>
        <p:spPr>
          <a:xfrm>
            <a:off x="3923928" y="5301208"/>
            <a:ext cx="1986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/>
              <a:t>Наксос</a:t>
            </a:r>
          </a:p>
        </p:txBody>
      </p:sp>
    </p:spTree>
    <p:extLst>
      <p:ext uri="{BB962C8B-B14F-4D97-AF65-F5344CB8AC3E}">
        <p14:creationId xmlns:p14="http://schemas.microsoft.com/office/powerpoint/2010/main" val="702821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Остров Делос: что посмотреть и какие места посетить">
            <a:extLst>
              <a:ext uri="{FF2B5EF4-FFF2-40B4-BE49-F238E27FC236}">
                <a16:creationId xmlns:a16="http://schemas.microsoft.com/office/drawing/2014/main" id="{51FB29E5-37CF-8E61-37F4-5BE1DEEDA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1" y="620688"/>
            <a:ext cx="6984776" cy="455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774A37-3012-ED5F-5295-D6F1AD207970}"/>
              </a:ext>
            </a:extLst>
          </p:cNvPr>
          <p:cNvSpPr txBox="1"/>
          <p:nvPr/>
        </p:nvSpPr>
        <p:spPr>
          <a:xfrm>
            <a:off x="3725133" y="5301208"/>
            <a:ext cx="16937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 err="1"/>
              <a:t>Делос</a:t>
            </a:r>
            <a:r>
              <a:rPr lang="uk-U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4169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b="4426"/>
          <a:stretch/>
        </p:blipFill>
        <p:spPr bwMode="auto">
          <a:xfrm>
            <a:off x="539552" y="548681"/>
            <a:ext cx="8104369" cy="5809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Текст 8"/>
          <p:cNvSpPr>
            <a:spLocks noGrp="1"/>
          </p:cNvSpPr>
          <p:nvPr>
            <p:ph type="body" idx="4294967295"/>
          </p:nvPr>
        </p:nvSpPr>
        <p:spPr>
          <a:xfrm>
            <a:off x="114301" y="2994099"/>
            <a:ext cx="8200454" cy="2664296"/>
          </a:xfrm>
          <a:scene3d>
            <a:camera prst="perspectiveLeft"/>
            <a:lightRig rig="threePt" dir="t"/>
          </a:scene3d>
        </p:spPr>
        <p:txBody>
          <a:bodyPr>
            <a:noAutofit/>
          </a:bodyPr>
          <a:lstStyle/>
          <a:p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Благодатна земля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Стародавньої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Греції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подарувала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світові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народ з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надзвичайно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яскравою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уявоюі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великим талантом,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які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знайшли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своє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відображення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міфології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3815" y="391518"/>
            <a:ext cx="3328368" cy="2219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RightFacing"/>
            <a:lightRig rig="threePt" dir="t"/>
          </a:scene3d>
          <a:sp3d>
            <a:bevelT prst="angle"/>
          </a:sp3d>
        </p:spPr>
      </p:pic>
      <p:sp>
        <p:nvSpPr>
          <p:cNvPr id="11" name="Содержимое 10"/>
          <p:cNvSpPr>
            <a:spLocks noGrp="1"/>
          </p:cNvSpPr>
          <p:nvPr>
            <p:ph sz="quarter" idx="4294967295"/>
          </p:nvPr>
        </p:nvSpPr>
        <p:spPr>
          <a:xfrm>
            <a:off x="5254625" y="3644900"/>
            <a:ext cx="3889375" cy="22320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/>
              <a:t>	</a:t>
            </a:r>
            <a:endParaRPr lang="uk-UA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410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404664"/>
            <a:ext cx="8292075" cy="6219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держимое 3"/>
          <p:cNvSpPr>
            <a:spLocks noGrp="1"/>
          </p:cNvSpPr>
          <p:nvPr>
            <p:ph idx="4294967295"/>
          </p:nvPr>
        </p:nvSpPr>
        <p:spPr>
          <a:xfrm>
            <a:off x="-17140" y="620688"/>
            <a:ext cx="8352928" cy="3308375"/>
          </a:xfrm>
          <a:scene3d>
            <a:camera prst="perspectiveLeft"/>
            <a:lightRig rig="threePt" dir="t"/>
          </a:scene3d>
        </p:spPr>
        <p:txBody>
          <a:bodyPr>
            <a:normAutofit/>
          </a:bodyPr>
          <a:lstStyle/>
          <a:p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Давньогрецькі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міфи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вражають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силою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своєї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фантазії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величчю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думки.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Багато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людей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вважають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їх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знання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обов'язковим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для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власної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освіченості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endParaRPr lang="uk-UA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408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12776"/>
            <a:ext cx="2953253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628800"/>
            <a:ext cx="3528393" cy="2508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635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Грецькі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міфи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лягли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 основу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загальнолюдської</a:t>
            </a:r>
            <a:r>
              <a:rPr lang="ru-RU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культури</a:t>
            </a:r>
            <a:endParaRPr lang="uk-UA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005064"/>
            <a:ext cx="2793531" cy="2145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3717032"/>
            <a:ext cx="3211475" cy="2407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48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400202">
            <a:off x="631096" y="619565"/>
            <a:ext cx="2534449" cy="3225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47374">
            <a:off x="5909564" y="638488"/>
            <a:ext cx="2615250" cy="3249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5181">
            <a:off x="4892306" y="3803242"/>
            <a:ext cx="3568289" cy="2441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34416">
            <a:off x="1060396" y="3771402"/>
            <a:ext cx="3368928" cy="2431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204864"/>
            <a:ext cx="2592288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548680"/>
            <a:ext cx="2838739" cy="1683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640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Нитка Аріадни. Міфи Стародавньої Греції">
            <a:extLst>
              <a:ext uri="{FF2B5EF4-FFF2-40B4-BE49-F238E27FC236}">
                <a16:creationId xmlns:a16="http://schemas.microsoft.com/office/drawing/2014/main" id="{D6FD597B-D1D1-BC51-0570-6AF9F7E2F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836712"/>
            <a:ext cx="66675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4099C7-4ADD-960B-3234-7B8B213199CA}"/>
              </a:ext>
            </a:extLst>
          </p:cNvPr>
          <p:cNvSpPr txBox="1"/>
          <p:nvPr/>
        </p:nvSpPr>
        <p:spPr>
          <a:xfrm>
            <a:off x="2555776" y="5247693"/>
            <a:ext cx="4320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Нитка Аріадни</a:t>
            </a:r>
          </a:p>
        </p:txBody>
      </p:sp>
    </p:spTree>
    <p:extLst>
      <p:ext uri="{BB962C8B-B14F-4D97-AF65-F5344CB8AC3E}">
        <p14:creationId xmlns:p14="http://schemas.microsoft.com/office/powerpoint/2010/main" val="2562695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5E6CDA-2D15-24FA-0DAA-71DD47945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74" y="620688"/>
            <a:ext cx="7209652" cy="47904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72AE65-0AF1-9063-9D40-D5760F10D34D}"/>
              </a:ext>
            </a:extLst>
          </p:cNvPr>
          <p:cNvSpPr txBox="1"/>
          <p:nvPr/>
        </p:nvSpPr>
        <p:spPr>
          <a:xfrm>
            <a:off x="2123728" y="5422145"/>
            <a:ext cx="4434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 err="1"/>
              <a:t>Кноський</a:t>
            </a:r>
            <a:r>
              <a:rPr lang="uk-UA" sz="4800" dirty="0"/>
              <a:t> Палац</a:t>
            </a:r>
          </a:p>
        </p:txBody>
      </p:sp>
    </p:spTree>
    <p:extLst>
      <p:ext uri="{BB962C8B-B14F-4D97-AF65-F5344CB8AC3E}">
        <p14:creationId xmlns:p14="http://schemas.microsoft.com/office/powerpoint/2010/main" val="963235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Аполлон — Википедия">
            <a:extLst>
              <a:ext uri="{FF2B5EF4-FFF2-40B4-BE49-F238E27FC236}">
                <a16:creationId xmlns:a16="http://schemas.microsoft.com/office/drawing/2014/main" id="{A00DEE1E-4175-3E5B-FA46-70950E591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34" y="548680"/>
            <a:ext cx="694433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D3C81C-EA0C-5D91-4D6B-EBCF344DDD3E}"/>
              </a:ext>
            </a:extLst>
          </p:cNvPr>
          <p:cNvSpPr txBox="1"/>
          <p:nvPr/>
        </p:nvSpPr>
        <p:spPr>
          <a:xfrm>
            <a:off x="4114800" y="2919046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67131-6068-5BA0-142A-D8057C0DEB2C}"/>
              </a:ext>
            </a:extLst>
          </p:cNvPr>
          <p:cNvSpPr txBox="1"/>
          <p:nvPr/>
        </p:nvSpPr>
        <p:spPr>
          <a:xfrm>
            <a:off x="2051720" y="5191363"/>
            <a:ext cx="53245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/>
              <a:t>Народження Аполлона </a:t>
            </a:r>
          </a:p>
        </p:txBody>
      </p:sp>
    </p:spTree>
    <p:extLst>
      <p:ext uri="{BB962C8B-B14F-4D97-AF65-F5344CB8AC3E}">
        <p14:creationId xmlns:p14="http://schemas.microsoft.com/office/powerpoint/2010/main" val="2305559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Ахіллесова п'ята — Вікіпедія">
            <a:extLst>
              <a:ext uri="{FF2B5EF4-FFF2-40B4-BE49-F238E27FC236}">
                <a16:creationId xmlns:a16="http://schemas.microsoft.com/office/drawing/2014/main" id="{B5153CC2-87BC-3B90-B4EB-AB872B8A1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620688"/>
            <a:ext cx="6012160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9AD1A3-AB95-59A3-B7B1-C7C44156BC26}"/>
              </a:ext>
            </a:extLst>
          </p:cNvPr>
          <p:cNvSpPr txBox="1"/>
          <p:nvPr/>
        </p:nvSpPr>
        <p:spPr>
          <a:xfrm>
            <a:off x="2411760" y="5373216"/>
            <a:ext cx="42530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/>
              <a:t>Ахіллесова п'ята </a:t>
            </a:r>
          </a:p>
        </p:txBody>
      </p:sp>
    </p:spTree>
    <p:extLst>
      <p:ext uri="{BB962C8B-B14F-4D97-AF65-F5344CB8AC3E}">
        <p14:creationId xmlns:p14="http://schemas.microsoft.com/office/powerpoint/2010/main" val="222004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Остров Скирос">
            <a:extLst>
              <a:ext uri="{FF2B5EF4-FFF2-40B4-BE49-F238E27FC236}">
                <a16:creationId xmlns:a16="http://schemas.microsoft.com/office/drawing/2014/main" id="{20597258-1D9D-0DA0-28B1-DB10A48DC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684076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269089-2532-07CF-D838-697AA4FB334B}"/>
              </a:ext>
            </a:extLst>
          </p:cNvPr>
          <p:cNvSpPr txBox="1"/>
          <p:nvPr/>
        </p:nvSpPr>
        <p:spPr>
          <a:xfrm>
            <a:off x="3787170" y="5457418"/>
            <a:ext cx="1569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 err="1"/>
              <a:t>Скірос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1818898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10A5F7-F7C2-B0AB-80BB-2709CB259FDA}"/>
              </a:ext>
            </a:extLst>
          </p:cNvPr>
          <p:cNvSpPr txBox="1"/>
          <p:nvPr/>
        </p:nvSpPr>
        <p:spPr>
          <a:xfrm>
            <a:off x="1547664" y="5373216"/>
            <a:ext cx="7416824" cy="781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500"/>
              </a:spcAft>
            </a:pPr>
            <a:r>
              <a:rPr lang="uk-UA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Викрадення Персефони</a:t>
            </a:r>
            <a:endParaRPr lang="ru-U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BAAF0-1D43-2D0A-01DD-0A5DBFEBE974}"/>
              </a:ext>
            </a:extLst>
          </p:cNvPr>
          <p:cNvSpPr txBox="1"/>
          <p:nvPr/>
        </p:nvSpPr>
        <p:spPr>
          <a:xfrm>
            <a:off x="2267744" y="3429000"/>
            <a:ext cx="2808312" cy="144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3314" name="Picture 2" descr="Викрадення Персефони – Алессандро Аллори">
            <a:extLst>
              <a:ext uri="{FF2B5EF4-FFF2-40B4-BE49-F238E27FC236}">
                <a16:creationId xmlns:a16="http://schemas.microsoft.com/office/drawing/2014/main" id="{2F14E6B5-45FF-9A0E-0A4B-648AF2964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45" y="620688"/>
            <a:ext cx="7134109" cy="465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887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23A1BA-BEBF-1C03-E724-4AA7854E2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40" y="620688"/>
            <a:ext cx="7644919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9B3671-F4EB-A667-7A6E-FAF9D56E2698}"/>
              </a:ext>
            </a:extLst>
          </p:cNvPr>
          <p:cNvSpPr txBox="1"/>
          <p:nvPr/>
        </p:nvSpPr>
        <p:spPr>
          <a:xfrm>
            <a:off x="2987824" y="5480585"/>
            <a:ext cx="27438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dirty="0"/>
              <a:t>м. </a:t>
            </a:r>
            <a:r>
              <a:rPr lang="uk-UA" sz="4400" dirty="0" err="1"/>
              <a:t>Елевсін</a:t>
            </a:r>
            <a:r>
              <a:rPr lang="uk-UA" sz="4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250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548680"/>
            <a:ext cx="8107567" cy="5760640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sz="half" idx="4294967295"/>
          </p:nvPr>
        </p:nvSpPr>
        <p:spPr>
          <a:xfrm>
            <a:off x="4597400" y="4076700"/>
            <a:ext cx="4546600" cy="1873250"/>
          </a:xfrm>
        </p:spPr>
        <p:txBody>
          <a:bodyPr>
            <a:normAutofit/>
          </a:bodyPr>
          <a:lstStyle/>
          <a:p>
            <a:pPr>
              <a:buNone/>
              <a:tabLst>
                <a:tab pos="1428750" algn="l"/>
              </a:tabLst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half" idx="4294967295"/>
          </p:nvPr>
        </p:nvSpPr>
        <p:spPr>
          <a:xfrm>
            <a:off x="539552" y="476672"/>
            <a:ext cx="7776864" cy="2880320"/>
          </a:xfrm>
          <a:scene3d>
            <a:camera prst="perspectiveLeft"/>
            <a:lightRig rig="threePt" dir="t"/>
          </a:scene3d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Стародавні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греки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були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діяльним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енергійним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народом,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який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не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боявся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пізнати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реальний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світ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  <a:endParaRPr lang="uk-UA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813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FD7F5A-6294-708D-2E35-FCBAED4EE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258" y="404664"/>
            <a:ext cx="5916440" cy="36724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30A90A-A431-27C7-5B63-024953E845B8}"/>
              </a:ext>
            </a:extLst>
          </p:cNvPr>
          <p:cNvSpPr txBox="1"/>
          <p:nvPr/>
        </p:nvSpPr>
        <p:spPr>
          <a:xfrm>
            <a:off x="971600" y="1052736"/>
            <a:ext cx="1444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/>
              <a:t>Кіпр</a:t>
            </a:r>
          </a:p>
        </p:txBody>
      </p:sp>
      <p:pic>
        <p:nvPicPr>
          <p:cNvPr id="4" name="Рисунок 3" descr="Камені Афродіти">
            <a:extLst>
              <a:ext uri="{FF2B5EF4-FFF2-40B4-BE49-F238E27FC236}">
                <a16:creationId xmlns:a16="http://schemas.microsoft.com/office/drawing/2014/main" id="{05217C42-E85B-2D25-258C-3F41CC37B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02" y="3140968"/>
            <a:ext cx="4762500" cy="3168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815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донис и Афродита">
            <a:extLst>
              <a:ext uri="{FF2B5EF4-FFF2-40B4-BE49-F238E27FC236}">
                <a16:creationId xmlns:a16="http://schemas.microsoft.com/office/drawing/2014/main" id="{998DAE36-6245-19B7-9D0C-F59A94A5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4634414" cy="3558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Ванна Афродиты, Кипр">
            <a:extLst>
              <a:ext uri="{FF2B5EF4-FFF2-40B4-BE49-F238E27FC236}">
                <a16:creationId xmlns:a16="http://schemas.microsoft.com/office/drawing/2014/main" id="{47CD88F6-832C-4210-93D9-CB03C2F07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039" y="2838902"/>
            <a:ext cx="4878070" cy="34347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E2ECC9-3FF6-3548-1770-AD1A63172577}"/>
              </a:ext>
            </a:extLst>
          </p:cNvPr>
          <p:cNvSpPr txBox="1"/>
          <p:nvPr/>
        </p:nvSpPr>
        <p:spPr>
          <a:xfrm>
            <a:off x="5488565" y="904979"/>
            <a:ext cx="279794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dirty="0"/>
              <a:t>Купальні </a:t>
            </a:r>
          </a:p>
          <a:p>
            <a:r>
              <a:rPr lang="uk-UA" sz="4800" dirty="0"/>
              <a:t>Афродити</a:t>
            </a:r>
          </a:p>
        </p:txBody>
      </p:sp>
    </p:spTree>
    <p:extLst>
      <p:ext uri="{BB962C8B-B14F-4D97-AF65-F5344CB8AC3E}">
        <p14:creationId xmlns:p14="http://schemas.microsoft.com/office/powerpoint/2010/main" val="36089723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AD8D28-6DD8-AAF6-A1E3-3804A91DC382}"/>
              </a:ext>
            </a:extLst>
          </p:cNvPr>
          <p:cNvSpPr txBox="1"/>
          <p:nvPr/>
        </p:nvSpPr>
        <p:spPr>
          <a:xfrm>
            <a:off x="683568" y="5301208"/>
            <a:ext cx="7992888" cy="843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Легенда про </a:t>
            </a:r>
            <a:r>
              <a:rPr lang="uk-UA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Пірама</a:t>
            </a:r>
            <a:r>
              <a:rPr lang="uk-UA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uk-UA" sz="4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Фісбу</a:t>
            </a:r>
            <a:endParaRPr lang="ru-U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571F42-8237-8874-40F0-1F3760C7ADC0}"/>
              </a:ext>
            </a:extLst>
          </p:cNvPr>
          <p:cNvSpPr txBox="1"/>
          <p:nvPr/>
        </p:nvSpPr>
        <p:spPr>
          <a:xfrm>
            <a:off x="2843808" y="3429000"/>
            <a:ext cx="2376264" cy="144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2A8D82-1C49-5EF0-814E-2CAF45E89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6048672" cy="46221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6265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795B87-5C75-662C-1034-296CF9EE782B}"/>
              </a:ext>
            </a:extLst>
          </p:cNvPr>
          <p:cNvSpPr txBox="1"/>
          <p:nvPr/>
        </p:nvSpPr>
        <p:spPr>
          <a:xfrm>
            <a:off x="575556" y="5279840"/>
            <a:ext cx="7992888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0170" algn="just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Легенда про Аполлона та Дафну </a:t>
            </a:r>
            <a:endParaRPr lang="ru-U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8B459-6D34-08F8-B606-E19387064B75}"/>
              </a:ext>
            </a:extLst>
          </p:cNvPr>
          <p:cNvSpPr txBox="1"/>
          <p:nvPr/>
        </p:nvSpPr>
        <p:spPr>
          <a:xfrm>
            <a:off x="2555776" y="3429000"/>
            <a:ext cx="3096344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4338" name="Picture 2" descr="Дафна - Мифы Древней Греции">
            <a:extLst>
              <a:ext uri="{FF2B5EF4-FFF2-40B4-BE49-F238E27FC236}">
                <a16:creationId xmlns:a16="http://schemas.microsoft.com/office/drawing/2014/main" id="{97F2ED50-7A4B-7D7F-EA15-8AE72D79D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51" y="548680"/>
            <a:ext cx="3603054" cy="47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799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анимед — Википедия">
            <a:extLst>
              <a:ext uri="{FF2B5EF4-FFF2-40B4-BE49-F238E27FC236}">
                <a16:creationId xmlns:a16="http://schemas.microsoft.com/office/drawing/2014/main" id="{C17E1006-169A-93D3-1C5B-E5128F07B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36" y="188640"/>
            <a:ext cx="3790528" cy="53842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CE29B-0050-98B5-02B8-B2D9D794A0C8}"/>
              </a:ext>
            </a:extLst>
          </p:cNvPr>
          <p:cNvSpPr txBox="1"/>
          <p:nvPr/>
        </p:nvSpPr>
        <p:spPr>
          <a:xfrm>
            <a:off x="2123728" y="5552701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Міф про </a:t>
            </a:r>
            <a:r>
              <a:rPr lang="uk-UA" sz="4800" dirty="0" err="1"/>
              <a:t>Ганімеда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3575053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CB9D66-D2B5-EE96-3FBD-3747654DC05E}"/>
              </a:ext>
            </a:extLst>
          </p:cNvPr>
          <p:cNvSpPr txBox="1"/>
          <p:nvPr/>
        </p:nvSpPr>
        <p:spPr>
          <a:xfrm>
            <a:off x="2286000" y="5445224"/>
            <a:ext cx="4572000" cy="781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Селище </a:t>
            </a:r>
            <a:r>
              <a:rPr lang="uk-UA" sz="4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Куклія</a:t>
            </a:r>
            <a:endParaRPr lang="ru-U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Афродисиас / Чертежи архитектурных памятников, сооружений и ...">
            <a:extLst>
              <a:ext uri="{FF2B5EF4-FFF2-40B4-BE49-F238E27FC236}">
                <a16:creationId xmlns:a16="http://schemas.microsoft.com/office/drawing/2014/main" id="{5FB102E1-A94C-2338-055E-1F012C7A4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543017"/>
            <a:ext cx="5976664" cy="4902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5783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7BA4BA-35E7-6CCE-2059-5E1445AE5466}"/>
              </a:ext>
            </a:extLst>
          </p:cNvPr>
          <p:cNvSpPr txBox="1"/>
          <p:nvPr/>
        </p:nvSpPr>
        <p:spPr>
          <a:xfrm>
            <a:off x="2843808" y="548680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uk-UA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Ехо</a:t>
            </a:r>
            <a:r>
              <a:rPr lang="uk-UA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і Нарцис»</a:t>
            </a:r>
            <a:r>
              <a:rPr lang="uk-UA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uk-UA" sz="4000" dirty="0"/>
          </a:p>
        </p:txBody>
      </p:sp>
      <p:pic>
        <p:nvPicPr>
          <p:cNvPr id="4" name="Рисунок 3" descr="Картинки по запросу эхо и нарцисс">
            <a:extLst>
              <a:ext uri="{FF2B5EF4-FFF2-40B4-BE49-F238E27FC236}">
                <a16:creationId xmlns:a16="http://schemas.microsoft.com/office/drawing/2014/main" id="{E566D62C-E0A3-A9AF-B964-5643326C9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465" y="1350854"/>
            <a:ext cx="6583069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470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5536" y="5661248"/>
            <a:ext cx="77014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1" u="none" strike="noStrike" cap="none" normalizeH="0" baseline="0" dirty="0">
                <a:ln>
                  <a:noFill/>
                </a:ln>
                <a:solidFill>
                  <a:srgbClr val="974807"/>
                </a:solidFill>
                <a:effectLst/>
                <a:latin typeface="Candara" pitchFamily="34" charset="0"/>
                <a:cs typeface="Arial" pitchFamily="34" charset="0"/>
              </a:rPr>
              <a:t> </a:t>
            </a:r>
            <a:r>
              <a:rPr lang="ru-RU" sz="1200" b="1" i="1" dirty="0" err="1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Оліфірова</a:t>
            </a:r>
            <a:r>
              <a:rPr lang="ru-RU" sz="1200" b="1" i="1" dirty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ru-RU" sz="1200" b="1" i="1" dirty="0" err="1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Тетяна</a:t>
            </a:r>
            <a:r>
              <a:rPr lang="ru-RU" sz="1200" b="1" i="1" dirty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ru-RU" sz="1200" b="1" i="1" dirty="0" err="1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Іванівна</a:t>
            </a:r>
            <a:r>
              <a:rPr lang="ru-RU" sz="1200" b="1" i="1" dirty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, </a:t>
            </a:r>
            <a:r>
              <a:rPr lang="ru-RU" sz="1200" b="1" i="1" dirty="0" err="1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вчитель</a:t>
            </a:r>
            <a:r>
              <a:rPr lang="ru-RU" sz="1200" b="1" i="1" dirty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ru-RU" sz="1200" b="1" i="1" dirty="0" err="1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російської</a:t>
            </a:r>
            <a:r>
              <a:rPr lang="ru-RU" sz="1200" b="1" i="1" dirty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 </a:t>
            </a:r>
            <a:r>
              <a:rPr lang="ru-RU" sz="1200" b="1" i="1" dirty="0" err="1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мови</a:t>
            </a:r>
            <a:r>
              <a:rPr lang="ru-RU" sz="1200" b="1" i="1" dirty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 та </a:t>
            </a:r>
            <a:r>
              <a:rPr lang="ru-RU" sz="1200" b="1" i="1" dirty="0" err="1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літератури</a:t>
            </a:r>
            <a:r>
              <a:rPr lang="ru-RU" sz="1200" b="1" i="1" dirty="0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 ЗОШ № 14 м </a:t>
            </a:r>
            <a:r>
              <a:rPr lang="ru-RU" sz="1200" b="1" i="1" dirty="0" err="1">
                <a:solidFill>
                  <a:srgbClr val="974807"/>
                </a:solidFill>
                <a:latin typeface="Candara" pitchFamily="34" charset="0"/>
                <a:cs typeface="Arial" pitchFamily="34" charset="0"/>
              </a:rPr>
              <a:t>Сєвєродонецька</a:t>
            </a:r>
            <a:endParaRPr kumimoji="0" lang="ru-RU" sz="1200" b="1" i="1" u="none" strike="noStrike" cap="none" normalizeH="0" baseline="0" dirty="0">
              <a:ln>
                <a:noFill/>
              </a:ln>
              <a:solidFill>
                <a:srgbClr val="974807"/>
              </a:solidFill>
              <a:effectLst/>
              <a:latin typeface="Candara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467544" y="1196752"/>
            <a:ext cx="8229600" cy="2088232"/>
          </a:xfrm>
        </p:spPr>
        <p:txBody>
          <a:bodyPr>
            <a:normAutofit fontScale="92500"/>
          </a:bodyPr>
          <a:lstStyle/>
          <a:p>
            <a:r>
              <a:rPr lang="uk-UA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Знайти, проаналізувати та виконати презентацію міфів про острови Греції, що не були розглянуті на лекції.</a:t>
            </a:r>
            <a:endParaRPr lang="ru-U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Практичне</a:t>
            </a:r>
            <a:r>
              <a:rPr lang="ru-RU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завдання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142" t="4624" r="7099" b="9627"/>
          <a:stretch/>
        </p:blipFill>
        <p:spPr>
          <a:xfrm>
            <a:off x="467544" y="476672"/>
            <a:ext cx="8253412" cy="5905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5226" y="3348723"/>
            <a:ext cx="8132961" cy="3046988"/>
          </a:xfrm>
          <a:prstGeom prst="rect">
            <a:avLst/>
          </a:prstGeom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r"/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Створення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міфів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було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першим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кроком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людини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до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творчості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</a:t>
            </a:r>
            <a:r>
              <a:rPr lang="ru-RU" sz="48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пізнання</a:t>
            </a:r>
            <a:r>
              <a:rPr lang="ru-RU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самого себе.</a:t>
            </a:r>
          </a:p>
        </p:txBody>
      </p:sp>
    </p:spTree>
    <p:extLst>
      <p:ext uri="{BB962C8B-B14F-4D97-AF65-F5344CB8AC3E}">
        <p14:creationId xmlns:p14="http://schemas.microsoft.com/office/powerpoint/2010/main" val="204725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548679"/>
            <a:ext cx="8088719" cy="57663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539552" y="692696"/>
            <a:ext cx="7990086" cy="1464717"/>
          </a:xfrm>
          <a:scene3d>
            <a:camera prst="perspectiveRight"/>
            <a:lightRig rig="threePt" dir="t"/>
          </a:scene3d>
        </p:spPr>
        <p:txBody>
          <a:bodyPr/>
          <a:lstStyle/>
          <a:p>
            <a:pPr>
              <a:buNone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Стародавні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греки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вірили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що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весь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світ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виник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з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неозорого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Хаосу -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4294967295"/>
          </p:nvPr>
        </p:nvSpPr>
        <p:spPr>
          <a:xfrm>
            <a:off x="157163" y="3971924"/>
            <a:ext cx="8258176" cy="2111375"/>
          </a:xfrm>
          <a:scene3d>
            <a:camera prst="perspectiveLeft"/>
            <a:lightRig rig="threePt" dir="t"/>
          </a:scene3d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темної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сяючою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безодні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  <a:p>
            <a:pPr marL="0" indent="0" algn="r">
              <a:buNone/>
            </a:pP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їхніми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уявленнями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правили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світом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боги,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які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жили на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горі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0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Олімп</a:t>
            </a:r>
            <a:r>
              <a:rPr lang="ru-RU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33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4" t="1" r="2538" b="1348"/>
          <a:stretch/>
        </p:blipFill>
        <p:spPr>
          <a:xfrm>
            <a:off x="500063" y="390376"/>
            <a:ext cx="4646576" cy="59909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76672"/>
            <a:ext cx="5097670" cy="58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  <a:sp3d>
            <a:bevelT prst="angle"/>
          </a:sp3d>
        </p:spPr>
      </p:pic>
    </p:spTree>
    <p:extLst>
      <p:ext uri="{BB962C8B-B14F-4D97-AF65-F5344CB8AC3E}">
        <p14:creationId xmlns:p14="http://schemas.microsoft.com/office/powerpoint/2010/main" val="27164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75" t="1573" r="3326" b="2699"/>
          <a:stretch/>
        </p:blipFill>
        <p:spPr>
          <a:xfrm>
            <a:off x="539552" y="476672"/>
            <a:ext cx="3793410" cy="5852691"/>
          </a:xfrm>
          <a:prstGeom prst="rect">
            <a:avLst/>
          </a:prstGeom>
          <a:scene3d>
            <a:camera prst="perspectiveRight"/>
            <a:lightRig rig="threePt" dir="t"/>
          </a:scene3d>
          <a:sp3d>
            <a:bevelT prst="angle"/>
          </a:sp3d>
        </p:spPr>
      </p:pic>
      <p:sp>
        <p:nvSpPr>
          <p:cNvPr id="5" name="Прямоугольник 4"/>
          <p:cNvSpPr/>
          <p:nvPr/>
        </p:nvSpPr>
        <p:spPr>
          <a:xfrm>
            <a:off x="611560" y="5373216"/>
            <a:ext cx="3960440" cy="830997"/>
          </a:xfrm>
          <a:prstGeom prst="rect">
            <a:avLst/>
          </a:prstGeom>
          <a:scene3d>
            <a:camera prst="perspectiveRigh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Зевс - бог неба, грому і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блискавок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,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відає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усім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світом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620688"/>
            <a:ext cx="2657149" cy="473688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  <a:sp3d>
            <a:bevelT prst="angle"/>
          </a:sp3d>
        </p:spPr>
      </p:pic>
      <p:sp>
        <p:nvSpPr>
          <p:cNvPr id="7" name="Прямоугольник 6"/>
          <p:cNvSpPr/>
          <p:nvPr/>
        </p:nvSpPr>
        <p:spPr>
          <a:xfrm>
            <a:off x="5580112" y="5301208"/>
            <a:ext cx="3096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Всі моря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були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віддані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богу Посейдону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692696"/>
            <a:ext cx="2899001" cy="4569430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  <p:sp>
        <p:nvSpPr>
          <p:cNvPr id="9" name="Прямоугольник 8"/>
          <p:cNvSpPr/>
          <p:nvPr/>
        </p:nvSpPr>
        <p:spPr>
          <a:xfrm>
            <a:off x="3263280" y="4581128"/>
            <a:ext cx="3078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Підземним царством правил бог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Аїд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5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548680"/>
            <a:ext cx="2939365" cy="5066308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20688"/>
            <a:ext cx="3032423" cy="5040560"/>
          </a:xfrm>
          <a:prstGeom prst="rect">
            <a:avLst/>
          </a:prstGeom>
          <a:scene3d>
            <a:camera prst="perspectiveRight"/>
            <a:lightRig rig="threePt" dir="t"/>
          </a:scene3d>
          <a:sp3d>
            <a:bevelT prst="angle"/>
          </a:sp3d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4" cstate="print"/>
          <a:srcRect l="3627" r="9458"/>
          <a:stretch/>
        </p:blipFill>
        <p:spPr bwMode="auto">
          <a:xfrm>
            <a:off x="4499992" y="2492896"/>
            <a:ext cx="2135734" cy="374441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  <a:sp3d>
            <a:bevelT prst="angle"/>
          </a:sp3d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2492896"/>
            <a:ext cx="2089171" cy="374441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Right"/>
            <a:lightRig rig="threePt" dir="t"/>
          </a:scene3d>
          <a:sp3d>
            <a:bevelT prst="angle"/>
          </a:sp3d>
        </p:spPr>
      </p:pic>
      <p:sp>
        <p:nvSpPr>
          <p:cNvPr id="6" name="Прямоугольник 5"/>
          <p:cNvSpPr/>
          <p:nvPr/>
        </p:nvSpPr>
        <p:spPr>
          <a:xfrm>
            <a:off x="2268910" y="577255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Гера - дружина Зевса,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покровителька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шлюбу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1556792"/>
            <a:ext cx="33843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Афіна - богиня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мудрості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справедливої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​​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війни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44008" y="5445224"/>
            <a:ext cx="3995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Деметра - богиня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родючості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та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землеробства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5445224"/>
            <a:ext cx="25659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Афродіта - богиня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краси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і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любові</a:t>
            </a:r>
            <a:endParaRPr lang="ru-RU" sz="2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60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74806"/>
      </a:hlink>
      <a:folHlink>
        <a:srgbClr val="4B24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379</Words>
  <Application>Microsoft Office PowerPoint</Application>
  <PresentationFormat>Экран (4:3)</PresentationFormat>
  <Paragraphs>86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Calibri</vt:lpstr>
      <vt:lpstr>Candara</vt:lpstr>
      <vt:lpstr>Monotype Corsiva</vt:lpstr>
      <vt:lpstr>Times New Roman</vt:lpstr>
      <vt:lpstr>Тема Office</vt:lpstr>
      <vt:lpstr>Міфи Давньої Греції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Грецькі міфи лягли в основу загальнолюдської культури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Практичне завдання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Таня</dc:creator>
  <cp:lastModifiedBy>Анна Сидорук</cp:lastModifiedBy>
  <cp:revision>87</cp:revision>
  <dcterms:created xsi:type="dcterms:W3CDTF">2015-11-27T03:36:55Z</dcterms:created>
  <dcterms:modified xsi:type="dcterms:W3CDTF">2022-09-18T16:59:37Z</dcterms:modified>
</cp:coreProperties>
</file>