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57" r:id="rId6"/>
    <p:sldId id="260"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957A5F6-4DE9-4FD9-8FCC-132D68144065}" type="datetimeFigureOut">
              <a:rPr lang="ru-RU" smtClean="0"/>
              <a:t>10.01.2022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26260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957A5F6-4DE9-4FD9-8FCC-132D68144065}" type="datetimeFigureOut">
              <a:rPr lang="ru-RU" smtClean="0"/>
              <a:t>10.01.2022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2431135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957A5F6-4DE9-4FD9-8FCC-132D68144065}" type="datetimeFigureOut">
              <a:rPr lang="ru-RU" smtClean="0"/>
              <a:t>10.01.2022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89696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957A5F6-4DE9-4FD9-8FCC-132D68144065}" type="datetimeFigureOut">
              <a:rPr lang="ru-RU" smtClean="0"/>
              <a:t>10.01.2022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326961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957A5F6-4DE9-4FD9-8FCC-132D68144065}" type="datetimeFigureOut">
              <a:rPr lang="ru-RU" smtClean="0"/>
              <a:t>10.01.2022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1593728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957A5F6-4DE9-4FD9-8FCC-132D68144065}" type="datetimeFigureOut">
              <a:rPr lang="ru-RU" smtClean="0"/>
              <a:t>10.01.2022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2947515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957A5F6-4DE9-4FD9-8FCC-132D68144065}" type="datetimeFigureOut">
              <a:rPr lang="ru-RU" smtClean="0"/>
              <a:t>10.01.2022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2780717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957A5F6-4DE9-4FD9-8FCC-132D68144065}" type="datetimeFigureOut">
              <a:rPr lang="ru-RU" smtClean="0"/>
              <a:t>10.01.2022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1247811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957A5F6-4DE9-4FD9-8FCC-132D68144065}" type="datetimeFigureOut">
              <a:rPr lang="ru-RU" smtClean="0"/>
              <a:t>10.01.2022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1207974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957A5F6-4DE9-4FD9-8FCC-132D68144065}" type="datetimeFigureOut">
              <a:rPr lang="ru-RU" smtClean="0"/>
              <a:t>10.01.2022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3466089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957A5F6-4DE9-4FD9-8FCC-132D68144065}" type="datetimeFigureOut">
              <a:rPr lang="ru-RU" smtClean="0"/>
              <a:t>10.01.2022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ACE5F5-9817-4FCF-9A56-EAE241214E59}" type="slidenum">
              <a:rPr lang="ru-RU" smtClean="0"/>
              <a:t>‹#›</a:t>
            </a:fld>
            <a:endParaRPr lang="ru-RU"/>
          </a:p>
        </p:txBody>
      </p:sp>
    </p:spTree>
    <p:extLst>
      <p:ext uri="{BB962C8B-B14F-4D97-AF65-F5344CB8AC3E}">
        <p14:creationId xmlns:p14="http://schemas.microsoft.com/office/powerpoint/2010/main" val="1122742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7A5F6-4DE9-4FD9-8FCC-132D68144065}" type="datetimeFigureOut">
              <a:rPr lang="ru-RU" smtClean="0"/>
              <a:t>10.01.2022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ACE5F5-9817-4FCF-9A56-EAE241214E59}" type="slidenum">
              <a:rPr lang="ru-RU" smtClean="0"/>
              <a:t>‹#›</a:t>
            </a:fld>
            <a:endParaRPr lang="ru-RU"/>
          </a:p>
        </p:txBody>
      </p:sp>
    </p:spTree>
    <p:extLst>
      <p:ext uri="{BB962C8B-B14F-4D97-AF65-F5344CB8AC3E}">
        <p14:creationId xmlns:p14="http://schemas.microsoft.com/office/powerpoint/2010/main" val="2491405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uk-UA" b="1" dirty="0" smtClean="0"/>
              <a:t>ІНФОРМАЦІЙНІ АГЕНЦІЇ В УКРАЇНІ ТА СВІТІ</a:t>
            </a:r>
            <a:endParaRPr lang="ru-RU" b="1" dirty="0"/>
          </a:p>
        </p:txBody>
      </p:sp>
      <p:sp>
        <p:nvSpPr>
          <p:cNvPr id="3" name="Подзаголовок 2"/>
          <p:cNvSpPr>
            <a:spLocks noGrp="1"/>
          </p:cNvSpPr>
          <p:nvPr>
            <p:ph type="subTitle" idx="1"/>
          </p:nvPr>
        </p:nvSpPr>
        <p:spPr/>
        <p:style>
          <a:lnRef idx="1">
            <a:schemeClr val="accent4"/>
          </a:lnRef>
          <a:fillRef idx="3">
            <a:schemeClr val="accent4"/>
          </a:fillRef>
          <a:effectRef idx="2">
            <a:schemeClr val="accent4"/>
          </a:effectRef>
          <a:fontRef idx="minor">
            <a:schemeClr val="lt1"/>
          </a:fontRef>
        </p:style>
        <p:txBody>
          <a:bodyPr/>
          <a:lstStyle/>
          <a:p>
            <a:endParaRPr lang="uk-UA" dirty="0" smtClean="0"/>
          </a:p>
          <a:p>
            <a:r>
              <a:rPr lang="uk-UA" b="1" dirty="0" smtClean="0">
                <a:solidFill>
                  <a:srgbClr val="0070C0"/>
                </a:solidFill>
              </a:rPr>
              <a:t>Презентація курсу</a:t>
            </a:r>
            <a:endParaRPr lang="ru-RU" b="1" dirty="0">
              <a:solidFill>
                <a:srgbClr val="0070C0"/>
              </a:solidFill>
            </a:endParaRPr>
          </a:p>
        </p:txBody>
      </p:sp>
    </p:spTree>
    <p:extLst>
      <p:ext uri="{BB962C8B-B14F-4D97-AF65-F5344CB8AC3E}">
        <p14:creationId xmlns:p14="http://schemas.microsoft.com/office/powerpoint/2010/main" val="277427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pPr algn="ctr"/>
            <a:r>
              <a:rPr lang="uk-UA" b="1" dirty="0" smtClean="0">
                <a:solidFill>
                  <a:srgbClr val="0070C0"/>
                </a:solidFill>
              </a:rPr>
              <a:t>Анотація курсу</a:t>
            </a:r>
            <a:endParaRPr lang="ru-RU" b="1" dirty="0">
              <a:solidFill>
                <a:srgbClr val="0070C0"/>
              </a:solidFill>
            </a:endParaRPr>
          </a:p>
        </p:txBody>
      </p:sp>
      <p:sp>
        <p:nvSpPr>
          <p:cNvPr id="3" name="Объект 2"/>
          <p:cNvSpPr>
            <a:spLocks noGrp="1"/>
          </p:cNvSpPr>
          <p:nvPr>
            <p:ph idx="1"/>
          </p:nvPr>
        </p:nvSpPr>
        <p:spPr/>
        <p:txBody>
          <a:bodyPr>
            <a:normAutofit fontScale="62500" lnSpcReduction="20000"/>
          </a:bodyPr>
          <a:lstStyle/>
          <a:p>
            <a:r>
              <a:rPr lang="uk-UA" dirty="0">
                <a:solidFill>
                  <a:srgbClr val="0070C0"/>
                </a:solidFill>
              </a:rPr>
              <a:t>Сучасна українська школа журналістики розглядає інформаційні агентства як самостійні засоби масової інформації. У зв’язку з розвитком інформаційно-комунікаційних технологій інформагентства отримали можливість самостійно, без посередницької участі інших ЗМІ, поширювати інформацію, збільшувати кількість та різноманітність інформаційних продуктів і послуг, наближувати власну інформаційну продукцію до споживача, а також всебічно розширювати масштаби своєї діяльності.</a:t>
            </a:r>
            <a:endParaRPr lang="ru-RU" dirty="0">
              <a:solidFill>
                <a:srgbClr val="0070C0"/>
              </a:solidFill>
            </a:endParaRPr>
          </a:p>
          <a:p>
            <a:r>
              <a:rPr lang="uk-UA" dirty="0">
                <a:solidFill>
                  <a:srgbClr val="0070C0"/>
                </a:solidFill>
              </a:rPr>
              <a:t>Доцільність вивчення діяльності найбільших інформаційних агентств світу обумовлюються тим, що в </a:t>
            </a:r>
            <a:r>
              <a:rPr lang="ru-RU" dirty="0">
                <a:solidFill>
                  <a:srgbClr val="0070C0"/>
                </a:solidFill>
              </a:rPr>
              <a:t>c</a:t>
            </a:r>
            <a:r>
              <a:rPr lang="uk-UA" dirty="0" err="1">
                <a:solidFill>
                  <a:srgbClr val="0070C0"/>
                </a:solidFill>
              </a:rPr>
              <a:t>учасних</a:t>
            </a:r>
            <a:r>
              <a:rPr lang="uk-UA" dirty="0">
                <a:solidFill>
                  <a:srgbClr val="0070C0"/>
                </a:solidFill>
              </a:rPr>
              <a:t> умовах розбудови державності України на перший план за важливістю виходять питання, пов'язані із забезпеченням наці</a:t>
            </a:r>
            <a:r>
              <a:rPr lang="ru-RU" dirty="0">
                <a:solidFill>
                  <a:srgbClr val="0070C0"/>
                </a:solidFill>
              </a:rPr>
              <a:t>o</a:t>
            </a:r>
            <a:r>
              <a:rPr lang="uk-UA" dirty="0" err="1">
                <a:solidFill>
                  <a:srgbClr val="0070C0"/>
                </a:solidFill>
              </a:rPr>
              <a:t>нальної</a:t>
            </a:r>
            <a:r>
              <a:rPr lang="uk-UA" dirty="0">
                <a:solidFill>
                  <a:srgbClr val="0070C0"/>
                </a:solidFill>
              </a:rPr>
              <a:t> безпеки країни. </a:t>
            </a:r>
            <a:endParaRPr lang="ru-RU" dirty="0">
              <a:solidFill>
                <a:srgbClr val="0070C0"/>
              </a:solidFill>
            </a:endParaRPr>
          </a:p>
          <a:p>
            <a:r>
              <a:rPr lang="ru-RU" dirty="0">
                <a:solidFill>
                  <a:srgbClr val="0070C0"/>
                </a:solidFill>
              </a:rPr>
              <a:t>C</a:t>
            </a:r>
            <a:r>
              <a:rPr lang="uk-UA" dirty="0" err="1">
                <a:solidFill>
                  <a:srgbClr val="0070C0"/>
                </a:solidFill>
              </a:rPr>
              <a:t>лабка</a:t>
            </a:r>
            <a:r>
              <a:rPr lang="uk-UA" dirty="0">
                <a:solidFill>
                  <a:srgbClr val="0070C0"/>
                </a:solidFill>
              </a:rPr>
              <a:t> інтегрованість України в світовий інформаційний простір, використання інформаційного вакууму України для підриву її авторитету в світі, насадження цінностей і стереотипів західного </a:t>
            </a:r>
            <a:r>
              <a:rPr lang="ru-RU" dirty="0">
                <a:solidFill>
                  <a:srgbClr val="0070C0"/>
                </a:solidFill>
              </a:rPr>
              <a:t>c</a:t>
            </a:r>
            <a:r>
              <a:rPr lang="uk-UA" dirty="0">
                <a:solidFill>
                  <a:srgbClr val="0070C0"/>
                </a:solidFill>
              </a:rPr>
              <a:t>віту та інші численні інформаційні загрози її національній безпеці засвідчують: дослідження чинників, що впливають на захист і контроль національного інформаційного простору, нині, як ніколи, є вельми актуальним і значущим, </a:t>
            </a:r>
            <a:r>
              <a:rPr lang="uk-UA" dirty="0" err="1">
                <a:solidFill>
                  <a:srgbClr val="0070C0"/>
                </a:solidFill>
              </a:rPr>
              <a:t>насамаперед</a:t>
            </a:r>
            <a:r>
              <a:rPr lang="uk-UA" dirty="0">
                <a:solidFill>
                  <a:srgbClr val="0070C0"/>
                </a:solidFill>
              </a:rPr>
              <a:t> в умовах </a:t>
            </a:r>
            <a:r>
              <a:rPr lang="uk-UA" dirty="0" err="1">
                <a:solidFill>
                  <a:srgbClr val="0070C0"/>
                </a:solidFill>
              </a:rPr>
              <a:t>гл</a:t>
            </a:r>
            <a:r>
              <a:rPr lang="ru-RU" dirty="0">
                <a:solidFill>
                  <a:srgbClr val="0070C0"/>
                </a:solidFill>
              </a:rPr>
              <a:t>o</a:t>
            </a:r>
            <a:r>
              <a:rPr lang="uk-UA" dirty="0" err="1">
                <a:solidFill>
                  <a:srgbClr val="0070C0"/>
                </a:solidFill>
              </a:rPr>
              <a:t>балізації</a:t>
            </a:r>
            <a:r>
              <a:rPr lang="uk-UA" dirty="0">
                <a:solidFill>
                  <a:srgbClr val="0070C0"/>
                </a:solidFill>
              </a:rPr>
              <a:t> інформаційних </a:t>
            </a:r>
            <a:r>
              <a:rPr lang="uk-UA" dirty="0" err="1">
                <a:solidFill>
                  <a:srgbClr val="0070C0"/>
                </a:solidFill>
              </a:rPr>
              <a:t>пот</a:t>
            </a:r>
            <a:r>
              <a:rPr lang="ru-RU" dirty="0">
                <a:solidFill>
                  <a:srgbClr val="0070C0"/>
                </a:solidFill>
              </a:rPr>
              <a:t>o</a:t>
            </a:r>
            <a:r>
              <a:rPr lang="uk-UA" dirty="0" err="1">
                <a:solidFill>
                  <a:srgbClr val="0070C0"/>
                </a:solidFill>
              </a:rPr>
              <a:t>ків</a:t>
            </a:r>
            <a:r>
              <a:rPr lang="uk-UA" dirty="0">
                <a:solidFill>
                  <a:srgbClr val="0070C0"/>
                </a:solidFill>
              </a:rPr>
              <a:t> і швидкого </a:t>
            </a:r>
            <a:r>
              <a:rPr lang="uk-UA" dirty="0" err="1">
                <a:solidFill>
                  <a:srgbClr val="0070C0"/>
                </a:solidFill>
              </a:rPr>
              <a:t>розпов</a:t>
            </a:r>
            <a:r>
              <a:rPr lang="ru-RU" dirty="0">
                <a:solidFill>
                  <a:srgbClr val="0070C0"/>
                </a:solidFill>
              </a:rPr>
              <a:t>c</a:t>
            </a:r>
            <a:r>
              <a:rPr lang="uk-UA" dirty="0" err="1">
                <a:solidFill>
                  <a:srgbClr val="0070C0"/>
                </a:solidFill>
              </a:rPr>
              <a:t>юдження</a:t>
            </a:r>
            <a:r>
              <a:rPr lang="uk-UA" dirty="0">
                <a:solidFill>
                  <a:srgbClr val="0070C0"/>
                </a:solidFill>
              </a:rPr>
              <a:t> нових інформаційних технологій Україна повинна адекватно реагувати і при</a:t>
            </a:r>
            <a:r>
              <a:rPr lang="ru-RU" dirty="0">
                <a:solidFill>
                  <a:srgbClr val="0070C0"/>
                </a:solidFill>
              </a:rPr>
              <a:t>c</a:t>
            </a:r>
            <a:r>
              <a:rPr lang="uk-UA" dirty="0">
                <a:solidFill>
                  <a:srgbClr val="0070C0"/>
                </a:solidFill>
              </a:rPr>
              <a:t>то</a:t>
            </a:r>
            <a:r>
              <a:rPr lang="ru-RU" dirty="0">
                <a:solidFill>
                  <a:srgbClr val="0070C0"/>
                </a:solidFill>
              </a:rPr>
              <a:t>c</a:t>
            </a:r>
            <a:r>
              <a:rPr lang="uk-UA" dirty="0" err="1">
                <a:solidFill>
                  <a:srgbClr val="0070C0"/>
                </a:solidFill>
              </a:rPr>
              <a:t>овуватися</a:t>
            </a:r>
            <a:r>
              <a:rPr lang="uk-UA" dirty="0">
                <a:solidFill>
                  <a:srgbClr val="0070C0"/>
                </a:solidFill>
              </a:rPr>
              <a:t> до подібної трансформації суспільного життя, а отже вивчення найбільш потужних акторів на світовому ринкові збирання і поширення міжнародних новин позитивно вплине на подальшу політику України, </a:t>
            </a:r>
            <a:r>
              <a:rPr lang="ru-RU" dirty="0">
                <a:solidFill>
                  <a:srgbClr val="0070C0"/>
                </a:solidFill>
              </a:rPr>
              <a:t>c</a:t>
            </a:r>
            <a:r>
              <a:rPr lang="uk-UA" dirty="0" err="1">
                <a:solidFill>
                  <a:srgbClr val="0070C0"/>
                </a:solidFill>
              </a:rPr>
              <a:t>прямовану</a:t>
            </a:r>
            <a:r>
              <a:rPr lang="uk-UA" dirty="0">
                <a:solidFill>
                  <a:srgbClr val="0070C0"/>
                </a:solidFill>
              </a:rPr>
              <a:t> на збереження власної ідентичності і входження країни в світовий інформаційний простір.</a:t>
            </a:r>
            <a:endParaRPr lang="ru-RU" dirty="0">
              <a:solidFill>
                <a:srgbClr val="0070C0"/>
              </a:solidFill>
            </a:endParaRPr>
          </a:p>
          <a:p>
            <a:endParaRPr lang="ru-RU" dirty="0"/>
          </a:p>
        </p:txBody>
      </p:sp>
    </p:spTree>
    <p:extLst>
      <p:ext uri="{BB962C8B-B14F-4D97-AF65-F5344CB8AC3E}">
        <p14:creationId xmlns:p14="http://schemas.microsoft.com/office/powerpoint/2010/main" val="674054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smtClean="0">
                <a:solidFill>
                  <a:srgbClr val="0070C0"/>
                </a:solidFill>
              </a:rPr>
              <a:t>Анотація курсу</a:t>
            </a:r>
            <a:endParaRPr lang="ru-RU" dirty="0"/>
          </a:p>
        </p:txBody>
      </p:sp>
      <p:sp>
        <p:nvSpPr>
          <p:cNvPr id="3" name="Объект 2"/>
          <p:cNvSpPr>
            <a:spLocks noGrp="1"/>
          </p:cNvSpPr>
          <p:nvPr>
            <p:ph idx="1"/>
          </p:nvPr>
        </p:nvSpPr>
        <p:spPr/>
        <p:style>
          <a:lnRef idx="2">
            <a:schemeClr val="accent5">
              <a:shade val="50000"/>
            </a:schemeClr>
          </a:lnRef>
          <a:fillRef idx="1">
            <a:schemeClr val="accent5"/>
          </a:fillRef>
          <a:effectRef idx="0">
            <a:schemeClr val="accent5"/>
          </a:effectRef>
          <a:fontRef idx="minor">
            <a:schemeClr val="lt1"/>
          </a:fontRef>
        </p:style>
        <p:txBody>
          <a:bodyPr>
            <a:normAutofit fontScale="77500" lnSpcReduction="20000"/>
          </a:bodyPr>
          <a:lstStyle/>
          <a:p>
            <a:r>
              <a:rPr lang="uk-UA" dirty="0" smtClean="0"/>
              <a:t>Трансформація ролі інформаційних агентств від елементу інфраструктури системи ЗМІ до самостійного засобу масової інформації зумовлює актуальність осмислення зростаючої ролі інформаційних агентств  інформаційних процесах, дослідження історії становлення, розвитку та особливостей функціонування інформаційних агентств у вітчизняному та світовому інформаційному просторі.</a:t>
            </a:r>
            <a:endParaRPr lang="ru-RU" dirty="0" smtClean="0"/>
          </a:p>
          <a:p>
            <a:r>
              <a:rPr lang="uk-UA" b="1" dirty="0" smtClean="0"/>
              <a:t>Метою курсу</a:t>
            </a:r>
            <a:r>
              <a:rPr lang="uk-UA" dirty="0" smtClean="0"/>
              <a:t> є аналіз діяльності й розвитку інформаційних агентств, який дасть можливість сформулювати актуальні та перспективні напрями розвитку цього елементу системи засобів масової інформації.</a:t>
            </a:r>
            <a:endParaRPr lang="ru-RU" dirty="0" smtClean="0"/>
          </a:p>
          <a:p>
            <a:r>
              <a:rPr lang="uk-UA" b="1" dirty="0" smtClean="0"/>
              <a:t>Під час вивчення курсу студент </a:t>
            </a:r>
            <a:r>
              <a:rPr lang="uk-UA" b="1" dirty="0" err="1" smtClean="0"/>
              <a:t>матимо</a:t>
            </a:r>
            <a:r>
              <a:rPr lang="uk-UA" b="1" dirty="0" smtClean="0"/>
              <a:t> змогу</a:t>
            </a:r>
            <a:r>
              <a:rPr lang="uk-UA" dirty="0" smtClean="0"/>
              <a:t>:</a:t>
            </a:r>
            <a:br>
              <a:rPr lang="uk-UA" dirty="0" smtClean="0"/>
            </a:br>
            <a:r>
              <a:rPr lang="uk-UA" dirty="0" smtClean="0"/>
              <a:t>– розглянути місце і роль інформаційних агентств у системі засобів масової інформації;</a:t>
            </a:r>
            <a:br>
              <a:rPr lang="uk-UA" dirty="0" smtClean="0"/>
            </a:br>
            <a:r>
              <a:rPr lang="uk-UA" dirty="0" smtClean="0"/>
              <a:t>– систематизувати існуючу джерельну базу дослідження інформаційних агентств;</a:t>
            </a:r>
            <a:br>
              <a:rPr lang="uk-UA" dirty="0" smtClean="0"/>
            </a:br>
            <a:r>
              <a:rPr lang="uk-UA" dirty="0" smtClean="0"/>
              <a:t>– аргументувати вмотивованість використання поняття "інформаційні агентства" у вітчизняному </a:t>
            </a:r>
            <a:r>
              <a:rPr lang="uk-UA" dirty="0" err="1" smtClean="0"/>
              <a:t>журналістикознавстві</a:t>
            </a:r>
            <a:r>
              <a:rPr lang="uk-UA" dirty="0" smtClean="0"/>
              <a:t>.</a:t>
            </a:r>
            <a:endParaRPr lang="ru-RU" dirty="0" smtClean="0"/>
          </a:p>
          <a:p>
            <a:endParaRPr lang="ru-RU" dirty="0"/>
          </a:p>
        </p:txBody>
      </p:sp>
    </p:spTree>
    <p:extLst>
      <p:ext uri="{BB962C8B-B14F-4D97-AF65-F5344CB8AC3E}">
        <p14:creationId xmlns:p14="http://schemas.microsoft.com/office/powerpoint/2010/main" val="1501454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ЗУ &quot;Про інформаційні агентства&quot;. Розділ «Стаття 27. Основні види продукції  інформаційних агентств» | Читати наукові підручники онлай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2259" y="963562"/>
            <a:ext cx="8731044" cy="5270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2299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Пресс-конференция в УНИАН | Международная Антикоррупционная Ассамбле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6" y="884480"/>
            <a:ext cx="2828925" cy="161925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Агенційна журналістика презентация, доклад"/>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0627" y="476256"/>
            <a:ext cx="7620000" cy="5715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Інтерфакс-Україна — Вікіпедія"/>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9885" y="3506890"/>
            <a:ext cx="2582075" cy="2451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4448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2. Міжнародні агенції новин CNN, ВВС, Reuters та інші. - Міжнародні  мас-медіа інформаційні систем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0878" y="1042219"/>
            <a:ext cx="4886632" cy="452283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2. Міжнародні агенції новин CNN, ВВС, Reuters та інші. - Міжнародні  мас-медіа інформаційні систем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8894" y="3076416"/>
            <a:ext cx="2347341" cy="2233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24257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309</Words>
  <Application>Microsoft Office PowerPoint</Application>
  <PresentationFormat>Широкоэкранный</PresentationFormat>
  <Paragraphs>11</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Calibri</vt:lpstr>
      <vt:lpstr>Calibri Light</vt:lpstr>
      <vt:lpstr>Тема Office</vt:lpstr>
      <vt:lpstr>ІНФОРМАЦІЙНІ АГЕНЦІЇ В УКРАЇНІ ТА СВІТІ</vt:lpstr>
      <vt:lpstr>Анотація курсу</vt:lpstr>
      <vt:lpstr>Анотація курсу</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СУЧАСНІ ІНФОРМАЦІЙНІ АГЕНЦІЇ</dc:title>
  <dc:creator>admin</dc:creator>
  <cp:lastModifiedBy>user</cp:lastModifiedBy>
  <cp:revision>8</cp:revision>
  <dcterms:created xsi:type="dcterms:W3CDTF">2020-11-22T16:57:15Z</dcterms:created>
  <dcterms:modified xsi:type="dcterms:W3CDTF">2022-01-10T12:00:06Z</dcterms:modified>
</cp:coreProperties>
</file>